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3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42" r:id="rId12"/>
  </p:sldIdLst>
  <p:sldSz cx="121618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5050"/>
    <a:srgbClr val="990033"/>
    <a:srgbClr val="9933FF"/>
    <a:srgbClr val="FF99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4646" autoAdjust="0"/>
  </p:normalViewPr>
  <p:slideViewPr>
    <p:cSldViewPr>
      <p:cViewPr varScale="1">
        <p:scale>
          <a:sx n="119" d="100"/>
          <a:sy n="119" d="100"/>
        </p:scale>
        <p:origin x="120" y="10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A4916C-1A6E-44CE-A04C-749052816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7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685800"/>
            <a:ext cx="6080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A27AAF-E5C4-4085-AC44-F888A3EE0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2697" y="3124200"/>
            <a:ext cx="7601149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28323" y="4800600"/>
            <a:ext cx="9830819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138" y="2286000"/>
            <a:ext cx="10337562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4278" y="4114800"/>
            <a:ext cx="8513287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2BACBE7A-AB2A-4317-A4D3-42D9A411A158}" type="slidenum">
              <a:rPr lang="en-US" smtClean="0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457200"/>
            <a:ext cx="2736414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457200"/>
            <a:ext cx="8006543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BE4B33F-0C38-4749-BFCF-63F59F94198E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8092" y="457208"/>
            <a:ext cx="10945654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8092" y="13716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2268" y="13716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8092" y="37719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268" y="37719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0F5238D-68D4-4339-B26D-5307C8DA216B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457208"/>
            <a:ext cx="10945654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92" y="1371600"/>
            <a:ext cx="5371478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371600"/>
            <a:ext cx="5371478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B9485896-772D-4199-8AC8-461193A2DCF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0" y="6134100"/>
            <a:ext cx="2527191" cy="6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8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A359B1A-3099-43FB-872C-AEC66D3F646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371600"/>
            <a:ext cx="537147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371600"/>
            <a:ext cx="537147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42C8110E-4F0B-4908-84A5-0A076C0197C5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2" y="1535117"/>
            <a:ext cx="53757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2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7DA37DB1-F6CB-4B1A-82F7-86E04B543464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92576FE-B656-4DEB-8C91-64996BEC9DF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17F039C-4162-4760-842B-A5B0D32EDB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9" y="273054"/>
            <a:ext cx="400116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8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9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F7876CD0-A360-467F-98E9-7F6D4AC26BCA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5"/>
            <a:ext cx="7297103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43"/>
            <a:ext cx="7297103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277439C-2AB1-4F72-B543-880AD6D2B7C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457208"/>
            <a:ext cx="1094565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371600"/>
            <a:ext cx="1094565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45854" y="6324600"/>
            <a:ext cx="851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DCBF27C9-8594-43C4-84E4-07F7A13E4D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101351" y="60960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101351" y="12954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01351" y="4572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bakos@sc.edu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He</a:t>
            </a:r>
            <a:r>
              <a:rPr lang="en-US" smtClean="0"/>
              <a:t>terogeneous and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/>
              <a:t>econfigurable </a:t>
            </a:r>
            <a:r>
              <a:rPr lang="en-US" smtClean="0">
                <a:solidFill>
                  <a:srgbClr val="FF0000"/>
                </a:solidFill>
              </a:rPr>
              <a:t>C</a:t>
            </a:r>
            <a:r>
              <a:rPr lang="en-US" smtClean="0"/>
              <a:t>omputing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319" y="1371600"/>
            <a:ext cx="5105400" cy="38290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56719" y="5322879"/>
            <a:ext cx="6553200" cy="60960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2400" smtClean="0">
                <a:solidFill>
                  <a:schemeClr val="tx1"/>
                </a:solidFill>
              </a:rPr>
              <a:t>Lab Director:  Jason D. Bakos</a:t>
            </a:r>
            <a:r>
              <a:rPr lang="en-US" sz="2200"/>
              <a:t>	</a:t>
            </a:r>
            <a:endParaRPr lang="en-US" sz="2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Technologies:  Processor-in-Memory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19" y="1371600"/>
            <a:ext cx="3872627" cy="457200"/>
          </a:xfrm>
        </p:spPr>
        <p:txBody>
          <a:bodyPr/>
          <a:lstStyle/>
          <a:p>
            <a:r>
              <a:rPr lang="en-US" smtClean="0"/>
              <a:t>Micron Automata Processor: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38992" y="6334125"/>
            <a:ext cx="8513287" cy="3048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10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1026" name="Picture 2" descr="http://cdn3.mos.techradar.futurecdn.net/art/TRBC/automata_processor_chip-578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59" y="1769798"/>
            <a:ext cx="3071264" cy="17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51692" y="1327484"/>
            <a:ext cx="4482227" cy="4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IBM Neuromorphic Processor</a:t>
            </a:r>
            <a:endParaRPr lang="en-US" kern="0"/>
          </a:p>
        </p:txBody>
      </p:sp>
      <p:pic>
        <p:nvPicPr>
          <p:cNvPr id="2050" name="Picture 2" descr="Image result for ibm trueno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1676400"/>
            <a:ext cx="3760913" cy="21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FA finite autom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96" y="3581400"/>
            <a:ext cx="2958227" cy="23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692" y="3802031"/>
            <a:ext cx="4329844" cy="226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699" t="14931" r="-125" b="14931"/>
          <a:stretch/>
        </p:blipFill>
        <p:spPr>
          <a:xfrm>
            <a:off x="-91281" y="1295400"/>
            <a:ext cx="122682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Information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92" y="1416989"/>
            <a:ext cx="3720227" cy="2133600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Lab:</a:t>
            </a:r>
          </a:p>
          <a:p>
            <a:pPr lvl="1"/>
            <a:r>
              <a:rPr lang="en-US" sz="2000" smtClean="0"/>
              <a:t>Swearingen 3D15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Office:</a:t>
            </a:r>
          </a:p>
          <a:p>
            <a:pPr lvl="1"/>
            <a:r>
              <a:rPr lang="en-US" sz="2000" smtClean="0"/>
              <a:t>Swearingen 3A45</a:t>
            </a:r>
          </a:p>
          <a:p>
            <a:pPr lvl="1"/>
            <a:r>
              <a:rPr lang="en-US" sz="2000" smtClean="0">
                <a:hlinkClick r:id="rId3"/>
              </a:rPr>
              <a:t>jbakos@sc.edu</a:t>
            </a:r>
            <a:endParaRPr lang="en-US" sz="2000" smtClean="0"/>
          </a:p>
          <a:p>
            <a:pPr marL="457200" lvl="1" indent="0">
              <a:buNone/>
            </a:pPr>
            <a:endParaRPr lang="en-US" sz="2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11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072941" y="1477971"/>
            <a:ext cx="3886200" cy="4541829"/>
          </a:xfrm>
          <a:prstGeom prst="rect">
            <a:avLst/>
          </a:prstGeom>
          <a:solidFill>
            <a:schemeClr val="bg1">
              <a:alpha val="68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>
                <a:solidFill>
                  <a:srgbClr val="FF0000"/>
                </a:solidFill>
              </a:rPr>
              <a:t>Graduate Students: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/>
              <a:t>Madushan </a:t>
            </a:r>
            <a:r>
              <a:rPr lang="en-US" sz="1800" kern="0" smtClean="0"/>
              <a:t>Abeysinghe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/>
              <a:t>Lacie </a:t>
            </a:r>
            <a:r>
              <a:rPr lang="en-US" sz="1800" kern="0" smtClean="0"/>
              <a:t>Cochran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/>
              <a:t>Rasha </a:t>
            </a:r>
            <a:r>
              <a:rPr lang="en-US" sz="1800" kern="0" smtClean="0"/>
              <a:t>Karakchi</a:t>
            </a:r>
            <a:endParaRPr lang="en-US" sz="1800" kern="0"/>
          </a:p>
          <a:p>
            <a:pPr marL="914400" lvl="1" indent="-457200">
              <a:buFont typeface="+mj-lt"/>
              <a:buAutoNum type="arabicPeriod"/>
            </a:pPr>
            <a:r>
              <a:rPr lang="en-US" sz="1800" kern="0"/>
              <a:t>Ivan </a:t>
            </a:r>
            <a:r>
              <a:rPr lang="en-US" sz="1800" kern="0" smtClean="0"/>
              <a:t>Panchenko</a:t>
            </a:r>
            <a:endParaRPr lang="en-US" sz="1800" kern="0"/>
          </a:p>
          <a:p>
            <a:pPr marL="914400" lvl="1" indent="-457200">
              <a:buFont typeface="+mj-lt"/>
              <a:buAutoNum type="arabicPeriod"/>
            </a:pPr>
            <a:r>
              <a:rPr lang="en-US" sz="1800" kern="0" smtClean="0"/>
              <a:t>Konstantin Rubin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kern="0" smtClean="0"/>
          </a:p>
          <a:p>
            <a:r>
              <a:rPr lang="en-US" sz="2000" kern="0">
                <a:solidFill>
                  <a:srgbClr val="FF0000"/>
                </a:solidFill>
              </a:rPr>
              <a:t>Undergraduate Students: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/>
              <a:t>Charles </a:t>
            </a:r>
            <a:r>
              <a:rPr lang="en-US" sz="1800" kern="0" smtClean="0"/>
              <a:t>Daniels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/>
              <a:t>Joshua Livingston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/>
              <a:t>Viraj Patel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/>
              <a:t>Scottie </a:t>
            </a:r>
            <a:r>
              <a:rPr lang="en-US" sz="1800" kern="0" smtClean="0"/>
              <a:t>Scott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 smtClean="0"/>
              <a:t>Manal "Mae" Khawaja</a:t>
            </a:r>
            <a:endParaRPr lang="en-US" sz="1800" kern="0"/>
          </a:p>
        </p:txBody>
      </p:sp>
    </p:spTree>
    <p:extLst>
      <p:ext uri="{BB962C8B-B14F-4D97-AF65-F5344CB8AC3E}">
        <p14:creationId xmlns:p14="http://schemas.microsoft.com/office/powerpoint/2010/main" val="5477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Heterogeneous and Reconfigurable Computing Group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40" y="1524000"/>
            <a:ext cx="10952571" cy="446422"/>
          </a:xfrm>
        </p:spPr>
        <p:txBody>
          <a:bodyPr/>
          <a:lstStyle/>
          <a:p>
            <a:r>
              <a:rPr lang="en-US" sz="2400" smtClean="0"/>
              <a:t>Objective:  develop technologies to improve computer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40280"/>
              </p:ext>
            </p:extLst>
          </p:nvPr>
        </p:nvGraphicFramePr>
        <p:xfrm>
          <a:off x="1443425" y="2438400"/>
          <a:ext cx="8991600" cy="3042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2043"/>
                <a:gridCol w="1351315"/>
                <a:gridCol w="1351315"/>
                <a:gridCol w="1618942"/>
                <a:gridCol w="1524000"/>
                <a:gridCol w="12739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Processor</a:t>
                      </a:r>
                    </a:p>
                    <a:p>
                      <a:pPr algn="ctr"/>
                      <a:r>
                        <a:rPr lang="en-US" smtClean="0"/>
                        <a:t>Generation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Max. Clock</a:t>
                      </a:r>
                      <a:r>
                        <a:rPr lang="en-US" baseline="0" smtClean="0"/>
                        <a:t> Speed (GHz)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Max. Numberof Cores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Max. RAM</a:t>
                      </a:r>
                      <a:r>
                        <a:rPr lang="en-US" baseline="0" smtClean="0"/>
                        <a:t> Bandwidth (GB/s)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Max. Peak Floating Point (Gflop/s)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Max. </a:t>
                      </a:r>
                      <a:r>
                        <a:rPr lang="en-US" baseline="0" smtClean="0"/>
                        <a:t>L3 cache (MB)</a:t>
                      </a:r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(2006)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25.6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Penryn (2007)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25.6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Westmere (2010)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25.6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12</a:t>
                      </a:r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Ivy Bridge (2013)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25.6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</a:t>
                      </a:r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Broadwell (2015)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25.6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30</a:t>
                      </a:r>
                      <a:endParaRPr lang="en-US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7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Moore’s Law?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36325"/>
              </p:ext>
            </p:extLst>
          </p:nvPr>
        </p:nvGraphicFramePr>
        <p:xfrm>
          <a:off x="608092" y="1371600"/>
          <a:ext cx="6925690" cy="2768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7627"/>
                <a:gridCol w="1868471"/>
                <a:gridCol w="3089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Processor</a:t>
                      </a:r>
                    </a:p>
                    <a:p>
                      <a:pPr algn="ctr"/>
                      <a:r>
                        <a:rPr lang="en-US" sz="1800" smtClean="0"/>
                        <a:t>Generation</a:t>
                      </a:r>
                      <a:endParaRPr lang="en-US" sz="18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Transistor size</a:t>
                      </a:r>
                      <a:endParaRPr lang="en-US" sz="1800" baseline="0" smtClean="0"/>
                    </a:p>
                    <a:p>
                      <a:pPr algn="ctr"/>
                      <a:r>
                        <a:rPr lang="en-US" sz="1800" baseline="0" smtClean="0"/>
                        <a:t>(nm)</a:t>
                      </a:r>
                      <a:endParaRPr lang="en-US" sz="180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Number</a:t>
                      </a:r>
                      <a:r>
                        <a:rPr lang="en-US" sz="1800" baseline="0" smtClean="0"/>
                        <a:t> of transistors</a:t>
                      </a:r>
                    </a:p>
                    <a:p>
                      <a:pPr algn="ctr"/>
                      <a:r>
                        <a:rPr lang="en-US" sz="1800" baseline="0" smtClean="0"/>
                        <a:t>(millions)</a:t>
                      </a:r>
                      <a:endParaRPr lang="en-US" sz="180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(2006)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Penryn (2007)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Westmere (2010)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Ivy Bridge (2013)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Broadwell (2015)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Picture 7" descr="sid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2201621"/>
            <a:ext cx="2590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9024144" y="4668319"/>
            <a:ext cx="1885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mtClean="0"/>
              <a:t>Si atom spacing </a:t>
            </a:r>
            <a:r>
              <a:rPr lang="en-US" altLang="en-US"/>
              <a:t>= </a:t>
            </a:r>
            <a:r>
              <a:rPr lang="en-US" altLang="en-US" smtClean="0"/>
              <a:t>0.5 </a:t>
            </a:r>
            <a:r>
              <a:rPr lang="en-US" altLang="en-US"/>
              <a:t>nm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31316"/>
              </p:ext>
            </p:extLst>
          </p:nvPr>
        </p:nvGraphicFramePr>
        <p:xfrm>
          <a:off x="608092" y="4141950"/>
          <a:ext cx="6925690" cy="1854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67627"/>
                <a:gridCol w="1868471"/>
                <a:gridCol w="308959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smtClean="0">
                          <a:effectLst/>
                          <a:latin typeface="Calibri" panose="020F0502020204030204" pitchFamily="34" charset="0"/>
                        </a:rPr>
                        <a:t>Cannonlake (2017)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smtClean="0"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?? (2020)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5200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?? (2022)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  <a:latin typeface="Calibri" panose="020F0502020204030204" pitchFamily="34" charset="0"/>
                        </a:rPr>
                        <a:t>10400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 (2025)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 (2027)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7566367" y="5105400"/>
            <a:ext cx="1333952" cy="70433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Capabilities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2119" y="1487582"/>
            <a:ext cx="4800600" cy="43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What about iPhone 6s 4K video?</a:t>
            </a:r>
          </a:p>
        </p:txBody>
      </p:sp>
      <p:pic>
        <p:nvPicPr>
          <p:cNvPr id="1028" name="Picture 4" descr="http://cdn.redmondpie.com/wp-content/uploads/2015/09/iPhone-6s-4K-main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" y="2053498"/>
            <a:ext cx="5791200" cy="36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ntertainmentbuddha.com/blog/wp-content/uploads/2015/01/h5-mp-beta-pegasus-ground-p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57" y="2183333"/>
            <a:ext cx="6255329" cy="35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13964" y="1472574"/>
            <a:ext cx="4843755" cy="3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What about XBox One graphics?</a:t>
            </a:r>
            <a:endParaRPr lang="en-US" sz="2000" kern="0"/>
          </a:p>
        </p:txBody>
      </p:sp>
    </p:spTree>
    <p:extLst>
      <p:ext uri="{BB962C8B-B14F-4D97-AF65-F5344CB8AC3E}">
        <p14:creationId xmlns:p14="http://schemas.microsoft.com/office/powerpoint/2010/main" val="7514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Modern CPUs are Heterogeneous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7" name="Picture 6" descr="http://www.notebookcheck.net/fileadmin/_migrated/pics/prozdiemap_0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447800"/>
            <a:ext cx="4289743" cy="249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cnet3.cbsistatic.com/hub/i/r/2013/05/31/cd858ae9-fdc3-11e2-8c7c-d4ae52e62bcc/resize/570xauto/bf15aa1691d94671467c0d8bc74921c4/Screen_Shot_2013-05-31_at_2.13.45_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81" y="1447800"/>
            <a:ext cx="4419600" cy="289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tech.firstpost.com/wp-content/uploads/2015/01/Intel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19" y="4139947"/>
            <a:ext cx="5105400" cy="2707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1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Modern CPUs are Heterogeneous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6" name="Picture 2" descr="http://images.anandtech.com/doci/7355/pLDBDAIaeFFrBEdN.large_575px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64" y="149150"/>
            <a:ext cx="3984451" cy="29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93293" y="3107689"/>
            <a:ext cx="1371600" cy="3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smtClean="0"/>
              <a:t>Apple A6</a:t>
            </a:r>
            <a:endParaRPr lang="en-US" kern="0"/>
          </a:p>
        </p:txBody>
      </p:sp>
      <p:pic>
        <p:nvPicPr>
          <p:cNvPr id="1026" name="Picture 2" descr="Image result for apple a5 die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9" y="149150"/>
            <a:ext cx="299944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07391" y="3136788"/>
            <a:ext cx="1371600" cy="3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smtClean="0"/>
              <a:t>Apple A5x</a:t>
            </a:r>
            <a:endParaRPr lang="en-US" kern="0"/>
          </a:p>
        </p:txBody>
      </p:sp>
      <p:pic>
        <p:nvPicPr>
          <p:cNvPr id="1028" name="Picture 4" descr="Image result for apple a7 die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4" y="146447"/>
            <a:ext cx="2811746" cy="30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138457" y="3120654"/>
            <a:ext cx="1371600" cy="3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smtClean="0"/>
              <a:t>Apple A7</a:t>
            </a:r>
            <a:endParaRPr lang="en-US" ker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719" y="146447"/>
            <a:ext cx="2442367" cy="300207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0012986" y="3107688"/>
            <a:ext cx="1371600" cy="3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smtClean="0"/>
              <a:t>Apple A8</a:t>
            </a:r>
            <a:endParaRPr lang="en-US" kern="0"/>
          </a:p>
        </p:txBody>
      </p:sp>
      <p:sp>
        <p:nvSpPr>
          <p:cNvPr id="28" name="Rectangle 27"/>
          <p:cNvSpPr/>
          <p:nvPr/>
        </p:nvSpPr>
        <p:spPr>
          <a:xfrm>
            <a:off x="3547707" y="759926"/>
            <a:ext cx="1237812" cy="1148597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61918" y="1557873"/>
            <a:ext cx="1038107" cy="1407974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837979" y="1908523"/>
            <a:ext cx="942217" cy="1031384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53228" y="1618828"/>
            <a:ext cx="899700" cy="1019521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apple a9 die ph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6" y="3506819"/>
            <a:ext cx="2735367" cy="33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4662828" y="6429834"/>
            <a:ext cx="1371600" cy="3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smtClean="0"/>
              <a:t>Apple A9</a:t>
            </a:r>
            <a:endParaRPr lang="en-US" kern="0"/>
          </a:p>
        </p:txBody>
      </p:sp>
      <p:sp>
        <p:nvSpPr>
          <p:cNvPr id="38" name="Rectangle 37"/>
          <p:cNvSpPr/>
          <p:nvPr/>
        </p:nvSpPr>
        <p:spPr>
          <a:xfrm>
            <a:off x="3794918" y="5257799"/>
            <a:ext cx="876085" cy="1543091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384" y="3506819"/>
            <a:ext cx="3170607" cy="3339879"/>
          </a:xfrm>
          <a:prstGeom prst="rect">
            <a:avLst/>
          </a:prstGeom>
        </p:spPr>
      </p:pic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9543577" y="6444354"/>
            <a:ext cx="1371600" cy="3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smtClean="0"/>
              <a:t>Apple A10</a:t>
            </a:r>
            <a:endParaRPr lang="en-US" kern="0"/>
          </a:p>
        </p:txBody>
      </p:sp>
      <p:sp>
        <p:nvSpPr>
          <p:cNvPr id="43" name="Rectangle 42"/>
          <p:cNvSpPr/>
          <p:nvPr/>
        </p:nvSpPr>
        <p:spPr>
          <a:xfrm>
            <a:off x="8592625" y="4572000"/>
            <a:ext cx="945804" cy="1405821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and Reconfigurable Computing </a:t>
            </a:r>
            <a:r>
              <a:rPr lang="en-US" smtClean="0"/>
              <a:t>Lab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71" y="1354066"/>
            <a:ext cx="11388635" cy="1213980"/>
          </a:xfrm>
        </p:spPr>
        <p:txBody>
          <a:bodyPr/>
          <a:lstStyle/>
          <a:p>
            <a:r>
              <a:rPr lang="en-US" sz="2000" smtClean="0"/>
              <a:t>We’re in good shape for graphics and video</a:t>
            </a:r>
          </a:p>
          <a:p>
            <a:r>
              <a:rPr lang="en-US" sz="2000" smtClean="0"/>
              <a:t>What about scientists, engineers, and computational finance?</a:t>
            </a:r>
          </a:p>
          <a:p>
            <a:r>
              <a:rPr lang="en-US" sz="2000" smtClean="0"/>
              <a:t>For these, we need </a:t>
            </a:r>
            <a:r>
              <a:rPr lang="en-US" sz="2000" smtClean="0">
                <a:solidFill>
                  <a:srgbClr val="FF0000"/>
                </a:solidFill>
              </a:rPr>
              <a:t>emerging </a:t>
            </a:r>
            <a:r>
              <a:rPr lang="en-US" sz="2000">
                <a:solidFill>
                  <a:srgbClr val="FF0000"/>
                </a:solidFill>
              </a:rPr>
              <a:t>processing </a:t>
            </a:r>
            <a:r>
              <a:rPr lang="en-US" sz="2000" smtClean="0">
                <a:solidFill>
                  <a:srgbClr val="FF0000"/>
                </a:solidFill>
              </a:rPr>
              <a:t>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7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 descr="http://spectrum.ieee.org/img/08NIntelPhimaster-13742452452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" y="3363672"/>
            <a:ext cx="3075026" cy="23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ravecomputer.com/store/media/C20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02" y="3423003"/>
            <a:ext cx="3389356" cy="22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1181" y="3076485"/>
            <a:ext cx="28194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u="sng" kern="0" smtClean="0"/>
              <a:t>Manycore Processors:</a:t>
            </a:r>
            <a:endParaRPr lang="en-US" i="1" u="sng" ker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128919" y="2348846"/>
            <a:ext cx="3307296" cy="38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u="sng" kern="0" smtClean="0"/>
              <a:t>Digital Signal Processors:</a:t>
            </a:r>
            <a:endParaRPr lang="en-US" i="1" u="sng" ker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785" y="2760294"/>
            <a:ext cx="2226022" cy="250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01410" y="3373179"/>
            <a:ext cx="2917832" cy="102604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Our work:</a:t>
            </a:r>
            <a:endParaRPr lang="en-US" sz="1400" kern="0">
              <a:solidFill>
                <a:schemeClr val="tx1"/>
              </a:solidFill>
            </a:endParaRPr>
          </a:p>
          <a:p>
            <a:pPr lvl="1"/>
            <a:r>
              <a:rPr lang="en-US" kern="0" smtClean="0"/>
              <a:t>Applications</a:t>
            </a:r>
          </a:p>
          <a:p>
            <a:pPr lvl="1"/>
            <a:r>
              <a:rPr lang="en-US" kern="0" smtClean="0"/>
              <a:t>Development tools</a:t>
            </a:r>
          </a:p>
        </p:txBody>
      </p:sp>
      <p:pic>
        <p:nvPicPr>
          <p:cNvPr id="14" name="Picture 2" descr="http://oedk.rice.edu/Resources/Pictures/ti_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18" y="5151953"/>
            <a:ext cx="2794957" cy="9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 Programmable Gate Arrays (FPGAs)</a:t>
            </a:r>
            <a:endParaRPr lang="en-US"/>
          </a:p>
        </p:txBody>
      </p:sp>
      <p:pic>
        <p:nvPicPr>
          <p:cNvPr id="5" name="Picture 26" descr="f01-01-9780123743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19" y="2149296"/>
            <a:ext cx="6552125" cy="2647402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f/fa/Altera_StratixIVGX_FPGA.jpg/300px-Altera_StratixIVGX_FP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19" y="2043485"/>
            <a:ext cx="4267200" cy="28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Heterogeneous Computing with FPGAs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319" y="1524000"/>
            <a:ext cx="6858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213519" y="1295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Convey HC-1</a:t>
            </a:r>
          </a:p>
        </p:txBody>
      </p:sp>
      <p:pic>
        <p:nvPicPr>
          <p:cNvPr id="5" name="Picture 4" descr="WILDSTAR 4 for PCI-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7856" y="1371600"/>
            <a:ext cx="4108464" cy="135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3507">
            <a:off x="6896672" y="2556452"/>
            <a:ext cx="4341413" cy="20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25" b="14145"/>
          <a:stretch/>
        </p:blipFill>
        <p:spPr>
          <a:xfrm>
            <a:off x="7818438" y="4106779"/>
            <a:ext cx="4343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52716</TotalTime>
  <Words>343</Words>
  <Application>Microsoft Office PowerPoint</Application>
  <PresentationFormat>Custom</PresentationFormat>
  <Paragraphs>133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usc</vt:lpstr>
      <vt:lpstr>Heterogeneous and Reconfigurable Computing Lab</vt:lpstr>
      <vt:lpstr>Heterogeneous and Reconfigurable Computing Group</vt:lpstr>
      <vt:lpstr>Moore’s Law?</vt:lpstr>
      <vt:lpstr>New Capabilities</vt:lpstr>
      <vt:lpstr>All Modern CPUs are Heterogeneous</vt:lpstr>
      <vt:lpstr>All Modern CPUs are Heterogeneous</vt:lpstr>
      <vt:lpstr>Heterogeneous and Reconfigurable Computing Lab</vt:lpstr>
      <vt:lpstr>Field Programmable Gate Arrays (FPGAs)</vt:lpstr>
      <vt:lpstr>Heterogeneous Computing with FPGAs</vt:lpstr>
      <vt:lpstr>Emerging Technologies:  Processor-in-Memory</vt:lpstr>
      <vt:lpstr>Contact Information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968</cp:revision>
  <dcterms:created xsi:type="dcterms:W3CDTF">2005-09-22T21:21:18Z</dcterms:created>
  <dcterms:modified xsi:type="dcterms:W3CDTF">2016-11-18T19:11:58Z</dcterms:modified>
</cp:coreProperties>
</file>