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58" r:id="rId5"/>
    <p:sldId id="269" r:id="rId6"/>
    <p:sldId id="259" r:id="rId7"/>
    <p:sldId id="261" r:id="rId8"/>
    <p:sldId id="262" r:id="rId9"/>
    <p:sldId id="263" r:id="rId10"/>
    <p:sldId id="265" r:id="rId11"/>
    <p:sldId id="266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99" d="100"/>
          <a:sy n="99" d="100"/>
        </p:scale>
        <p:origin x="9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7C5DA475-FD52-4D88-B367-27AC67A740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CAAC6304-3D19-4F7F-8A9C-1F668E9105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38F17E60-0DB5-4912-B17E-1C0DDAD449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7541D9AE-1A12-414E-BCF6-D09C668BF71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45D7FA-BB64-4319-A9AA-83FBAE0279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698EEB6-22EA-48C6-A6F0-E2A4F4F602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F728321-6C08-4BF1-9263-B19509B182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0AA1A11-548E-4B2A-B2EB-29845C91563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78A57E9-6859-4820-BE5D-93AFC9AE58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721367F-D8C0-4FF5-941E-4AC35DD7A2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4A67F3F-98F3-46D1-A25D-D048CE7FA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0B67DE-C0F9-4326-B753-540371DA0E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B984D67-1396-4E69-8729-603D7A79D1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8A9F7D3F-38DE-47DB-8706-BC9D92DED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853AF7D-30B8-4931-B825-12447A69A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A778C-62AA-42EE-88B6-CC829D9CD86C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EAB22-4E7C-4477-9A77-AD4218D69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3CDFA-36B9-409C-87E3-C92CED223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10" descr="usc">
            <a:extLst>
              <a:ext uri="{FF2B5EF4-FFF2-40B4-BE49-F238E27FC236}">
                <a16:creationId xmlns:a16="http://schemas.microsoft.com/office/drawing/2014/main" id="{FD33ED16-CC0F-44D7-85CB-A4C07C2F4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477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74987-783F-4712-9A68-046D3538C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142715FD-DD43-4D26-A62C-4F90923CA71D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A45F5-BC90-459B-8821-4CE15D6183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EB1E3468-C01E-408A-B633-8BDE8DD2D277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0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E37DE-1A49-4914-8F57-2CC45772FB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B53CBC6A-14C2-44F0-95AC-41249086E927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0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C2C21-1091-4B8D-9E60-CA6776CCC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FFF1E3D9-A931-4139-8B88-552781AA2245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6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137CB-E411-4C5B-BF9C-82F8CF3D6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A43A09CE-110C-4E5B-B917-511AEC070268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9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B63BF-6DB3-4672-BC6D-846776F4C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54E055EB-7859-4038-89EE-463D7345A95A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4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1A927-8259-4F44-8F0F-5BAE24667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7D38A528-3663-4624-ACAC-0104C6E47432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9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2CE738-1B94-4529-A946-A07442273D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B9927398-E3EB-427F-B914-3E521614372F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29930-148B-4337-AA52-BDE255F17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88DA8928-60F3-47D4-9806-B9FDAFFA9A08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9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D7EFC-CC30-48E2-9A2F-EEEAFAB10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62F73983-78F6-4BAF-BC9B-B6E026DF2BBA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9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B31D60-6B8D-4530-8FC0-458D1699A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3132C4-9068-4B73-8FA4-2BD8AB046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9D69DF-67E7-4D9A-A3C4-C0CFC802D6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990033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altLang="en-US"/>
              <a:t>Reconfigurable Computing </a:t>
            </a:r>
            <a:fld id="{B64FFD6D-37B4-448B-91FC-3D564E98567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8" descr="usc">
            <a:extLst>
              <a:ext uri="{FF2B5EF4-FFF2-40B4-BE49-F238E27FC236}">
                <a16:creationId xmlns:a16="http://schemas.microsoft.com/office/drawing/2014/main" id="{52E84E78-1724-4CD1-A72A-54146EC73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>
            <a:extLst>
              <a:ext uri="{FF2B5EF4-FFF2-40B4-BE49-F238E27FC236}">
                <a16:creationId xmlns:a16="http://schemas.microsoft.com/office/drawing/2014/main" id="{E69FCB71-2F11-4746-928F-773844CB7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03CB7472-8367-4C7D-963C-454584A73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6" name="Line 12">
            <a:extLst>
              <a:ext uri="{FF2B5EF4-FFF2-40B4-BE49-F238E27FC236}">
                <a16:creationId xmlns:a16="http://schemas.microsoft.com/office/drawing/2014/main" id="{7DD08006-CE82-4CC6-913D-B9F153762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C6564E0-8681-4D6F-B2C7-F23448621C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Seven Minute Madness:</a:t>
            </a:r>
            <a:br>
              <a:rPr lang="en-US" altLang="en-US"/>
            </a:br>
            <a:r>
              <a:rPr lang="en-US" altLang="en-US"/>
              <a:t>Heterogeneous Computing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871D5AD-2532-4F1A-B064-9FBA354305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457200"/>
          </a:xfrm>
        </p:spPr>
        <p:txBody>
          <a:bodyPr/>
          <a:lstStyle/>
          <a:p>
            <a:pPr eaLnBrk="1" hangingPunct="1"/>
            <a:r>
              <a:rPr lang="en-US" altLang="en-US"/>
              <a:t>Dr. Jason D. Bakos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363B86B-D7DE-4620-A911-5803DBB2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BC864BAA-9A76-4FD0-8A18-5A2F16B698F3}" type="slidenum">
              <a:rPr lang="en-US" altLang="en-US">
                <a:latin typeface="Verdana" panose="020B0604030504040204" pitchFamily="34" charset="0"/>
              </a:rPr>
              <a:pPr eaLnBrk="1" hangingPunct="1"/>
              <a:t>10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527BE63-BDD1-4BF1-BE4C-778E3E5D4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with FPGAs</a:t>
            </a:r>
          </a:p>
        </p:txBody>
      </p:sp>
      <p:pic>
        <p:nvPicPr>
          <p:cNvPr id="22532" name="Picture 13" descr="Mother_drei_DB_VS_klein">
            <a:extLst>
              <a:ext uri="{FF2B5EF4-FFF2-40B4-BE49-F238E27FC236}">
                <a16:creationId xmlns:a16="http://schemas.microsoft.com/office/drawing/2014/main" id="{E7CB8F41-426D-4F0E-93CB-8E5D35A9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5720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WILDSTAR 4 for PCI-X">
            <a:extLst>
              <a:ext uri="{FF2B5EF4-FFF2-40B4-BE49-F238E27FC236}">
                <a16:creationId xmlns:a16="http://schemas.microsoft.com/office/drawing/2014/main" id="{960D1AF5-116F-44A3-A9F0-DB3CFFA0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768">
            <a:off x="3962400" y="2971800"/>
            <a:ext cx="5181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E2F0F-1785-43F9-84E6-342A26548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AD2192C1-6E52-41CC-A965-56C97C2439B5}" type="slidenum">
              <a:rPr lang="en-US" altLang="en-US">
                <a:latin typeface="Verdana" panose="020B0604030504040204" pitchFamily="34" charset="0"/>
              </a:rPr>
              <a:pPr eaLnBrk="1" hangingPunct="1"/>
              <a:t>11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C4BD874-8FA1-47B4-AD96-FFCA044BF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Programming FPGAs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B21BAF6D-DD54-4C24-9DF2-90C55F52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8263"/>
            <a:ext cx="66294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340AF60-5F0A-4255-8A43-FE4F9815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Projects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CF8B6A0B-E875-4047-9A9D-DB44FFE4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altLang="en-US" sz="1600"/>
              <a:t>FPGA-based co-processors for computational biology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9CEE1-507B-4F15-9251-FB8AF7C05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8F0C73F9-5B17-49A1-BD6D-3B53ABC7A9DC}" type="slidenum">
              <a:rPr lang="en-US" altLang="en-US" i="0">
                <a:latin typeface="Verdana" panose="020B0604030504040204" pitchFamily="34" charset="0"/>
              </a:rPr>
              <a:pPr eaLnBrk="1" hangingPunct="1"/>
              <a:t>12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pic>
        <p:nvPicPr>
          <p:cNvPr id="24581" name="Picture 12">
            <a:extLst>
              <a:ext uri="{FF2B5EF4-FFF2-40B4-BE49-F238E27FC236}">
                <a16:creationId xmlns:a16="http://schemas.microsoft.com/office/drawing/2014/main" id="{C34AC280-976C-40C3-87CC-9E8D5DF3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0210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>
            <a:extLst>
              <a:ext uri="{FF2B5EF4-FFF2-40B4-BE49-F238E27FC236}">
                <a16:creationId xmlns:a16="http://schemas.microsoft.com/office/drawing/2014/main" id="{A92D55C1-3CC5-4710-8AD6-A1F22ACA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>
            <a:extLst>
              <a:ext uri="{FF2B5EF4-FFF2-40B4-BE49-F238E27FC236}">
                <a16:creationId xmlns:a16="http://schemas.microsoft.com/office/drawing/2014/main" id="{97C7BC78-1D7B-459B-B1DA-B47BCA18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748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>
            <a:extLst>
              <a:ext uri="{FF2B5EF4-FFF2-40B4-BE49-F238E27FC236}">
                <a16:creationId xmlns:a16="http://schemas.microsoft.com/office/drawing/2014/main" id="{2B73A35C-9F08-4BE1-9F89-C983D6038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2480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F299F6-2A56-4A88-9647-580A76F64836}"/>
              </a:ext>
            </a:extLst>
          </p:cNvPr>
          <p:cNvSpPr txBox="1">
            <a:spLocks/>
          </p:cNvSpPr>
          <p:nvPr/>
        </p:nvSpPr>
        <p:spPr bwMode="auto">
          <a:xfrm>
            <a:off x="152400" y="4114800"/>
            <a:ext cx="541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Tiffany M. Mintz, Jason D. Bakos, "A Cluster-on-a-Chip Architecture for High-Throughput Phylogeny Search," IEEE Trans. on Parallel and Distributed Systems, submitted.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Stephanie Zierke, Jason D. Bakos, "FPGA Acceleration of Bayesian Phylogenetic Inference," BMC Bioinformatics, submitted.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"A Special-Purpose Architecture for Solving the Breakpoint Median Problem,"  IEEE Transactions on Very Large Scale Integration (VLSI) Systems, Vol. 16, No. 12, Dec. 2008.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Jijun Tang, "FPGA Acceleration of Phylogeny Reconstruction for Whole Genome Data,"  7th IEEE International Symposium on Bioinformatics &amp; Bioengineering (BIBE'07), Boston, MA, Oct. 14-17, 2007.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“FPGA Acceleration of Gene Rearrangement Analysis,” 15th Annual IEEE International Symposium on Field-Programmable Custom Computing Machines (FCCM'07), April 23-25, 2007.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F001BF80-AB0B-4E09-82C9-4D6986A7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Projects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F7673BA-EE4A-45AF-903D-6254B22D2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altLang="en-US" sz="1600"/>
              <a:t>FPGA-based co-processors for linear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3A751-6FE6-45D0-B324-CB2B9AB50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37D89EBC-6891-4F2B-8318-E61A262B520A}" type="slidenum">
              <a:rPr lang="en-US" altLang="en-US" i="0">
                <a:latin typeface="Verdana" panose="020B0604030504040204" pitchFamily="34" charset="0"/>
              </a:rPr>
              <a:pPr eaLnBrk="1" hangingPunct="1"/>
              <a:t>13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pic>
        <p:nvPicPr>
          <p:cNvPr id="25605" name="Picture 2">
            <a:extLst>
              <a:ext uri="{FF2B5EF4-FFF2-40B4-BE49-F238E27FC236}">
                <a16:creationId xmlns:a16="http://schemas.microsoft.com/office/drawing/2014/main" id="{9E6A58B2-7167-40AA-8339-8A49110B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638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>
            <a:extLst>
              <a:ext uri="{FF2B5EF4-FFF2-40B4-BE49-F238E27FC236}">
                <a16:creationId xmlns:a16="http://schemas.microsoft.com/office/drawing/2014/main" id="{AE602A3B-3B17-4426-839C-FBEB277A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9718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>
            <a:extLst>
              <a:ext uri="{FF2B5EF4-FFF2-40B4-BE49-F238E27FC236}">
                <a16:creationId xmlns:a16="http://schemas.microsoft.com/office/drawing/2014/main" id="{ACAFE27D-AFD6-4581-AFC2-FA687BEF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3657600"/>
            <a:ext cx="33480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9798F6-8122-4973-ABAC-A522D21D6393}"/>
              </a:ext>
            </a:extLst>
          </p:cNvPr>
          <p:cNvSpPr txBox="1">
            <a:spLocks/>
          </p:cNvSpPr>
          <p:nvPr/>
        </p:nvSpPr>
        <p:spPr bwMode="auto">
          <a:xfrm>
            <a:off x="76200" y="34290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Krishna.K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 Nagar, Jason D. Bakos, "A High-Performance Double Precision Accumulator,"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Yan Zhang, Yasser Shalabi, Rishabh Jain, Krishna K. Nagar, Jason D. Bakos, "FPGA vs. GPU for Sparse Matrix Vector Multiply,"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Krishna K. Nagar, Yan Zhang, Jason D. Bakos, "An Integrated Reduction Technique for a Double Precision Accumulator," Proc. Third International Workshop on High-Performance Reconfigurable Computing Technology and Applications (HPRCTA'09), held in conjunction with Supercomputing 2009 (SC'09), Nov. 15,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Krishna K. Nagar, "Exploiting Matrix Symmetry to Improve FPGA-Accelerated Conjugate Gradient," 17th Annual IEEE International Symposium on Field Programmable Custom Computing Machines (FCCM'09), April 5-8, 2009.</a:t>
            </a:r>
          </a:p>
        </p:txBody>
      </p:sp>
      <p:pic>
        <p:nvPicPr>
          <p:cNvPr id="25609" name="Picture 5">
            <a:extLst>
              <a:ext uri="{FF2B5EF4-FFF2-40B4-BE49-F238E27FC236}">
                <a16:creationId xmlns:a16="http://schemas.microsoft.com/office/drawing/2014/main" id="{70DA0603-F5DF-4709-AE26-AFB1F17C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657600"/>
            <a:ext cx="1481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F35BB67-E3AC-429C-8203-E1B89B39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2B04F-6F75-453D-B732-0FBCD0624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E84C4D70-FBFB-411F-8996-C4763367C619}" type="slidenum">
              <a:rPr lang="en-US" altLang="en-US" i="0">
                <a:latin typeface="Verdana" panose="020B0604030504040204" pitchFamily="34" charset="0"/>
              </a:rPr>
              <a:pPr eaLnBrk="1" hangingPunct="1"/>
              <a:t>14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61ABBC-B626-42AA-8ACE-F2C86E269A5E}"/>
              </a:ext>
            </a:extLst>
          </p:cNvPr>
          <p:cNvSpPr txBox="1">
            <a:spLocks/>
          </p:cNvSpPr>
          <p:nvPr/>
        </p:nvSpPr>
        <p:spPr bwMode="auto">
          <a:xfrm>
            <a:off x="381000" y="1447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Multi-FPGA System Architectures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800" kern="0" dirty="0">
              <a:solidFill>
                <a:srgbClr val="000000"/>
              </a:solidFill>
              <a:latin typeface="+mn-lt"/>
            </a:endParaRP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Charles L. Cathey, E. Allen Michalski, "Predictive Load Balancing for Interconnected FPGAs,"  16th International Conference on Field Programmable Logic and Applications (FPL'06), Madrid, Spain, August 28-30, 2006.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Charles L. Cathey, Jason D. Bakos, Duncan A. Buell, "A Reconfigurable Distributed Computing Fabric Exploiting Multilevel Parallelism," 14th Annual IEEE International Symposium on Field-Programmable Custom Computing Machines  (FCCM'06), April 24-26, 2006.</a:t>
            </a:r>
          </a:p>
        </p:txBody>
      </p:sp>
      <p:pic>
        <p:nvPicPr>
          <p:cNvPr id="26629" name="Picture 6">
            <a:extLst>
              <a:ext uri="{FF2B5EF4-FFF2-40B4-BE49-F238E27FC236}">
                <a16:creationId xmlns:a16="http://schemas.microsoft.com/office/drawing/2014/main" id="{441D4DEB-1FBC-4F51-A602-245F5E3E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5908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>
            <a:extLst>
              <a:ext uri="{FF2B5EF4-FFF2-40B4-BE49-F238E27FC236}">
                <a16:creationId xmlns:a16="http://schemas.microsoft.com/office/drawing/2014/main" id="{4E396CDC-E543-4F4E-AC22-68520C20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21717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14A146-33BE-41B7-9D3A-7191A128D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3400"/>
            <a:ext cx="34290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GPU Simulation</a:t>
            </a:r>
          </a:p>
          <a:p>
            <a:pPr>
              <a:defRPr/>
            </a:pPr>
            <a:endParaRPr lang="en-US" sz="8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/>
              <a:t>Patrick A. Moran, Jason D. Bakos, "A PTX Simulator for Performance Tuning CUDA Code," IEEE Trans. on Parallel and Distributed Systems, submitted.</a:t>
            </a:r>
          </a:p>
        </p:txBody>
      </p:sp>
      <p:pic>
        <p:nvPicPr>
          <p:cNvPr id="26632" name="Picture 3">
            <a:extLst>
              <a:ext uri="{FF2B5EF4-FFF2-40B4-BE49-F238E27FC236}">
                <a16:creationId xmlns:a16="http://schemas.microsoft.com/office/drawing/2014/main" id="{E84A8651-AAB6-418C-9097-96224A4A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1905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>
            <a:extLst>
              <a:ext uri="{FF2B5EF4-FFF2-40B4-BE49-F238E27FC236}">
                <a16:creationId xmlns:a16="http://schemas.microsoft.com/office/drawing/2014/main" id="{2E67D7D2-14EE-4D92-AE7A-F6C21C21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936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7FD458A-2460-4AD3-9A5A-E524F6FA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Recent Projects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B2AE184-B36B-475C-B2E7-F02FEDA9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1143000"/>
          </a:xfrm>
        </p:spPr>
        <p:txBody>
          <a:bodyPr/>
          <a:lstStyle/>
          <a:p>
            <a:r>
              <a:rPr lang="en-US" altLang="en-US"/>
              <a:t>Task Partitioning for Heterogeneous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493A5-D387-4647-B603-C7AD5F9A5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54BBFB88-BEAC-411C-B858-4D3D4BABD968}" type="slidenum">
              <a:rPr lang="en-US" altLang="en-US" i="0">
                <a:latin typeface="Verdana" panose="020B0604030504040204" pitchFamily="34" charset="0"/>
              </a:rPr>
              <a:pPr eaLnBrk="1" hangingPunct="1"/>
              <a:t>15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pic>
        <p:nvPicPr>
          <p:cNvPr id="27653" name="Picture 5" descr="example-graph">
            <a:extLst>
              <a:ext uri="{FF2B5EF4-FFF2-40B4-BE49-F238E27FC236}">
                <a16:creationId xmlns:a16="http://schemas.microsoft.com/office/drawing/2014/main" id="{82503998-B66A-449C-AA86-5330F48B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2004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3C1EE8-9F72-4D2C-B70F-3A2167E2CF32}"/>
              </a:ext>
            </a:extLst>
          </p:cNvPr>
          <p:cNvSpPr txBox="1">
            <a:spLocks/>
          </p:cNvSpPr>
          <p:nvPr/>
        </p:nvSpPr>
        <p:spPr bwMode="auto">
          <a:xfrm>
            <a:off x="4876800" y="13716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GPU and FPGA Acceleration of Data Mining</a:t>
            </a:r>
          </a:p>
        </p:txBody>
      </p:sp>
      <p:pic>
        <p:nvPicPr>
          <p:cNvPr id="27655" name="Picture 2">
            <a:extLst>
              <a:ext uri="{FF2B5EF4-FFF2-40B4-BE49-F238E27FC236}">
                <a16:creationId xmlns:a16="http://schemas.microsoft.com/office/drawing/2014/main" id="{EED1E8E4-BD13-4A22-9021-723D6C3C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40481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F87B96E-046C-45B7-917F-70BF2D2B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Information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9FD1067-9D87-4F71-8F29-2928B59D3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Jason D. Bakos</a:t>
            </a:r>
          </a:p>
          <a:p>
            <a:pPr lvl="1"/>
            <a:r>
              <a:rPr lang="en-US" altLang="en-US"/>
              <a:t>Office:  3A52</a:t>
            </a:r>
          </a:p>
          <a:p>
            <a:pPr lvl="1"/>
            <a:r>
              <a:rPr lang="en-US" altLang="en-US"/>
              <a:t>E-mail:  jbakos@sc.edu</a:t>
            </a:r>
          </a:p>
          <a:p>
            <a:pPr lvl="1"/>
            <a:r>
              <a:rPr lang="en-US" altLang="en-US"/>
              <a:t>http://www.cse.sc.edu/~jbakos</a:t>
            </a:r>
          </a:p>
          <a:p>
            <a:pPr lvl="1"/>
            <a:endParaRPr lang="en-US" altLang="en-US"/>
          </a:p>
          <a:p>
            <a:r>
              <a:rPr lang="en-US" altLang="en-US"/>
              <a:t>Heterogeneous and Reconfigurable Computing (HeRC) Lab:</a:t>
            </a:r>
          </a:p>
          <a:p>
            <a:pPr lvl="1"/>
            <a:r>
              <a:rPr lang="en-US" altLang="en-US"/>
              <a:t>Lab:  3D15</a:t>
            </a:r>
          </a:p>
          <a:p>
            <a:pPr lvl="1"/>
            <a:r>
              <a:rPr lang="en-US" altLang="en-US"/>
              <a:t>http://herc.cse.sc.edu</a:t>
            </a:r>
          </a:p>
          <a:p>
            <a:pPr lvl="1"/>
            <a:endParaRPr lang="en-US" altLang="en-US"/>
          </a:p>
          <a:p>
            <a:r>
              <a:rPr lang="en-US" altLang="en-US"/>
              <a:t>Course</a:t>
            </a:r>
          </a:p>
          <a:p>
            <a:pPr lvl="1"/>
            <a:r>
              <a:rPr lang="en-US" altLang="en-US"/>
              <a:t>Spring 2010:  CSCE 212, section 001 (TTH 11:00)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79101-BA2D-44B9-9614-6F9BC93A1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A1976643-FC9D-4D52-9F9B-FA56AD5A17E5}" type="slidenum">
              <a:rPr lang="en-US" altLang="en-US" i="0">
                <a:latin typeface="Verdana" panose="020B0604030504040204" pitchFamily="34" charset="0"/>
              </a:rPr>
              <a:pPr eaLnBrk="1" hangingPunct="1"/>
              <a:t>16</a:t>
            </a:fld>
            <a:endParaRPr lang="en-US" altLang="en-US" i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D9C4E1B-BF02-4392-BFCF-37874CA8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Computer Architecture Trends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DB7C677-8FCD-432E-BF8D-377737C0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4191000" cy="4648200"/>
          </a:xfrm>
        </p:spPr>
        <p:txBody>
          <a:bodyPr/>
          <a:lstStyle/>
          <a:p>
            <a:pPr eaLnBrk="1" hangingPunct="1"/>
            <a:r>
              <a:rPr lang="en-US" altLang="en-US" sz="1800"/>
              <a:t>Goal:  extract maximum performance from serial code</a:t>
            </a:r>
          </a:p>
          <a:p>
            <a:pPr lvl="1" eaLnBrk="1" hangingPunct="1"/>
            <a:r>
              <a:rPr lang="en-US" altLang="en-US" sz="1600"/>
              <a:t>Instruction re-ordering</a:t>
            </a:r>
          </a:p>
          <a:p>
            <a:pPr lvl="1" eaLnBrk="1" hangingPunct="1"/>
            <a:r>
              <a:rPr lang="en-US" altLang="en-US" sz="1600"/>
              <a:t>Speculative execution</a:t>
            </a:r>
          </a:p>
          <a:p>
            <a:pPr lvl="1" eaLnBrk="1" hangingPunct="1"/>
            <a:r>
              <a:rPr lang="en-US" altLang="en-US" sz="1600"/>
              <a:t>Multiple issue</a:t>
            </a:r>
          </a:p>
          <a:p>
            <a:pPr lvl="1" eaLnBrk="1" hangingPunct="1"/>
            <a:r>
              <a:rPr lang="en-US" altLang="en-US" sz="1600"/>
              <a:t>Branch prediction</a:t>
            </a:r>
          </a:p>
          <a:p>
            <a:pPr lvl="1" eaLnBrk="1" hangingPunct="1"/>
            <a:r>
              <a:rPr lang="en-US" altLang="en-US" sz="1600"/>
              <a:t>Large, multi-level caches</a:t>
            </a:r>
          </a:p>
          <a:p>
            <a:pPr lvl="1" eaLnBrk="1" hangingPunct="1"/>
            <a:endParaRPr lang="en-US" altLang="en-US" sz="1600"/>
          </a:p>
          <a:p>
            <a:pPr eaLnBrk="1" hangingPunct="1"/>
            <a:r>
              <a:rPr lang="en-US" altLang="en-US" sz="1800"/>
              <a:t>Onus is on processor and compiler to extract performance from code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Results in large control unit and cache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AC04-CE3A-41AD-B1F3-400015AC6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D7C074D3-C862-4B64-A5E4-06016CCB89A0}" type="slidenum">
              <a:rPr lang="en-US" altLang="en-US" i="0">
                <a:latin typeface="Verdana" panose="020B0604030504040204" pitchFamily="34" charset="0"/>
              </a:rPr>
              <a:pPr eaLnBrk="1" hangingPunct="1"/>
              <a:t>2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pic>
        <p:nvPicPr>
          <p:cNvPr id="14341" name="Picture 3">
            <a:extLst>
              <a:ext uri="{FF2B5EF4-FFF2-40B4-BE49-F238E27FC236}">
                <a16:creationId xmlns:a16="http://schemas.microsoft.com/office/drawing/2014/main" id="{366237EF-B3CF-4044-850B-D1F2C3B15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581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6E35512-E1FE-4BF6-96E9-BCFD8B86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Computer Architecture Trends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0FF5294-E939-45BB-B3C1-A7ECC11BB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Multicore architecture:</a:t>
            </a:r>
          </a:p>
          <a:p>
            <a:pPr lvl="1" eaLnBrk="1" hangingPunct="1"/>
            <a:r>
              <a:rPr lang="en-US" altLang="en-US"/>
              <a:t>Allows programmer to extract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36FED-C208-4B0F-AFB2-23A5825D3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02401D77-3262-41E2-A4EC-4CF507DE8E6F}" type="slidenum">
              <a:rPr lang="en-US" altLang="en-US" i="0">
                <a:latin typeface="Verdana" panose="020B0604030504040204" pitchFamily="34" charset="0"/>
              </a:rPr>
              <a:pPr eaLnBrk="1" hangingPunct="1"/>
              <a:t>3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pic>
        <p:nvPicPr>
          <p:cNvPr id="15365" name="Picture 3">
            <a:extLst>
              <a:ext uri="{FF2B5EF4-FFF2-40B4-BE49-F238E27FC236}">
                <a16:creationId xmlns:a16="http://schemas.microsoft.com/office/drawing/2014/main" id="{0E384184-EA64-48E9-B560-764E4914B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1735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A6411B83-8777-4D7D-8AE5-68B342DE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1735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>
            <a:extLst>
              <a:ext uri="{FF2B5EF4-FFF2-40B4-BE49-F238E27FC236}">
                <a16:creationId xmlns:a16="http://schemas.microsoft.com/office/drawing/2014/main" id="{0D124F5E-00D7-4AAE-B883-D66AD917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1735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>
            <a:extLst>
              <a:ext uri="{FF2B5EF4-FFF2-40B4-BE49-F238E27FC236}">
                <a16:creationId xmlns:a16="http://schemas.microsoft.com/office/drawing/2014/main" id="{D2EFAFDC-947B-43ED-8F3A-AA8698CC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735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719F38-6FFD-4118-9E36-C260016BB4B3}"/>
              </a:ext>
            </a:extLst>
          </p:cNvPr>
          <p:cNvSpPr/>
          <p:nvPr/>
        </p:nvSpPr>
        <p:spPr>
          <a:xfrm>
            <a:off x="914400" y="4191000"/>
            <a:ext cx="708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34883185-81CD-4F19-96EE-E4030561AAB4}"/>
              </a:ext>
            </a:extLst>
          </p:cNvPr>
          <p:cNvSpPr/>
          <p:nvPr/>
        </p:nvSpPr>
        <p:spPr>
          <a:xfrm>
            <a:off x="1600200" y="3733800"/>
            <a:ext cx="2286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2614D9B4-B9BB-41E4-99C2-BCE9A90F1FE7}"/>
              </a:ext>
            </a:extLst>
          </p:cNvPr>
          <p:cNvSpPr/>
          <p:nvPr/>
        </p:nvSpPr>
        <p:spPr>
          <a:xfrm>
            <a:off x="3429000" y="3733800"/>
            <a:ext cx="2286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Up-Down Arrow 13">
            <a:extLst>
              <a:ext uri="{FF2B5EF4-FFF2-40B4-BE49-F238E27FC236}">
                <a16:creationId xmlns:a16="http://schemas.microsoft.com/office/drawing/2014/main" id="{C46C6AAE-E1D8-428B-88A6-07C6ED37BCDD}"/>
              </a:ext>
            </a:extLst>
          </p:cNvPr>
          <p:cNvSpPr/>
          <p:nvPr/>
        </p:nvSpPr>
        <p:spPr>
          <a:xfrm>
            <a:off x="5257800" y="3733800"/>
            <a:ext cx="2286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F9C44919-127A-4ECD-990A-32A7B9737BE6}"/>
              </a:ext>
            </a:extLst>
          </p:cNvPr>
          <p:cNvSpPr/>
          <p:nvPr/>
        </p:nvSpPr>
        <p:spPr>
          <a:xfrm>
            <a:off x="7086600" y="3733800"/>
            <a:ext cx="2286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0FCE6B-59BC-4B9D-9DB1-765CB6D3B539}"/>
              </a:ext>
            </a:extLst>
          </p:cNvPr>
          <p:cNvSpPr/>
          <p:nvPr/>
        </p:nvSpPr>
        <p:spPr>
          <a:xfrm>
            <a:off x="762000" y="2362200"/>
            <a:ext cx="7391400" cy="160020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16">
            <a:extLst>
              <a:ext uri="{FF2B5EF4-FFF2-40B4-BE49-F238E27FC236}">
                <a16:creationId xmlns:a16="http://schemas.microsoft.com/office/drawing/2014/main" id="{407127CB-6811-42DF-B6C2-B1935960F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8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CPU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B6E9C61-4FF8-4E64-90DF-0F1A8A24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Computer Architecture Trends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E534F630-B45B-4B50-A1C1-32D3E7E87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4419600" cy="4648200"/>
          </a:xfrm>
        </p:spPr>
        <p:txBody>
          <a:bodyPr/>
          <a:lstStyle/>
          <a:p>
            <a:pPr eaLnBrk="1" hangingPunct="1"/>
            <a:r>
              <a:rPr lang="en-US" altLang="en-US"/>
              <a:t>Special purpose processor</a:t>
            </a:r>
          </a:p>
          <a:p>
            <a:pPr lvl="1" eaLnBrk="1" hangingPunct="1"/>
            <a:r>
              <a:rPr lang="en-US" altLang="en-US"/>
              <a:t>Small control and cache</a:t>
            </a:r>
          </a:p>
          <a:p>
            <a:pPr lvl="1" eaLnBrk="1" hangingPunct="1"/>
            <a:r>
              <a:rPr lang="en-US" altLang="en-US"/>
              <a:t>Devote maximum area to ALUs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Shifts onus to programmer to get performance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Requires careful programming—only practical for expensive computations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Examples:  GPU, Cell, FPGA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7BB7-8606-4AE8-8B12-DA6B459A2D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BDE936E6-B34C-485D-98F2-C06D67897F2C}" type="slidenum">
              <a:rPr lang="en-US" altLang="en-US" i="0">
                <a:latin typeface="Verdana" panose="020B0604030504040204" pitchFamily="34" charset="0"/>
              </a:rPr>
              <a:pPr eaLnBrk="1" hangingPunct="1"/>
              <a:t>4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33EE2D69-BE2D-48AF-83B3-7F86254E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C7669-3D10-4176-9627-EEF3D9D55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AE7D5E24-9598-4977-A223-F43213BC79B9}" type="slidenum">
              <a:rPr lang="en-US" altLang="en-US" i="0">
                <a:latin typeface="Verdana" panose="020B0604030504040204" pitchFamily="34" charset="0"/>
              </a:rPr>
              <a:pPr eaLnBrk="1" hangingPunct="1"/>
              <a:t>5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16EA17C-921F-4062-8074-2FA4760D5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Heterogeneous Computing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86DFE-6DE0-4DDF-9462-C2A931C436C8}"/>
              </a:ext>
            </a:extLst>
          </p:cNvPr>
          <p:cNvSpPr/>
          <p:nvPr/>
        </p:nvSpPr>
        <p:spPr>
          <a:xfrm>
            <a:off x="3124200" y="3657600"/>
            <a:ext cx="609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3D254D79-1571-4228-AE22-E50F54565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10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B7BC9A-F29C-42DD-9B69-DCCB695B51CE}"/>
              </a:ext>
            </a:extLst>
          </p:cNvPr>
          <p:cNvSpPr/>
          <p:nvPr/>
        </p:nvSpPr>
        <p:spPr>
          <a:xfrm>
            <a:off x="4343400" y="3886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5" name="TextBox 9">
            <a:extLst>
              <a:ext uri="{FF2B5EF4-FFF2-40B4-BE49-F238E27FC236}">
                <a16:creationId xmlns:a16="http://schemas.microsoft.com/office/drawing/2014/main" id="{D35705BF-12B5-46F6-8514-EF320E411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86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X58</a:t>
            </a:r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736992-B85E-4076-9DCA-D54D1CECC2C3}"/>
              </a:ext>
            </a:extLst>
          </p:cNvPr>
          <p:cNvSpPr/>
          <p:nvPr/>
        </p:nvSpPr>
        <p:spPr>
          <a:xfrm>
            <a:off x="16002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7" name="TextBox 11">
            <a:extLst>
              <a:ext uri="{FF2B5EF4-FFF2-40B4-BE49-F238E27FC236}">
                <a16:creationId xmlns:a16="http://schemas.microsoft.com/office/drawing/2014/main" id="{5C01892D-CB71-4AF6-9CB5-03058C9F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Host Memory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A2AF2AB5-E425-4FFF-8E12-48764B0D1C69}"/>
              </a:ext>
            </a:extLst>
          </p:cNvPr>
          <p:cNvSpPr/>
          <p:nvPr/>
        </p:nvSpPr>
        <p:spPr>
          <a:xfrm>
            <a:off x="25146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57090EF7-198C-4C5E-A374-87FC341DD3D2}"/>
              </a:ext>
            </a:extLst>
          </p:cNvPr>
          <p:cNvSpPr/>
          <p:nvPr/>
        </p:nvSpPr>
        <p:spPr>
          <a:xfrm>
            <a:off x="37338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3EA504-A779-4706-B15C-F8FBA235F70F}"/>
              </a:ext>
            </a:extLst>
          </p:cNvPr>
          <p:cNvSpPr/>
          <p:nvPr/>
        </p:nvSpPr>
        <p:spPr>
          <a:xfrm>
            <a:off x="5638800" y="3810000"/>
            <a:ext cx="609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1" name="TextBox 19">
            <a:extLst>
              <a:ext uri="{FF2B5EF4-FFF2-40B4-BE49-F238E27FC236}">
                <a16:creationId xmlns:a16="http://schemas.microsoft.com/office/drawing/2014/main" id="{156EF0D3-01FA-496D-866F-9914C2807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Co-processor</a:t>
            </a:r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E51D9621-E512-4095-90D6-3CE619194C83}"/>
              </a:ext>
            </a:extLst>
          </p:cNvPr>
          <p:cNvSpPr/>
          <p:nvPr/>
        </p:nvSpPr>
        <p:spPr>
          <a:xfrm>
            <a:off x="4800600" y="3962400"/>
            <a:ext cx="8382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3" name="TextBox 21">
            <a:extLst>
              <a:ext uri="{FF2B5EF4-FFF2-40B4-BE49-F238E27FC236}">
                <a16:creationId xmlns:a16="http://schemas.microsoft.com/office/drawing/2014/main" id="{A67498BE-A1B0-4F87-B180-A32142AC1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QPI</a:t>
            </a:r>
            <a:endParaRPr lang="en-US" altLang="en-US"/>
          </a:p>
        </p:txBody>
      </p:sp>
      <p:sp>
        <p:nvSpPr>
          <p:cNvPr id="17424" name="TextBox 22">
            <a:extLst>
              <a:ext uri="{FF2B5EF4-FFF2-40B4-BE49-F238E27FC236}">
                <a16:creationId xmlns:a16="http://schemas.microsoft.com/office/drawing/2014/main" id="{91197277-4D87-426A-9FD6-855A8C194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PCIe</a:t>
            </a:r>
            <a:endParaRPr lang="en-US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7BB59E-9CD1-4760-9F0C-BE110F80B875}"/>
              </a:ext>
            </a:extLst>
          </p:cNvPr>
          <p:cNvSpPr/>
          <p:nvPr/>
        </p:nvSpPr>
        <p:spPr>
          <a:xfrm>
            <a:off x="68580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6" name="TextBox 24">
            <a:extLst>
              <a:ext uri="{FF2B5EF4-FFF2-40B4-BE49-F238E27FC236}">
                <a16:creationId xmlns:a16="http://schemas.microsoft.com/office/drawing/2014/main" id="{C68CCD7D-FE17-4024-9E4D-E1701107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8100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On board</a:t>
            </a:r>
          </a:p>
          <a:p>
            <a:pPr algn="ctr" eaLnBrk="1" hangingPunct="1"/>
            <a:r>
              <a:rPr lang="en-US" altLang="en-US" sz="1200"/>
              <a:t>Memory</a:t>
            </a:r>
          </a:p>
        </p:txBody>
      </p:sp>
      <p:sp>
        <p:nvSpPr>
          <p:cNvPr id="26" name="Left-Right Arrow 25">
            <a:extLst>
              <a:ext uri="{FF2B5EF4-FFF2-40B4-BE49-F238E27FC236}">
                <a16:creationId xmlns:a16="http://schemas.microsoft.com/office/drawing/2014/main" id="{D0F9F372-0FC6-48A8-A434-C2F2B88A3583}"/>
              </a:ext>
            </a:extLst>
          </p:cNvPr>
          <p:cNvSpPr/>
          <p:nvPr/>
        </p:nvSpPr>
        <p:spPr>
          <a:xfrm>
            <a:off x="62484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467081-C5A8-4DD5-89C4-B524CDBE30F8}"/>
              </a:ext>
            </a:extLst>
          </p:cNvPr>
          <p:cNvSpPr/>
          <p:nvPr/>
        </p:nvSpPr>
        <p:spPr>
          <a:xfrm>
            <a:off x="5486400" y="3581400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9" name="TextBox 27">
            <a:extLst>
              <a:ext uri="{FF2B5EF4-FFF2-40B4-BE49-F238E27FC236}">
                <a16:creationId xmlns:a16="http://schemas.microsoft.com/office/drawing/2014/main" id="{EA717A76-13B0-4631-B9E9-8AE6F9DD3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410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add-in card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FF7815-D879-47B0-B0B5-6E3A01860BFA}"/>
              </a:ext>
            </a:extLst>
          </p:cNvPr>
          <p:cNvSpPr/>
          <p:nvPr/>
        </p:nvSpPr>
        <p:spPr>
          <a:xfrm>
            <a:off x="1447800" y="3581400"/>
            <a:ext cx="3505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31" name="TextBox 29">
            <a:extLst>
              <a:ext uri="{FF2B5EF4-FFF2-40B4-BE49-F238E27FC236}">
                <a16:creationId xmlns:a16="http://schemas.microsoft.com/office/drawing/2014/main" id="{0D653DF6-86C9-4DA2-8465-5F275FE8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host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1CF27B-1AE3-475A-A1C1-A4C7F87F9CDA}"/>
              </a:ext>
            </a:extLst>
          </p:cNvPr>
          <p:cNvCxnSpPr>
            <a:stCxn id="19" idx="2"/>
          </p:cNvCxnSpPr>
          <p:nvPr/>
        </p:nvCxnSpPr>
        <p:spPr>
          <a:xfrm rot="5400000">
            <a:off x="5715001" y="4572000"/>
            <a:ext cx="457200" cy="3175"/>
          </a:xfrm>
          <a:prstGeom prst="line">
            <a:avLst/>
          </a:prstGeom>
          <a:ln>
            <a:prstDash val="lgDash"/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93A93D-82CE-4922-B0EB-315768E9C01D}"/>
              </a:ext>
            </a:extLst>
          </p:cNvPr>
          <p:cNvCxnSpPr/>
          <p:nvPr/>
        </p:nvCxnSpPr>
        <p:spPr>
          <a:xfrm rot="10800000">
            <a:off x="2514600" y="4800600"/>
            <a:ext cx="34290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34" name="Content Placeholder 2">
            <a:extLst>
              <a:ext uri="{FF2B5EF4-FFF2-40B4-BE49-F238E27FC236}">
                <a16:creationId xmlns:a16="http://schemas.microsoft.com/office/drawing/2014/main" id="{366C5CA7-7FF1-4DA0-83C5-1E985DBBA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z="2400"/>
              <a:t>General purpose CPU + special-purpose processors in one system</a:t>
            </a:r>
          </a:p>
        </p:txBody>
      </p:sp>
      <p:sp>
        <p:nvSpPr>
          <p:cNvPr id="17435" name="TextBox 36">
            <a:extLst>
              <a:ext uri="{FF2B5EF4-FFF2-40B4-BE49-F238E27FC236}">
                <a16:creationId xmlns:a16="http://schemas.microsoft.com/office/drawing/2014/main" id="{A14FF86A-C283-4073-A67A-AA9A1CD02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0687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~25 GB/s</a:t>
            </a:r>
          </a:p>
        </p:txBody>
      </p:sp>
      <p:sp>
        <p:nvSpPr>
          <p:cNvPr id="17436" name="TextBox 37">
            <a:extLst>
              <a:ext uri="{FF2B5EF4-FFF2-40B4-BE49-F238E27FC236}">
                <a16:creationId xmlns:a16="http://schemas.microsoft.com/office/drawing/2014/main" id="{531DE0E0-07F6-4857-B139-1820E8CA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0814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~25 GB/s</a:t>
            </a:r>
          </a:p>
        </p:txBody>
      </p:sp>
      <p:sp>
        <p:nvSpPr>
          <p:cNvPr id="17437" name="TextBox 38">
            <a:extLst>
              <a:ext uri="{FF2B5EF4-FFF2-40B4-BE49-F238E27FC236}">
                <a16:creationId xmlns:a16="http://schemas.microsoft.com/office/drawing/2014/main" id="{8167E6BF-5FEA-4EF7-8E60-F622E7EC1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40814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~8 GB/s (x16)</a:t>
            </a:r>
          </a:p>
        </p:txBody>
      </p:sp>
      <p:sp>
        <p:nvSpPr>
          <p:cNvPr id="17438" name="TextBox 39">
            <a:extLst>
              <a:ext uri="{FF2B5EF4-FFF2-40B4-BE49-F238E27FC236}">
                <a16:creationId xmlns:a16="http://schemas.microsoft.com/office/drawing/2014/main" id="{606B13C9-C44C-43E4-9733-F6A63B656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?????</a:t>
            </a:r>
          </a:p>
          <a:p>
            <a:pPr algn="ctr" eaLnBrk="1" hangingPunct="1"/>
            <a:r>
              <a:rPr lang="en-US" altLang="en-US" sz="800"/>
              <a:t>~150 GB/s for GeForce 260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D29944A-CF2B-46B7-888C-BDDBC100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Heterogeneous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B4286-2908-46CA-9159-C3041414C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59A55B84-4C70-4459-BEEC-73ED589EAC8E}" type="slidenum">
              <a:rPr lang="en-US" altLang="en-US" i="0">
                <a:latin typeface="Verdana" panose="020B0604030504040204" pitchFamily="34" charset="0"/>
              </a:rPr>
              <a:pPr eaLnBrk="1" hangingPunct="1"/>
              <a:t>6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sp>
        <p:nvSpPr>
          <p:cNvPr id="18436" name="Rectangle 183">
            <a:extLst>
              <a:ext uri="{FF2B5EF4-FFF2-40B4-BE49-F238E27FC236}">
                <a16:creationId xmlns:a16="http://schemas.microsoft.com/office/drawing/2014/main" id="{4BE806A9-F99F-41F7-AE28-1A18246C3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6764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184">
            <a:extLst>
              <a:ext uri="{FF2B5EF4-FFF2-40B4-BE49-F238E27FC236}">
                <a16:creationId xmlns:a16="http://schemas.microsoft.com/office/drawing/2014/main" id="{7D49C56B-3627-4627-A77B-25BD90D26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133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initialization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18438" name="Rectangle 185">
            <a:extLst>
              <a:ext uri="{FF2B5EF4-FFF2-40B4-BE49-F238E27FC236}">
                <a16:creationId xmlns:a16="http://schemas.microsoft.com/office/drawing/2014/main" id="{3AD5AA21-D80F-4147-84AD-C7919395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4290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Text Box 186">
            <a:extLst>
              <a:ext uri="{FF2B5EF4-FFF2-40B4-BE49-F238E27FC236}">
                <a16:creationId xmlns:a16="http://schemas.microsoft.com/office/drawing/2014/main" id="{D056F4AF-68D0-4D18-BDFB-D355C3BC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76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“hot” loop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99% of run time</a:t>
            </a:r>
          </a:p>
        </p:txBody>
      </p:sp>
      <p:sp>
        <p:nvSpPr>
          <p:cNvPr id="18440" name="Rectangle 187">
            <a:extLst>
              <a:ext uri="{FF2B5EF4-FFF2-40B4-BE49-F238E27FC236}">
                <a16:creationId xmlns:a16="http://schemas.microsoft.com/office/drawing/2014/main" id="{9838DA17-3956-4F94-A3A7-D3CB21179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886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Text Box 188">
            <a:extLst>
              <a:ext uri="{FF2B5EF4-FFF2-40B4-BE49-F238E27FC236}">
                <a16:creationId xmlns:a16="http://schemas.microsoft.com/office/drawing/2014/main" id="{F6A68D3F-B4DB-4691-8420-FA80E002A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343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clean up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18442" name="AutoShape 189">
            <a:extLst>
              <a:ext uri="{FF2B5EF4-FFF2-40B4-BE49-F238E27FC236}">
                <a16:creationId xmlns:a16="http://schemas.microsoft.com/office/drawing/2014/main" id="{60819CF2-4D67-4AF8-B6F7-91A583839A9D}"/>
              </a:ext>
            </a:extLst>
          </p:cNvPr>
          <p:cNvSpPr>
            <a:spLocks/>
          </p:cNvSpPr>
          <p:nvPr/>
        </p:nvSpPr>
        <p:spPr bwMode="auto">
          <a:xfrm>
            <a:off x="2057400" y="1676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AutoShape 190">
            <a:extLst>
              <a:ext uri="{FF2B5EF4-FFF2-40B4-BE49-F238E27FC236}">
                <a16:creationId xmlns:a16="http://schemas.microsoft.com/office/drawing/2014/main" id="{303C8A6C-57BB-4F22-A4EF-804A01BAD3AD}"/>
              </a:ext>
            </a:extLst>
          </p:cNvPr>
          <p:cNvSpPr>
            <a:spLocks/>
          </p:cNvSpPr>
          <p:nvPr/>
        </p:nvSpPr>
        <p:spPr bwMode="auto">
          <a:xfrm>
            <a:off x="2057400" y="34290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AutoShape 191">
            <a:extLst>
              <a:ext uri="{FF2B5EF4-FFF2-40B4-BE49-F238E27FC236}">
                <a16:creationId xmlns:a16="http://schemas.microsoft.com/office/drawing/2014/main" id="{FD3AAA23-1DB3-4354-95D7-4BA2D6A7760B}"/>
              </a:ext>
            </a:extLst>
          </p:cNvPr>
          <p:cNvSpPr>
            <a:spLocks/>
          </p:cNvSpPr>
          <p:nvPr/>
        </p:nvSpPr>
        <p:spPr bwMode="auto">
          <a:xfrm>
            <a:off x="2057400" y="3886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5" name="Text Box 195">
            <a:extLst>
              <a:ext uri="{FF2B5EF4-FFF2-40B4-BE49-F238E27FC236}">
                <a16:creationId xmlns:a16="http://schemas.microsoft.com/office/drawing/2014/main" id="{60A3D981-0DCF-4762-B899-199FC034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18446" name="Text Box 196">
            <a:extLst>
              <a:ext uri="{FF2B5EF4-FFF2-40B4-BE49-F238E27FC236}">
                <a16:creationId xmlns:a16="http://schemas.microsoft.com/office/drawing/2014/main" id="{4CC24B25-F049-4AD2-BA0B-87D040514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19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18447" name="Text Box 197">
            <a:extLst>
              <a:ext uri="{FF2B5EF4-FFF2-40B4-BE49-F238E27FC236}">
                <a16:creationId xmlns:a16="http://schemas.microsoft.com/office/drawing/2014/main" id="{BB703CAE-7AC5-4C1E-B7B9-CC07797D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43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1% of code</a:t>
            </a:r>
          </a:p>
        </p:txBody>
      </p:sp>
      <p:sp>
        <p:nvSpPr>
          <p:cNvPr id="18448" name="Oval 198">
            <a:extLst>
              <a:ext uri="{FF2B5EF4-FFF2-40B4-BE49-F238E27FC236}">
                <a16:creationId xmlns:a16="http://schemas.microsoft.com/office/drawing/2014/main" id="{007AD312-2C0E-4BDA-8DEE-5823D8E4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00400"/>
            <a:ext cx="1981200" cy="838200"/>
          </a:xfrm>
          <a:prstGeom prst="ellipse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Text Box 199">
            <a:extLst>
              <a:ext uri="{FF2B5EF4-FFF2-40B4-BE49-F238E27FC236}">
                <a16:creationId xmlns:a16="http://schemas.microsoft.com/office/drawing/2014/main" id="{5F2B1112-8838-4B7B-A72E-F0885ACA7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co-processor</a:t>
            </a:r>
          </a:p>
        </p:txBody>
      </p:sp>
      <p:sp>
        <p:nvSpPr>
          <p:cNvPr id="18450" name="AutoShape 201">
            <a:extLst>
              <a:ext uri="{FF2B5EF4-FFF2-40B4-BE49-F238E27FC236}">
                <a16:creationId xmlns:a16="http://schemas.microsoft.com/office/drawing/2014/main" id="{05CD37EF-34EF-42D3-B2D8-38AEC600103C}"/>
              </a:ext>
            </a:extLst>
          </p:cNvPr>
          <p:cNvSpPr>
            <a:spLocks noChangeArrowheads="1"/>
          </p:cNvSpPr>
          <p:nvPr/>
        </p:nvSpPr>
        <p:spPr bwMode="auto">
          <a:xfrm rot="3232278">
            <a:off x="1339850" y="4584701"/>
            <a:ext cx="2390775" cy="228600"/>
          </a:xfrm>
          <a:prstGeom prst="rightArrow">
            <a:avLst>
              <a:gd name="adj1" fmla="val 50000"/>
              <a:gd name="adj2" fmla="val 291478"/>
            </a:avLst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" name="Group 4">
            <a:extLst>
              <a:ext uri="{FF2B5EF4-FFF2-40B4-BE49-F238E27FC236}">
                <a16:creationId xmlns:a16="http://schemas.microsoft.com/office/drawing/2014/main" id="{7C2C1DE5-4B03-44FB-8B73-18DC4454CCBF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3581400"/>
          <a:ext cx="3492500" cy="2084388"/>
        </p:xfrm>
        <a:graphic>
          <a:graphicData uri="http://schemas.openxmlformats.org/drawingml/2006/table">
            <a:tbl>
              <a:tblPr/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3">
            <a:extLst>
              <a:ext uri="{FF2B5EF4-FFF2-40B4-BE49-F238E27FC236}">
                <a16:creationId xmlns:a16="http://schemas.microsoft.com/office/drawing/2014/main" id="{1E89CDDD-158D-4D77-A4CE-0DD480B0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0"/>
            <a:ext cx="365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Example: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Application requires a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week</a:t>
            </a:r>
            <a:r>
              <a:rPr lang="en-US" sz="1600" kern="0" dirty="0">
                <a:latin typeface="+mn-lt"/>
              </a:rPr>
              <a:t> of CPU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Offload computation consumes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99%</a:t>
            </a:r>
            <a:r>
              <a:rPr lang="en-US" sz="1600" kern="0" dirty="0">
                <a:latin typeface="+mn-lt"/>
              </a:rPr>
              <a:t> of execution time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68A397A-2172-440A-A658-DC29C55F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NVIDIA GT200 GPU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6B14F-6C2B-464B-ABBD-11F8B490C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Heterogeneous Computing </a:t>
            </a:r>
            <a:fld id="{726B5967-E1D5-4C39-B1ED-7D454379DFD8}" type="slidenum">
              <a:rPr lang="en-US" altLang="en-US">
                <a:latin typeface="Verdana" panose="020B0604030504040204" pitchFamily="34" charset="0"/>
              </a:rPr>
              <a:pPr eaLnBrk="1" hangingPunct="1"/>
              <a:t>7</a:t>
            </a:fld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D842021B-2F20-4EC7-8649-FECB23A4F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75285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ontent Placeholder 2">
            <a:extLst>
              <a:ext uri="{FF2B5EF4-FFF2-40B4-BE49-F238E27FC236}">
                <a16:creationId xmlns:a16="http://schemas.microsoft.com/office/drawing/2014/main" id="{C7F185EF-27B3-475C-AA57-51E178C61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371600"/>
            <a:ext cx="4419600" cy="4648200"/>
          </a:xfrm>
        </p:spPr>
        <p:txBody>
          <a:bodyPr/>
          <a:lstStyle/>
          <a:p>
            <a:pPr eaLnBrk="1" hangingPunct="1"/>
            <a:r>
              <a:rPr lang="en-US" altLang="en-US" sz="1800"/>
              <a:t>30 “streaming multiprocesors”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Simple cores:</a:t>
            </a:r>
          </a:p>
          <a:p>
            <a:pPr lvl="1" eaLnBrk="1" hangingPunct="1"/>
            <a:r>
              <a:rPr lang="en-US" altLang="en-US" sz="1600"/>
              <a:t>In-order execution, no: branch prediction, spec. execution, multiple issue, context switches</a:t>
            </a:r>
          </a:p>
          <a:p>
            <a:pPr lvl="1" eaLnBrk="1" hangingPunct="1"/>
            <a:r>
              <a:rPr lang="en-US" altLang="en-US" sz="1600"/>
              <a:t>No cache (just 16K programmer-managed on-chip memory)</a:t>
            </a:r>
          </a:p>
          <a:p>
            <a:pPr lvl="1" eaLnBrk="1" hangingPunct="1"/>
            <a:r>
              <a:rPr lang="en-US" altLang="en-US" sz="1600"/>
              <a:t>One active instruction at a time</a:t>
            </a:r>
          </a:p>
          <a:p>
            <a:pPr lvl="1" eaLnBrk="1" hangingPunct="1"/>
            <a:endParaRPr lang="en-US" altLang="en-US" sz="1600"/>
          </a:p>
          <a:p>
            <a:pPr eaLnBrk="1" hangingPunct="1"/>
            <a:r>
              <a:rPr lang="en-US" altLang="en-US" sz="1800"/>
              <a:t>Can execute 32 threads in parallel per SM if no branch divergence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291DD85-8A25-470C-9C2D-D0888C01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IBM Cell/B.E.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F87F5-CBAB-4750-922D-C222C15BF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3F0EBB48-5A78-4042-948B-2611CF3D1014}" type="slidenum">
              <a:rPr lang="en-US" altLang="en-US">
                <a:latin typeface="Verdana" panose="020B0604030504040204" pitchFamily="34" charset="0"/>
              </a:rPr>
              <a:pPr eaLnBrk="1" hangingPunct="1"/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D94B327E-8AD3-4261-BD7F-D30D7E5C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638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ontent Placeholder 2">
            <a:extLst>
              <a:ext uri="{FF2B5EF4-FFF2-40B4-BE49-F238E27FC236}">
                <a16:creationId xmlns:a16="http://schemas.microsoft.com/office/drawing/2014/main" id="{A77A977F-E6B6-42E0-81FD-8D6EEB21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371600"/>
            <a:ext cx="2971800" cy="4648200"/>
          </a:xfrm>
        </p:spPr>
        <p:txBody>
          <a:bodyPr/>
          <a:lstStyle/>
          <a:p>
            <a:pPr eaLnBrk="1" hangingPunct="1"/>
            <a:r>
              <a:rPr lang="en-US" altLang="en-US" sz="1600"/>
              <a:t>1 PowerPC, 8 small processors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Programmer must manually manage 256K memory and threads invocation on each SPE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Each SPE includes a vector unit like the one on current Intel processors</a:t>
            </a:r>
          </a:p>
          <a:p>
            <a:pPr lvl="1" eaLnBrk="1" hangingPunct="1"/>
            <a:r>
              <a:rPr lang="en-US" altLang="en-US" sz="1400"/>
              <a:t>128 bits wide</a:t>
            </a:r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FCA9A4-EB14-4B59-9245-5DF742D4B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EE93492C-82E8-4160-AC83-F05B958AEFD7}" type="slidenum">
              <a:rPr lang="en-US" altLang="en-US">
                <a:latin typeface="Verdana" panose="020B0604030504040204" pitchFamily="34" charset="0"/>
              </a:rPr>
              <a:pPr eaLnBrk="1" hangingPunct="1"/>
              <a:t>9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0B5C788-F8B4-4597-8EAC-B8EB1C207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now Mainstream:</a:t>
            </a:r>
            <a:br>
              <a:rPr lang="en-US" altLang="en-US" sz="2400"/>
            </a:br>
            <a:r>
              <a:rPr lang="en-US" altLang="en-US" sz="2400"/>
              <a:t>IBM Roadrunner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95DA627-1CA8-4071-A175-472AB74B8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88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Los Alamos, fastest computer in the world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6,480 AMD Opteron (dual core) CPUs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12,960 PowerXCell 8i GPUs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Each blade contains 2 Operons and 4 Cells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296 racks</a:t>
            </a:r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CCF334E4-AD8E-4A7F-BFA3-7FDA5F925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6482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21142</TotalTime>
  <Words>983</Words>
  <Application>Microsoft Office PowerPoint</Application>
  <PresentationFormat>On-screen Show (4:3)</PresentationFormat>
  <Paragraphs>160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Verdana</vt:lpstr>
      <vt:lpstr>usc</vt:lpstr>
      <vt:lpstr>Seven Minute Madness: Heterogeneous Computing</vt:lpstr>
      <vt:lpstr>Computer Architecture Trends</vt:lpstr>
      <vt:lpstr>Computer Architecture Trends</vt:lpstr>
      <vt:lpstr>Computer Architecture Trends</vt:lpstr>
      <vt:lpstr>Heterogeneous Computing</vt:lpstr>
      <vt:lpstr>Heterogeneous Computing</vt:lpstr>
      <vt:lpstr>NVIDIA GT200 GPU Architecture</vt:lpstr>
      <vt:lpstr>IBM Cell/B.E. Architecture</vt:lpstr>
      <vt:lpstr>Heterogeneous Computing now Mainstream: IBM Roadrunner</vt:lpstr>
      <vt:lpstr>Heterogeneous Computing with FPGAs</vt:lpstr>
      <vt:lpstr>Programming FPGAs</vt:lpstr>
      <vt:lpstr>Our Projects</vt:lpstr>
      <vt:lpstr>Our Projects</vt:lpstr>
      <vt:lpstr>Our Projects</vt:lpstr>
      <vt:lpstr>Most Recent Projects</vt:lpstr>
      <vt:lpstr>Contact Information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Jed Ostrom</cp:lastModifiedBy>
  <cp:revision>414</cp:revision>
  <dcterms:created xsi:type="dcterms:W3CDTF">2005-09-22T21:21:18Z</dcterms:created>
  <dcterms:modified xsi:type="dcterms:W3CDTF">2021-03-22T20:02:35Z</dcterms:modified>
</cp:coreProperties>
</file>