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2" r:id="rId3"/>
    <p:sldId id="276" r:id="rId4"/>
    <p:sldId id="259" r:id="rId5"/>
    <p:sldId id="269" r:id="rId6"/>
    <p:sldId id="261" r:id="rId7"/>
    <p:sldId id="262" r:id="rId8"/>
    <p:sldId id="281" r:id="rId9"/>
    <p:sldId id="284" r:id="rId10"/>
    <p:sldId id="277" r:id="rId11"/>
    <p:sldId id="278" r:id="rId12"/>
    <p:sldId id="279" r:id="rId13"/>
    <p:sldId id="283" r:id="rId14"/>
    <p:sldId id="266" r:id="rId15"/>
    <p:sldId id="270" r:id="rId16"/>
    <p:sldId id="271" r:id="rId17"/>
    <p:sldId id="272" r:id="rId18"/>
    <p:sldId id="273" r:id="rId19"/>
    <p:sldId id="274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99" d="100"/>
          <a:sy n="99" d="100"/>
        </p:scale>
        <p:origin x="9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76D0E2CC-A407-42AE-BCA9-7FA530D7C5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1CAF928E-DF30-40B8-B26F-556A3485AE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41C67926-3FFA-46D8-92A3-B2CD4DD40A0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EE5A6BE5-5A18-420F-8566-CF98BEDACA7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7FF906-5FFF-4D3E-A73B-B2939FA3C0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14B20D-49ED-4676-90F6-A260C046F3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F1FA83E-71D4-45B4-BBF8-930F1257EF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E88D35F-C294-4D7B-B9AB-D4968E8C089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FD3C205-5A4E-4767-8CA8-473FCFCA24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9D80356-3BF2-4A64-89A3-14439D4E4E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9B055CF-F8C6-48E8-9C11-B4D7434B6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98612D-E18E-4774-8B87-63699AD473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E485665-4055-489C-B962-64B1F6093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38F6A74-DD65-4C53-A84B-EC6BE4250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9B572EA-E2DC-45D4-8A35-036E1A80B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29734D-11F3-46A8-8FCC-6A1C844B6006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F52717-2A77-464D-9267-C7B6E891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AC299-640E-4F2F-AF25-C395EF2AC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10" descr="usc">
            <a:extLst>
              <a:ext uri="{FF2B5EF4-FFF2-40B4-BE49-F238E27FC236}">
                <a16:creationId xmlns:a16="http://schemas.microsoft.com/office/drawing/2014/main" id="{A065E5CB-C706-4786-BA37-58BF3313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95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FF78-166A-4A0B-8332-D7D619E9C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0CFEEC71-DAB0-4818-B02D-694906661036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8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02F10-FD4A-42E9-B036-F86EEE9C86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789461F4-A683-4FD8-937B-F2FA4E4CC57E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3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8AFE0-8754-489D-88CB-1103A8A628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Heterogeneous Computing </a:t>
            </a:r>
            <a:fld id="{E822F56F-2909-433F-A839-E6F7639A6B73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0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2F05C-6457-4ACD-92E4-679676AB46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45332282-924D-4A26-8356-8D9B15C49BBE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8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3935F-7496-4FE8-9FCF-F9382E9C81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B63A5D13-21C4-45E7-BE44-C1A05D2629C3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7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12B3B-0BB2-421B-8339-F34B4C705E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AA4E690F-07B8-46FD-8341-855281C81FE3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0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383A8-3608-4919-AC7E-F43D915382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306CC8C1-F2F6-495B-8F55-24E5FDE6C69D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0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AD48EC-CFEE-4161-8AC1-2C4C83FED8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5E73ABB1-520B-49F1-BA26-C85B5F7E652C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3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8CF97-2270-4E24-8E54-7DE96F7C2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FC9EAEEB-C957-42B1-AF7F-00BB186C3386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5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7FADF-418D-4A4D-A39F-0C038C88D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Reconfigurable Computing </a:t>
            </a:r>
            <a:fld id="{D44D132F-21E7-4CDA-8140-993E10FB4252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8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84D68A-CDC4-461F-A06A-0C80BF91C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828BFE-4900-440F-B6A5-1FA8B3E88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C97608-859D-48E0-BCFA-CDDF11EC89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990033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altLang="en-US"/>
              <a:t>Reconfigurable Computing </a:t>
            </a:r>
            <a:fld id="{4A44105D-D30E-4765-B1B9-91F417BABA5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8" descr="usc">
            <a:extLst>
              <a:ext uri="{FF2B5EF4-FFF2-40B4-BE49-F238E27FC236}">
                <a16:creationId xmlns:a16="http://schemas.microsoft.com/office/drawing/2014/main" id="{C0F10731-C3B4-432B-818D-AF9218D5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>
            <a:extLst>
              <a:ext uri="{FF2B5EF4-FFF2-40B4-BE49-F238E27FC236}">
                <a16:creationId xmlns:a16="http://schemas.microsoft.com/office/drawing/2014/main" id="{EDB8B975-8ECC-4EB9-BD69-D9084E7AD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96FDB178-CFB5-43FE-A9DC-21E8C5560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6" name="Line 12">
            <a:extLst>
              <a:ext uri="{FF2B5EF4-FFF2-40B4-BE49-F238E27FC236}">
                <a16:creationId xmlns:a16="http://schemas.microsoft.com/office/drawing/2014/main" id="{1005C3EC-8FA5-456C-8752-D0E52C838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herc.cse.sc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0B254E7-5A0A-4183-9CD3-872BC424B4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Seven Minute Madness:</a:t>
            </a:r>
            <a:br>
              <a:rPr lang="en-US" altLang="en-US"/>
            </a:br>
            <a:r>
              <a:rPr lang="en-US" altLang="en-US"/>
              <a:t>Heterogeneous Computing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0842498-533D-4FA2-B995-11F639DE6A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457200"/>
          </a:xfrm>
        </p:spPr>
        <p:txBody>
          <a:bodyPr/>
          <a:lstStyle/>
          <a:p>
            <a:pPr eaLnBrk="1" hangingPunct="1"/>
            <a:r>
              <a:rPr lang="en-US" altLang="en-US"/>
              <a:t>Dr. Jason D. Bakos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E2CECD0-FCF6-4CEB-854E-7D63FAB0F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with FPGAs</a:t>
            </a:r>
          </a:p>
        </p:txBody>
      </p:sp>
      <p:pic>
        <p:nvPicPr>
          <p:cNvPr id="22531" name="Picture 4" descr="WILDSTAR 4 for PCI-X">
            <a:extLst>
              <a:ext uri="{FF2B5EF4-FFF2-40B4-BE49-F238E27FC236}">
                <a16:creationId xmlns:a16="http://schemas.microsoft.com/office/drawing/2014/main" id="{FB672AEB-1DD4-4818-B027-B0149DDD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6629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>
            <a:extLst>
              <a:ext uri="{FF2B5EF4-FFF2-40B4-BE49-F238E27FC236}">
                <a16:creationId xmlns:a16="http://schemas.microsoft.com/office/drawing/2014/main" id="{6B8C9BF7-086B-41C8-BC7C-BD4D16027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3507">
            <a:off x="2397125" y="3098800"/>
            <a:ext cx="64770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>
            <a:extLst>
              <a:ext uri="{FF2B5EF4-FFF2-40B4-BE49-F238E27FC236}">
                <a16:creationId xmlns:a16="http://schemas.microsoft.com/office/drawing/2014/main" id="{CDEB57B2-C14E-4033-909B-455D4D8A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Annapolis Micro Systems</a:t>
            </a:r>
          </a:p>
          <a:p>
            <a:pPr eaLnBrk="1" hangingPunct="1"/>
            <a:r>
              <a:rPr lang="en-US" altLang="en-US"/>
              <a:t>WILDSTAR 2 PRO</a:t>
            </a:r>
          </a:p>
        </p:txBody>
      </p:sp>
      <p:sp>
        <p:nvSpPr>
          <p:cNvPr id="22534" name="TextBox 8">
            <a:extLst>
              <a:ext uri="{FF2B5EF4-FFF2-40B4-BE49-F238E27FC236}">
                <a16:creationId xmlns:a16="http://schemas.microsoft.com/office/drawing/2014/main" id="{894CD372-F6E6-42B3-9B93-7E64903E3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GiDEL PROCSTAR III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F38E4CC-B161-47B2-9810-69C3D9792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55E6EEFA-9582-42E3-A3C2-3F3AD62DBBB6}" type="slidenum">
              <a:rPr lang="en-US" altLang="en-US" i="0">
                <a:latin typeface="Verdana" panose="020B0604030504040204" pitchFamily="34" charset="0"/>
              </a:rPr>
              <a:pPr eaLnBrk="1" hangingPunct="1"/>
              <a:t>10</a:t>
            </a:fld>
            <a:endParaRPr lang="en-US" altLang="en-US" i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7FAA4A8-6FF3-40B9-970A-EA97197F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Computing with FPGAs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46C78288-9A73-4996-8F4B-F4F8132AC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71625"/>
            <a:ext cx="6858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>
            <a:extLst>
              <a:ext uri="{FF2B5EF4-FFF2-40B4-BE49-F238E27FC236}">
                <a16:creationId xmlns:a16="http://schemas.microsoft.com/office/drawing/2014/main" id="{5D4F6C6C-69CE-4FFF-8EBF-7749EC8B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954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Convey HC-1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83CE04E-D638-42DA-B6F2-227E75AFD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0B69A7BB-0105-48FB-A2C1-D46E7AC9450F}" type="slidenum">
              <a:rPr lang="en-US" altLang="en-US" i="0">
                <a:latin typeface="Verdana" panose="020B0604030504040204" pitchFamily="34" charset="0"/>
              </a:rPr>
              <a:pPr eaLnBrk="1" hangingPunct="1"/>
              <a:t>11</a:t>
            </a:fld>
            <a:endParaRPr lang="en-US" altLang="en-US" i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78F314A-1C1F-4591-A1F2-16E61E66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Computing with GPUs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035382A8-CCF2-414B-BBEE-88361B489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84400"/>
            <a:ext cx="812641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8">
            <a:extLst>
              <a:ext uri="{FF2B5EF4-FFF2-40B4-BE49-F238E27FC236}">
                <a16:creationId xmlns:a16="http://schemas.microsoft.com/office/drawing/2014/main" id="{743F58AA-FEB7-4AA2-AA32-B7B7CBDB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NVIDIA Tesla S1070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B888EDB-3151-4878-A245-18D69419D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4F1E884A-9A96-4925-B2BC-30F813755065}" type="slidenum">
              <a:rPr lang="en-US" altLang="en-US" i="0">
                <a:latin typeface="Verdana" panose="020B0604030504040204" pitchFamily="34" charset="0"/>
              </a:rPr>
              <a:pPr eaLnBrk="1" hangingPunct="1"/>
              <a:t>12</a:t>
            </a:fld>
            <a:endParaRPr lang="en-US" altLang="en-US" i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F8827FD-182F-4D83-BFAC-A44DF322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GPUs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F48DB-0978-4B57-A9F4-65B35D4DB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6A2D2205-A347-4039-8A20-9CCD33161DC0}" type="slidenum">
              <a:rPr lang="en-US" altLang="en-US" i="0">
                <a:latin typeface="Verdana" panose="020B0604030504040204" pitchFamily="34" charset="0"/>
              </a:rPr>
              <a:pPr eaLnBrk="1" hangingPunct="1"/>
              <a:t>13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518B67-8AEA-46DD-93B2-4B8E736C9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1100" b="1" dirty="0">
                <a:latin typeface="+mj-lt"/>
                <a:cs typeface="Courier New" pitchFamily="49" charset="0"/>
              </a:rPr>
              <a:t>GPU code:</a:t>
            </a:r>
          </a:p>
          <a:p>
            <a:pPr>
              <a:buFontTx/>
              <a:buNone/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kernel function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vector_multiply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(vector v1, vector v2, vector v3) {</a:t>
            </a:r>
          </a:p>
          <a:p>
            <a:pPr>
              <a:buFontTx/>
              <a:buNone/>
              <a:defRPr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/* declare arrays in on-chip memory */</a:t>
            </a:r>
          </a:p>
          <a:p>
            <a:pPr>
              <a:buFontTx/>
              <a:buNone/>
              <a:defRPr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on_chip_vector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temp1,temp2,temp3;</a:t>
            </a:r>
          </a:p>
          <a:p>
            <a:pPr>
              <a:buFontTx/>
              <a:buNone/>
              <a:defRPr/>
            </a:pPr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/* copy inputs from off-chip to on-chip in parallel */</a:t>
            </a:r>
          </a:p>
          <a:p>
            <a:pPr>
              <a:buFontTx/>
              <a:buNone/>
              <a:defRPr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temp1[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my_thread_number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]=v1[iteration count x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number_of_threads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my_thread_number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FontTx/>
              <a:buNone/>
              <a:defRPr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temp2[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my_thread_number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]=v2[iteration count x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number_of_threads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my_thread_number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FontTx/>
              <a:buNone/>
              <a:defRPr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/* perform parallel multiply */</a:t>
            </a:r>
          </a:p>
          <a:p>
            <a:pPr>
              <a:buFontTx/>
              <a:buNone/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temp3[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my_thread_number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]=temp1[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my_thread_number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]* temp2[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my_thread_number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FontTx/>
              <a:buNone/>
              <a:defRPr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/* copy outputs from on-chip to off-chip in parallel */</a:t>
            </a:r>
          </a:p>
          <a:p>
            <a:pPr>
              <a:buFontTx/>
              <a:buNone/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v3[iteration count x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number_of_threads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my_thread_number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]= temp3[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my_thread_number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FontTx/>
              <a:buNone/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Tx/>
              <a:buNone/>
              <a:defRPr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endParaRPr lang="en-US" sz="1100" b="1" dirty="0">
              <a:latin typeface="+mj-lt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1100" b="1" dirty="0">
                <a:latin typeface="+mj-lt"/>
                <a:cs typeface="Courier New" pitchFamily="49" charset="0"/>
              </a:rPr>
              <a:t>CPU code:</a:t>
            </a:r>
          </a:p>
          <a:p>
            <a:pPr>
              <a:buFontTx/>
              <a:buNone/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copy v1 from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cpu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memory to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gpu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memory</a:t>
            </a:r>
          </a:p>
          <a:p>
            <a:pPr>
              <a:buFontTx/>
              <a:buNone/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copy v2 from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cpu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memory to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gpu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memory</a:t>
            </a:r>
          </a:p>
          <a:p>
            <a:pPr>
              <a:buFontTx/>
              <a:buNone/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invoke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vector_multiply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on GPU with 100 threads</a:t>
            </a:r>
          </a:p>
          <a:p>
            <a:pPr>
              <a:buFontTx/>
              <a:buNone/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copy v3 from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gpu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memory to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cpu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memory</a:t>
            </a:r>
          </a:p>
          <a:p>
            <a:pPr>
              <a:buFontTx/>
              <a:buNone/>
              <a:defRPr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9F6901-0DC3-4D30-91D2-5FDEF7CF4160}"/>
              </a:ext>
            </a:extLst>
          </p:cNvPr>
          <p:cNvCxnSpPr/>
          <p:nvPr/>
        </p:nvCxnSpPr>
        <p:spPr>
          <a:xfrm>
            <a:off x="304800" y="4648200"/>
            <a:ext cx="845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A404A-797D-46BA-B911-536947DD2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F713B218-1B6E-4D7A-80E1-15B827FC18DF}" type="slidenum">
              <a:rPr lang="en-US" altLang="en-US">
                <a:latin typeface="Verdana" panose="020B0604030504040204" pitchFamily="34" charset="0"/>
              </a:rPr>
              <a:pPr eaLnBrk="1" hangingPunct="1"/>
              <a:t>14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CDE42BF-6946-4CFC-956F-BF5E97550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Programming FPGAs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5CAF8435-97DE-44A0-A46C-3FAC22F8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8263"/>
            <a:ext cx="66294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F7D847E-01AD-4BDE-A0E9-719AEE79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Projects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2A46BFA-0463-431C-9A82-E512FF23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altLang="en-US" sz="1600"/>
              <a:t>FPGA-based co-processors for computational biology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8C22D-541F-4A0A-967F-9B9D58908A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C0113519-4658-417B-AEBE-A392987B7304}" type="slidenum">
              <a:rPr lang="en-US" altLang="en-US" i="0">
                <a:latin typeface="Verdana" panose="020B0604030504040204" pitchFamily="34" charset="0"/>
              </a:rPr>
              <a:pPr eaLnBrk="1" hangingPunct="1"/>
              <a:t>15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pic>
        <p:nvPicPr>
          <p:cNvPr id="27653" name="Picture 12">
            <a:extLst>
              <a:ext uri="{FF2B5EF4-FFF2-40B4-BE49-F238E27FC236}">
                <a16:creationId xmlns:a16="http://schemas.microsoft.com/office/drawing/2014/main" id="{770CA21C-18D8-4062-8A98-5AFA241A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0210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>
            <a:extLst>
              <a:ext uri="{FF2B5EF4-FFF2-40B4-BE49-F238E27FC236}">
                <a16:creationId xmlns:a16="http://schemas.microsoft.com/office/drawing/2014/main" id="{F941B557-1A04-4761-A259-D8CD78B5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>
            <a:extLst>
              <a:ext uri="{FF2B5EF4-FFF2-40B4-BE49-F238E27FC236}">
                <a16:creationId xmlns:a16="http://schemas.microsoft.com/office/drawing/2014/main" id="{76F98E83-1A60-4ED0-BF82-5326765B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748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">
            <a:extLst>
              <a:ext uri="{FF2B5EF4-FFF2-40B4-BE49-F238E27FC236}">
                <a16:creationId xmlns:a16="http://schemas.microsoft.com/office/drawing/2014/main" id="{8862BBF3-D216-4956-B20A-D0B4CA27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2480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296B26-5999-4C20-A1E1-8A5E9A7B5C47}"/>
              </a:ext>
            </a:extLst>
          </p:cNvPr>
          <p:cNvSpPr txBox="1">
            <a:spLocks/>
          </p:cNvSpPr>
          <p:nvPr/>
        </p:nvSpPr>
        <p:spPr bwMode="auto">
          <a:xfrm>
            <a:off x="152400" y="4114800"/>
            <a:ext cx="541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Tiffany M. Mintz, Jason D. Bakos, "A Cluster-on-a-Chip Architecture for High-Throughput Phylogeny Search," </a:t>
            </a:r>
            <a:r>
              <a:rPr lang="en-US" sz="800" i="1" kern="0" dirty="0">
                <a:solidFill>
                  <a:srgbClr val="000000"/>
                </a:solidFill>
                <a:latin typeface="+mn-lt"/>
              </a:rPr>
              <a:t>IEEE Trans. on Parallel and Distributed Systems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, to appear.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Stephanie Zierke, Jason D. Bakos, "FPGA Acceleration of Bayesian Phylogenetic Inference," BMC Bioinformatics, </a:t>
            </a:r>
            <a:r>
              <a:rPr lang="en-US" sz="800" i="1" dirty="0">
                <a:latin typeface="Arial" charset="0"/>
              </a:rPr>
              <a:t>BMC Bioinformatics </a:t>
            </a:r>
            <a:r>
              <a:rPr lang="en-US" sz="800" dirty="0">
                <a:latin typeface="Arial" charset="0"/>
              </a:rPr>
              <a:t>2010, 11:184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"A Special-Purpose Architecture for Solving the Breakpoint Median Problem,"  </a:t>
            </a:r>
            <a:r>
              <a:rPr lang="en-US" sz="800" i="1" kern="0" dirty="0">
                <a:solidFill>
                  <a:srgbClr val="000000"/>
                </a:solidFill>
                <a:latin typeface="+mn-lt"/>
              </a:rPr>
              <a:t>IEEE Transactions on Very Large Scale Integration (VLSI) Systems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, Vol. 16, No. 12, Dec. 2008.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Jijun Tang, "FPGA Acceleration of Phylogeny Reconstruction for Whole Genome Data,"  7th IEEE International Symposium on Bioinformatics &amp; Bioengineering (BIBE'07), Boston, MA, Oct. 14-17, 2007.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“FPGA Acceleration of Gene Rearrangement Analysis,” 15th Annual IEEE International Symposium on Field-Programmable Custom Computing Machines (FCCM'07), April 23-25, 2007.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3A6437A-7BD5-496A-AB48-221C9E40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Projects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7256BA98-588D-4EA3-B88D-A0BEA2F86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altLang="en-US" sz="1600"/>
              <a:t>FPGA-based co-processors for linear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99A22-E104-4DF3-AAA7-6BA03C27FD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1B7F67AD-7243-437A-AEB1-E87029E74664}" type="slidenum">
              <a:rPr lang="en-US" altLang="en-US" i="0">
                <a:latin typeface="Verdana" panose="020B0604030504040204" pitchFamily="34" charset="0"/>
              </a:rPr>
              <a:pPr eaLnBrk="1" hangingPunct="1"/>
              <a:t>16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pic>
        <p:nvPicPr>
          <p:cNvPr id="28677" name="Picture 2">
            <a:extLst>
              <a:ext uri="{FF2B5EF4-FFF2-40B4-BE49-F238E27FC236}">
                <a16:creationId xmlns:a16="http://schemas.microsoft.com/office/drawing/2014/main" id="{51D6A54A-C0A9-443B-ABEF-CFFAD3E3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638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>
            <a:extLst>
              <a:ext uri="{FF2B5EF4-FFF2-40B4-BE49-F238E27FC236}">
                <a16:creationId xmlns:a16="http://schemas.microsoft.com/office/drawing/2014/main" id="{3B7BC809-FA03-4D34-8B57-1783EFA2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9718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>
            <a:extLst>
              <a:ext uri="{FF2B5EF4-FFF2-40B4-BE49-F238E27FC236}">
                <a16:creationId xmlns:a16="http://schemas.microsoft.com/office/drawing/2014/main" id="{97E0C23D-3146-4359-ACE3-34B81E13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3657600"/>
            <a:ext cx="33480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F6CE9-C040-4AC6-9888-907AE75F6528}"/>
              </a:ext>
            </a:extLst>
          </p:cNvPr>
          <p:cNvSpPr txBox="1">
            <a:spLocks/>
          </p:cNvSpPr>
          <p:nvPr/>
        </p:nvSpPr>
        <p:spPr bwMode="auto">
          <a:xfrm>
            <a:off x="76200" y="34290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Krishna.K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 Nagar, Jason D. Bakos, "A High-Performance Double Precision Accumulator,"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Yan Zhang, Yasser Shalabi, Rishabh Jain, Krishna K. Nagar, Jason D. Bakos, "FPGA vs. GPU for Sparse Matrix Vector Multiply,"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Krishna K. Nagar, Yan Zhang, Jason D. Bakos, "An Integrated Reduction Technique for a Double Precision Accumulator," Proc. Third International Workshop on High-Performance Reconfigurable Computing Technology and Applications (HPRCTA'09), held in conjunction with Supercomputing 2009 (SC'09), Nov. 15,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Krishna K. Nagar, "Exploiting Matrix Symmetry to Improve FPGA-Accelerated Conjugate Gradient," 17th Annual IEEE International Symposium on Field Programmable Custom Computing Machines (FCCM'09), April 5-8, 2009.</a:t>
            </a:r>
          </a:p>
        </p:txBody>
      </p:sp>
      <p:pic>
        <p:nvPicPr>
          <p:cNvPr id="28681" name="Picture 5">
            <a:extLst>
              <a:ext uri="{FF2B5EF4-FFF2-40B4-BE49-F238E27FC236}">
                <a16:creationId xmlns:a16="http://schemas.microsoft.com/office/drawing/2014/main" id="{5DE6C4F6-D896-405D-955D-4DFF9389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657600"/>
            <a:ext cx="1481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F931256-FCAC-497B-8A1F-689D064A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75E47-2DA6-4909-A66C-EC5A392DEC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242038BA-91D4-403B-830D-136D4C4D543A}" type="slidenum">
              <a:rPr lang="en-US" altLang="en-US" i="0">
                <a:latin typeface="Verdana" panose="020B0604030504040204" pitchFamily="34" charset="0"/>
              </a:rPr>
              <a:pPr eaLnBrk="1" hangingPunct="1"/>
              <a:t>17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32C163-2194-4154-8956-EB125DC126BE}"/>
              </a:ext>
            </a:extLst>
          </p:cNvPr>
          <p:cNvSpPr txBox="1">
            <a:spLocks/>
          </p:cNvSpPr>
          <p:nvPr/>
        </p:nvSpPr>
        <p:spPr bwMode="auto">
          <a:xfrm>
            <a:off x="381000" y="2362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Multi-FPGA System Architectures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800" kern="0" dirty="0">
              <a:solidFill>
                <a:srgbClr val="000000"/>
              </a:solidFill>
              <a:latin typeface="+mn-lt"/>
            </a:endParaRP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Charles L. Cathey, E. Allen Michalski, "Predictive Load Balancing for Interconnected FPGAs,"  16th International Conference on Field Programmable Logic and Applications (FPL'06), Madrid, Spain, August 28-30, 2006.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Charles L. Cathey, Jason D. Bakos, Duncan A. Buell, "A Reconfigurable Distributed Computing Fabric Exploiting Multilevel Parallelism," 14th Annual IEEE International Symposium on Field-Programmable Custom Computing Machines  (FCCM'06), April 24-26, 2006.</a:t>
            </a: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DB43ADDB-AAF4-4526-9601-17E8B9FCF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66975"/>
            <a:ext cx="25908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>
            <a:extLst>
              <a:ext uri="{FF2B5EF4-FFF2-40B4-BE49-F238E27FC236}">
                <a16:creationId xmlns:a16="http://schemas.microsoft.com/office/drawing/2014/main" id="{1E96A60A-909B-45CD-A71E-BAB3B4AB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90775"/>
            <a:ext cx="21717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6E5E765-EBF1-4D33-9754-B2687032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Recent Projects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CEE1FB8-3BE5-4C06-AB9D-2BA0CDFA0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1143000"/>
          </a:xfrm>
        </p:spPr>
        <p:txBody>
          <a:bodyPr/>
          <a:lstStyle/>
          <a:p>
            <a:r>
              <a:rPr lang="en-US" altLang="en-US"/>
              <a:t>Task Partitioning for Heterogeneous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B335A-21DF-4E00-8AD2-7ED7EEB5C8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055E933C-F02D-49C2-BDBA-F1C59B076AE9}" type="slidenum">
              <a:rPr lang="en-US" altLang="en-US" i="0">
                <a:latin typeface="Verdana" panose="020B0604030504040204" pitchFamily="34" charset="0"/>
              </a:rPr>
              <a:pPr eaLnBrk="1" hangingPunct="1"/>
              <a:t>18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pic>
        <p:nvPicPr>
          <p:cNvPr id="30725" name="Picture 5" descr="example-graph">
            <a:extLst>
              <a:ext uri="{FF2B5EF4-FFF2-40B4-BE49-F238E27FC236}">
                <a16:creationId xmlns:a16="http://schemas.microsoft.com/office/drawing/2014/main" id="{4047F437-04C2-4455-BD4D-17955C1D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2004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4C077E-5E13-4BDF-9FAE-3F05DEC11C51}"/>
              </a:ext>
            </a:extLst>
          </p:cNvPr>
          <p:cNvSpPr txBox="1">
            <a:spLocks/>
          </p:cNvSpPr>
          <p:nvPr/>
        </p:nvSpPr>
        <p:spPr bwMode="auto">
          <a:xfrm>
            <a:off x="4876800" y="13716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GPU and FPGA Acceleration of Data Mining</a:t>
            </a:r>
          </a:p>
        </p:txBody>
      </p:sp>
      <p:pic>
        <p:nvPicPr>
          <p:cNvPr id="30727" name="Picture 2">
            <a:extLst>
              <a:ext uri="{FF2B5EF4-FFF2-40B4-BE49-F238E27FC236}">
                <a16:creationId xmlns:a16="http://schemas.microsoft.com/office/drawing/2014/main" id="{BAE1DB85-94F9-442C-B83B-6CA0D6DA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0481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A44C2B-C35E-49FD-B5DF-8367E05F5B07}"/>
              </a:ext>
            </a:extLst>
          </p:cNvPr>
          <p:cNvSpPr txBox="1">
            <a:spLocks/>
          </p:cNvSpPr>
          <p:nvPr/>
        </p:nvSpPr>
        <p:spPr bwMode="auto">
          <a:xfrm>
            <a:off x="4953000" y="4876800"/>
            <a:ext cx="396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GPU Acceleration of Logic Synthesis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dirty="0">
                <a:latin typeface="+mj-lt"/>
              </a:rPr>
              <a:t>1.	Ibrahim </a:t>
            </a:r>
            <a:r>
              <a:rPr lang="en-US" sz="800" dirty="0" err="1">
                <a:latin typeface="+mj-lt"/>
              </a:rPr>
              <a:t>Savran</a:t>
            </a:r>
            <a:r>
              <a:rPr lang="en-US" sz="800" dirty="0">
                <a:latin typeface="+mj-lt"/>
              </a:rPr>
              <a:t>, Jason D. Bakos, </a:t>
            </a:r>
            <a:r>
              <a:rPr lang="en-US" sz="800" b="1" dirty="0">
                <a:latin typeface="+mj-lt"/>
              </a:rPr>
              <a:t>"GPU Acceleration of Near-Minimal Logic Minimization,"</a:t>
            </a:r>
            <a:r>
              <a:rPr lang="en-US" sz="800" dirty="0">
                <a:latin typeface="+mj-lt"/>
              </a:rPr>
              <a:t> 2010 Symposium on Application Accelerators in High Performance Computing (SAAHPC'10), July 13-15, 2010.</a:t>
            </a:r>
            <a:endParaRPr lang="en-US" sz="800" kern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8DCBD3E-625E-4644-BCA3-CA42FEEC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Information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D7951229-C131-4F0D-8A09-3D0EA3506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Jason D. Bakos</a:t>
            </a:r>
          </a:p>
          <a:p>
            <a:pPr lvl="1"/>
            <a:r>
              <a:rPr lang="en-US" altLang="en-US"/>
              <a:t>Office:  3A52</a:t>
            </a:r>
          </a:p>
          <a:p>
            <a:pPr lvl="1"/>
            <a:r>
              <a:rPr lang="en-US" altLang="en-US"/>
              <a:t>E-mail:  jbakos@sc.edu</a:t>
            </a:r>
          </a:p>
          <a:p>
            <a:pPr lvl="1"/>
            <a:r>
              <a:rPr lang="en-US" altLang="en-US"/>
              <a:t>http://www.cse.sc.edu/~jbakos</a:t>
            </a:r>
          </a:p>
          <a:p>
            <a:pPr lvl="1"/>
            <a:endParaRPr lang="en-US" altLang="en-US"/>
          </a:p>
          <a:p>
            <a:r>
              <a:rPr lang="en-US" altLang="en-US"/>
              <a:t>Heterogeneous and Reconfigurable Computing (HeRC) Lab:</a:t>
            </a:r>
          </a:p>
          <a:p>
            <a:pPr lvl="1"/>
            <a:r>
              <a:rPr lang="en-US" altLang="en-US"/>
              <a:t>Lab:  3D15</a:t>
            </a:r>
          </a:p>
          <a:p>
            <a:pPr lvl="1"/>
            <a:r>
              <a:rPr lang="en-US" altLang="en-US">
                <a:hlinkClick r:id="rId2"/>
              </a:rPr>
              <a:t>http://herc.cse.sc.edu</a:t>
            </a:r>
            <a:endParaRPr lang="en-US" altLang="en-US"/>
          </a:p>
          <a:p>
            <a:pPr lvl="1">
              <a:buFontTx/>
              <a:buNone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A3946-57CF-406A-B051-95C7078CED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BF4E0251-B89D-4325-B051-A990F5CF0F45}" type="slidenum">
              <a:rPr lang="en-US" altLang="en-US" i="0">
                <a:latin typeface="Verdana" panose="020B0604030504040204" pitchFamily="34" charset="0"/>
              </a:rPr>
              <a:pPr eaLnBrk="1" hangingPunct="1"/>
              <a:t>19</a:t>
            </a:fld>
            <a:endParaRPr lang="en-US" altLang="en-US" i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7F105D8-1FF6-4099-9047-D941710A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CPU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463E7-73DC-437D-B764-0600140D3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D64995D9-BEDB-4A46-9335-15CBCE59D735}" type="slidenum">
              <a:rPr lang="en-US" altLang="en-US" i="0">
                <a:latin typeface="Verdana" panose="020B0604030504040204" pitchFamily="34" charset="0"/>
              </a:rPr>
              <a:pPr eaLnBrk="1" hangingPunct="1"/>
              <a:t>2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5B4DC-1089-4110-8B4E-C542F61F5958}"/>
              </a:ext>
            </a:extLst>
          </p:cNvPr>
          <p:cNvSpPr/>
          <p:nvPr/>
        </p:nvSpPr>
        <p:spPr>
          <a:xfrm>
            <a:off x="1981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97381-C47E-4659-93A8-B62438155E70}"/>
              </a:ext>
            </a:extLst>
          </p:cNvPr>
          <p:cNvSpPr/>
          <p:nvPr/>
        </p:nvSpPr>
        <p:spPr>
          <a:xfrm>
            <a:off x="2514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25C715-09AB-4218-B931-C4B0DA45C473}"/>
              </a:ext>
            </a:extLst>
          </p:cNvPr>
          <p:cNvSpPr/>
          <p:nvPr/>
        </p:nvSpPr>
        <p:spPr>
          <a:xfrm>
            <a:off x="1981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9FD21A-1600-44CE-B6B6-E96224D18076}"/>
              </a:ext>
            </a:extLst>
          </p:cNvPr>
          <p:cNvSpPr/>
          <p:nvPr/>
        </p:nvSpPr>
        <p:spPr>
          <a:xfrm>
            <a:off x="2514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627A4-5355-463F-9DE6-85720E7221E9}"/>
              </a:ext>
            </a:extLst>
          </p:cNvPr>
          <p:cNvSpPr/>
          <p:nvPr/>
        </p:nvSpPr>
        <p:spPr>
          <a:xfrm>
            <a:off x="4267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92CDCD-1DDE-4772-9098-A42E228DD5B7}"/>
              </a:ext>
            </a:extLst>
          </p:cNvPr>
          <p:cNvSpPr/>
          <p:nvPr/>
        </p:nvSpPr>
        <p:spPr>
          <a:xfrm>
            <a:off x="4800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0ABE79-1882-4400-886E-ABAE13A1F587}"/>
              </a:ext>
            </a:extLst>
          </p:cNvPr>
          <p:cNvSpPr/>
          <p:nvPr/>
        </p:nvSpPr>
        <p:spPr>
          <a:xfrm>
            <a:off x="4267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04E990-F56F-4B01-9234-6C505DD40E21}"/>
              </a:ext>
            </a:extLst>
          </p:cNvPr>
          <p:cNvSpPr/>
          <p:nvPr/>
        </p:nvSpPr>
        <p:spPr>
          <a:xfrm>
            <a:off x="4800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64CC60-3227-4CB3-8EF0-F7545DB0F6F6}"/>
              </a:ext>
            </a:extLst>
          </p:cNvPr>
          <p:cNvSpPr/>
          <p:nvPr/>
        </p:nvSpPr>
        <p:spPr>
          <a:xfrm>
            <a:off x="838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F22ED0-407F-4932-98D6-3B6566FB64C3}"/>
              </a:ext>
            </a:extLst>
          </p:cNvPr>
          <p:cNvSpPr/>
          <p:nvPr/>
        </p:nvSpPr>
        <p:spPr>
          <a:xfrm>
            <a:off x="838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86A43-047D-4696-870F-A95179B7B6FA}"/>
              </a:ext>
            </a:extLst>
          </p:cNvPr>
          <p:cNvSpPr/>
          <p:nvPr/>
        </p:nvSpPr>
        <p:spPr>
          <a:xfrm>
            <a:off x="838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B92673-342C-4EA5-8168-8124C6B27D3D}"/>
              </a:ext>
            </a:extLst>
          </p:cNvPr>
          <p:cNvSpPr/>
          <p:nvPr/>
        </p:nvSpPr>
        <p:spPr>
          <a:xfrm>
            <a:off x="3124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73A90D-585A-42FC-BA17-D6748424BC22}"/>
              </a:ext>
            </a:extLst>
          </p:cNvPr>
          <p:cNvSpPr/>
          <p:nvPr/>
        </p:nvSpPr>
        <p:spPr>
          <a:xfrm>
            <a:off x="3124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111FB9-5ED5-4F47-9684-92A9ACF65D92}"/>
              </a:ext>
            </a:extLst>
          </p:cNvPr>
          <p:cNvSpPr/>
          <p:nvPr/>
        </p:nvSpPr>
        <p:spPr>
          <a:xfrm>
            <a:off x="3124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40CA8B-EB60-4FD0-8629-C9B6E661570D}"/>
              </a:ext>
            </a:extLst>
          </p:cNvPr>
          <p:cNvSpPr/>
          <p:nvPr/>
        </p:nvSpPr>
        <p:spPr>
          <a:xfrm>
            <a:off x="838200" y="4114800"/>
            <a:ext cx="44196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L3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C75643-245E-41D3-93D6-C6AF1530CCAC}"/>
              </a:ext>
            </a:extLst>
          </p:cNvPr>
          <p:cNvSpPr/>
          <p:nvPr/>
        </p:nvSpPr>
        <p:spPr>
          <a:xfrm>
            <a:off x="685800" y="1828800"/>
            <a:ext cx="4724400" cy="3886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6" name="TextBox 16">
            <a:extLst>
              <a:ext uri="{FF2B5EF4-FFF2-40B4-BE49-F238E27FC236}">
                <a16:creationId xmlns:a16="http://schemas.microsoft.com/office/drawing/2014/main" id="{F3D57CDB-A389-4357-848E-3064A30B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637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CPU</a:t>
            </a:r>
          </a:p>
        </p:txBody>
      </p:sp>
      <p:sp>
        <p:nvSpPr>
          <p:cNvPr id="14357" name="TextBox 16">
            <a:extLst>
              <a:ext uri="{FF2B5EF4-FFF2-40B4-BE49-F238E27FC236}">
                <a16:creationId xmlns:a16="http://schemas.microsoft.com/office/drawing/2014/main" id="{EE076DBD-FCF8-49CE-B373-53DC57395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Core 1</a:t>
            </a:r>
          </a:p>
        </p:txBody>
      </p:sp>
      <p:sp>
        <p:nvSpPr>
          <p:cNvPr id="14358" name="TextBox 16">
            <a:extLst>
              <a:ext uri="{FF2B5EF4-FFF2-40B4-BE49-F238E27FC236}">
                <a16:creationId xmlns:a16="http://schemas.microsoft.com/office/drawing/2014/main" id="{E2AAF494-5320-430D-8A53-9ED4D13D1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Core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CA06C3-4638-4D76-B8E9-D9D37C616A35}"/>
              </a:ext>
            </a:extLst>
          </p:cNvPr>
          <p:cNvSpPr txBox="1"/>
          <p:nvPr/>
        </p:nvSpPr>
        <p:spPr>
          <a:xfrm>
            <a:off x="62484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0 to 1000</a:t>
            </a:r>
          </a:p>
          <a:p>
            <a:pPr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29371B-BF21-49F4-97BC-8F92714FB37B}"/>
              </a:ext>
            </a:extLst>
          </p:cNvPr>
          <p:cNvSpPr txBox="1"/>
          <p:nvPr/>
        </p:nvSpPr>
        <p:spPr>
          <a:xfrm>
            <a:off x="6169025" y="29225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34E3B-271D-4D20-8ED7-D6196DFBCC5A}"/>
              </a:ext>
            </a:extLst>
          </p:cNvPr>
          <p:cNvSpPr txBox="1"/>
          <p:nvPr/>
        </p:nvSpPr>
        <p:spPr>
          <a:xfrm>
            <a:off x="6169025" y="33004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4FFEE3-CFEC-4D37-808A-4CFE0275B9CD}"/>
              </a:ext>
            </a:extLst>
          </p:cNvPr>
          <p:cNvSpPr txBox="1"/>
          <p:nvPr/>
        </p:nvSpPr>
        <p:spPr>
          <a:xfrm>
            <a:off x="6169025" y="36814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D74718-8AD3-46B8-BC76-3B2F52309044}"/>
              </a:ext>
            </a:extLst>
          </p:cNvPr>
          <p:cNvSpPr txBox="1"/>
          <p:nvPr/>
        </p:nvSpPr>
        <p:spPr>
          <a:xfrm>
            <a:off x="68548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8C3100-9217-4452-99FE-4F0DCE9B43ED}"/>
              </a:ext>
            </a:extLst>
          </p:cNvPr>
          <p:cNvSpPr txBox="1"/>
          <p:nvPr/>
        </p:nvSpPr>
        <p:spPr>
          <a:xfrm>
            <a:off x="75406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E4551E-D266-4399-8676-14A031C297FF}"/>
              </a:ext>
            </a:extLst>
          </p:cNvPr>
          <p:cNvSpPr txBox="1"/>
          <p:nvPr/>
        </p:nvSpPr>
        <p:spPr>
          <a:xfrm>
            <a:off x="8226425" y="36877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8623AC-6A63-4CB3-8C48-9D19ED23D0B8}"/>
              </a:ext>
            </a:extLst>
          </p:cNvPr>
          <p:cNvSpPr txBox="1"/>
          <p:nvPr/>
        </p:nvSpPr>
        <p:spPr>
          <a:xfrm>
            <a:off x="6169025" y="40655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BACF1F-A227-4143-BB76-8F9AAB193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19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time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DA547D-5B8E-4E95-A86D-17C32E060395}"/>
              </a:ext>
            </a:extLst>
          </p:cNvPr>
          <p:cNvCxnSpPr/>
          <p:nvPr/>
        </p:nvCxnSpPr>
        <p:spPr>
          <a:xfrm rot="5400000">
            <a:off x="4076700" y="4716463"/>
            <a:ext cx="358140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wn Arrow 48">
            <a:extLst>
              <a:ext uri="{FF2B5EF4-FFF2-40B4-BE49-F238E27FC236}">
                <a16:creationId xmlns:a16="http://schemas.microsoft.com/office/drawing/2014/main" id="{E33BDC5C-D8D9-4C31-9AB6-8EE6ED439E6E}"/>
              </a:ext>
            </a:extLst>
          </p:cNvPr>
          <p:cNvSpPr/>
          <p:nvPr/>
        </p:nvSpPr>
        <p:spPr>
          <a:xfrm>
            <a:off x="7315200" y="2087563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633752-3312-4929-9EA4-17F5389D880C}"/>
              </a:ext>
            </a:extLst>
          </p:cNvPr>
          <p:cNvSpPr txBox="1"/>
          <p:nvPr/>
        </p:nvSpPr>
        <p:spPr>
          <a:xfrm>
            <a:off x="6172200" y="45989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136ACA-DBCD-4082-B495-2B708B1A3167}"/>
              </a:ext>
            </a:extLst>
          </p:cNvPr>
          <p:cNvSpPr txBox="1"/>
          <p:nvPr/>
        </p:nvSpPr>
        <p:spPr>
          <a:xfrm>
            <a:off x="6172200" y="49768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3572AA-AF38-4870-AF1E-92A2CB9C7196}"/>
              </a:ext>
            </a:extLst>
          </p:cNvPr>
          <p:cNvSpPr txBox="1"/>
          <p:nvPr/>
        </p:nvSpPr>
        <p:spPr>
          <a:xfrm>
            <a:off x="6172200" y="53578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426186-0BB9-429F-BF38-62B69F854C14}"/>
              </a:ext>
            </a:extLst>
          </p:cNvPr>
          <p:cNvSpPr txBox="1"/>
          <p:nvPr/>
        </p:nvSpPr>
        <p:spPr>
          <a:xfrm>
            <a:off x="68580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4908D89-C0D5-4CA1-9016-003CC4A71A93}"/>
              </a:ext>
            </a:extLst>
          </p:cNvPr>
          <p:cNvSpPr txBox="1"/>
          <p:nvPr/>
        </p:nvSpPr>
        <p:spPr>
          <a:xfrm>
            <a:off x="75438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441525A-A550-4A95-87E3-5C587A0C3297}"/>
              </a:ext>
            </a:extLst>
          </p:cNvPr>
          <p:cNvSpPr txBox="1"/>
          <p:nvPr/>
        </p:nvSpPr>
        <p:spPr>
          <a:xfrm>
            <a:off x="8229600" y="53641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45163C-4497-4D0A-80C5-FDA5E8B348F6}"/>
              </a:ext>
            </a:extLst>
          </p:cNvPr>
          <p:cNvSpPr txBox="1"/>
          <p:nvPr/>
        </p:nvSpPr>
        <p:spPr>
          <a:xfrm>
            <a:off x="6172200" y="57419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078D3B3-7D00-47B5-BED5-78DA18CE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096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5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6" grpId="0" animBg="1"/>
      <p:bldP spid="33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A377C46-D780-4C3C-8904-16DD4E89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Group</a:t>
            </a:r>
          </a:p>
        </p:txBody>
      </p:sp>
      <p:sp>
        <p:nvSpPr>
          <p:cNvPr id="32771" name="AutoShape 2" descr="http://mail.google.com/mail/?ui=2&amp;ik=9fea198787&amp;view=att&amp;th=124e454acc09c4eb&amp;attid=0.7&amp;disp=inline&amp;zw">
            <a:extLst>
              <a:ext uri="{FF2B5EF4-FFF2-40B4-BE49-F238E27FC236}">
                <a16:creationId xmlns:a16="http://schemas.microsoft.com/office/drawing/2014/main" id="{08A3A893-036F-4219-B225-5B83C3FA32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AutoShape 4" descr="http://mail.google.com/mail/?ui=2&amp;ik=9fea198787&amp;view=att&amp;th=124e454acc09c4eb&amp;attid=0.7&amp;disp=inline&amp;zw">
            <a:extLst>
              <a:ext uri="{FF2B5EF4-FFF2-40B4-BE49-F238E27FC236}">
                <a16:creationId xmlns:a16="http://schemas.microsoft.com/office/drawing/2014/main" id="{B12D1FA2-38B3-4C34-8153-0B1471B681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3" name="Picture 3">
            <a:extLst>
              <a:ext uri="{FF2B5EF4-FFF2-40B4-BE49-F238E27FC236}">
                <a16:creationId xmlns:a16="http://schemas.microsoft.com/office/drawing/2014/main" id="{AE8E3267-3339-481C-8218-37AA8FE69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7">
            <a:extLst>
              <a:ext uri="{FF2B5EF4-FFF2-40B4-BE49-F238E27FC236}">
                <a16:creationId xmlns:a16="http://schemas.microsoft.com/office/drawing/2014/main" id="{8205648C-BD29-4DAF-B1BE-3F5EF9D11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64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Heterogeneous and Reconfigurable Computing Group</a:t>
            </a:r>
          </a:p>
          <a:p>
            <a:pPr algn="ctr" eaLnBrk="1" hangingPunct="1"/>
            <a:r>
              <a:rPr lang="en-US" altLang="en-US"/>
              <a:t>http://herc.cse.sc.edu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6738A499-E545-4F00-B98B-31D6461C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Zheming Jin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7C45E8DF-985E-4047-87F6-FD59C885C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71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Tiffany Mintz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1202C0-9F89-412F-8DDE-74F6577CB518}"/>
              </a:ext>
            </a:extLst>
          </p:cNvPr>
          <p:cNvCxnSpPr>
            <a:stCxn id="32775" idx="2"/>
          </p:cNvCxnSpPr>
          <p:nvPr/>
        </p:nvCxnSpPr>
        <p:spPr>
          <a:xfrm rot="16200000" flipH="1">
            <a:off x="1346994" y="1804194"/>
            <a:ext cx="696912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629D22-1497-415D-A7D5-4E7C50679BBD}"/>
              </a:ext>
            </a:extLst>
          </p:cNvPr>
          <p:cNvCxnSpPr>
            <a:stCxn id="32776" idx="2"/>
          </p:cNvCxnSpPr>
          <p:nvPr/>
        </p:nvCxnSpPr>
        <p:spPr>
          <a:xfrm rot="16200000" flipH="1">
            <a:off x="2680494" y="1842294"/>
            <a:ext cx="46831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79" name="TextBox 19">
            <a:extLst>
              <a:ext uri="{FF2B5EF4-FFF2-40B4-BE49-F238E27FC236}">
                <a16:creationId xmlns:a16="http://schemas.microsoft.com/office/drawing/2014/main" id="{B4B18F5E-341C-42FB-B2A7-CB5E24ADC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295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Krishna Nagar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51B2AD-6AD9-4DA8-8F22-91B3E06B7A19}"/>
              </a:ext>
            </a:extLst>
          </p:cNvPr>
          <p:cNvCxnSpPr>
            <a:stCxn id="32779" idx="2"/>
          </p:cNvCxnSpPr>
          <p:nvPr/>
        </p:nvCxnSpPr>
        <p:spPr>
          <a:xfrm rot="5400000">
            <a:off x="4356894" y="1727994"/>
            <a:ext cx="239712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81" name="TextBox 23">
            <a:extLst>
              <a:ext uri="{FF2B5EF4-FFF2-40B4-BE49-F238E27FC236}">
                <a16:creationId xmlns:a16="http://schemas.microsoft.com/office/drawing/2014/main" id="{77BA51ED-C350-4F25-A8EC-D4154C05F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71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Jason Bakos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2C70D3-D4B5-4A29-8ABE-E4D917E24E39}"/>
              </a:ext>
            </a:extLst>
          </p:cNvPr>
          <p:cNvCxnSpPr>
            <a:stCxn id="32781" idx="2"/>
          </p:cNvCxnSpPr>
          <p:nvPr/>
        </p:nvCxnSpPr>
        <p:spPr>
          <a:xfrm rot="5400000">
            <a:off x="5957094" y="1804194"/>
            <a:ext cx="315912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83" name="TextBox 26">
            <a:extLst>
              <a:ext uri="{FF2B5EF4-FFF2-40B4-BE49-F238E27FC236}">
                <a16:creationId xmlns:a16="http://schemas.microsoft.com/office/drawing/2014/main" id="{53ABE2E0-774A-4F4B-91B4-A27AA55C9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371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Yan Zhang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27089A-87CC-4C37-9EC9-8D36EEFBD288}"/>
              </a:ext>
            </a:extLst>
          </p:cNvPr>
          <p:cNvCxnSpPr>
            <a:stCxn id="32783" idx="2"/>
          </p:cNvCxnSpPr>
          <p:nvPr/>
        </p:nvCxnSpPr>
        <p:spPr>
          <a:xfrm rot="5400000">
            <a:off x="7442994" y="1689894"/>
            <a:ext cx="392112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81CF7DAF-C9CC-42CB-B0D7-4843671B37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A5A6AC7E-D9CA-4AE0-9F84-11866812EE77}" type="slidenum">
              <a:rPr lang="en-US" altLang="en-US" i="0">
                <a:latin typeface="Verdana" panose="020B0604030504040204" pitchFamily="34" charset="0"/>
              </a:rPr>
              <a:pPr eaLnBrk="1" hangingPunct="1"/>
              <a:t>20</a:t>
            </a:fld>
            <a:endParaRPr lang="en-US" altLang="en-US" i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BDA6A75-4C1D-42BA-93CB-22331F44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Co-Processor Design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58A6635-23F2-457A-AC10-8F4A5B7A6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4EE68B4E-4960-4346-8B18-1A9D639A42AD}" type="slidenum">
              <a:rPr lang="en-US" altLang="en-US" i="0">
                <a:latin typeface="Verdana" panose="020B0604030504040204" pitchFamily="34" charset="0"/>
              </a:rPr>
              <a:pPr eaLnBrk="1" hangingPunct="1"/>
              <a:t>3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6DC01-F19C-4D9B-A2E7-C525A9745E81}"/>
              </a:ext>
            </a:extLst>
          </p:cNvPr>
          <p:cNvSpPr/>
          <p:nvPr/>
        </p:nvSpPr>
        <p:spPr>
          <a:xfrm>
            <a:off x="762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5710B-06CC-4782-8AD9-A091D9F8A89B}"/>
              </a:ext>
            </a:extLst>
          </p:cNvPr>
          <p:cNvSpPr/>
          <p:nvPr/>
        </p:nvSpPr>
        <p:spPr>
          <a:xfrm>
            <a:off x="1295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595F3-DED4-40E0-829B-7FEE676C3404}"/>
              </a:ext>
            </a:extLst>
          </p:cNvPr>
          <p:cNvSpPr/>
          <p:nvPr/>
        </p:nvSpPr>
        <p:spPr>
          <a:xfrm>
            <a:off x="1828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ECE2B-8BA8-4B74-86F0-8E42C903A80E}"/>
              </a:ext>
            </a:extLst>
          </p:cNvPr>
          <p:cNvSpPr/>
          <p:nvPr/>
        </p:nvSpPr>
        <p:spPr>
          <a:xfrm>
            <a:off x="2362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6804BB-5292-46C8-BCA0-4ABF8AACF3BB}"/>
              </a:ext>
            </a:extLst>
          </p:cNvPr>
          <p:cNvSpPr/>
          <p:nvPr/>
        </p:nvSpPr>
        <p:spPr>
          <a:xfrm>
            <a:off x="152400" y="1905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EF9A21-34F6-4109-BEC2-E5D30325D632}"/>
              </a:ext>
            </a:extLst>
          </p:cNvPr>
          <p:cNvSpPr/>
          <p:nvPr/>
        </p:nvSpPr>
        <p:spPr>
          <a:xfrm>
            <a:off x="76200" y="1828800"/>
            <a:ext cx="4953000" cy="3733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Box 16">
            <a:extLst>
              <a:ext uri="{FF2B5EF4-FFF2-40B4-BE49-F238E27FC236}">
                <a16:creationId xmlns:a16="http://schemas.microsoft.com/office/drawing/2014/main" id="{95AFCE01-8F29-4F34-99B0-A2EEE30E9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GPU</a:t>
            </a:r>
          </a:p>
        </p:txBody>
      </p:sp>
      <p:sp>
        <p:nvSpPr>
          <p:cNvPr id="15371" name="TextBox 16">
            <a:extLst>
              <a:ext uri="{FF2B5EF4-FFF2-40B4-BE49-F238E27FC236}">
                <a16:creationId xmlns:a16="http://schemas.microsoft.com/office/drawing/2014/main" id="{A061F711-4953-4F1B-BF0A-2452C056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91D7A9-BEB0-49B0-AF3F-0EBF3F8C1224}"/>
              </a:ext>
            </a:extLst>
          </p:cNvPr>
          <p:cNvSpPr/>
          <p:nvPr/>
        </p:nvSpPr>
        <p:spPr>
          <a:xfrm>
            <a:off x="2895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2C9DFA-AD80-464E-8809-B62EE67720A0}"/>
              </a:ext>
            </a:extLst>
          </p:cNvPr>
          <p:cNvSpPr/>
          <p:nvPr/>
        </p:nvSpPr>
        <p:spPr>
          <a:xfrm>
            <a:off x="3429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3140CD-4364-4F98-A5B7-9ECFC9E46DFC}"/>
              </a:ext>
            </a:extLst>
          </p:cNvPr>
          <p:cNvSpPr/>
          <p:nvPr/>
        </p:nvSpPr>
        <p:spPr>
          <a:xfrm>
            <a:off x="3962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2189D9-65EE-427F-B942-32DBB77F38DD}"/>
              </a:ext>
            </a:extLst>
          </p:cNvPr>
          <p:cNvSpPr/>
          <p:nvPr/>
        </p:nvSpPr>
        <p:spPr>
          <a:xfrm>
            <a:off x="4495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AA6623-A385-4115-9538-3DF0CC9F7F42}"/>
              </a:ext>
            </a:extLst>
          </p:cNvPr>
          <p:cNvSpPr/>
          <p:nvPr/>
        </p:nvSpPr>
        <p:spPr>
          <a:xfrm>
            <a:off x="762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B11CE2-C03A-4427-817D-490327DE073C}"/>
              </a:ext>
            </a:extLst>
          </p:cNvPr>
          <p:cNvSpPr/>
          <p:nvPr/>
        </p:nvSpPr>
        <p:spPr>
          <a:xfrm>
            <a:off x="1295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145E3D-6509-439A-84FA-0E7653C5F8DE}"/>
              </a:ext>
            </a:extLst>
          </p:cNvPr>
          <p:cNvSpPr/>
          <p:nvPr/>
        </p:nvSpPr>
        <p:spPr>
          <a:xfrm>
            <a:off x="1828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DE4DE4-89E6-4EAC-996E-F9FACC63B506}"/>
              </a:ext>
            </a:extLst>
          </p:cNvPr>
          <p:cNvSpPr/>
          <p:nvPr/>
        </p:nvSpPr>
        <p:spPr>
          <a:xfrm>
            <a:off x="2362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1DAFA1-0F18-4A89-8815-9B1E528482A1}"/>
              </a:ext>
            </a:extLst>
          </p:cNvPr>
          <p:cNvSpPr/>
          <p:nvPr/>
        </p:nvSpPr>
        <p:spPr>
          <a:xfrm>
            <a:off x="152400" y="2362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D12119-143F-4295-8F78-C3936D81BC15}"/>
              </a:ext>
            </a:extLst>
          </p:cNvPr>
          <p:cNvSpPr/>
          <p:nvPr/>
        </p:nvSpPr>
        <p:spPr>
          <a:xfrm>
            <a:off x="2895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426158-B6CF-47CC-B6B7-7EF57E0C9B84}"/>
              </a:ext>
            </a:extLst>
          </p:cNvPr>
          <p:cNvSpPr/>
          <p:nvPr/>
        </p:nvSpPr>
        <p:spPr>
          <a:xfrm>
            <a:off x="3429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361B69-CEB8-4B99-835A-84842AD9CE54}"/>
              </a:ext>
            </a:extLst>
          </p:cNvPr>
          <p:cNvSpPr/>
          <p:nvPr/>
        </p:nvSpPr>
        <p:spPr>
          <a:xfrm>
            <a:off x="3962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DC8F7D-037C-421E-AA18-D53D21D7E479}"/>
              </a:ext>
            </a:extLst>
          </p:cNvPr>
          <p:cNvSpPr/>
          <p:nvPr/>
        </p:nvSpPr>
        <p:spPr>
          <a:xfrm>
            <a:off x="4495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BFCCB1-5045-49A4-9847-920EA88EEBC7}"/>
              </a:ext>
            </a:extLst>
          </p:cNvPr>
          <p:cNvSpPr/>
          <p:nvPr/>
        </p:nvSpPr>
        <p:spPr>
          <a:xfrm>
            <a:off x="762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9BF1FF-0288-4B3C-90E0-44C202395F06}"/>
              </a:ext>
            </a:extLst>
          </p:cNvPr>
          <p:cNvSpPr/>
          <p:nvPr/>
        </p:nvSpPr>
        <p:spPr>
          <a:xfrm>
            <a:off x="1295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A40451-F596-452C-B995-AC9DE18ED014}"/>
              </a:ext>
            </a:extLst>
          </p:cNvPr>
          <p:cNvSpPr/>
          <p:nvPr/>
        </p:nvSpPr>
        <p:spPr>
          <a:xfrm>
            <a:off x="1828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0B17F9-043E-4A73-BC54-7DBB7D67609D}"/>
              </a:ext>
            </a:extLst>
          </p:cNvPr>
          <p:cNvSpPr/>
          <p:nvPr/>
        </p:nvSpPr>
        <p:spPr>
          <a:xfrm>
            <a:off x="23622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453D57-A0E2-4476-8A48-CBBBAFB956AD}"/>
              </a:ext>
            </a:extLst>
          </p:cNvPr>
          <p:cNvSpPr/>
          <p:nvPr/>
        </p:nvSpPr>
        <p:spPr>
          <a:xfrm>
            <a:off x="152400" y="2819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76DA28-8184-4D57-AB58-AEAE6FFA4ADC}"/>
              </a:ext>
            </a:extLst>
          </p:cNvPr>
          <p:cNvSpPr/>
          <p:nvPr/>
        </p:nvSpPr>
        <p:spPr>
          <a:xfrm>
            <a:off x="28956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03814F-FE81-451F-9557-E5439DB92627}"/>
              </a:ext>
            </a:extLst>
          </p:cNvPr>
          <p:cNvSpPr/>
          <p:nvPr/>
        </p:nvSpPr>
        <p:spPr>
          <a:xfrm>
            <a:off x="3429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78C06-3541-4ECE-9CFA-E3DF0AD487FD}"/>
              </a:ext>
            </a:extLst>
          </p:cNvPr>
          <p:cNvSpPr/>
          <p:nvPr/>
        </p:nvSpPr>
        <p:spPr>
          <a:xfrm>
            <a:off x="3962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E0CE4E8-2EF8-4A3A-B696-4FD70568A534}"/>
              </a:ext>
            </a:extLst>
          </p:cNvPr>
          <p:cNvSpPr/>
          <p:nvPr/>
        </p:nvSpPr>
        <p:spPr>
          <a:xfrm>
            <a:off x="4495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608966D-532B-4CE3-BF8F-CF630C63BC45}"/>
              </a:ext>
            </a:extLst>
          </p:cNvPr>
          <p:cNvSpPr/>
          <p:nvPr/>
        </p:nvSpPr>
        <p:spPr>
          <a:xfrm>
            <a:off x="762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C3B4D4-48C8-4B49-A316-A2AEFAB58BD7}"/>
              </a:ext>
            </a:extLst>
          </p:cNvPr>
          <p:cNvSpPr/>
          <p:nvPr/>
        </p:nvSpPr>
        <p:spPr>
          <a:xfrm>
            <a:off x="1295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AF706B-090A-47B1-8CAE-FADD6C0BF984}"/>
              </a:ext>
            </a:extLst>
          </p:cNvPr>
          <p:cNvSpPr/>
          <p:nvPr/>
        </p:nvSpPr>
        <p:spPr>
          <a:xfrm>
            <a:off x="1828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788B47-89AF-4864-BE3E-C1CFA8A30670}"/>
              </a:ext>
            </a:extLst>
          </p:cNvPr>
          <p:cNvSpPr/>
          <p:nvPr/>
        </p:nvSpPr>
        <p:spPr>
          <a:xfrm>
            <a:off x="23622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92757F-AB02-404C-ADB7-74842C29C5B0}"/>
              </a:ext>
            </a:extLst>
          </p:cNvPr>
          <p:cNvSpPr/>
          <p:nvPr/>
        </p:nvSpPr>
        <p:spPr>
          <a:xfrm>
            <a:off x="152400" y="32766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D47E924-817D-4BFB-AE3B-13ACC06EB554}"/>
              </a:ext>
            </a:extLst>
          </p:cNvPr>
          <p:cNvSpPr/>
          <p:nvPr/>
        </p:nvSpPr>
        <p:spPr>
          <a:xfrm>
            <a:off x="28956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811774D-AEAC-4F29-BFAC-95F9D2CC8E53}"/>
              </a:ext>
            </a:extLst>
          </p:cNvPr>
          <p:cNvSpPr/>
          <p:nvPr/>
        </p:nvSpPr>
        <p:spPr>
          <a:xfrm>
            <a:off x="3429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31122A9-BA75-4D38-BDB9-DCBD43B307CD}"/>
              </a:ext>
            </a:extLst>
          </p:cNvPr>
          <p:cNvSpPr/>
          <p:nvPr/>
        </p:nvSpPr>
        <p:spPr>
          <a:xfrm>
            <a:off x="3962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0B85B6-7684-4E12-B051-62DD669392B1}"/>
              </a:ext>
            </a:extLst>
          </p:cNvPr>
          <p:cNvSpPr/>
          <p:nvPr/>
        </p:nvSpPr>
        <p:spPr>
          <a:xfrm>
            <a:off x="4495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51F35D7-FF2D-4784-BCEF-702B25FEE244}"/>
              </a:ext>
            </a:extLst>
          </p:cNvPr>
          <p:cNvSpPr/>
          <p:nvPr/>
        </p:nvSpPr>
        <p:spPr>
          <a:xfrm>
            <a:off x="762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D21E71E-F0EB-4509-A53B-A0DC26F29711}"/>
              </a:ext>
            </a:extLst>
          </p:cNvPr>
          <p:cNvSpPr/>
          <p:nvPr/>
        </p:nvSpPr>
        <p:spPr>
          <a:xfrm>
            <a:off x="1295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35EFD29-08FD-491B-8D41-BF9317464DCE}"/>
              </a:ext>
            </a:extLst>
          </p:cNvPr>
          <p:cNvSpPr/>
          <p:nvPr/>
        </p:nvSpPr>
        <p:spPr>
          <a:xfrm>
            <a:off x="1828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C5DF2AF-90A3-4931-9426-B699A111904B}"/>
              </a:ext>
            </a:extLst>
          </p:cNvPr>
          <p:cNvSpPr/>
          <p:nvPr/>
        </p:nvSpPr>
        <p:spPr>
          <a:xfrm>
            <a:off x="23622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9790FF-96FF-444A-A962-73E522A82F7A}"/>
              </a:ext>
            </a:extLst>
          </p:cNvPr>
          <p:cNvSpPr/>
          <p:nvPr/>
        </p:nvSpPr>
        <p:spPr>
          <a:xfrm>
            <a:off x="152400" y="37338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5DCB22A-F0F5-4AF8-B2AC-3F072AF86BAD}"/>
              </a:ext>
            </a:extLst>
          </p:cNvPr>
          <p:cNvSpPr/>
          <p:nvPr/>
        </p:nvSpPr>
        <p:spPr>
          <a:xfrm>
            <a:off x="28956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EAF273F-7337-4319-9C28-FB59CEDA03C7}"/>
              </a:ext>
            </a:extLst>
          </p:cNvPr>
          <p:cNvSpPr/>
          <p:nvPr/>
        </p:nvSpPr>
        <p:spPr>
          <a:xfrm>
            <a:off x="3429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AF8BF47-E08C-47D9-9D38-94AF7BD9D110}"/>
              </a:ext>
            </a:extLst>
          </p:cNvPr>
          <p:cNvSpPr/>
          <p:nvPr/>
        </p:nvSpPr>
        <p:spPr>
          <a:xfrm>
            <a:off x="3962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B9E5AA4-E9C0-4CAB-AC48-F0AD41F4CF96}"/>
              </a:ext>
            </a:extLst>
          </p:cNvPr>
          <p:cNvSpPr/>
          <p:nvPr/>
        </p:nvSpPr>
        <p:spPr>
          <a:xfrm>
            <a:off x="4495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CB93AA-4B1C-465A-9065-2888B1D8E494}"/>
              </a:ext>
            </a:extLst>
          </p:cNvPr>
          <p:cNvSpPr/>
          <p:nvPr/>
        </p:nvSpPr>
        <p:spPr>
          <a:xfrm>
            <a:off x="762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7E5802A-0E02-4DC6-B218-BC18A4550A9E}"/>
              </a:ext>
            </a:extLst>
          </p:cNvPr>
          <p:cNvSpPr/>
          <p:nvPr/>
        </p:nvSpPr>
        <p:spPr>
          <a:xfrm>
            <a:off x="1295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A0FB3A4-E250-4F71-8692-D8854D47EB51}"/>
              </a:ext>
            </a:extLst>
          </p:cNvPr>
          <p:cNvSpPr/>
          <p:nvPr/>
        </p:nvSpPr>
        <p:spPr>
          <a:xfrm>
            <a:off x="1828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FE55FF-BCEB-4AFD-97D5-74D647A6823B}"/>
              </a:ext>
            </a:extLst>
          </p:cNvPr>
          <p:cNvSpPr/>
          <p:nvPr/>
        </p:nvSpPr>
        <p:spPr>
          <a:xfrm>
            <a:off x="23622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C7A402F-6199-4E36-B142-86462F102724}"/>
              </a:ext>
            </a:extLst>
          </p:cNvPr>
          <p:cNvSpPr/>
          <p:nvPr/>
        </p:nvSpPr>
        <p:spPr>
          <a:xfrm>
            <a:off x="152400" y="4191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6D90280-9721-4290-8702-074DC46E7F9B}"/>
              </a:ext>
            </a:extLst>
          </p:cNvPr>
          <p:cNvSpPr/>
          <p:nvPr/>
        </p:nvSpPr>
        <p:spPr>
          <a:xfrm>
            <a:off x="28956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0072AE-A5D7-4D4D-AF4D-8C55457EF4C7}"/>
              </a:ext>
            </a:extLst>
          </p:cNvPr>
          <p:cNvSpPr/>
          <p:nvPr/>
        </p:nvSpPr>
        <p:spPr>
          <a:xfrm>
            <a:off x="3429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EED78F1-E2CD-4B90-A670-282265F941B2}"/>
              </a:ext>
            </a:extLst>
          </p:cNvPr>
          <p:cNvSpPr/>
          <p:nvPr/>
        </p:nvSpPr>
        <p:spPr>
          <a:xfrm>
            <a:off x="3962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EACE9CA-C584-4406-AAC5-531065332509}"/>
              </a:ext>
            </a:extLst>
          </p:cNvPr>
          <p:cNvSpPr/>
          <p:nvPr/>
        </p:nvSpPr>
        <p:spPr>
          <a:xfrm>
            <a:off x="4495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4B2C5C-7EDA-4693-BF17-F928F1B202CE}"/>
              </a:ext>
            </a:extLst>
          </p:cNvPr>
          <p:cNvSpPr/>
          <p:nvPr/>
        </p:nvSpPr>
        <p:spPr>
          <a:xfrm>
            <a:off x="762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D8AC1C7-2C1F-45F4-847D-FB056AE15189}"/>
              </a:ext>
            </a:extLst>
          </p:cNvPr>
          <p:cNvSpPr/>
          <p:nvPr/>
        </p:nvSpPr>
        <p:spPr>
          <a:xfrm>
            <a:off x="1295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0F49AB5-5FF9-483A-BCBA-4F24EBC05C76}"/>
              </a:ext>
            </a:extLst>
          </p:cNvPr>
          <p:cNvSpPr/>
          <p:nvPr/>
        </p:nvSpPr>
        <p:spPr>
          <a:xfrm>
            <a:off x="1828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CD0A38A-6842-4506-8317-79221B49C672}"/>
              </a:ext>
            </a:extLst>
          </p:cNvPr>
          <p:cNvSpPr/>
          <p:nvPr/>
        </p:nvSpPr>
        <p:spPr>
          <a:xfrm>
            <a:off x="23622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1BC82C4-3264-4F81-8FD2-E2AA30DF4DD8}"/>
              </a:ext>
            </a:extLst>
          </p:cNvPr>
          <p:cNvSpPr/>
          <p:nvPr/>
        </p:nvSpPr>
        <p:spPr>
          <a:xfrm>
            <a:off x="152400" y="4648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83AD024-6656-4ACD-827E-67AFD614CFE1}"/>
              </a:ext>
            </a:extLst>
          </p:cNvPr>
          <p:cNvSpPr/>
          <p:nvPr/>
        </p:nvSpPr>
        <p:spPr>
          <a:xfrm>
            <a:off x="28956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89BD676-9CF1-459B-B0B0-7633302F2A65}"/>
              </a:ext>
            </a:extLst>
          </p:cNvPr>
          <p:cNvSpPr/>
          <p:nvPr/>
        </p:nvSpPr>
        <p:spPr>
          <a:xfrm>
            <a:off x="3429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8CB3B93-A51B-41FA-9CB8-0A3A6154732F}"/>
              </a:ext>
            </a:extLst>
          </p:cNvPr>
          <p:cNvSpPr/>
          <p:nvPr/>
        </p:nvSpPr>
        <p:spPr>
          <a:xfrm>
            <a:off x="3962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ED0963B-DDA9-44AA-8E18-3F0E3F0C52F6}"/>
              </a:ext>
            </a:extLst>
          </p:cNvPr>
          <p:cNvSpPr/>
          <p:nvPr/>
        </p:nvSpPr>
        <p:spPr>
          <a:xfrm>
            <a:off x="4495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859E3FD-0C1B-468E-92CD-AFD661B48E46}"/>
              </a:ext>
            </a:extLst>
          </p:cNvPr>
          <p:cNvSpPr/>
          <p:nvPr/>
        </p:nvSpPr>
        <p:spPr>
          <a:xfrm>
            <a:off x="762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0F934E6-F83D-4729-9530-485769DFD579}"/>
              </a:ext>
            </a:extLst>
          </p:cNvPr>
          <p:cNvSpPr/>
          <p:nvPr/>
        </p:nvSpPr>
        <p:spPr>
          <a:xfrm>
            <a:off x="1295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649E2E1-7C55-4D07-9DE3-A5BF8CB20DD4}"/>
              </a:ext>
            </a:extLst>
          </p:cNvPr>
          <p:cNvSpPr/>
          <p:nvPr/>
        </p:nvSpPr>
        <p:spPr>
          <a:xfrm>
            <a:off x="1828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4C4D92-31DC-40AE-9DEC-E56B4584608D}"/>
              </a:ext>
            </a:extLst>
          </p:cNvPr>
          <p:cNvSpPr/>
          <p:nvPr/>
        </p:nvSpPr>
        <p:spPr>
          <a:xfrm>
            <a:off x="23622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6DAB487-29DD-4D49-A00B-1341F228CE42}"/>
              </a:ext>
            </a:extLst>
          </p:cNvPr>
          <p:cNvSpPr/>
          <p:nvPr/>
        </p:nvSpPr>
        <p:spPr>
          <a:xfrm>
            <a:off x="152400" y="5105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7D0BCD0-7B2F-4DA0-928A-9380051C90E7}"/>
              </a:ext>
            </a:extLst>
          </p:cNvPr>
          <p:cNvSpPr/>
          <p:nvPr/>
        </p:nvSpPr>
        <p:spPr>
          <a:xfrm>
            <a:off x="28956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86C729F-B5F8-4617-952C-93FD6C8C55F8}"/>
              </a:ext>
            </a:extLst>
          </p:cNvPr>
          <p:cNvSpPr/>
          <p:nvPr/>
        </p:nvSpPr>
        <p:spPr>
          <a:xfrm>
            <a:off x="3429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484EFC3-7040-48F5-B8D0-010764591783}"/>
              </a:ext>
            </a:extLst>
          </p:cNvPr>
          <p:cNvSpPr/>
          <p:nvPr/>
        </p:nvSpPr>
        <p:spPr>
          <a:xfrm>
            <a:off x="3962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C12BE63-9D19-4541-9A30-951C77CBAE83}"/>
              </a:ext>
            </a:extLst>
          </p:cNvPr>
          <p:cNvSpPr/>
          <p:nvPr/>
        </p:nvSpPr>
        <p:spPr>
          <a:xfrm>
            <a:off x="4495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439" name="TextBox 16">
            <a:extLst>
              <a:ext uri="{FF2B5EF4-FFF2-40B4-BE49-F238E27FC236}">
                <a16:creationId xmlns:a16="http://schemas.microsoft.com/office/drawing/2014/main" id="{66CCF7EA-B6DA-49E6-BB8D-A39344FB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907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2</a:t>
            </a:r>
          </a:p>
        </p:txBody>
      </p:sp>
      <p:sp>
        <p:nvSpPr>
          <p:cNvPr id="15440" name="TextBox 16">
            <a:extLst>
              <a:ext uri="{FF2B5EF4-FFF2-40B4-BE49-F238E27FC236}">
                <a16:creationId xmlns:a16="http://schemas.microsoft.com/office/drawing/2014/main" id="{BCD1F732-40FD-44AD-AEF0-083AF5C71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479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3</a:t>
            </a:r>
          </a:p>
        </p:txBody>
      </p:sp>
      <p:sp>
        <p:nvSpPr>
          <p:cNvPr id="15441" name="TextBox 16">
            <a:extLst>
              <a:ext uri="{FF2B5EF4-FFF2-40B4-BE49-F238E27FC236}">
                <a16:creationId xmlns:a16="http://schemas.microsoft.com/office/drawing/2014/main" id="{41CCAE9C-ADC2-4864-8EC4-35B277E54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98825"/>
            <a:ext cx="990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4</a:t>
            </a:r>
          </a:p>
        </p:txBody>
      </p:sp>
      <p:sp>
        <p:nvSpPr>
          <p:cNvPr id="15442" name="TextBox 16">
            <a:extLst>
              <a:ext uri="{FF2B5EF4-FFF2-40B4-BE49-F238E27FC236}">
                <a16:creationId xmlns:a16="http://schemas.microsoft.com/office/drawing/2014/main" id="{F29B9199-054C-4A09-BFEF-EC41D5CB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623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5</a:t>
            </a:r>
          </a:p>
        </p:txBody>
      </p:sp>
      <p:sp>
        <p:nvSpPr>
          <p:cNvPr id="15443" name="TextBox 16">
            <a:extLst>
              <a:ext uri="{FF2B5EF4-FFF2-40B4-BE49-F238E27FC236}">
                <a16:creationId xmlns:a16="http://schemas.microsoft.com/office/drawing/2014/main" id="{C74AB3D7-3F35-4A1A-B7FE-D35FC2E73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2195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6</a:t>
            </a:r>
          </a:p>
        </p:txBody>
      </p:sp>
      <p:sp>
        <p:nvSpPr>
          <p:cNvPr id="15444" name="TextBox 16">
            <a:extLst>
              <a:ext uri="{FF2B5EF4-FFF2-40B4-BE49-F238E27FC236}">
                <a16:creationId xmlns:a16="http://schemas.microsoft.com/office/drawing/2014/main" id="{73025CC7-06E8-47CD-8931-61E3288A9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6767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7</a:t>
            </a:r>
          </a:p>
        </p:txBody>
      </p:sp>
      <p:sp>
        <p:nvSpPr>
          <p:cNvPr id="15445" name="TextBox 16">
            <a:extLst>
              <a:ext uri="{FF2B5EF4-FFF2-40B4-BE49-F238E27FC236}">
                <a16:creationId xmlns:a16="http://schemas.microsoft.com/office/drawing/2014/main" id="{F386A648-C2AD-43E8-9AFB-A38925B0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1339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A48004-1E6B-45D1-9B8F-B0EF303CB706}"/>
              </a:ext>
            </a:extLst>
          </p:cNvPr>
          <p:cNvSpPr txBox="1"/>
          <p:nvPr/>
        </p:nvSpPr>
        <p:spPr>
          <a:xfrm>
            <a:off x="60960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0 to 1000</a:t>
            </a:r>
          </a:p>
          <a:p>
            <a:pPr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102" name="Down Arrow 101">
            <a:extLst>
              <a:ext uri="{FF2B5EF4-FFF2-40B4-BE49-F238E27FC236}">
                <a16:creationId xmlns:a16="http://schemas.microsoft.com/office/drawing/2014/main" id="{69255899-0C15-45B8-9A11-255DBE4F394E}"/>
              </a:ext>
            </a:extLst>
          </p:cNvPr>
          <p:cNvSpPr/>
          <p:nvPr/>
        </p:nvSpPr>
        <p:spPr>
          <a:xfrm>
            <a:off x="7162800" y="2087563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95E172A-E770-43B9-ACF4-E80D887FF558}"/>
              </a:ext>
            </a:extLst>
          </p:cNvPr>
          <p:cNvSpPr/>
          <p:nvPr/>
        </p:nvSpPr>
        <p:spPr>
          <a:xfrm>
            <a:off x="5486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5BC8AE7-C174-467D-AB71-9237600BC733}"/>
              </a:ext>
            </a:extLst>
          </p:cNvPr>
          <p:cNvSpPr/>
          <p:nvPr/>
        </p:nvSpPr>
        <p:spPr>
          <a:xfrm>
            <a:off x="5715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E3AC34F-348B-4E57-A655-F3423D65135C}"/>
              </a:ext>
            </a:extLst>
          </p:cNvPr>
          <p:cNvSpPr/>
          <p:nvPr/>
        </p:nvSpPr>
        <p:spPr>
          <a:xfrm>
            <a:off x="5943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B724226-E8CD-4D31-9F87-6F43D49B1909}"/>
              </a:ext>
            </a:extLst>
          </p:cNvPr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EA34ED0-654A-4A5C-90D1-23EF867E73C8}"/>
              </a:ext>
            </a:extLst>
          </p:cNvPr>
          <p:cNvSpPr/>
          <p:nvPr/>
        </p:nvSpPr>
        <p:spPr>
          <a:xfrm>
            <a:off x="6400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427B742-949E-47E5-94F5-1F4107A67DC6}"/>
              </a:ext>
            </a:extLst>
          </p:cNvPr>
          <p:cNvSpPr/>
          <p:nvPr/>
        </p:nvSpPr>
        <p:spPr>
          <a:xfrm>
            <a:off x="6629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E430D5F-0FA9-4360-9EFD-ADF9E61493B0}"/>
              </a:ext>
            </a:extLst>
          </p:cNvPr>
          <p:cNvSpPr/>
          <p:nvPr/>
        </p:nvSpPr>
        <p:spPr>
          <a:xfrm>
            <a:off x="6858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A38BBA3-3C47-430A-8888-8C85CF0F412F}"/>
              </a:ext>
            </a:extLst>
          </p:cNvPr>
          <p:cNvSpPr/>
          <p:nvPr/>
        </p:nvSpPr>
        <p:spPr>
          <a:xfrm>
            <a:off x="7086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66F9C1F-4898-4F17-B7F9-F865EF98110C}"/>
              </a:ext>
            </a:extLst>
          </p:cNvPr>
          <p:cNvSpPr/>
          <p:nvPr/>
        </p:nvSpPr>
        <p:spPr>
          <a:xfrm>
            <a:off x="7315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5FED4D4-2FAF-47AD-8794-D50CED1EA575}"/>
              </a:ext>
            </a:extLst>
          </p:cNvPr>
          <p:cNvSpPr/>
          <p:nvPr/>
        </p:nvSpPr>
        <p:spPr>
          <a:xfrm>
            <a:off x="7543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8623D26-8D60-433B-AE07-8436C2190E8E}"/>
              </a:ext>
            </a:extLst>
          </p:cNvPr>
          <p:cNvSpPr/>
          <p:nvPr/>
        </p:nvSpPr>
        <p:spPr>
          <a:xfrm>
            <a:off x="7772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AA38B8A-1AA3-4413-8E73-E6A96A509605}"/>
              </a:ext>
            </a:extLst>
          </p:cNvPr>
          <p:cNvSpPr/>
          <p:nvPr/>
        </p:nvSpPr>
        <p:spPr>
          <a:xfrm>
            <a:off x="8001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3DFADB5-7C81-43EA-84DA-DCC013181492}"/>
              </a:ext>
            </a:extLst>
          </p:cNvPr>
          <p:cNvSpPr/>
          <p:nvPr/>
        </p:nvSpPr>
        <p:spPr>
          <a:xfrm>
            <a:off x="8229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0CD872B-A574-4EDE-AD67-D7C28E295F24}"/>
              </a:ext>
            </a:extLst>
          </p:cNvPr>
          <p:cNvSpPr/>
          <p:nvPr/>
        </p:nvSpPr>
        <p:spPr>
          <a:xfrm>
            <a:off x="8458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637E401-6AD1-4C35-BBC8-722D4920D9ED}"/>
              </a:ext>
            </a:extLst>
          </p:cNvPr>
          <p:cNvSpPr/>
          <p:nvPr/>
        </p:nvSpPr>
        <p:spPr>
          <a:xfrm>
            <a:off x="8686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4E6A984-3AC7-4680-AB1D-127EEB18D32F}"/>
              </a:ext>
            </a:extLst>
          </p:cNvPr>
          <p:cNvSpPr/>
          <p:nvPr/>
        </p:nvSpPr>
        <p:spPr>
          <a:xfrm>
            <a:off x="8915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6B92868-4FAB-4F07-A20B-F82EF06AE48C}"/>
              </a:ext>
            </a:extLst>
          </p:cNvPr>
          <p:cNvSpPr/>
          <p:nvPr/>
        </p:nvSpPr>
        <p:spPr>
          <a:xfrm>
            <a:off x="54864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07C9F62-6A7D-4CB4-A28A-630AB2EEE517}"/>
              </a:ext>
            </a:extLst>
          </p:cNvPr>
          <p:cNvSpPr/>
          <p:nvPr/>
        </p:nvSpPr>
        <p:spPr>
          <a:xfrm>
            <a:off x="73152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E275233-6A63-4806-A4F5-7242CE6A453B}"/>
              </a:ext>
            </a:extLst>
          </p:cNvPr>
          <p:cNvSpPr/>
          <p:nvPr/>
        </p:nvSpPr>
        <p:spPr>
          <a:xfrm>
            <a:off x="54864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D4B4033-535F-4F0F-924D-853B8299EFA3}"/>
              </a:ext>
            </a:extLst>
          </p:cNvPr>
          <p:cNvSpPr/>
          <p:nvPr/>
        </p:nvSpPr>
        <p:spPr>
          <a:xfrm>
            <a:off x="73152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B76DFF7-C973-43A5-8B0C-3597C405EFFE}"/>
              </a:ext>
            </a:extLst>
          </p:cNvPr>
          <p:cNvSpPr/>
          <p:nvPr/>
        </p:nvSpPr>
        <p:spPr>
          <a:xfrm>
            <a:off x="54864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D962532-AAA9-4DAF-A45F-056220CB3BEC}"/>
              </a:ext>
            </a:extLst>
          </p:cNvPr>
          <p:cNvSpPr/>
          <p:nvPr/>
        </p:nvSpPr>
        <p:spPr>
          <a:xfrm>
            <a:off x="73152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E36CDCF-9B0A-4695-98E0-B03561FE00E2}"/>
              </a:ext>
            </a:extLst>
          </p:cNvPr>
          <p:cNvSpPr/>
          <p:nvPr/>
        </p:nvSpPr>
        <p:spPr>
          <a:xfrm>
            <a:off x="5486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C45A787-1722-489B-8041-F3CBA0BB77FC}"/>
              </a:ext>
            </a:extLst>
          </p:cNvPr>
          <p:cNvSpPr/>
          <p:nvPr/>
        </p:nvSpPr>
        <p:spPr>
          <a:xfrm>
            <a:off x="5715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39C2CAF-F42E-4ABE-AF16-1BC9AA5872CD}"/>
              </a:ext>
            </a:extLst>
          </p:cNvPr>
          <p:cNvSpPr/>
          <p:nvPr/>
        </p:nvSpPr>
        <p:spPr>
          <a:xfrm>
            <a:off x="5943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A4332AF-F1CC-410D-AE71-A8DC10F21005}"/>
              </a:ext>
            </a:extLst>
          </p:cNvPr>
          <p:cNvSpPr/>
          <p:nvPr/>
        </p:nvSpPr>
        <p:spPr>
          <a:xfrm>
            <a:off x="6172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DCFE936-1031-46BA-A5AC-788597922194}"/>
              </a:ext>
            </a:extLst>
          </p:cNvPr>
          <p:cNvSpPr/>
          <p:nvPr/>
        </p:nvSpPr>
        <p:spPr>
          <a:xfrm>
            <a:off x="6400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1710C99-1843-4EE6-9299-4D4DC9A76074}"/>
              </a:ext>
            </a:extLst>
          </p:cNvPr>
          <p:cNvSpPr/>
          <p:nvPr/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7C4A278-5490-46C4-B75F-C0957ED91456}"/>
              </a:ext>
            </a:extLst>
          </p:cNvPr>
          <p:cNvSpPr/>
          <p:nvPr/>
        </p:nvSpPr>
        <p:spPr>
          <a:xfrm>
            <a:off x="6858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D1A7C00-3CE7-4DB7-9795-CE9E735F9342}"/>
              </a:ext>
            </a:extLst>
          </p:cNvPr>
          <p:cNvSpPr/>
          <p:nvPr/>
        </p:nvSpPr>
        <p:spPr>
          <a:xfrm>
            <a:off x="7086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74E0FC7-F89F-45C4-89B8-48AD50BF74FF}"/>
              </a:ext>
            </a:extLst>
          </p:cNvPr>
          <p:cNvSpPr/>
          <p:nvPr/>
        </p:nvSpPr>
        <p:spPr>
          <a:xfrm>
            <a:off x="7315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6179C5E-BCF5-4802-A32D-B5DABD0B6588}"/>
              </a:ext>
            </a:extLst>
          </p:cNvPr>
          <p:cNvSpPr/>
          <p:nvPr/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8F02F3F-4C10-448F-B067-E2D61BE380AB}"/>
              </a:ext>
            </a:extLst>
          </p:cNvPr>
          <p:cNvSpPr/>
          <p:nvPr/>
        </p:nvSpPr>
        <p:spPr>
          <a:xfrm>
            <a:off x="7772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FE8F450-BCC3-4BBA-8075-46C70AE709F6}"/>
              </a:ext>
            </a:extLst>
          </p:cNvPr>
          <p:cNvSpPr/>
          <p:nvPr/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0F9AC13-266B-4B16-974A-BF8BCAAF2D6D}"/>
              </a:ext>
            </a:extLst>
          </p:cNvPr>
          <p:cNvSpPr/>
          <p:nvPr/>
        </p:nvSpPr>
        <p:spPr>
          <a:xfrm>
            <a:off x="8229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355C65B-7D43-4268-BF0E-880D453019DF}"/>
              </a:ext>
            </a:extLst>
          </p:cNvPr>
          <p:cNvSpPr/>
          <p:nvPr/>
        </p:nvSpPr>
        <p:spPr>
          <a:xfrm>
            <a:off x="8458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298DE6-DE30-4C9A-B2F9-EC0F4C5B4FC7}"/>
              </a:ext>
            </a:extLst>
          </p:cNvPr>
          <p:cNvSpPr/>
          <p:nvPr/>
        </p:nvSpPr>
        <p:spPr>
          <a:xfrm>
            <a:off x="8686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6B07E39-5B56-49EC-B665-22F5374F30BC}"/>
              </a:ext>
            </a:extLst>
          </p:cNvPr>
          <p:cNvSpPr/>
          <p:nvPr/>
        </p:nvSpPr>
        <p:spPr>
          <a:xfrm>
            <a:off x="8915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938AC23-2C6C-4076-B546-39E237C9FB3F}"/>
              </a:ext>
            </a:extLst>
          </p:cNvPr>
          <p:cNvSpPr/>
          <p:nvPr/>
        </p:nvSpPr>
        <p:spPr>
          <a:xfrm>
            <a:off x="5486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07A640B-E51A-48D1-97BE-3B3B350E7E66}"/>
              </a:ext>
            </a:extLst>
          </p:cNvPr>
          <p:cNvSpPr/>
          <p:nvPr/>
        </p:nvSpPr>
        <p:spPr>
          <a:xfrm>
            <a:off x="5715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8A92A90-D75B-4845-9D98-FD6DD3585606}"/>
              </a:ext>
            </a:extLst>
          </p:cNvPr>
          <p:cNvSpPr/>
          <p:nvPr/>
        </p:nvSpPr>
        <p:spPr>
          <a:xfrm>
            <a:off x="5943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F014F59-9160-40EB-B00E-DC637A00D75E}"/>
              </a:ext>
            </a:extLst>
          </p:cNvPr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E24EEFF-AE23-4B70-B9F1-5841AA905733}"/>
              </a:ext>
            </a:extLst>
          </p:cNvPr>
          <p:cNvSpPr/>
          <p:nvPr/>
        </p:nvSpPr>
        <p:spPr>
          <a:xfrm>
            <a:off x="6400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2B31FD9-ACA4-4DAD-84A0-65418107B089}"/>
              </a:ext>
            </a:extLst>
          </p:cNvPr>
          <p:cNvSpPr/>
          <p:nvPr/>
        </p:nvSpPr>
        <p:spPr>
          <a:xfrm>
            <a:off x="6629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96B6C38-C435-4FFF-B7FC-19A71BBD8724}"/>
              </a:ext>
            </a:extLst>
          </p:cNvPr>
          <p:cNvSpPr/>
          <p:nvPr/>
        </p:nvSpPr>
        <p:spPr>
          <a:xfrm>
            <a:off x="6858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B2DA564-AEE9-46B8-AB4E-9F5AE8283195}"/>
              </a:ext>
            </a:extLst>
          </p:cNvPr>
          <p:cNvSpPr/>
          <p:nvPr/>
        </p:nvSpPr>
        <p:spPr>
          <a:xfrm>
            <a:off x="7086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1609AF2-0713-4283-8020-DE4FAAAB350C}"/>
              </a:ext>
            </a:extLst>
          </p:cNvPr>
          <p:cNvSpPr/>
          <p:nvPr/>
        </p:nvSpPr>
        <p:spPr>
          <a:xfrm>
            <a:off x="7315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E4F34C3-CD65-4B4A-8FF8-05E5198DE7F7}"/>
              </a:ext>
            </a:extLst>
          </p:cNvPr>
          <p:cNvSpPr/>
          <p:nvPr/>
        </p:nvSpPr>
        <p:spPr>
          <a:xfrm>
            <a:off x="7543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7B5D43D-FF49-4B89-AD73-4BADF13C4A69}"/>
              </a:ext>
            </a:extLst>
          </p:cNvPr>
          <p:cNvSpPr/>
          <p:nvPr/>
        </p:nvSpPr>
        <p:spPr>
          <a:xfrm>
            <a:off x="7772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FC33A26-E4A1-4E03-9956-801CA7BF660A}"/>
              </a:ext>
            </a:extLst>
          </p:cNvPr>
          <p:cNvSpPr/>
          <p:nvPr/>
        </p:nvSpPr>
        <p:spPr>
          <a:xfrm>
            <a:off x="8001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C9E7693-210E-4A82-988F-F0B0780597CF}"/>
              </a:ext>
            </a:extLst>
          </p:cNvPr>
          <p:cNvSpPr/>
          <p:nvPr/>
        </p:nvSpPr>
        <p:spPr>
          <a:xfrm>
            <a:off x="8229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9CE541A-3860-4597-8658-427D9DDB693D}"/>
              </a:ext>
            </a:extLst>
          </p:cNvPr>
          <p:cNvSpPr/>
          <p:nvPr/>
        </p:nvSpPr>
        <p:spPr>
          <a:xfrm>
            <a:off x="845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4693F64-0726-4254-8CA2-A9CFCE2142C2}"/>
              </a:ext>
            </a:extLst>
          </p:cNvPr>
          <p:cNvSpPr/>
          <p:nvPr/>
        </p:nvSpPr>
        <p:spPr>
          <a:xfrm>
            <a:off x="8686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8E5F8BD-22AC-475A-AFF4-02F0E337CAB2}"/>
              </a:ext>
            </a:extLst>
          </p:cNvPr>
          <p:cNvSpPr/>
          <p:nvPr/>
        </p:nvSpPr>
        <p:spPr>
          <a:xfrm>
            <a:off x="8915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BAE0E33-1DA6-452E-95BB-3ECFAE48584C}"/>
              </a:ext>
            </a:extLst>
          </p:cNvPr>
          <p:cNvSpPr/>
          <p:nvPr/>
        </p:nvSpPr>
        <p:spPr>
          <a:xfrm>
            <a:off x="5486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83CCC9E-C797-458D-88CD-BA5A37D1AC64}"/>
              </a:ext>
            </a:extLst>
          </p:cNvPr>
          <p:cNvSpPr/>
          <p:nvPr/>
        </p:nvSpPr>
        <p:spPr>
          <a:xfrm>
            <a:off x="5715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22C8713-8F66-4AC9-90DB-4D9CF298A733}"/>
              </a:ext>
            </a:extLst>
          </p:cNvPr>
          <p:cNvSpPr/>
          <p:nvPr/>
        </p:nvSpPr>
        <p:spPr>
          <a:xfrm>
            <a:off x="5943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DBA89F0-E8E1-4AE5-A06C-4E77392A4B25}"/>
              </a:ext>
            </a:extLst>
          </p:cNvPr>
          <p:cNvSpPr/>
          <p:nvPr/>
        </p:nvSpPr>
        <p:spPr>
          <a:xfrm>
            <a:off x="6172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89E6146-C1AD-412E-9377-B02D038D319F}"/>
              </a:ext>
            </a:extLst>
          </p:cNvPr>
          <p:cNvSpPr/>
          <p:nvPr/>
        </p:nvSpPr>
        <p:spPr>
          <a:xfrm>
            <a:off x="6400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F01F10E-592E-48D6-86B5-3DCBEF2F4D8C}"/>
              </a:ext>
            </a:extLst>
          </p:cNvPr>
          <p:cNvSpPr/>
          <p:nvPr/>
        </p:nvSpPr>
        <p:spPr>
          <a:xfrm>
            <a:off x="6629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7843CBB-33FF-4E64-A1B2-0E40ECAFE6FF}"/>
              </a:ext>
            </a:extLst>
          </p:cNvPr>
          <p:cNvSpPr/>
          <p:nvPr/>
        </p:nvSpPr>
        <p:spPr>
          <a:xfrm>
            <a:off x="6858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456A681-B437-49CF-8E26-2BDAF3FBCB0D}"/>
              </a:ext>
            </a:extLst>
          </p:cNvPr>
          <p:cNvSpPr/>
          <p:nvPr/>
        </p:nvSpPr>
        <p:spPr>
          <a:xfrm>
            <a:off x="7086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AE01FB5-7C5E-441F-BEE3-066B7426C5B2}"/>
              </a:ext>
            </a:extLst>
          </p:cNvPr>
          <p:cNvSpPr/>
          <p:nvPr/>
        </p:nvSpPr>
        <p:spPr>
          <a:xfrm>
            <a:off x="7315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8BF4074-2D7E-475B-9F70-6B3ECD6F4BD9}"/>
              </a:ext>
            </a:extLst>
          </p:cNvPr>
          <p:cNvSpPr/>
          <p:nvPr/>
        </p:nvSpPr>
        <p:spPr>
          <a:xfrm>
            <a:off x="7543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E955B69-1A53-4218-8066-D69A635C5782}"/>
              </a:ext>
            </a:extLst>
          </p:cNvPr>
          <p:cNvSpPr/>
          <p:nvPr/>
        </p:nvSpPr>
        <p:spPr>
          <a:xfrm>
            <a:off x="7772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85F9A98-9FDA-4876-B8DD-D993719B718B}"/>
              </a:ext>
            </a:extLst>
          </p:cNvPr>
          <p:cNvSpPr/>
          <p:nvPr/>
        </p:nvSpPr>
        <p:spPr>
          <a:xfrm>
            <a:off x="8001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5BB6DB2-69BE-4977-8604-C2C32FB731E0}"/>
              </a:ext>
            </a:extLst>
          </p:cNvPr>
          <p:cNvSpPr/>
          <p:nvPr/>
        </p:nvSpPr>
        <p:spPr>
          <a:xfrm>
            <a:off x="8229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7F91CB8-9BAC-40AA-A442-84DDB7E4762A}"/>
              </a:ext>
            </a:extLst>
          </p:cNvPr>
          <p:cNvSpPr/>
          <p:nvPr/>
        </p:nvSpPr>
        <p:spPr>
          <a:xfrm>
            <a:off x="8458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A45ADAE-F33F-4BCD-B871-010F68729423}"/>
              </a:ext>
            </a:extLst>
          </p:cNvPr>
          <p:cNvSpPr/>
          <p:nvPr/>
        </p:nvSpPr>
        <p:spPr>
          <a:xfrm>
            <a:off x="8686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18C0C00-0DE7-410E-9417-26AF8C198BA0}"/>
              </a:ext>
            </a:extLst>
          </p:cNvPr>
          <p:cNvSpPr/>
          <p:nvPr/>
        </p:nvSpPr>
        <p:spPr>
          <a:xfrm>
            <a:off x="8915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27EFD42-E208-43E9-A769-47444AF385B6}"/>
              </a:ext>
            </a:extLst>
          </p:cNvPr>
          <p:cNvSpPr/>
          <p:nvPr/>
        </p:nvSpPr>
        <p:spPr>
          <a:xfrm>
            <a:off x="5486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DDF7BB6-B044-437F-B5B9-576658EACAF0}"/>
              </a:ext>
            </a:extLst>
          </p:cNvPr>
          <p:cNvSpPr/>
          <p:nvPr/>
        </p:nvSpPr>
        <p:spPr>
          <a:xfrm>
            <a:off x="5715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659C8FE-AF53-49C3-B76D-0197A717E00A}"/>
              </a:ext>
            </a:extLst>
          </p:cNvPr>
          <p:cNvSpPr/>
          <p:nvPr/>
        </p:nvSpPr>
        <p:spPr>
          <a:xfrm>
            <a:off x="5943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6CD4D219-8450-4970-BDCC-71D572AEBDAB}"/>
              </a:ext>
            </a:extLst>
          </p:cNvPr>
          <p:cNvSpPr/>
          <p:nvPr/>
        </p:nvSpPr>
        <p:spPr>
          <a:xfrm>
            <a:off x="6172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637F568-4C79-40CA-B3FB-AA7C428A1798}"/>
              </a:ext>
            </a:extLst>
          </p:cNvPr>
          <p:cNvSpPr/>
          <p:nvPr/>
        </p:nvSpPr>
        <p:spPr>
          <a:xfrm>
            <a:off x="6400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AC44E8FE-769F-451A-8E00-00CD0144457D}"/>
              </a:ext>
            </a:extLst>
          </p:cNvPr>
          <p:cNvSpPr/>
          <p:nvPr/>
        </p:nvSpPr>
        <p:spPr>
          <a:xfrm>
            <a:off x="6629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D07593E-3367-4A93-A553-238D8582FAA1}"/>
              </a:ext>
            </a:extLst>
          </p:cNvPr>
          <p:cNvSpPr/>
          <p:nvPr/>
        </p:nvSpPr>
        <p:spPr>
          <a:xfrm>
            <a:off x="6858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BCD5E66-A9AB-4074-8BE1-CD00D3D072D1}"/>
              </a:ext>
            </a:extLst>
          </p:cNvPr>
          <p:cNvSpPr/>
          <p:nvPr/>
        </p:nvSpPr>
        <p:spPr>
          <a:xfrm>
            <a:off x="7086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46C7C3-786B-4940-8904-6053BCE5BD50}"/>
              </a:ext>
            </a:extLst>
          </p:cNvPr>
          <p:cNvSpPr/>
          <p:nvPr/>
        </p:nvSpPr>
        <p:spPr>
          <a:xfrm>
            <a:off x="7315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B3AEB939-CBD9-440A-A6D3-7E565294EB09}"/>
              </a:ext>
            </a:extLst>
          </p:cNvPr>
          <p:cNvSpPr/>
          <p:nvPr/>
        </p:nvSpPr>
        <p:spPr>
          <a:xfrm>
            <a:off x="7543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2BFE208-1271-44D9-9A55-9DB97612185D}"/>
              </a:ext>
            </a:extLst>
          </p:cNvPr>
          <p:cNvSpPr/>
          <p:nvPr/>
        </p:nvSpPr>
        <p:spPr>
          <a:xfrm>
            <a:off x="7772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417975A4-C9DD-4DA1-BCC9-7C84AE76467C}"/>
              </a:ext>
            </a:extLst>
          </p:cNvPr>
          <p:cNvSpPr/>
          <p:nvPr/>
        </p:nvSpPr>
        <p:spPr>
          <a:xfrm>
            <a:off x="8001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BFBD1AA0-C181-41C9-9C62-CEAA2E0CA69E}"/>
              </a:ext>
            </a:extLst>
          </p:cNvPr>
          <p:cNvSpPr/>
          <p:nvPr/>
        </p:nvSpPr>
        <p:spPr>
          <a:xfrm>
            <a:off x="8229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9D3B0C9-3B49-4AF4-BA44-6E9DF1748E03}"/>
              </a:ext>
            </a:extLst>
          </p:cNvPr>
          <p:cNvSpPr/>
          <p:nvPr/>
        </p:nvSpPr>
        <p:spPr>
          <a:xfrm>
            <a:off x="8458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BD5EFF62-DD97-453F-BEA1-C392CF6688C1}"/>
              </a:ext>
            </a:extLst>
          </p:cNvPr>
          <p:cNvSpPr/>
          <p:nvPr/>
        </p:nvSpPr>
        <p:spPr>
          <a:xfrm>
            <a:off x="8686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4E2E411-777B-47FD-ABFE-AAE043F172B2}"/>
              </a:ext>
            </a:extLst>
          </p:cNvPr>
          <p:cNvSpPr/>
          <p:nvPr/>
        </p:nvSpPr>
        <p:spPr>
          <a:xfrm>
            <a:off x="8915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8EDB831-A8AB-48AB-8848-23ABFF5D9CC5}"/>
              </a:ext>
            </a:extLst>
          </p:cNvPr>
          <p:cNvSpPr/>
          <p:nvPr/>
        </p:nvSpPr>
        <p:spPr>
          <a:xfrm>
            <a:off x="54864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27DE24A-6DE7-462F-8EA9-FF250271C2F5}"/>
              </a:ext>
            </a:extLst>
          </p:cNvPr>
          <p:cNvSpPr/>
          <p:nvPr/>
        </p:nvSpPr>
        <p:spPr>
          <a:xfrm>
            <a:off x="73152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1BA9551-CD74-4840-9215-083D84DA5449}"/>
              </a:ext>
            </a:extLst>
          </p:cNvPr>
          <p:cNvSpPr/>
          <p:nvPr/>
        </p:nvSpPr>
        <p:spPr>
          <a:xfrm>
            <a:off x="54864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F2E6117-885E-4669-9C01-E7632D1D8073}"/>
              </a:ext>
            </a:extLst>
          </p:cNvPr>
          <p:cNvSpPr/>
          <p:nvPr/>
        </p:nvSpPr>
        <p:spPr>
          <a:xfrm>
            <a:off x="73152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980B3FE-C747-4C74-BA98-95F8A302FC58}"/>
              </a:ext>
            </a:extLst>
          </p:cNvPr>
          <p:cNvSpPr/>
          <p:nvPr/>
        </p:nvSpPr>
        <p:spPr>
          <a:xfrm>
            <a:off x="54864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EDA800E-613E-42DC-947B-35CAC8A302F6}"/>
              </a:ext>
            </a:extLst>
          </p:cNvPr>
          <p:cNvSpPr/>
          <p:nvPr/>
        </p:nvSpPr>
        <p:spPr>
          <a:xfrm>
            <a:off x="73152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1EF487C-5EBF-4FBC-BADA-033E77FB26DC}"/>
              </a:ext>
            </a:extLst>
          </p:cNvPr>
          <p:cNvSpPr/>
          <p:nvPr/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E3CD661-7257-4789-84C2-D1F0CF58AC77}"/>
              </a:ext>
            </a:extLst>
          </p:cNvPr>
          <p:cNvSpPr/>
          <p:nvPr/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F23BBAA-7F9E-48D2-8AA6-00B6D82FB218}"/>
              </a:ext>
            </a:extLst>
          </p:cNvPr>
          <p:cNvSpPr/>
          <p:nvPr/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2804AF0-861A-4E7E-87F1-182C1D1BD911}"/>
              </a:ext>
            </a:extLst>
          </p:cNvPr>
          <p:cNvSpPr/>
          <p:nvPr/>
        </p:nvSpPr>
        <p:spPr>
          <a:xfrm>
            <a:off x="6172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27EDE828-E60D-49CD-8C7C-9F6D769E36EF}"/>
              </a:ext>
            </a:extLst>
          </p:cNvPr>
          <p:cNvSpPr/>
          <p:nvPr/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959F245-F5BC-45B2-932F-08BE16F044FF}"/>
              </a:ext>
            </a:extLst>
          </p:cNvPr>
          <p:cNvSpPr/>
          <p:nvPr/>
        </p:nvSpPr>
        <p:spPr>
          <a:xfrm>
            <a:off x="6629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FE8E566-8D8E-4291-A387-5FAD9376CFFC}"/>
              </a:ext>
            </a:extLst>
          </p:cNvPr>
          <p:cNvSpPr/>
          <p:nvPr/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EE3C66F-5A5F-438D-A920-E68C6FC2B703}"/>
              </a:ext>
            </a:extLst>
          </p:cNvPr>
          <p:cNvSpPr/>
          <p:nvPr/>
        </p:nvSpPr>
        <p:spPr>
          <a:xfrm>
            <a:off x="7086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FA0C50A4-6AA4-4350-A9E1-FF24F08AF827}"/>
              </a:ext>
            </a:extLst>
          </p:cNvPr>
          <p:cNvSpPr/>
          <p:nvPr/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2300035-DD9A-4A63-8951-634BB7200CE9}"/>
              </a:ext>
            </a:extLst>
          </p:cNvPr>
          <p:cNvSpPr/>
          <p:nvPr/>
        </p:nvSpPr>
        <p:spPr>
          <a:xfrm>
            <a:off x="7543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88C2028-77DE-4701-A878-1BC521F697F7}"/>
              </a:ext>
            </a:extLst>
          </p:cNvPr>
          <p:cNvSpPr/>
          <p:nvPr/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2E907BC-C8D1-485C-8340-9BA8E59307B9}"/>
              </a:ext>
            </a:extLst>
          </p:cNvPr>
          <p:cNvSpPr/>
          <p:nvPr/>
        </p:nvSpPr>
        <p:spPr>
          <a:xfrm>
            <a:off x="8001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895DC3CA-DB74-4977-9B30-F8C28672C64A}"/>
              </a:ext>
            </a:extLst>
          </p:cNvPr>
          <p:cNvSpPr/>
          <p:nvPr/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DE054A3-32CA-4C64-9159-CF5A4D6A02A0}"/>
              </a:ext>
            </a:extLst>
          </p:cNvPr>
          <p:cNvSpPr/>
          <p:nvPr/>
        </p:nvSpPr>
        <p:spPr>
          <a:xfrm>
            <a:off x="8458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3755C59-185C-4313-8AC2-0FAEEFB3B427}"/>
              </a:ext>
            </a:extLst>
          </p:cNvPr>
          <p:cNvSpPr/>
          <p:nvPr/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9CCC3C51-5ABC-4286-878E-4970D0E66D07}"/>
              </a:ext>
            </a:extLst>
          </p:cNvPr>
          <p:cNvSpPr/>
          <p:nvPr/>
        </p:nvSpPr>
        <p:spPr>
          <a:xfrm>
            <a:off x="8915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3149C84-D363-4500-AD77-A6288971FC65}"/>
              </a:ext>
            </a:extLst>
          </p:cNvPr>
          <p:cNvSpPr/>
          <p:nvPr/>
        </p:nvSpPr>
        <p:spPr>
          <a:xfrm>
            <a:off x="5486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4102051-B90D-4EE4-8FEF-F2CBD8FCC17C}"/>
              </a:ext>
            </a:extLst>
          </p:cNvPr>
          <p:cNvSpPr/>
          <p:nvPr/>
        </p:nvSpPr>
        <p:spPr>
          <a:xfrm>
            <a:off x="5715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F374A55-83D9-4D2F-889C-1D3458148833}"/>
              </a:ext>
            </a:extLst>
          </p:cNvPr>
          <p:cNvSpPr/>
          <p:nvPr/>
        </p:nvSpPr>
        <p:spPr>
          <a:xfrm>
            <a:off x="5943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76F45C6-207B-45E2-8ACA-E1A40CF68B5D}"/>
              </a:ext>
            </a:extLst>
          </p:cNvPr>
          <p:cNvSpPr/>
          <p:nvPr/>
        </p:nvSpPr>
        <p:spPr>
          <a:xfrm>
            <a:off x="6172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9A49BBF-A778-40FE-90A3-F232689841CE}"/>
              </a:ext>
            </a:extLst>
          </p:cNvPr>
          <p:cNvSpPr/>
          <p:nvPr/>
        </p:nvSpPr>
        <p:spPr>
          <a:xfrm>
            <a:off x="6400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82A78931-F0BC-4BA3-A6C0-77D0496C4967}"/>
              </a:ext>
            </a:extLst>
          </p:cNvPr>
          <p:cNvSpPr/>
          <p:nvPr/>
        </p:nvSpPr>
        <p:spPr>
          <a:xfrm>
            <a:off x="6629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7C1AAB7-48B3-4064-84E9-CEF5997F0EF7}"/>
              </a:ext>
            </a:extLst>
          </p:cNvPr>
          <p:cNvSpPr/>
          <p:nvPr/>
        </p:nvSpPr>
        <p:spPr>
          <a:xfrm>
            <a:off x="6858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4BBBC4F-0D0A-412B-A771-42CEDA85DB03}"/>
              </a:ext>
            </a:extLst>
          </p:cNvPr>
          <p:cNvSpPr/>
          <p:nvPr/>
        </p:nvSpPr>
        <p:spPr>
          <a:xfrm>
            <a:off x="7086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DADF3826-8228-4DEA-8958-9F50D8832F0B}"/>
              </a:ext>
            </a:extLst>
          </p:cNvPr>
          <p:cNvSpPr/>
          <p:nvPr/>
        </p:nvSpPr>
        <p:spPr>
          <a:xfrm>
            <a:off x="7315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D8AF4A9-6865-4C43-8180-589154558BDA}"/>
              </a:ext>
            </a:extLst>
          </p:cNvPr>
          <p:cNvSpPr/>
          <p:nvPr/>
        </p:nvSpPr>
        <p:spPr>
          <a:xfrm>
            <a:off x="7543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CC6D61E-480B-461C-A782-01B4C126E192}"/>
              </a:ext>
            </a:extLst>
          </p:cNvPr>
          <p:cNvSpPr/>
          <p:nvPr/>
        </p:nvSpPr>
        <p:spPr>
          <a:xfrm>
            <a:off x="7772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00A8ED3-071E-408B-8C60-40D3D6F7D338}"/>
              </a:ext>
            </a:extLst>
          </p:cNvPr>
          <p:cNvSpPr/>
          <p:nvPr/>
        </p:nvSpPr>
        <p:spPr>
          <a:xfrm>
            <a:off x="8001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88BCF23-9AA9-428B-8C4F-125257E0DC4D}"/>
              </a:ext>
            </a:extLst>
          </p:cNvPr>
          <p:cNvSpPr/>
          <p:nvPr/>
        </p:nvSpPr>
        <p:spPr>
          <a:xfrm>
            <a:off x="8229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B730093-74E1-4F0C-A962-35ADADD04A10}"/>
              </a:ext>
            </a:extLst>
          </p:cNvPr>
          <p:cNvSpPr/>
          <p:nvPr/>
        </p:nvSpPr>
        <p:spPr>
          <a:xfrm>
            <a:off x="8458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41796140-695D-4D5A-89E6-F4F90A37B6FB}"/>
              </a:ext>
            </a:extLst>
          </p:cNvPr>
          <p:cNvSpPr/>
          <p:nvPr/>
        </p:nvSpPr>
        <p:spPr>
          <a:xfrm>
            <a:off x="8686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5E3887D0-72EC-4B06-B22E-C7A58DDF1C7C}"/>
              </a:ext>
            </a:extLst>
          </p:cNvPr>
          <p:cNvSpPr/>
          <p:nvPr/>
        </p:nvSpPr>
        <p:spPr>
          <a:xfrm>
            <a:off x="8915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3DC2F92-3DC5-484A-907C-35A3E0A2CE79}"/>
              </a:ext>
            </a:extLst>
          </p:cNvPr>
          <p:cNvSpPr/>
          <p:nvPr/>
        </p:nvSpPr>
        <p:spPr>
          <a:xfrm>
            <a:off x="5486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0894FBF-D52C-4B93-908E-68DC4DBB3BEE}"/>
              </a:ext>
            </a:extLst>
          </p:cNvPr>
          <p:cNvSpPr/>
          <p:nvPr/>
        </p:nvSpPr>
        <p:spPr>
          <a:xfrm>
            <a:off x="5715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92DC363C-B8FD-423E-A44A-F40810D6F4F3}"/>
              </a:ext>
            </a:extLst>
          </p:cNvPr>
          <p:cNvSpPr/>
          <p:nvPr/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0363FD09-85D8-45DC-A157-77FF6BCEC426}"/>
              </a:ext>
            </a:extLst>
          </p:cNvPr>
          <p:cNvSpPr/>
          <p:nvPr/>
        </p:nvSpPr>
        <p:spPr>
          <a:xfrm>
            <a:off x="6172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B1EF1338-DE7B-470E-AB26-46500BCC11C9}"/>
              </a:ext>
            </a:extLst>
          </p:cNvPr>
          <p:cNvSpPr/>
          <p:nvPr/>
        </p:nvSpPr>
        <p:spPr>
          <a:xfrm>
            <a:off x="6400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6B77E1B-9C40-4098-A830-3A6BC29B1E17}"/>
              </a:ext>
            </a:extLst>
          </p:cNvPr>
          <p:cNvSpPr/>
          <p:nvPr/>
        </p:nvSpPr>
        <p:spPr>
          <a:xfrm>
            <a:off x="6629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7070ADFC-95BB-45C1-9A3C-1C5E3C47B7F9}"/>
              </a:ext>
            </a:extLst>
          </p:cNvPr>
          <p:cNvSpPr/>
          <p:nvPr/>
        </p:nvSpPr>
        <p:spPr>
          <a:xfrm>
            <a:off x="6858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58F4797-E0BA-4388-8340-C1E6DBFF770B}"/>
              </a:ext>
            </a:extLst>
          </p:cNvPr>
          <p:cNvSpPr/>
          <p:nvPr/>
        </p:nvSpPr>
        <p:spPr>
          <a:xfrm>
            <a:off x="7086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50EFA9E-73D8-4980-9368-F5ACBF6A8800}"/>
              </a:ext>
            </a:extLst>
          </p:cNvPr>
          <p:cNvSpPr/>
          <p:nvPr/>
        </p:nvSpPr>
        <p:spPr>
          <a:xfrm>
            <a:off x="7315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1B72F4B-BD15-45E7-AC45-FD3730578565}"/>
              </a:ext>
            </a:extLst>
          </p:cNvPr>
          <p:cNvSpPr/>
          <p:nvPr/>
        </p:nvSpPr>
        <p:spPr>
          <a:xfrm>
            <a:off x="7543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2028296-2BE2-4424-A6C9-0FAC7D2240ED}"/>
              </a:ext>
            </a:extLst>
          </p:cNvPr>
          <p:cNvSpPr/>
          <p:nvPr/>
        </p:nvSpPr>
        <p:spPr>
          <a:xfrm>
            <a:off x="7772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3ABC2E-C77B-4699-AC6A-CEF0BC4C8D93}"/>
              </a:ext>
            </a:extLst>
          </p:cNvPr>
          <p:cNvSpPr/>
          <p:nvPr/>
        </p:nvSpPr>
        <p:spPr>
          <a:xfrm>
            <a:off x="8001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D8965D5-51C3-456A-ABA1-BB5A00BD59BE}"/>
              </a:ext>
            </a:extLst>
          </p:cNvPr>
          <p:cNvSpPr/>
          <p:nvPr/>
        </p:nvSpPr>
        <p:spPr>
          <a:xfrm>
            <a:off x="8229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F84801C-7234-4ACF-A8A5-D1AB8A7FBE8B}"/>
              </a:ext>
            </a:extLst>
          </p:cNvPr>
          <p:cNvSpPr/>
          <p:nvPr/>
        </p:nvSpPr>
        <p:spPr>
          <a:xfrm>
            <a:off x="8458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723650F-19A8-489F-8BC0-6DAD3781869B}"/>
              </a:ext>
            </a:extLst>
          </p:cNvPr>
          <p:cNvSpPr/>
          <p:nvPr/>
        </p:nvSpPr>
        <p:spPr>
          <a:xfrm>
            <a:off x="8686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6B2008C-7495-4408-B83E-9046C4DC81D6}"/>
              </a:ext>
            </a:extLst>
          </p:cNvPr>
          <p:cNvSpPr/>
          <p:nvPr/>
        </p:nvSpPr>
        <p:spPr>
          <a:xfrm>
            <a:off x="8915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CFBD5FF-4A60-434A-AA80-255C36A0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Heterogeneous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C2132-31EE-4308-A94C-51AB9D67F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C7A1E9BE-B7E2-4F09-B25E-0D457C69C9F3}" type="slidenum">
              <a:rPr lang="en-US" altLang="en-US" i="0">
                <a:latin typeface="Verdana" panose="020B0604030504040204" pitchFamily="34" charset="0"/>
              </a:rPr>
              <a:pPr eaLnBrk="1" hangingPunct="1"/>
              <a:t>4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sp>
        <p:nvSpPr>
          <p:cNvPr id="16388" name="Rectangle 183">
            <a:extLst>
              <a:ext uri="{FF2B5EF4-FFF2-40B4-BE49-F238E27FC236}">
                <a16:creationId xmlns:a16="http://schemas.microsoft.com/office/drawing/2014/main" id="{991ADCB3-9BB2-4CB9-BCDA-321C2F212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6764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Text Box 184">
            <a:extLst>
              <a:ext uri="{FF2B5EF4-FFF2-40B4-BE49-F238E27FC236}">
                <a16:creationId xmlns:a16="http://schemas.microsoft.com/office/drawing/2014/main" id="{B7032A1D-CE63-438B-A5C1-06835FA75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133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initialization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16390" name="Rectangle 185">
            <a:extLst>
              <a:ext uri="{FF2B5EF4-FFF2-40B4-BE49-F238E27FC236}">
                <a16:creationId xmlns:a16="http://schemas.microsoft.com/office/drawing/2014/main" id="{3282F203-010A-4959-AEC5-738825E91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4290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Text Box 186">
            <a:extLst>
              <a:ext uri="{FF2B5EF4-FFF2-40B4-BE49-F238E27FC236}">
                <a16:creationId xmlns:a16="http://schemas.microsoft.com/office/drawing/2014/main" id="{D29979E8-95BB-40FC-A147-6EDF66CDC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76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“hot” loop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99% of run time</a:t>
            </a:r>
          </a:p>
        </p:txBody>
      </p:sp>
      <p:sp>
        <p:nvSpPr>
          <p:cNvPr id="16392" name="Rectangle 187">
            <a:extLst>
              <a:ext uri="{FF2B5EF4-FFF2-40B4-BE49-F238E27FC236}">
                <a16:creationId xmlns:a16="http://schemas.microsoft.com/office/drawing/2014/main" id="{8FD97ABB-A731-4FA3-BD42-D6687FB5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886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Text Box 188">
            <a:extLst>
              <a:ext uri="{FF2B5EF4-FFF2-40B4-BE49-F238E27FC236}">
                <a16:creationId xmlns:a16="http://schemas.microsoft.com/office/drawing/2014/main" id="{53C06483-F756-46E5-9050-75D9E480A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343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clean up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16394" name="AutoShape 189">
            <a:extLst>
              <a:ext uri="{FF2B5EF4-FFF2-40B4-BE49-F238E27FC236}">
                <a16:creationId xmlns:a16="http://schemas.microsoft.com/office/drawing/2014/main" id="{54FE9A5B-45C1-4CD8-9CDE-76819E66BB39}"/>
              </a:ext>
            </a:extLst>
          </p:cNvPr>
          <p:cNvSpPr>
            <a:spLocks/>
          </p:cNvSpPr>
          <p:nvPr/>
        </p:nvSpPr>
        <p:spPr bwMode="auto">
          <a:xfrm>
            <a:off x="2057400" y="1676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5" name="AutoShape 190">
            <a:extLst>
              <a:ext uri="{FF2B5EF4-FFF2-40B4-BE49-F238E27FC236}">
                <a16:creationId xmlns:a16="http://schemas.microsoft.com/office/drawing/2014/main" id="{AABA40DB-76D1-409B-A135-EAC251AA232C}"/>
              </a:ext>
            </a:extLst>
          </p:cNvPr>
          <p:cNvSpPr>
            <a:spLocks/>
          </p:cNvSpPr>
          <p:nvPr/>
        </p:nvSpPr>
        <p:spPr bwMode="auto">
          <a:xfrm>
            <a:off x="2057400" y="34290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AutoShape 191">
            <a:extLst>
              <a:ext uri="{FF2B5EF4-FFF2-40B4-BE49-F238E27FC236}">
                <a16:creationId xmlns:a16="http://schemas.microsoft.com/office/drawing/2014/main" id="{1716FA10-945E-49BF-A692-CD446DA25753}"/>
              </a:ext>
            </a:extLst>
          </p:cNvPr>
          <p:cNvSpPr>
            <a:spLocks/>
          </p:cNvSpPr>
          <p:nvPr/>
        </p:nvSpPr>
        <p:spPr bwMode="auto">
          <a:xfrm>
            <a:off x="2057400" y="3886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7" name="Text Box 195">
            <a:extLst>
              <a:ext uri="{FF2B5EF4-FFF2-40B4-BE49-F238E27FC236}">
                <a16:creationId xmlns:a16="http://schemas.microsoft.com/office/drawing/2014/main" id="{ADD5A824-EB2C-45EA-9080-4CEF12FEF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16398" name="Text Box 196">
            <a:extLst>
              <a:ext uri="{FF2B5EF4-FFF2-40B4-BE49-F238E27FC236}">
                <a16:creationId xmlns:a16="http://schemas.microsoft.com/office/drawing/2014/main" id="{9935F2D4-3529-41D8-B8B3-9C5AF3D06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19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16399" name="Text Box 197">
            <a:extLst>
              <a:ext uri="{FF2B5EF4-FFF2-40B4-BE49-F238E27FC236}">
                <a16:creationId xmlns:a16="http://schemas.microsoft.com/office/drawing/2014/main" id="{38360CDD-63AC-426C-B969-044DF4A5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43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2% of code</a:t>
            </a:r>
          </a:p>
        </p:txBody>
      </p:sp>
      <p:sp>
        <p:nvSpPr>
          <p:cNvPr id="16400" name="Text Box 199">
            <a:extLst>
              <a:ext uri="{FF2B5EF4-FFF2-40B4-BE49-F238E27FC236}">
                <a16:creationId xmlns:a16="http://schemas.microsoft.com/office/drawing/2014/main" id="{5C85412C-80AA-4126-B514-F7AFA0234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co-processor</a:t>
            </a:r>
          </a:p>
        </p:txBody>
      </p:sp>
      <p:sp>
        <p:nvSpPr>
          <p:cNvPr id="16401" name="AutoShape 201">
            <a:extLst>
              <a:ext uri="{FF2B5EF4-FFF2-40B4-BE49-F238E27FC236}">
                <a16:creationId xmlns:a16="http://schemas.microsoft.com/office/drawing/2014/main" id="{7A9C949C-CAAC-4C9C-8DF5-406484A5D90D}"/>
              </a:ext>
            </a:extLst>
          </p:cNvPr>
          <p:cNvSpPr>
            <a:spLocks noChangeArrowheads="1"/>
          </p:cNvSpPr>
          <p:nvPr/>
        </p:nvSpPr>
        <p:spPr bwMode="auto">
          <a:xfrm rot="3232278">
            <a:off x="1339850" y="4584701"/>
            <a:ext cx="2390775" cy="228600"/>
          </a:xfrm>
          <a:prstGeom prst="rightArrow">
            <a:avLst>
              <a:gd name="adj1" fmla="val 50000"/>
              <a:gd name="adj2" fmla="val 291478"/>
            </a:avLst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" name="Group 4">
            <a:extLst>
              <a:ext uri="{FF2B5EF4-FFF2-40B4-BE49-F238E27FC236}">
                <a16:creationId xmlns:a16="http://schemas.microsoft.com/office/drawing/2014/main" id="{A4FF9B3B-C398-4848-9FEF-297553CA422D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3581400"/>
          <a:ext cx="3492500" cy="2084388"/>
        </p:xfrm>
        <a:graphic>
          <a:graphicData uri="http://schemas.openxmlformats.org/drawingml/2006/table">
            <a:tbl>
              <a:tblPr/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3">
            <a:extLst>
              <a:ext uri="{FF2B5EF4-FFF2-40B4-BE49-F238E27FC236}">
                <a16:creationId xmlns:a16="http://schemas.microsoft.com/office/drawing/2014/main" id="{FCF79D47-7E7B-413A-8E3B-7645D5BB4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Combine CPUs and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coprocs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Example: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Application requires a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week</a:t>
            </a:r>
            <a:r>
              <a:rPr lang="en-US" sz="1600" kern="0" dirty="0">
                <a:latin typeface="+mn-lt"/>
              </a:rPr>
              <a:t> of CPU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Offload computation consumes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99%</a:t>
            </a:r>
            <a:r>
              <a:rPr lang="en-US" sz="1600" kern="0" dirty="0">
                <a:latin typeface="+mn-lt"/>
              </a:rPr>
              <a:t> of execution time</a:t>
            </a:r>
          </a:p>
        </p:txBody>
      </p:sp>
      <p:sp>
        <p:nvSpPr>
          <p:cNvPr id="16433" name="Oval 198">
            <a:extLst>
              <a:ext uri="{FF2B5EF4-FFF2-40B4-BE49-F238E27FC236}">
                <a16:creationId xmlns:a16="http://schemas.microsoft.com/office/drawing/2014/main" id="{214CF86F-39F5-49EB-8164-19CDE017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00400"/>
            <a:ext cx="1981200" cy="838200"/>
          </a:xfrm>
          <a:prstGeom prst="ellipse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C6BD3-BC54-49C6-8A32-E2903B111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D6DA3A93-F4F5-4030-A59D-45A7C4AB69E9}" type="slidenum">
              <a:rPr lang="en-US" altLang="en-US" i="0">
                <a:latin typeface="Verdana" panose="020B0604030504040204" pitchFamily="34" charset="0"/>
              </a:rPr>
              <a:pPr eaLnBrk="1" hangingPunct="1"/>
              <a:t>5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11A789C-936F-4FA6-B4E7-99816BEF8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Heterogeneous Computing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D1A23-304B-4B4C-99A6-BC9D95CED101}"/>
              </a:ext>
            </a:extLst>
          </p:cNvPr>
          <p:cNvSpPr/>
          <p:nvPr/>
        </p:nvSpPr>
        <p:spPr>
          <a:xfrm>
            <a:off x="3124200" y="3657600"/>
            <a:ext cx="609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B58D4962-24E1-4A37-B2B6-2EEA3EC0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10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C557D-93C5-4C37-B681-CB64DB4F9053}"/>
              </a:ext>
            </a:extLst>
          </p:cNvPr>
          <p:cNvSpPr/>
          <p:nvPr/>
        </p:nvSpPr>
        <p:spPr>
          <a:xfrm>
            <a:off x="4343400" y="3886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5" name="TextBox 9">
            <a:extLst>
              <a:ext uri="{FF2B5EF4-FFF2-40B4-BE49-F238E27FC236}">
                <a16:creationId xmlns:a16="http://schemas.microsoft.com/office/drawing/2014/main" id="{7CD9EE5E-6241-4D28-B8D1-2B94742D8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86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X58</a:t>
            </a:r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AE5AB0-D8F7-415E-B74A-C4A0990017EE}"/>
              </a:ext>
            </a:extLst>
          </p:cNvPr>
          <p:cNvSpPr/>
          <p:nvPr/>
        </p:nvSpPr>
        <p:spPr>
          <a:xfrm>
            <a:off x="16002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7" name="TextBox 11">
            <a:extLst>
              <a:ext uri="{FF2B5EF4-FFF2-40B4-BE49-F238E27FC236}">
                <a16:creationId xmlns:a16="http://schemas.microsoft.com/office/drawing/2014/main" id="{2B7CF425-A012-46C5-836D-5442A3159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Host Memory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DF674B6F-5F5F-4E39-A1DE-688F09E6979D}"/>
              </a:ext>
            </a:extLst>
          </p:cNvPr>
          <p:cNvSpPr/>
          <p:nvPr/>
        </p:nvSpPr>
        <p:spPr>
          <a:xfrm>
            <a:off x="25146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CB578519-CC0E-4A86-A35F-BB70338002DF}"/>
              </a:ext>
            </a:extLst>
          </p:cNvPr>
          <p:cNvSpPr/>
          <p:nvPr/>
        </p:nvSpPr>
        <p:spPr>
          <a:xfrm>
            <a:off x="37338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681E67-E5E6-4257-8943-3691D1D2E912}"/>
              </a:ext>
            </a:extLst>
          </p:cNvPr>
          <p:cNvSpPr/>
          <p:nvPr/>
        </p:nvSpPr>
        <p:spPr>
          <a:xfrm>
            <a:off x="5638800" y="3810000"/>
            <a:ext cx="609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1" name="TextBox 19">
            <a:extLst>
              <a:ext uri="{FF2B5EF4-FFF2-40B4-BE49-F238E27FC236}">
                <a16:creationId xmlns:a16="http://schemas.microsoft.com/office/drawing/2014/main" id="{99AB3BE9-872A-4454-B493-2C0F18E55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Co-processor</a:t>
            </a:r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07D8C104-CC4F-435C-A653-FAEE0C79132C}"/>
              </a:ext>
            </a:extLst>
          </p:cNvPr>
          <p:cNvSpPr/>
          <p:nvPr/>
        </p:nvSpPr>
        <p:spPr>
          <a:xfrm>
            <a:off x="4800600" y="3962400"/>
            <a:ext cx="8382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3" name="TextBox 21">
            <a:extLst>
              <a:ext uri="{FF2B5EF4-FFF2-40B4-BE49-F238E27FC236}">
                <a16:creationId xmlns:a16="http://schemas.microsoft.com/office/drawing/2014/main" id="{873F66BF-EDAD-4B5D-BAAB-A73AB1A37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QPI</a:t>
            </a:r>
            <a:endParaRPr lang="en-US" altLang="en-US"/>
          </a:p>
        </p:txBody>
      </p:sp>
      <p:sp>
        <p:nvSpPr>
          <p:cNvPr id="17424" name="TextBox 22">
            <a:extLst>
              <a:ext uri="{FF2B5EF4-FFF2-40B4-BE49-F238E27FC236}">
                <a16:creationId xmlns:a16="http://schemas.microsoft.com/office/drawing/2014/main" id="{0CB59B9B-441E-4297-BCEC-34551933C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PCIe</a:t>
            </a:r>
            <a:endParaRPr lang="en-US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07AE9D-7968-4F69-8F49-E27F3A0ACD3E}"/>
              </a:ext>
            </a:extLst>
          </p:cNvPr>
          <p:cNvSpPr/>
          <p:nvPr/>
        </p:nvSpPr>
        <p:spPr>
          <a:xfrm>
            <a:off x="68580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6" name="TextBox 24">
            <a:extLst>
              <a:ext uri="{FF2B5EF4-FFF2-40B4-BE49-F238E27FC236}">
                <a16:creationId xmlns:a16="http://schemas.microsoft.com/office/drawing/2014/main" id="{00CF2583-7ADC-4D5A-8B61-F126AFF8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8100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On board</a:t>
            </a:r>
          </a:p>
          <a:p>
            <a:pPr algn="ctr" eaLnBrk="1" hangingPunct="1"/>
            <a:r>
              <a:rPr lang="en-US" altLang="en-US" sz="1200"/>
              <a:t>Memory</a:t>
            </a:r>
          </a:p>
        </p:txBody>
      </p:sp>
      <p:sp>
        <p:nvSpPr>
          <p:cNvPr id="26" name="Left-Right Arrow 25">
            <a:extLst>
              <a:ext uri="{FF2B5EF4-FFF2-40B4-BE49-F238E27FC236}">
                <a16:creationId xmlns:a16="http://schemas.microsoft.com/office/drawing/2014/main" id="{3B9D3B9C-D583-46EC-A8D0-D96D605A8D76}"/>
              </a:ext>
            </a:extLst>
          </p:cNvPr>
          <p:cNvSpPr/>
          <p:nvPr/>
        </p:nvSpPr>
        <p:spPr>
          <a:xfrm>
            <a:off x="62484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8FB8BF-1850-4D0E-9279-7B77C9BEA3BD}"/>
              </a:ext>
            </a:extLst>
          </p:cNvPr>
          <p:cNvSpPr/>
          <p:nvPr/>
        </p:nvSpPr>
        <p:spPr>
          <a:xfrm>
            <a:off x="5486400" y="3581400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9" name="TextBox 27">
            <a:extLst>
              <a:ext uri="{FF2B5EF4-FFF2-40B4-BE49-F238E27FC236}">
                <a16:creationId xmlns:a16="http://schemas.microsoft.com/office/drawing/2014/main" id="{E8DAB3D0-B2DA-456E-957D-F8D4BDD18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410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add-in card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E401F5-C40A-4A96-89A8-858AAB164EDA}"/>
              </a:ext>
            </a:extLst>
          </p:cNvPr>
          <p:cNvSpPr/>
          <p:nvPr/>
        </p:nvSpPr>
        <p:spPr>
          <a:xfrm>
            <a:off x="1447800" y="3581400"/>
            <a:ext cx="3505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31" name="TextBox 29">
            <a:extLst>
              <a:ext uri="{FF2B5EF4-FFF2-40B4-BE49-F238E27FC236}">
                <a16:creationId xmlns:a16="http://schemas.microsoft.com/office/drawing/2014/main" id="{AF0892D3-8CD4-4E54-92C5-785F4565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host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A28455-0E32-4E8D-9F29-3F9090F457BB}"/>
              </a:ext>
            </a:extLst>
          </p:cNvPr>
          <p:cNvCxnSpPr>
            <a:stCxn id="19" idx="2"/>
          </p:cNvCxnSpPr>
          <p:nvPr/>
        </p:nvCxnSpPr>
        <p:spPr>
          <a:xfrm rot="5400000">
            <a:off x="5715001" y="4572000"/>
            <a:ext cx="457200" cy="3175"/>
          </a:xfrm>
          <a:prstGeom prst="line">
            <a:avLst/>
          </a:prstGeom>
          <a:ln>
            <a:prstDash val="lgDash"/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C34098B-C454-40B4-B974-113105586CC7}"/>
              </a:ext>
            </a:extLst>
          </p:cNvPr>
          <p:cNvCxnSpPr/>
          <p:nvPr/>
        </p:nvCxnSpPr>
        <p:spPr>
          <a:xfrm rot="10800000">
            <a:off x="2514600" y="4800600"/>
            <a:ext cx="34290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34" name="Content Placeholder 2">
            <a:extLst>
              <a:ext uri="{FF2B5EF4-FFF2-40B4-BE49-F238E27FC236}">
                <a16:creationId xmlns:a16="http://schemas.microsoft.com/office/drawing/2014/main" id="{E5DA98EA-FECB-4D7C-B738-80BDB2E7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sz="2400"/>
              <a:t>General purpose CPU + special-purpose processors in one system</a:t>
            </a:r>
          </a:p>
        </p:txBody>
      </p:sp>
      <p:sp>
        <p:nvSpPr>
          <p:cNvPr id="17435" name="TextBox 36">
            <a:extLst>
              <a:ext uri="{FF2B5EF4-FFF2-40B4-BE49-F238E27FC236}">
                <a16:creationId xmlns:a16="http://schemas.microsoft.com/office/drawing/2014/main" id="{B4F48664-C029-43EA-A127-A8848E792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0687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~25 GB/s</a:t>
            </a:r>
          </a:p>
        </p:txBody>
      </p:sp>
      <p:sp>
        <p:nvSpPr>
          <p:cNvPr id="17436" name="TextBox 37">
            <a:extLst>
              <a:ext uri="{FF2B5EF4-FFF2-40B4-BE49-F238E27FC236}">
                <a16:creationId xmlns:a16="http://schemas.microsoft.com/office/drawing/2014/main" id="{7419BB32-E44E-4A61-8DAD-F12E0B7DA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0814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~25 GB/s</a:t>
            </a:r>
          </a:p>
        </p:txBody>
      </p:sp>
      <p:sp>
        <p:nvSpPr>
          <p:cNvPr id="17437" name="TextBox 38">
            <a:extLst>
              <a:ext uri="{FF2B5EF4-FFF2-40B4-BE49-F238E27FC236}">
                <a16:creationId xmlns:a16="http://schemas.microsoft.com/office/drawing/2014/main" id="{60A9F7B8-D4D7-412C-9A3D-5AFF86E23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40814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~8 GB/s (x16)</a:t>
            </a:r>
          </a:p>
        </p:txBody>
      </p:sp>
      <p:sp>
        <p:nvSpPr>
          <p:cNvPr id="17438" name="TextBox 39">
            <a:extLst>
              <a:ext uri="{FF2B5EF4-FFF2-40B4-BE49-F238E27FC236}">
                <a16:creationId xmlns:a16="http://schemas.microsoft.com/office/drawing/2014/main" id="{5AD5A24E-C076-4C96-ADE7-6F4AA41C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1480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?????</a:t>
            </a:r>
          </a:p>
          <a:p>
            <a:pPr algn="ctr" eaLnBrk="1" hangingPunct="1"/>
            <a:r>
              <a:rPr lang="en-US" altLang="en-US" sz="800"/>
              <a:t>~150 GB/s for GeForce 260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217EAEC-8A8B-4761-87A1-F9838A69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NVIDIA GT200 GPU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A911E-7968-43BB-BC2F-595A381BA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Heterogeneous Computing </a:t>
            </a:r>
            <a:fld id="{1A837B50-23D7-46A5-997B-E24FF21DC06B}" type="slidenum">
              <a:rPr lang="en-US" altLang="en-US">
                <a:latin typeface="Verdana" panose="020B0604030504040204" pitchFamily="34" charset="0"/>
              </a:rPr>
              <a:pPr eaLnBrk="1" hangingPunct="1"/>
              <a:t>6</a:t>
            </a:fld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8A285975-5B9B-4F99-9068-45463AD8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75285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ontent Placeholder 2">
            <a:extLst>
              <a:ext uri="{FF2B5EF4-FFF2-40B4-BE49-F238E27FC236}">
                <a16:creationId xmlns:a16="http://schemas.microsoft.com/office/drawing/2014/main" id="{5CFB33FA-F892-4692-85EF-7161585D3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371600"/>
            <a:ext cx="4419600" cy="4648200"/>
          </a:xfrm>
        </p:spPr>
        <p:txBody>
          <a:bodyPr/>
          <a:lstStyle/>
          <a:p>
            <a:pPr eaLnBrk="1" hangingPunct="1"/>
            <a:r>
              <a:rPr lang="en-US" altLang="en-US" sz="1800"/>
              <a:t>30 “streaming multiprocesors”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Simple cores:</a:t>
            </a:r>
          </a:p>
          <a:p>
            <a:pPr lvl="1" eaLnBrk="1" hangingPunct="1"/>
            <a:r>
              <a:rPr lang="en-US" altLang="en-US" sz="1600"/>
              <a:t>In-order execution, no: branch prediction, spec. execution, multiple issue, context switches</a:t>
            </a:r>
          </a:p>
          <a:p>
            <a:pPr lvl="1" eaLnBrk="1" hangingPunct="1"/>
            <a:r>
              <a:rPr lang="en-US" altLang="en-US" sz="1600"/>
              <a:t>No cache (just 16K programmer-managed on-chip memory)</a:t>
            </a:r>
          </a:p>
          <a:p>
            <a:pPr lvl="1" eaLnBrk="1" hangingPunct="1"/>
            <a:r>
              <a:rPr lang="en-US" altLang="en-US" sz="1600"/>
              <a:t>One active instruction at a time</a:t>
            </a:r>
          </a:p>
          <a:p>
            <a:pPr lvl="1" eaLnBrk="1" hangingPunct="1"/>
            <a:endParaRPr lang="en-US" altLang="en-US" sz="1600"/>
          </a:p>
          <a:p>
            <a:pPr eaLnBrk="1" hangingPunct="1"/>
            <a:r>
              <a:rPr lang="en-US" altLang="en-US" sz="1800"/>
              <a:t>Can execute 32 threads in parallel per SM if no branch divergence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CD18830-B427-40D8-AB44-6E2856F6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IBM Cell/B.E.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B187B-9179-4067-87CB-E7AA20F834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30279487-DD79-4C4F-B884-9C038CB07759}" type="slidenum">
              <a:rPr lang="en-US" altLang="en-US">
                <a:latin typeface="Verdana" panose="020B0604030504040204" pitchFamily="34" charset="0"/>
              </a:rPr>
              <a:pPr eaLnBrk="1" hangingPunct="1"/>
              <a:t>7</a:t>
            </a:fld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63EA9D33-761A-4E3C-B215-F5A7849B6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638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ontent Placeholder 2">
            <a:extLst>
              <a:ext uri="{FF2B5EF4-FFF2-40B4-BE49-F238E27FC236}">
                <a16:creationId xmlns:a16="http://schemas.microsoft.com/office/drawing/2014/main" id="{C516AC50-625E-4DC9-AFA5-17162AE3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371600"/>
            <a:ext cx="2971800" cy="4648200"/>
          </a:xfrm>
        </p:spPr>
        <p:txBody>
          <a:bodyPr/>
          <a:lstStyle/>
          <a:p>
            <a:pPr eaLnBrk="1" hangingPunct="1"/>
            <a:r>
              <a:rPr lang="en-US" altLang="en-US" sz="1600"/>
              <a:t>1 PowerPC, 8 small processors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Programmer must manually manage 256K memory and threads invocation on each SPE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Each SPE includes a vector unit like the one on current Intel processors</a:t>
            </a:r>
          </a:p>
          <a:p>
            <a:pPr lvl="1" eaLnBrk="1" hangingPunct="1"/>
            <a:r>
              <a:rPr lang="en-US" altLang="en-US" sz="1400"/>
              <a:t>128 bits wide</a:t>
            </a:r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A098AD6-5BAE-4E92-98AA-19753372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Field Programmable Gate Arrays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B024BD3E-5B29-42CD-8DB5-6D65E0A53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910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fpgazm1s">
            <a:extLst>
              <a:ext uri="{FF2B5EF4-FFF2-40B4-BE49-F238E27FC236}">
                <a16:creationId xmlns:a16="http://schemas.microsoft.com/office/drawing/2014/main" id="{2BD1D9FA-E42F-42CD-A6A9-C94BBEF4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2514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192EAEC-2415-4424-AB59-844A1A8ED2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DCBB5CC8-735C-43A2-83A3-D2607A82A336}" type="slidenum">
              <a:rPr lang="en-US" altLang="en-US" i="0">
                <a:latin typeface="Verdana" panose="020B0604030504040204" pitchFamily="34" charset="0"/>
              </a:rPr>
              <a:pPr eaLnBrk="1" hangingPunct="1"/>
              <a:t>8</a:t>
            </a:fld>
            <a:endParaRPr lang="en-US" altLang="en-US" i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E2C8E3D-644A-4150-97FA-EF5E5642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Problems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8841B781-FEA2-4B71-81B2-59B206ECB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well do certain types of (scientific) programs run on heterogeneous machines?  What benefit should we expect?</a:t>
            </a:r>
          </a:p>
          <a:p>
            <a:endParaRPr lang="en-US" altLang="en-US"/>
          </a:p>
          <a:p>
            <a:r>
              <a:rPr lang="en-US" altLang="en-US"/>
              <a:t>How do you modify an arbitrary program to run on a heterogeneous machine?</a:t>
            </a:r>
          </a:p>
          <a:p>
            <a:endParaRPr lang="en-US" altLang="en-US"/>
          </a:p>
          <a:p>
            <a:r>
              <a:rPr lang="en-US" altLang="en-US"/>
              <a:t>What is the best way to design coprocessors?  How can we make them faster and easier to program?</a:t>
            </a:r>
          </a:p>
          <a:p>
            <a:endParaRPr lang="en-US" altLang="en-US"/>
          </a:p>
          <a:p>
            <a:r>
              <a:rPr lang="en-US" altLang="en-US"/>
              <a:t>What is the best way to design heterogeneous machines?  How do we interconnect the CPU and coprocessors?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E106C-A373-4954-892E-CE1B97B40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Heterogeneous Computing </a:t>
            </a:r>
            <a:fld id="{D403FD8D-C820-4187-97CE-46A4887E1820}" type="slidenum">
              <a:rPr lang="en-US" altLang="en-US" i="0">
                <a:latin typeface="Verdana" panose="020B0604030504040204" pitchFamily="34" charset="0"/>
              </a:rPr>
              <a:pPr eaLnBrk="1" hangingPunct="1"/>
              <a:t>9</a:t>
            </a:fld>
            <a:endParaRPr lang="en-US" altLang="en-US" i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21324</TotalTime>
  <Words>1412</Words>
  <Application>Microsoft Office PowerPoint</Application>
  <PresentationFormat>On-screen Show (4:3)</PresentationFormat>
  <Paragraphs>294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Verdana</vt:lpstr>
      <vt:lpstr>Courier New</vt:lpstr>
      <vt:lpstr>usc</vt:lpstr>
      <vt:lpstr>Seven Minute Madness: Heterogeneous Computing</vt:lpstr>
      <vt:lpstr>CPU Design</vt:lpstr>
      <vt:lpstr>Co-Processor Design</vt:lpstr>
      <vt:lpstr>Heterogeneous Computing</vt:lpstr>
      <vt:lpstr>Heterogeneous Computing</vt:lpstr>
      <vt:lpstr>NVIDIA GT200 GPU Architecture</vt:lpstr>
      <vt:lpstr>IBM Cell/B.E. Architecture</vt:lpstr>
      <vt:lpstr>Field Programmable Gate Arrays</vt:lpstr>
      <vt:lpstr>Research Problems</vt:lpstr>
      <vt:lpstr>Heterogeneous Computing with FPGAs</vt:lpstr>
      <vt:lpstr>Heterogeneous Computing with FPGAs</vt:lpstr>
      <vt:lpstr>Heterogeneous Computing with GPUs</vt:lpstr>
      <vt:lpstr>Programming GPUs</vt:lpstr>
      <vt:lpstr>Programming FPGAs</vt:lpstr>
      <vt:lpstr>Our Projects</vt:lpstr>
      <vt:lpstr>Our Projects</vt:lpstr>
      <vt:lpstr>Our Projects</vt:lpstr>
      <vt:lpstr>Most Recent Projects</vt:lpstr>
      <vt:lpstr>Contact Information</vt:lpstr>
      <vt:lpstr>Our Group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Jed Ostrom</cp:lastModifiedBy>
  <cp:revision>436</cp:revision>
  <dcterms:created xsi:type="dcterms:W3CDTF">2005-09-22T21:21:18Z</dcterms:created>
  <dcterms:modified xsi:type="dcterms:W3CDTF">2021-03-22T19:59:34Z</dcterms:modified>
</cp:coreProperties>
</file>