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666" r:id="rId3"/>
    <p:sldId id="669" r:id="rId4"/>
    <p:sldId id="609" r:id="rId5"/>
    <p:sldId id="649" r:id="rId6"/>
    <p:sldId id="650" r:id="rId7"/>
    <p:sldId id="617" r:id="rId8"/>
    <p:sldId id="620" r:id="rId9"/>
    <p:sldId id="634" r:id="rId10"/>
    <p:sldId id="635" r:id="rId11"/>
    <p:sldId id="663" r:id="rId12"/>
    <p:sldId id="618" r:id="rId13"/>
    <p:sldId id="651" r:id="rId14"/>
    <p:sldId id="619" r:id="rId15"/>
    <p:sldId id="631" r:id="rId16"/>
    <p:sldId id="668" r:id="rId17"/>
    <p:sldId id="632" r:id="rId18"/>
    <p:sldId id="633" r:id="rId19"/>
    <p:sldId id="630" r:id="rId20"/>
    <p:sldId id="670" r:id="rId21"/>
    <p:sldId id="662" r:id="rId22"/>
    <p:sldId id="628" r:id="rId23"/>
    <p:sldId id="653" r:id="rId24"/>
    <p:sldId id="661" r:id="rId25"/>
    <p:sldId id="667" r:id="rId26"/>
    <p:sldId id="65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OS, JASON" initials="BJ" lastIdx="1" clrIdx="0">
    <p:extLst>
      <p:ext uri="{19B8F6BF-5375-455C-9EA6-DF929625EA0E}">
        <p15:presenceInfo xmlns:p15="http://schemas.microsoft.com/office/powerpoint/2012/main" userId="BAKOS, JA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9933"/>
    <a:srgbClr val="FF7C80"/>
    <a:srgbClr val="CC0000"/>
    <a:srgbClr val="9933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9" autoAdjust="0"/>
    <p:restoredTop sz="89417" autoAdjust="0"/>
  </p:normalViewPr>
  <p:slideViewPr>
    <p:cSldViewPr>
      <p:cViewPr varScale="1">
        <p:scale>
          <a:sx n="80" d="100"/>
          <a:sy n="80" d="100"/>
        </p:scale>
        <p:origin x="48" y="77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%20D.%20Bakos\Desktop\Dropbox\Jason\ua%20talk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AccumulateSquared Kernel</a:t>
            </a:r>
          </a:p>
          <a:p>
            <a:pPr>
              <a:defRPr sz="1800"/>
            </a:pPr>
            <a:r>
              <a:rPr lang="en-US" sz="1800"/>
              <a:t>1600x1200</a:t>
            </a:r>
            <a:r>
              <a:rPr lang="en-US" sz="1800" baseline="0"/>
              <a:t> Input Image</a:t>
            </a:r>
            <a:endParaRPr lang="en-US" sz="1800"/>
          </a:p>
        </c:rich>
      </c:tx>
      <c:layout>
        <c:manualLayout>
          <c:xMode val="edge"/>
          <c:yMode val="edge"/>
          <c:x val="0.34335471954894525"/>
          <c:y val="4.357917760279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83987593786875"/>
          <c:y val="0.11218955643009022"/>
          <c:w val="0.83591647007989611"/>
          <c:h val="0.72013670166229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Sheet1!$F$57</c:f>
              <c:strCache>
                <c:ptCount val="1"/>
                <c:pt idx="0">
                  <c:v>DMA cycles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Sheet1!$D$59:$D$68</c:f>
              <c:strCache>
                <c:ptCount val="10"/>
                <c:pt idx="0">
                  <c:v>32x16</c:v>
                </c:pt>
                <c:pt idx="1">
                  <c:v>32x24</c:v>
                </c:pt>
                <c:pt idx="2">
                  <c:v>64x16</c:v>
                </c:pt>
                <c:pt idx="3">
                  <c:v>64x24</c:v>
                </c:pt>
                <c:pt idx="4">
                  <c:v>64x48</c:v>
                </c:pt>
                <c:pt idx="5">
                  <c:v>64x64</c:v>
                </c:pt>
                <c:pt idx="6">
                  <c:v>128x48</c:v>
                </c:pt>
                <c:pt idx="7">
                  <c:v>256x24</c:v>
                </c:pt>
                <c:pt idx="8">
                  <c:v>320x24</c:v>
                </c:pt>
                <c:pt idx="9">
                  <c:v>384x16</c:v>
                </c:pt>
              </c:strCache>
            </c:strRef>
          </c:cat>
          <c:val>
            <c:numRef>
              <c:f>Sheet1!$F$59:$F$68</c:f>
              <c:numCache>
                <c:formatCode>General</c:formatCode>
                <c:ptCount val="10"/>
                <c:pt idx="0">
                  <c:v>4086042</c:v>
                </c:pt>
                <c:pt idx="1">
                  <c:v>3351592</c:v>
                </c:pt>
                <c:pt idx="2">
                  <c:v>2657840</c:v>
                </c:pt>
                <c:pt idx="3">
                  <c:v>2254197</c:v>
                </c:pt>
                <c:pt idx="4">
                  <c:v>2122940</c:v>
                </c:pt>
                <c:pt idx="5">
                  <c:v>2147923</c:v>
                </c:pt>
                <c:pt idx="6">
                  <c:v>1968607</c:v>
                </c:pt>
                <c:pt idx="7">
                  <c:v>2018998</c:v>
                </c:pt>
                <c:pt idx="8">
                  <c:v>1940477</c:v>
                </c:pt>
                <c:pt idx="9">
                  <c:v>2033277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C-470C-8AD9-BB4B0BF0C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25"/>
        <c:axId val="1722778624"/>
        <c:axId val="1722774272"/>
      </c:barChart>
      <c:catAx>
        <c:axId val="172277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74272"/>
        <c:crosses val="autoZero"/>
        <c:auto val="1"/>
        <c:lblAlgn val="ctr"/>
        <c:lblOffset val="100"/>
        <c:noMultiLvlLbl val="0"/>
      </c:catAx>
      <c:valAx>
        <c:axId val="1722774272"/>
        <c:scaling>
          <c:orientation val="minMax"/>
          <c:max val="4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7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AccumulateSquared Kernel</a:t>
            </a:r>
          </a:p>
          <a:p>
            <a:pPr>
              <a:defRPr sz="1800"/>
            </a:pPr>
            <a:r>
              <a:rPr lang="en-US" sz="1800"/>
              <a:t>1600x1200</a:t>
            </a:r>
            <a:r>
              <a:rPr lang="en-US" sz="1800" baseline="0"/>
              <a:t> Input Image</a:t>
            </a:r>
            <a:endParaRPr lang="en-US" sz="1800"/>
          </a:p>
        </c:rich>
      </c:tx>
      <c:layout>
        <c:manualLayout>
          <c:xMode val="edge"/>
          <c:yMode val="edge"/>
          <c:x val="0.34335471954894525"/>
          <c:y val="4.357917760279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83987593786875"/>
          <c:y val="0.11218955643009022"/>
          <c:w val="0.83591647007989611"/>
          <c:h val="0.72013670166229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Sheet1!$F$57</c:f>
              <c:strCache>
                <c:ptCount val="1"/>
                <c:pt idx="0">
                  <c:v>DMA cycles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Sheet1!$D$59:$D$68</c:f>
              <c:strCache>
                <c:ptCount val="10"/>
                <c:pt idx="0">
                  <c:v>32x16</c:v>
                </c:pt>
                <c:pt idx="1">
                  <c:v>32x24</c:v>
                </c:pt>
                <c:pt idx="2">
                  <c:v>64x16</c:v>
                </c:pt>
                <c:pt idx="3">
                  <c:v>64x24</c:v>
                </c:pt>
                <c:pt idx="4">
                  <c:v>64x48</c:v>
                </c:pt>
                <c:pt idx="5">
                  <c:v>64x64</c:v>
                </c:pt>
                <c:pt idx="6">
                  <c:v>128x48</c:v>
                </c:pt>
                <c:pt idx="7">
                  <c:v>256x24</c:v>
                </c:pt>
                <c:pt idx="8">
                  <c:v>320x24</c:v>
                </c:pt>
                <c:pt idx="9">
                  <c:v>384x16</c:v>
                </c:pt>
              </c:strCache>
            </c:strRef>
          </c:cat>
          <c:val>
            <c:numRef>
              <c:f>Sheet1!$F$59:$F$68</c:f>
              <c:numCache>
                <c:formatCode>General</c:formatCode>
                <c:ptCount val="10"/>
                <c:pt idx="0">
                  <c:v>4086042</c:v>
                </c:pt>
                <c:pt idx="1">
                  <c:v>3351592</c:v>
                </c:pt>
                <c:pt idx="2">
                  <c:v>2657840</c:v>
                </c:pt>
                <c:pt idx="3">
                  <c:v>2254197</c:v>
                </c:pt>
                <c:pt idx="4">
                  <c:v>2122940</c:v>
                </c:pt>
                <c:pt idx="5">
                  <c:v>2147923</c:v>
                </c:pt>
                <c:pt idx="6">
                  <c:v>1968607</c:v>
                </c:pt>
                <c:pt idx="7">
                  <c:v>2018998</c:v>
                </c:pt>
                <c:pt idx="8">
                  <c:v>1940477</c:v>
                </c:pt>
                <c:pt idx="9">
                  <c:v>2033277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B-4D80-A94B-5B076487F20D}"/>
            </c:ext>
          </c:extLst>
        </c:ser>
        <c:ser>
          <c:idx val="2"/>
          <c:order val="1"/>
          <c:tx>
            <c:strRef>
              <c:f>Sheet1!$G$57</c:f>
              <c:strCache>
                <c:ptCount val="1"/>
                <c:pt idx="0">
                  <c:v>Compute cycles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Sheet1!$D$59:$D$68</c:f>
              <c:strCache>
                <c:ptCount val="10"/>
                <c:pt idx="0">
                  <c:v>32x16</c:v>
                </c:pt>
                <c:pt idx="1">
                  <c:v>32x24</c:v>
                </c:pt>
                <c:pt idx="2">
                  <c:v>64x16</c:v>
                </c:pt>
                <c:pt idx="3">
                  <c:v>64x24</c:v>
                </c:pt>
                <c:pt idx="4">
                  <c:v>64x48</c:v>
                </c:pt>
                <c:pt idx="5">
                  <c:v>64x64</c:v>
                </c:pt>
                <c:pt idx="6">
                  <c:v>128x48</c:v>
                </c:pt>
                <c:pt idx="7">
                  <c:v>256x24</c:v>
                </c:pt>
                <c:pt idx="8">
                  <c:v>320x24</c:v>
                </c:pt>
                <c:pt idx="9">
                  <c:v>384x16</c:v>
                </c:pt>
              </c:strCache>
            </c:strRef>
          </c:cat>
          <c:val>
            <c:numRef>
              <c:f>Sheet1!$G$59:$G$68</c:f>
              <c:numCache>
                <c:formatCode>General</c:formatCode>
                <c:ptCount val="10"/>
                <c:pt idx="0">
                  <c:v>2106936</c:v>
                </c:pt>
                <c:pt idx="1">
                  <c:v>1828958</c:v>
                </c:pt>
                <c:pt idx="2">
                  <c:v>1684803</c:v>
                </c:pt>
                <c:pt idx="3">
                  <c:v>1551327</c:v>
                </c:pt>
                <c:pt idx="4">
                  <c:v>1471052</c:v>
                </c:pt>
                <c:pt idx="5">
                  <c:v>1495759</c:v>
                </c:pt>
                <c:pt idx="6">
                  <c:v>1984855</c:v>
                </c:pt>
                <c:pt idx="7">
                  <c:v>2125456</c:v>
                </c:pt>
                <c:pt idx="8">
                  <c:v>2323605</c:v>
                </c:pt>
                <c:pt idx="9">
                  <c:v>2241750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B-4D80-A94B-5B076487F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25"/>
        <c:axId val="1722781888"/>
        <c:axId val="1722785152"/>
      </c:barChart>
      <c:catAx>
        <c:axId val="17227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85152"/>
        <c:crosses val="autoZero"/>
        <c:auto val="1"/>
        <c:lblAlgn val="ctr"/>
        <c:lblOffset val="100"/>
        <c:noMultiLvlLbl val="0"/>
      </c:catAx>
      <c:valAx>
        <c:axId val="1722785152"/>
        <c:scaling>
          <c:orientation val="minMax"/>
          <c:max val="4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818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755AA4-29F6-4FC4-8105-30D8DEC96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89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D416DC-E550-4F4F-B772-6651BC35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1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282945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2514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75007"/>
            <a:ext cx="7162800" cy="805761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848038"/>
            <a:ext cx="7391400" cy="609601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62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5F0C09-0918-4E39-AAB1-95BEA99EF3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2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4F3BC6-65C2-41C0-A5D3-4CBA338696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579792-ADA8-4988-9427-5F67DDE84C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3FC64-1CE0-4522-9233-3645FB0D9D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101FC8-6FFB-4D05-99BA-C7C5496E33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6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6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00F188-0CCB-4EA1-A0F0-AB4005B987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1D4E56-450D-430A-A112-8EDB46B428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E5A4C2-2E7A-4478-8991-FB7AA30553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9450A330-2943-4E0E-8DD8-2CA028EB77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4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4AD11-9418-4390-B2A4-B91454A802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5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C8913-0D87-486C-9BB4-9B0AAC45BC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5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57800" y="6324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990033"/>
                </a:solidFill>
              </a:rPr>
              <a:t>			 </a:t>
            </a:r>
            <a:fld id="{3540AB1D-2EE0-42E0-95AB-5637281BD0C4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2841A-22B5-432A-87CF-D9B652CC4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" b="19996"/>
          <a:stretch/>
        </p:blipFill>
        <p:spPr>
          <a:xfrm>
            <a:off x="76200" y="5822323"/>
            <a:ext cx="1295400" cy="1041511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514" y="3810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tx1"/>
                </a:solidFill>
              </a:rPr>
              <a:t>OpenVX Graph Acceleration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514" y="160020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Madushan Abeysinghe, Jesse Villarreal,</a:t>
            </a:r>
          </a:p>
          <a:p>
            <a:pPr eaLnBrk="1" hangingPunct="1"/>
            <a:r>
              <a:rPr lang="en-US" altLang="en-US" sz="2400" b="1"/>
              <a:t>Lucas Weaver, Jason </a:t>
            </a:r>
            <a:r>
              <a:rPr lang="en-US" altLang="en-US" sz="2400" b="1" dirty="0"/>
              <a:t>D</a:t>
            </a:r>
            <a:r>
              <a:rPr lang="en-US" altLang="en-US" sz="2400" b="1"/>
              <a:t>. Bakos</a:t>
            </a:r>
            <a:endParaRPr lang="en-US" alt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15A58-9A72-4BFE-A8FF-07A25FEAC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" b="19996"/>
          <a:stretch/>
        </p:blipFill>
        <p:spPr>
          <a:xfrm>
            <a:off x="187577" y="3732619"/>
            <a:ext cx="3210258" cy="25810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5E7F5009-6179-4B7A-AC69-18942FAEFB63}"/>
              </a:ext>
            </a:extLst>
          </p:cNvPr>
          <p:cNvSpPr txBox="1"/>
          <p:nvPr/>
        </p:nvSpPr>
        <p:spPr>
          <a:xfrm>
            <a:off x="0" y="631855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+mn-lt"/>
              </a:rPr>
              <a:t>Heterogeneous and Reconfigurable Computing Group</a:t>
            </a:r>
          </a:p>
        </p:txBody>
      </p:sp>
      <p:pic>
        <p:nvPicPr>
          <p:cNvPr id="7" name="Picture 4" descr="https://upload.wikimedia.org/wikipedia/commons/thumb/b/ba/TexasInstruments-Logo.svg/2000px-TexasInstruments-Logo.svg.png">
            <a:extLst>
              <a:ext uri="{FF2B5EF4-FFF2-40B4-BE49-F238E27FC236}">
                <a16:creationId xmlns:a16="http://schemas.microsoft.com/office/drawing/2014/main" id="{F33F72C7-1198-4EDE-886F-146B6E2F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46335"/>
            <a:ext cx="5034064" cy="18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92BAB-5CE1-4881-85BA-056AF2935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45155"/>
            <a:ext cx="5034064" cy="1401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787-2DCF-4263-941D-1A61D32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Performance Factor 2:  Scratchpad Access Pattern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A95791-DFD0-429F-9E3D-E8FB9764ABE8}"/>
              </a:ext>
            </a:extLst>
          </p:cNvPr>
          <p:cNvSpPr/>
          <p:nvPr/>
        </p:nvSpPr>
        <p:spPr>
          <a:xfrm>
            <a:off x="783166" y="2252134"/>
            <a:ext cx="3301997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X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815293-AC1A-46ED-9991-816A37FACDEC}"/>
              </a:ext>
            </a:extLst>
          </p:cNvPr>
          <p:cNvSpPr/>
          <p:nvPr/>
        </p:nvSpPr>
        <p:spPr>
          <a:xfrm>
            <a:off x="5071533" y="2252134"/>
            <a:ext cx="3390900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Z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5DAB-FBA3-4E28-B50B-7C5CA09E16C3}"/>
              </a:ext>
            </a:extLst>
          </p:cNvPr>
          <p:cNvCxnSpPr>
            <a:cxnSpLocks/>
          </p:cNvCxnSpPr>
          <p:nvPr/>
        </p:nvCxnSpPr>
        <p:spPr>
          <a:xfrm>
            <a:off x="304800" y="2819400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2D3CD-FC20-435F-8DCF-3D83F0369271}"/>
              </a:ext>
            </a:extLst>
          </p:cNvPr>
          <p:cNvCxnSpPr>
            <a:cxnSpLocks/>
          </p:cNvCxnSpPr>
          <p:nvPr/>
        </p:nvCxnSpPr>
        <p:spPr>
          <a:xfrm flipV="1">
            <a:off x="8462433" y="2816336"/>
            <a:ext cx="452967" cy="3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9C57790-DECD-4B79-AB10-6B755BC0B992}"/>
              </a:ext>
            </a:extLst>
          </p:cNvPr>
          <p:cNvSpPr/>
          <p:nvPr/>
        </p:nvSpPr>
        <p:spPr>
          <a:xfrm>
            <a:off x="2895600" y="3733800"/>
            <a:ext cx="3674534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Y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415218-18C7-4664-BA21-264EFFA6120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H="1">
            <a:off x="2895600" y="2819401"/>
            <a:ext cx="1189563" cy="1481666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4BBF000-2B68-4F19-BD8E-E920B2FCFD50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H="1" flipV="1">
            <a:off x="5071533" y="2819401"/>
            <a:ext cx="1498601" cy="1481666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5CC8DA-A759-4CD5-81FC-995177687958}"/>
              </a:ext>
            </a:extLst>
          </p:cNvPr>
          <p:cNvSpPr txBox="1"/>
          <p:nvPr/>
        </p:nvSpPr>
        <p:spPr>
          <a:xfrm>
            <a:off x="742224" y="3682211"/>
            <a:ext cx="139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5ED0-5924-4159-9D51-920FBC61DD85}"/>
              </a:ext>
            </a:extLst>
          </p:cNvPr>
          <p:cNvSpPr txBox="1"/>
          <p:nvPr/>
        </p:nvSpPr>
        <p:spPr>
          <a:xfrm>
            <a:off x="-169334" y="152550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C181E4-19CA-48DF-A945-85A6A5DA1D98}"/>
              </a:ext>
            </a:extLst>
          </p:cNvPr>
          <p:cNvSpPr/>
          <p:nvPr/>
        </p:nvSpPr>
        <p:spPr>
          <a:xfrm>
            <a:off x="511419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E43CC5-DDD8-47A8-9766-79CACC048B7C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83275" y="2171840"/>
            <a:ext cx="99891" cy="4584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DB2D3F-08CE-48F4-B7CE-ABB6E63D7EDC}"/>
              </a:ext>
            </a:extLst>
          </p:cNvPr>
          <p:cNvSpPr txBox="1"/>
          <p:nvPr/>
        </p:nvSpPr>
        <p:spPr>
          <a:xfrm>
            <a:off x="3535465" y="1687845"/>
            <a:ext cx="16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221576-11B6-49D7-BA55-39624DE69603}"/>
              </a:ext>
            </a:extLst>
          </p:cNvPr>
          <p:cNvSpPr/>
          <p:nvPr/>
        </p:nvSpPr>
        <p:spPr>
          <a:xfrm>
            <a:off x="3913307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5E9DA4-8097-4959-8FFE-FFC8EA11AED8}"/>
              </a:ext>
            </a:extLst>
          </p:cNvPr>
          <p:cNvCxnSpPr>
            <a:cxnSpLocks/>
            <a:stCxn id="22" idx="2"/>
            <a:endCxn id="27" idx="7"/>
          </p:cNvCxnSpPr>
          <p:nvPr/>
        </p:nvCxnSpPr>
        <p:spPr>
          <a:xfrm flipH="1">
            <a:off x="4206683" y="2057177"/>
            <a:ext cx="150227" cy="62759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15BA4B1-FB28-4918-AAA5-A2C657CAE309}"/>
              </a:ext>
            </a:extLst>
          </p:cNvPr>
          <p:cNvSpPr/>
          <p:nvPr/>
        </p:nvSpPr>
        <p:spPr>
          <a:xfrm>
            <a:off x="2700997" y="4068929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6BA864-D39D-41A5-BEE1-B126245866DA}"/>
              </a:ext>
            </a:extLst>
          </p:cNvPr>
          <p:cNvCxnSpPr>
            <a:cxnSpLocks/>
            <a:stCxn id="11" idx="3"/>
            <a:endCxn id="34" idx="2"/>
          </p:cNvCxnSpPr>
          <p:nvPr/>
        </p:nvCxnSpPr>
        <p:spPr>
          <a:xfrm>
            <a:off x="2133600" y="3866877"/>
            <a:ext cx="567397" cy="38811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A62D894-151C-4792-BEF2-0843B17B61BD}"/>
              </a:ext>
            </a:extLst>
          </p:cNvPr>
          <p:cNvSpPr/>
          <p:nvPr/>
        </p:nvSpPr>
        <p:spPr>
          <a:xfrm>
            <a:off x="6398278" y="4101377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4EE897-7FBD-4CBE-9FCD-AFA5346A54A5}"/>
              </a:ext>
            </a:extLst>
          </p:cNvPr>
          <p:cNvSpPr txBox="1"/>
          <p:nvPr/>
        </p:nvSpPr>
        <p:spPr>
          <a:xfrm>
            <a:off x="6019800" y="4655810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(D)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15C8BD-5E8B-4E97-BF94-A0AB85891719}"/>
              </a:ext>
            </a:extLst>
          </p:cNvPr>
          <p:cNvCxnSpPr>
            <a:cxnSpLocks/>
            <a:stCxn id="42" idx="0"/>
            <a:endCxn id="40" idx="5"/>
          </p:cNvCxnSpPr>
          <p:nvPr/>
        </p:nvCxnSpPr>
        <p:spPr>
          <a:xfrm flipH="1" flipV="1">
            <a:off x="6691654" y="4419012"/>
            <a:ext cx="160618" cy="2367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A051606-AE5A-4546-ACFB-E4DC6051B48B}"/>
              </a:ext>
            </a:extLst>
          </p:cNvPr>
          <p:cNvSpPr/>
          <p:nvPr/>
        </p:nvSpPr>
        <p:spPr>
          <a:xfrm>
            <a:off x="4859456" y="2667763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68736F-118D-4517-AEE5-E51642302659}"/>
              </a:ext>
            </a:extLst>
          </p:cNvPr>
          <p:cNvSpPr txBox="1"/>
          <p:nvPr/>
        </p:nvSpPr>
        <p:spPr>
          <a:xfrm>
            <a:off x="5486400" y="1473258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scatchpad </a:t>
            </a:r>
            <a:r>
              <a:rPr lang="en-US">
                <a:cs typeface="Arial" panose="020B0604020202020204" pitchFamily="34" charset="0"/>
              </a:rPr>
              <a:t>(E)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2F4FD9-312B-4062-9EB8-8AC0D7B012EB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5031312" y="2046554"/>
            <a:ext cx="549698" cy="62120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A94D1D3-4595-4D36-B55C-DA455163F6BC}"/>
              </a:ext>
            </a:extLst>
          </p:cNvPr>
          <p:cNvSpPr txBox="1"/>
          <p:nvPr/>
        </p:nvSpPr>
        <p:spPr>
          <a:xfrm>
            <a:off x="7544964" y="1427583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(F)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DAADEA-0747-4DD9-8E74-1C7C45F42E43}"/>
              </a:ext>
            </a:extLst>
          </p:cNvPr>
          <p:cNvSpPr/>
          <p:nvPr/>
        </p:nvSpPr>
        <p:spPr>
          <a:xfrm>
            <a:off x="8298466" y="2625351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702C39-D03A-42C7-8CB4-3D4F94D3FEEF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8377436" y="2073914"/>
            <a:ext cx="92886" cy="55143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3B7180E-37FC-438C-81E0-743F22E5B392}"/>
              </a:ext>
            </a:extLst>
          </p:cNvPr>
          <p:cNvSpPr txBox="1"/>
          <p:nvPr/>
        </p:nvSpPr>
        <p:spPr>
          <a:xfrm>
            <a:off x="1437912" y="5562600"/>
            <a:ext cx="488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scratchpad buffers:  3, size = scratchpad/6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C4D13F-9EDA-45C0-A444-AB2A0E482950}"/>
              </a:ext>
            </a:extLst>
          </p:cNvPr>
          <p:cNvSpPr txBox="1"/>
          <p:nvPr/>
        </p:nvSpPr>
        <p:spPr>
          <a:xfrm>
            <a:off x="304800" y="4643113"/>
            <a:ext cx="28243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cs typeface="Arial" panose="020B0604020202020204" pitchFamily="34" charset="0"/>
              </a:rPr>
              <a:t>time = max(A+D,(X+Y)/</a:t>
            </a:r>
            <a:r>
              <a:rPr lang="en-US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650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4EF2-C67F-4692-8341-4CFB38D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817D8-F152-4ABB-B9F0-08FC4C446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5" name="Google Shape;172;p27" title="Chart">
            <a:extLst>
              <a:ext uri="{FF2B5EF4-FFF2-40B4-BE49-F238E27FC236}">
                <a16:creationId xmlns:a16="http://schemas.microsoft.com/office/drawing/2014/main" id="{7781544A-CB0F-4D8A-9CA0-DC598DF520A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1524000"/>
            <a:ext cx="8686800" cy="41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B7274B-E445-461A-BFB7-A235FBC89AE3}"/>
              </a:ext>
            </a:extLst>
          </p:cNvPr>
          <p:cNvSpPr txBox="1"/>
          <p:nvPr/>
        </p:nvSpPr>
        <p:spPr>
          <a:xfrm>
            <a:off x="269715" y="1600200"/>
            <a:ext cx="449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Symbol" panose="05050102010706020507" pitchFamily="18" charset="2"/>
              </a:rPr>
              <a:t>l</a:t>
            </a:r>
            <a:r>
              <a:rPr lang="en-US"/>
              <a:t> Values for Merged Kernels (Observed)</a:t>
            </a:r>
          </a:p>
        </p:txBody>
      </p:sp>
    </p:spTree>
    <p:extLst>
      <p:ext uri="{BB962C8B-B14F-4D97-AF65-F5344CB8AC3E}">
        <p14:creationId xmlns:p14="http://schemas.microsoft.com/office/powerpoint/2010/main" val="165671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4620-9391-4240-AB50-CDA2EC72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B76AF5-81F4-413F-BDA8-B1D84E1053C7}"/>
                  </a:ext>
                </a:extLst>
              </p:cNvPr>
              <p:cNvSpPr/>
              <p:nvPr/>
            </p:nvSpPr>
            <p:spPr>
              <a:xfrm>
                <a:off x="5943600" y="1914588"/>
                <a:ext cx="2819400" cy="1212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B76AF5-81F4-413F-BDA8-B1D84E105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914588"/>
                <a:ext cx="2819400" cy="12127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A69C361-2F8C-45D7-9945-6ECC63CBFC5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71600"/>
            <a:ext cx="5334000" cy="4694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89D1A1-196F-407B-BA12-894AEDD9096B}"/>
              </a:ext>
            </a:extLst>
          </p:cNvPr>
          <p:cNvSpPr/>
          <p:nvPr/>
        </p:nvSpPr>
        <p:spPr>
          <a:xfrm>
            <a:off x="6553200" y="3429000"/>
            <a:ext cx="166904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203</a:t>
            </a:r>
          </a:p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877</a:t>
            </a:r>
          </a:p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4140</a:t>
            </a:r>
          </a:p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baseline="-25000"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21147</a:t>
            </a:r>
          </a:p>
          <a:p>
            <a:r>
              <a:rPr lang="en-US">
                <a:cs typeface="Arial" panose="020B0604020202020204" pitchFamily="34" charset="0"/>
              </a:rPr>
              <a:t>B</a:t>
            </a:r>
            <a:r>
              <a:rPr lang="en-US" baseline="-25000">
                <a:cs typeface="Arial" panose="020B0604020202020204" pitchFamily="34" charset="0"/>
              </a:rPr>
              <a:t>10</a:t>
            </a:r>
            <a:r>
              <a:rPr lang="en-US">
                <a:cs typeface="Arial" panose="020B0604020202020204" pitchFamily="34" charset="0"/>
              </a:rPr>
              <a:t> = 115975</a:t>
            </a:r>
          </a:p>
          <a:p>
            <a:r>
              <a:rPr lang="en-US">
                <a:cs typeface="Arial" panose="020B0604020202020204" pitchFamily="34" charset="0"/>
              </a:rPr>
              <a:t>B</a:t>
            </a:r>
            <a:r>
              <a:rPr lang="en-US" baseline="-25000">
                <a:cs typeface="Arial" panose="020B0604020202020204" pitchFamily="34" charset="0"/>
              </a:rPr>
              <a:t>11</a:t>
            </a:r>
            <a:r>
              <a:rPr lang="en-US">
                <a:cs typeface="Arial" panose="020B0604020202020204" pitchFamily="34" charset="0"/>
              </a:rPr>
              <a:t> = 678570</a:t>
            </a:r>
          </a:p>
          <a:p>
            <a:r>
              <a:rPr lang="en-US">
                <a:cs typeface="Arial" panose="020B0604020202020204" pitchFamily="34" charset="0"/>
              </a:rPr>
              <a:t>B</a:t>
            </a:r>
            <a:r>
              <a:rPr lang="en-US" baseline="-25000">
                <a:cs typeface="Arial" panose="020B0604020202020204" pitchFamily="34" charset="0"/>
              </a:rPr>
              <a:t>12</a:t>
            </a:r>
            <a:r>
              <a:rPr lang="en-US">
                <a:cs typeface="Arial" panose="020B0604020202020204" pitchFamily="34" charset="0"/>
              </a:rPr>
              <a:t> = 4213597</a:t>
            </a:r>
          </a:p>
        </p:txBody>
      </p:sp>
    </p:spTree>
    <p:extLst>
      <p:ext uri="{BB962C8B-B14F-4D97-AF65-F5344CB8AC3E}">
        <p14:creationId xmlns:p14="http://schemas.microsoft.com/office/powerpoint/2010/main" val="145143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Problem:</a:t>
            </a:r>
          </a:p>
          <a:p>
            <a:pPr lvl="1"/>
            <a:r>
              <a:rPr lang="en-US" sz="2000"/>
              <a:t>Group size determines:</a:t>
            </a:r>
          </a:p>
          <a:p>
            <a:pPr lvl="2"/>
            <a:r>
              <a:rPr lang="en-US" sz="1600"/>
              <a:t>Number of DMA transactions</a:t>
            </a:r>
          </a:p>
          <a:p>
            <a:pPr lvl="2"/>
            <a:r>
              <a:rPr lang="en-US" sz="1600"/>
              <a:t>Maximum tile size</a:t>
            </a:r>
          </a:p>
          <a:p>
            <a:pPr lvl="2"/>
            <a:r>
              <a:rPr lang="en-US" sz="1600"/>
              <a:t>Lambda</a:t>
            </a:r>
          </a:p>
          <a:p>
            <a:pPr lvl="1"/>
            <a:r>
              <a:rPr lang="en-US" sz="2000"/>
              <a:t>Tile size determines:</a:t>
            </a:r>
          </a:p>
          <a:p>
            <a:pPr lvl="2"/>
            <a:r>
              <a:rPr lang="en-US" sz="1600"/>
              <a:t>DMA bandwidth</a:t>
            </a:r>
          </a:p>
          <a:p>
            <a:pPr lvl="2"/>
            <a:r>
              <a:rPr lang="en-US" sz="1600"/>
              <a:t>Compute throughput</a:t>
            </a:r>
          </a:p>
          <a:p>
            <a:pPr lvl="2"/>
            <a:endParaRPr lang="en-US" sz="1600"/>
          </a:p>
          <a:p>
            <a:pPr lvl="2"/>
            <a:endParaRPr lang="en-US" sz="1600"/>
          </a:p>
          <a:p>
            <a:r>
              <a:rPr lang="en-US" sz="2200"/>
              <a:t>Approach:</a:t>
            </a:r>
          </a:p>
          <a:p>
            <a:pPr marL="457200" lvl="1" indent="0">
              <a:buNone/>
            </a:pPr>
            <a:r>
              <a:rPr lang="en-US" sz="1800"/>
              <a:t>Train memory performance model and compute model to optimize grouping and tile size together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8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01AC-8A68-416C-8678-3933FCA2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DMA/Memory System Performance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2F200-EF22-4197-86EC-57907A64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Characterize:</a:t>
            </a:r>
          </a:p>
          <a:p>
            <a:pPr lvl="1"/>
            <a:r>
              <a:rPr lang="en-US"/>
              <a:t>19 kernels (originally 35), 25 tile sizes, all possible pixel depths (per kernel)</a:t>
            </a:r>
          </a:p>
          <a:p>
            <a:pPr lvl="1"/>
            <a:r>
              <a:rPr lang="en-US" b="1"/>
              <a:t>1460</a:t>
            </a:r>
            <a:r>
              <a:rPr lang="en-US"/>
              <a:t> total test cases (culled from 2819 original tests)</a:t>
            </a:r>
          </a:p>
          <a:p>
            <a:r>
              <a:rPr lang="en-US"/>
              <a:t>Features: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input tile width, height in pixels (</a:t>
            </a:r>
            <a:r>
              <a:rPr lang="en-US" b="1"/>
              <a:t>TIW, TIH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output tile width, height in pixels (</a:t>
            </a:r>
            <a:r>
              <a:rPr lang="en-US" b="1"/>
              <a:t>TOW</a:t>
            </a:r>
            <a:r>
              <a:rPr lang="en-US"/>
              <a:t>,</a:t>
            </a:r>
            <a:r>
              <a:rPr lang="en-US" b="1"/>
              <a:t> TOH)</a:t>
            </a:r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total input, output width (tile width x pixel size x number of inputs) (</a:t>
            </a:r>
            <a:r>
              <a:rPr lang="en-US" b="1"/>
              <a:t>TTIW, TTOW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total input, output size, TTIW*TIH (</a:t>
            </a:r>
            <a:r>
              <a:rPr lang="en-US" b="1"/>
              <a:t>TIS, TOS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number of inputs, outputs (</a:t>
            </a:r>
            <a:r>
              <a:rPr lang="en-US" b="1"/>
              <a:t>NI, NO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pixel depth (</a:t>
            </a:r>
            <a:r>
              <a:rPr lang="en-US" b="1"/>
              <a:t>PD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stencil neighborhood width, height (</a:t>
            </a:r>
            <a:r>
              <a:rPr lang="en-US" b="1"/>
              <a:t>SNW, SNH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en-US"/>
          </a:p>
          <a:p>
            <a:pPr marL="400050"/>
            <a:r>
              <a:rPr lang="en-US"/>
              <a:t>Best accuracy: </a:t>
            </a:r>
            <a:r>
              <a:rPr lang="en-US" b="1"/>
              <a:t>TTIW, TIH, TTOW, TOH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84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436562D8-B434-43B1-9C35-9568A2E83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4418895" cy="4648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0000"/>
                    </a:solidFill>
                  </a:rPr>
                  <a:t>DMA:  </a:t>
                </a:r>
                <a:r>
                  <a:rPr lang="en-US" sz="2000" b="1"/>
                  <a:t>linear interpolant model of DMA b/w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/>
                  <a:t>Find nearest 5 observations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Calculate weights</a:t>
                </a:r>
              </a:p>
              <a:p>
                <a:pPr lvl="3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𝑑𝑖𝑠𝑡𝑎𝑛𝑐𝑒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𝑑𝑖𝑠𝑡𝑎𝑛𝑐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/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Calculate weighted average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endParaRPr lang="en-US"/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RMS training error = 32 MB/s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RMS testing error = 248 MB/s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Range = 189 MB/s to 4.33 GB/s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endParaRPr lang="en-US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0000"/>
                    </a:solidFill>
                  </a:rPr>
                  <a:t>Compute:  </a:t>
                </a:r>
                <a:r>
                  <a:rPr lang="en-US" sz="2000" b="1"/>
                  <a:t>lookup kernel names and nearest tile WxH prod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436562D8-B434-43B1-9C35-9568A2E83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4418895" cy="4648200"/>
              </a:xfrm>
              <a:blipFill>
                <a:blip r:embed="rId2"/>
                <a:stretch>
                  <a:fillRect l="-1517" t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C551FFE-56C6-4D49-9C9B-D6168936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Models</a:t>
            </a:r>
          </a:p>
        </p:txBody>
      </p:sp>
      <p:sp>
        <p:nvSpPr>
          <p:cNvPr id="29" name="Google Shape;152;p24">
            <a:extLst>
              <a:ext uri="{FF2B5EF4-FFF2-40B4-BE49-F238E27FC236}">
                <a16:creationId xmlns:a16="http://schemas.microsoft.com/office/drawing/2014/main" id="{53AA318F-3459-401E-B75D-2DAFC4F87B72}"/>
              </a:ext>
            </a:extLst>
          </p:cNvPr>
          <p:cNvSpPr txBox="1"/>
          <p:nvPr/>
        </p:nvSpPr>
        <p:spPr>
          <a:xfrm>
            <a:off x="8551947" y="3779725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616 MB/s</a:t>
            </a:r>
            <a:endParaRPr sz="1100"/>
          </a:p>
        </p:txBody>
      </p:sp>
      <p:sp>
        <p:nvSpPr>
          <p:cNvPr id="7" name="Google Shape;130;p24">
            <a:extLst>
              <a:ext uri="{FF2B5EF4-FFF2-40B4-BE49-F238E27FC236}">
                <a16:creationId xmlns:a16="http://schemas.microsoft.com/office/drawing/2014/main" id="{53DB0655-27E5-4039-A5F3-8AD825705E6C}"/>
              </a:ext>
            </a:extLst>
          </p:cNvPr>
          <p:cNvSpPr/>
          <p:nvPr/>
        </p:nvSpPr>
        <p:spPr>
          <a:xfrm>
            <a:off x="5022772" y="3355475"/>
            <a:ext cx="1411800" cy="87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out_width=8,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out_height=48</a:t>
            </a:r>
            <a:endParaRPr sz="900"/>
          </a:p>
        </p:txBody>
      </p:sp>
      <p:sp>
        <p:nvSpPr>
          <p:cNvPr id="8" name="Google Shape;131;p24">
            <a:extLst>
              <a:ext uri="{FF2B5EF4-FFF2-40B4-BE49-F238E27FC236}">
                <a16:creationId xmlns:a16="http://schemas.microsoft.com/office/drawing/2014/main" id="{95382486-4009-43EB-AA63-9C5E54B180D2}"/>
              </a:ext>
            </a:extLst>
          </p:cNvPr>
          <p:cNvSpPr/>
          <p:nvPr/>
        </p:nvSpPr>
        <p:spPr>
          <a:xfrm>
            <a:off x="6882522" y="2514600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out_width=14,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out_height=46</a:t>
            </a:r>
            <a:endParaRPr sz="900"/>
          </a:p>
        </p:txBody>
      </p:sp>
      <p:sp>
        <p:nvSpPr>
          <p:cNvPr id="9" name="Google Shape;132;p24">
            <a:extLst>
              <a:ext uri="{FF2B5EF4-FFF2-40B4-BE49-F238E27FC236}">
                <a16:creationId xmlns:a16="http://schemas.microsoft.com/office/drawing/2014/main" id="{D821EC8B-BE1A-4DB5-A1CF-E14FABD4A12B}"/>
              </a:ext>
            </a:extLst>
          </p:cNvPr>
          <p:cNvSpPr/>
          <p:nvPr/>
        </p:nvSpPr>
        <p:spPr>
          <a:xfrm>
            <a:off x="7263047" y="3527350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out_width=10,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out_height=42</a:t>
            </a:r>
            <a:endParaRPr sz="900"/>
          </a:p>
        </p:txBody>
      </p:sp>
      <p:sp>
        <p:nvSpPr>
          <p:cNvPr id="10" name="Google Shape;133;p24">
            <a:extLst>
              <a:ext uri="{FF2B5EF4-FFF2-40B4-BE49-F238E27FC236}">
                <a16:creationId xmlns:a16="http://schemas.microsoft.com/office/drawing/2014/main" id="{B683C7E6-DB97-4B96-AD56-322038C24C05}"/>
              </a:ext>
            </a:extLst>
          </p:cNvPr>
          <p:cNvSpPr/>
          <p:nvPr/>
        </p:nvSpPr>
        <p:spPr>
          <a:xfrm>
            <a:off x="7053647" y="4472575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out_height=48</a:t>
            </a:r>
            <a:endParaRPr sz="900"/>
          </a:p>
        </p:txBody>
      </p:sp>
      <p:sp>
        <p:nvSpPr>
          <p:cNvPr id="11" name="Google Shape;134;p24">
            <a:extLst>
              <a:ext uri="{FF2B5EF4-FFF2-40B4-BE49-F238E27FC236}">
                <a16:creationId xmlns:a16="http://schemas.microsoft.com/office/drawing/2014/main" id="{D90D1DBD-2F9D-4CA9-A3FC-625A77E7C44D}"/>
              </a:ext>
            </a:extLst>
          </p:cNvPr>
          <p:cNvSpPr/>
          <p:nvPr/>
        </p:nvSpPr>
        <p:spPr>
          <a:xfrm>
            <a:off x="5126372" y="4871525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out_height=48</a:t>
            </a:r>
            <a:endParaRPr sz="900"/>
          </a:p>
        </p:txBody>
      </p:sp>
      <p:sp>
        <p:nvSpPr>
          <p:cNvPr id="12" name="Google Shape;135;p24">
            <a:extLst>
              <a:ext uri="{FF2B5EF4-FFF2-40B4-BE49-F238E27FC236}">
                <a16:creationId xmlns:a16="http://schemas.microsoft.com/office/drawing/2014/main" id="{488F762A-ED21-4752-826C-16EC6F1CEB6A}"/>
              </a:ext>
            </a:extLst>
          </p:cNvPr>
          <p:cNvSpPr/>
          <p:nvPr/>
        </p:nvSpPr>
        <p:spPr>
          <a:xfrm>
            <a:off x="5195297" y="1750061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out_height=46</a:t>
            </a:r>
            <a:endParaRPr sz="900"/>
          </a:p>
        </p:txBody>
      </p:sp>
      <p:cxnSp>
        <p:nvCxnSpPr>
          <p:cNvPr id="13" name="Google Shape;136;p24">
            <a:extLst>
              <a:ext uri="{FF2B5EF4-FFF2-40B4-BE49-F238E27FC236}">
                <a16:creationId xmlns:a16="http://schemas.microsoft.com/office/drawing/2014/main" id="{C446723F-21B1-4743-A3F2-04A299B7AF77}"/>
              </a:ext>
            </a:extLst>
          </p:cNvPr>
          <p:cNvCxnSpPr/>
          <p:nvPr/>
        </p:nvCxnSpPr>
        <p:spPr>
          <a:xfrm rot="10800000" flipH="1">
            <a:off x="6366947" y="3146250"/>
            <a:ext cx="558600" cy="42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37;p24">
            <a:extLst>
              <a:ext uri="{FF2B5EF4-FFF2-40B4-BE49-F238E27FC236}">
                <a16:creationId xmlns:a16="http://schemas.microsoft.com/office/drawing/2014/main" id="{1DBB8BD9-C84B-4DF6-B6C5-E10A686AD352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6434572" y="3794075"/>
            <a:ext cx="828600" cy="17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38;p24">
            <a:extLst>
              <a:ext uri="{FF2B5EF4-FFF2-40B4-BE49-F238E27FC236}">
                <a16:creationId xmlns:a16="http://schemas.microsoft.com/office/drawing/2014/main" id="{010ACD19-06B5-448C-8E13-66F17516DF81}"/>
              </a:ext>
            </a:extLst>
          </p:cNvPr>
          <p:cNvCxnSpPr>
            <a:stCxn id="7" idx="5"/>
            <a:endCxn id="10" idx="1"/>
          </p:cNvCxnSpPr>
          <p:nvPr/>
        </p:nvCxnSpPr>
        <p:spPr>
          <a:xfrm>
            <a:off x="6227819" y="4104212"/>
            <a:ext cx="1032600" cy="49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39;p24">
            <a:extLst>
              <a:ext uri="{FF2B5EF4-FFF2-40B4-BE49-F238E27FC236}">
                <a16:creationId xmlns:a16="http://schemas.microsoft.com/office/drawing/2014/main" id="{5E3D3AA2-E5A4-42E3-BCD6-0B847A833787}"/>
              </a:ext>
            </a:extLst>
          </p:cNvPr>
          <p:cNvCxnSpPr>
            <a:stCxn id="7" idx="4"/>
            <a:endCxn id="11" idx="0"/>
          </p:cNvCxnSpPr>
          <p:nvPr/>
        </p:nvCxnSpPr>
        <p:spPr>
          <a:xfrm>
            <a:off x="5728672" y="4232675"/>
            <a:ext cx="103500" cy="6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40;p24">
            <a:extLst>
              <a:ext uri="{FF2B5EF4-FFF2-40B4-BE49-F238E27FC236}">
                <a16:creationId xmlns:a16="http://schemas.microsoft.com/office/drawing/2014/main" id="{3BB68FE8-9C12-400A-A6B2-7D86F40D4974}"/>
              </a:ext>
            </a:extLst>
          </p:cNvPr>
          <p:cNvCxnSpPr>
            <a:cxnSpLocks/>
            <a:stCxn id="7" idx="0"/>
            <a:endCxn id="12" idx="4"/>
          </p:cNvCxnSpPr>
          <p:nvPr/>
        </p:nvCxnSpPr>
        <p:spPr>
          <a:xfrm flipV="1">
            <a:off x="5728672" y="2627261"/>
            <a:ext cx="172525" cy="72821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41;p24">
            <a:extLst>
              <a:ext uri="{FF2B5EF4-FFF2-40B4-BE49-F238E27FC236}">
                <a16:creationId xmlns:a16="http://schemas.microsoft.com/office/drawing/2014/main" id="{5283DFF1-CF55-4F8F-9553-FD39388A6B10}"/>
              </a:ext>
            </a:extLst>
          </p:cNvPr>
          <p:cNvSpPr txBox="1"/>
          <p:nvPr/>
        </p:nvSpPr>
        <p:spPr>
          <a:xfrm>
            <a:off x="6256422" y="30659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6.3</a:t>
            </a:r>
            <a:endParaRPr sz="1100" b="1"/>
          </a:p>
        </p:txBody>
      </p:sp>
      <p:sp>
        <p:nvSpPr>
          <p:cNvPr id="19" name="Google Shape;142;p24">
            <a:extLst>
              <a:ext uri="{FF2B5EF4-FFF2-40B4-BE49-F238E27FC236}">
                <a16:creationId xmlns:a16="http://schemas.microsoft.com/office/drawing/2014/main" id="{FAE72EA4-4918-466A-AF09-02A0FB3D2EE6}"/>
              </a:ext>
            </a:extLst>
          </p:cNvPr>
          <p:cNvSpPr txBox="1"/>
          <p:nvPr/>
        </p:nvSpPr>
        <p:spPr>
          <a:xfrm>
            <a:off x="6571522" y="35605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6.3</a:t>
            </a:r>
            <a:endParaRPr sz="1100" b="1"/>
          </a:p>
        </p:txBody>
      </p:sp>
      <p:sp>
        <p:nvSpPr>
          <p:cNvPr id="20" name="Google Shape;143;p24">
            <a:extLst>
              <a:ext uri="{FF2B5EF4-FFF2-40B4-BE49-F238E27FC236}">
                <a16:creationId xmlns:a16="http://schemas.microsoft.com/office/drawing/2014/main" id="{3E92AA7A-3C0C-4979-95BD-ECFFE5268B25}"/>
              </a:ext>
            </a:extLst>
          </p:cNvPr>
          <p:cNvSpPr txBox="1"/>
          <p:nvPr/>
        </p:nvSpPr>
        <p:spPr>
          <a:xfrm>
            <a:off x="6706860" y="41902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8.0</a:t>
            </a:r>
            <a:endParaRPr sz="1100" b="1"/>
          </a:p>
        </p:txBody>
      </p:sp>
      <p:sp>
        <p:nvSpPr>
          <p:cNvPr id="21" name="Google Shape;144;p24">
            <a:extLst>
              <a:ext uri="{FF2B5EF4-FFF2-40B4-BE49-F238E27FC236}">
                <a16:creationId xmlns:a16="http://schemas.microsoft.com/office/drawing/2014/main" id="{BFEA3D8F-29D5-4A97-82E2-92E679268E9F}"/>
              </a:ext>
            </a:extLst>
          </p:cNvPr>
          <p:cNvSpPr txBox="1"/>
          <p:nvPr/>
        </p:nvSpPr>
        <p:spPr>
          <a:xfrm>
            <a:off x="5630322" y="4357937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8.0</a:t>
            </a:r>
            <a:endParaRPr sz="1100" b="1"/>
          </a:p>
        </p:txBody>
      </p:sp>
      <p:sp>
        <p:nvSpPr>
          <p:cNvPr id="22" name="Google Shape;145;p24">
            <a:extLst>
              <a:ext uri="{FF2B5EF4-FFF2-40B4-BE49-F238E27FC236}">
                <a16:creationId xmlns:a16="http://schemas.microsoft.com/office/drawing/2014/main" id="{9F77C752-1ABD-412F-994D-4C969681F266}"/>
              </a:ext>
            </a:extLst>
          </p:cNvPr>
          <p:cNvSpPr txBox="1"/>
          <p:nvPr/>
        </p:nvSpPr>
        <p:spPr>
          <a:xfrm>
            <a:off x="5331070" y="2749563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8.5</a:t>
            </a:r>
            <a:endParaRPr sz="1100" b="1"/>
          </a:p>
        </p:txBody>
      </p:sp>
      <p:sp>
        <p:nvSpPr>
          <p:cNvPr id="23" name="Google Shape;146;p24">
            <a:extLst>
              <a:ext uri="{FF2B5EF4-FFF2-40B4-BE49-F238E27FC236}">
                <a16:creationId xmlns:a16="http://schemas.microsoft.com/office/drawing/2014/main" id="{6D22144D-3162-4682-8C15-FEBEF2DADBAD}"/>
              </a:ext>
            </a:extLst>
          </p:cNvPr>
          <p:cNvSpPr txBox="1"/>
          <p:nvPr/>
        </p:nvSpPr>
        <p:spPr>
          <a:xfrm>
            <a:off x="6571522" y="319485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w=.23</a:t>
            </a:r>
            <a:endParaRPr sz="1100"/>
          </a:p>
        </p:txBody>
      </p:sp>
      <p:sp>
        <p:nvSpPr>
          <p:cNvPr id="24" name="Google Shape;147;p24">
            <a:extLst>
              <a:ext uri="{FF2B5EF4-FFF2-40B4-BE49-F238E27FC236}">
                <a16:creationId xmlns:a16="http://schemas.microsoft.com/office/drawing/2014/main" id="{DFE2F765-652F-4C96-A9DD-9EDEE11B1E5A}"/>
              </a:ext>
            </a:extLst>
          </p:cNvPr>
          <p:cNvSpPr txBox="1"/>
          <p:nvPr/>
        </p:nvSpPr>
        <p:spPr>
          <a:xfrm>
            <a:off x="6431072" y="3779725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w=.23</a:t>
            </a:r>
            <a:endParaRPr sz="1100"/>
          </a:p>
        </p:txBody>
      </p:sp>
      <p:sp>
        <p:nvSpPr>
          <p:cNvPr id="25" name="Google Shape;148;p24">
            <a:extLst>
              <a:ext uri="{FF2B5EF4-FFF2-40B4-BE49-F238E27FC236}">
                <a16:creationId xmlns:a16="http://schemas.microsoft.com/office/drawing/2014/main" id="{A3CE6930-244F-42E5-84CA-468EAD00438E}"/>
              </a:ext>
            </a:extLst>
          </p:cNvPr>
          <p:cNvSpPr txBox="1"/>
          <p:nvPr/>
        </p:nvSpPr>
        <p:spPr>
          <a:xfrm>
            <a:off x="6475522" y="43646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w=.18</a:t>
            </a:r>
            <a:endParaRPr sz="1100"/>
          </a:p>
        </p:txBody>
      </p:sp>
      <p:sp>
        <p:nvSpPr>
          <p:cNvPr id="26" name="Google Shape;149;p24">
            <a:extLst>
              <a:ext uri="{FF2B5EF4-FFF2-40B4-BE49-F238E27FC236}">
                <a16:creationId xmlns:a16="http://schemas.microsoft.com/office/drawing/2014/main" id="{CDE9A023-0140-4C9B-BBFD-AC1558785D60}"/>
              </a:ext>
            </a:extLst>
          </p:cNvPr>
          <p:cNvSpPr txBox="1"/>
          <p:nvPr/>
        </p:nvSpPr>
        <p:spPr>
          <a:xfrm>
            <a:off x="5210324" y="4413512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w=.18</a:t>
            </a:r>
            <a:endParaRPr sz="1100"/>
          </a:p>
        </p:txBody>
      </p:sp>
      <p:sp>
        <p:nvSpPr>
          <p:cNvPr id="27" name="Google Shape;150;p24">
            <a:extLst>
              <a:ext uri="{FF2B5EF4-FFF2-40B4-BE49-F238E27FC236}">
                <a16:creationId xmlns:a16="http://schemas.microsoft.com/office/drawing/2014/main" id="{49686767-CE6A-4B7F-89EC-E00AF2990EE4}"/>
              </a:ext>
            </a:extLst>
          </p:cNvPr>
          <p:cNvSpPr txBox="1"/>
          <p:nvPr/>
        </p:nvSpPr>
        <p:spPr>
          <a:xfrm>
            <a:off x="5781822" y="2875863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w=.17</a:t>
            </a:r>
            <a:endParaRPr sz="1100"/>
          </a:p>
        </p:txBody>
      </p:sp>
      <p:sp>
        <p:nvSpPr>
          <p:cNvPr id="28" name="Google Shape;151;p24">
            <a:extLst>
              <a:ext uri="{FF2B5EF4-FFF2-40B4-BE49-F238E27FC236}">
                <a16:creationId xmlns:a16="http://schemas.microsoft.com/office/drawing/2014/main" id="{19D682AE-EF63-4739-BD3A-B6B3F028F032}"/>
              </a:ext>
            </a:extLst>
          </p:cNvPr>
          <p:cNvSpPr txBox="1"/>
          <p:nvPr/>
        </p:nvSpPr>
        <p:spPr>
          <a:xfrm>
            <a:off x="8226647" y="2728325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723 MB/s</a:t>
            </a:r>
            <a:endParaRPr sz="1100"/>
          </a:p>
        </p:txBody>
      </p:sp>
      <p:sp>
        <p:nvSpPr>
          <p:cNvPr id="30" name="Google Shape;153;p24">
            <a:extLst>
              <a:ext uri="{FF2B5EF4-FFF2-40B4-BE49-F238E27FC236}">
                <a16:creationId xmlns:a16="http://schemas.microsoft.com/office/drawing/2014/main" id="{E31A15CC-13F8-48AD-BA0F-A15DFA476212}"/>
              </a:ext>
            </a:extLst>
          </p:cNvPr>
          <p:cNvSpPr txBox="1"/>
          <p:nvPr/>
        </p:nvSpPr>
        <p:spPr>
          <a:xfrm>
            <a:off x="8294322" y="47396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742 MB/s</a:t>
            </a:r>
            <a:endParaRPr sz="1100"/>
          </a:p>
        </p:txBody>
      </p:sp>
      <p:sp>
        <p:nvSpPr>
          <p:cNvPr id="31" name="Google Shape;154;p24">
            <a:extLst>
              <a:ext uri="{FF2B5EF4-FFF2-40B4-BE49-F238E27FC236}">
                <a16:creationId xmlns:a16="http://schemas.microsoft.com/office/drawing/2014/main" id="{45135E6C-D2DE-49CD-8092-1649E003F0C5}"/>
              </a:ext>
            </a:extLst>
          </p:cNvPr>
          <p:cNvSpPr txBox="1"/>
          <p:nvPr/>
        </p:nvSpPr>
        <p:spPr>
          <a:xfrm>
            <a:off x="6366947" y="53134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423 MB/s</a:t>
            </a:r>
            <a:endParaRPr sz="1100"/>
          </a:p>
        </p:txBody>
      </p:sp>
      <p:sp>
        <p:nvSpPr>
          <p:cNvPr id="32" name="Google Shape;155;p24">
            <a:extLst>
              <a:ext uri="{FF2B5EF4-FFF2-40B4-BE49-F238E27FC236}">
                <a16:creationId xmlns:a16="http://schemas.microsoft.com/office/drawing/2014/main" id="{E911BCAA-CD96-4C18-93E8-96B5A0A52277}"/>
              </a:ext>
            </a:extLst>
          </p:cNvPr>
          <p:cNvSpPr txBox="1"/>
          <p:nvPr/>
        </p:nvSpPr>
        <p:spPr>
          <a:xfrm>
            <a:off x="6520850" y="1694481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356 MB/s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71889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A54A-839B-4ED7-9635-62BD7A22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Lamdba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17E5-C743-4CAF-A823-0AA14D4B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92535"/>
            <a:ext cx="8229600" cy="1370065"/>
          </a:xfrm>
        </p:spPr>
        <p:txBody>
          <a:bodyPr/>
          <a:lstStyle/>
          <a:p>
            <a:r>
              <a:rPr lang="en-US"/>
              <a:t>Lambda value depends on number of kernels and number of unique kernels</a:t>
            </a:r>
          </a:p>
          <a:p>
            <a:r>
              <a:rPr lang="en-US"/>
              <a:t>Used a piecewise interpolated model</a:t>
            </a:r>
          </a:p>
          <a:p>
            <a:pPr lvl="1"/>
            <a:r>
              <a:rPr lang="en-US"/>
              <a:t>RMS error = 0.03 for training set of 43 test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57584-F3AE-4208-9DD9-6F5F0A7C2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02A82-FF10-472E-86EE-635FA0DF11DA}"/>
              </a:ext>
            </a:extLst>
          </p:cNvPr>
          <p:cNvSpPr txBox="1"/>
          <p:nvPr/>
        </p:nvSpPr>
        <p:spPr>
          <a:xfrm>
            <a:off x="170432" y="14140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Lamdba vs graph size:  same kernel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7C34441-6263-4499-80F9-700993EE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56" y="1699010"/>
            <a:ext cx="4032201" cy="24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DE34E0-1A3A-4899-8B15-991E0A26EB4F}"/>
              </a:ext>
            </a:extLst>
          </p:cNvPr>
          <p:cNvSpPr txBox="1"/>
          <p:nvPr/>
        </p:nvSpPr>
        <p:spPr>
          <a:xfrm>
            <a:off x="4980339" y="1414628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Lamdba vs graph size:  unique kernels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42BF9C9-D252-4AC7-B703-3618F9C6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6213"/>
            <a:ext cx="3989875" cy="24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2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5ADB-1059-4E41-A916-7BC9F8D0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Accuracy and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668AE-E133-468F-BAF4-30188788EC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" y="1371600"/>
            <a:ext cx="89154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7E592A-03C3-4C26-9133-C305C0B8E629}"/>
              </a:ext>
            </a:extLst>
          </p:cNvPr>
          <p:cNvSpPr txBox="1"/>
          <p:nvPr/>
        </p:nvSpPr>
        <p:spPr>
          <a:xfrm>
            <a:off x="2209800" y="385590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0.25 cycles/pixel (compute)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1E910-0494-4296-844D-D1877A10E411}"/>
              </a:ext>
            </a:extLst>
          </p:cNvPr>
          <p:cNvSpPr txBox="1"/>
          <p:nvPr/>
        </p:nvSpPr>
        <p:spPr>
          <a:xfrm>
            <a:off x="4076700" y="363957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0.13 cycles/pixel</a:t>
            </a:r>
          </a:p>
          <a:p>
            <a:pPr algn="ctr"/>
            <a:r>
              <a:rPr lang="en-US"/>
              <a:t>(compute)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ABD00-D931-4FAE-A889-D89EE7A63230}"/>
              </a:ext>
            </a:extLst>
          </p:cNvPr>
          <p:cNvSpPr txBox="1"/>
          <p:nvPr/>
        </p:nvSpPr>
        <p:spPr>
          <a:xfrm>
            <a:off x="6097524" y="360989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0.44 cycles/pixel</a:t>
            </a:r>
          </a:p>
          <a:p>
            <a:pPr algn="ctr"/>
            <a:r>
              <a:rPr lang="en-US"/>
              <a:t>(compute)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7F29A-E8A9-435B-B2B6-09F3D63AA19B}"/>
              </a:ext>
            </a:extLst>
          </p:cNvPr>
          <p:cNvSpPr txBox="1"/>
          <p:nvPr/>
        </p:nvSpPr>
        <p:spPr>
          <a:xfrm>
            <a:off x="5638800" y="4337016"/>
            <a:ext cx="3200400" cy="646331"/>
          </a:xfrm>
          <a:prstGeom prst="rect">
            <a:avLst/>
          </a:prstGeom>
          <a:noFill/>
          <a:ln>
            <a:solidFill>
              <a:schemeClr val="dk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Compute bound: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0.81 cycles/pixel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E9301-6A48-43EB-992E-DA11C6410B59}"/>
              </a:ext>
            </a:extLst>
          </p:cNvPr>
          <p:cNvSpPr txBox="1"/>
          <p:nvPr/>
        </p:nvSpPr>
        <p:spPr>
          <a:xfrm>
            <a:off x="2084832" y="5078803"/>
            <a:ext cx="5638800" cy="923330"/>
          </a:xfrm>
          <a:prstGeom prst="rect">
            <a:avLst/>
          </a:prstGeom>
          <a:noFill/>
          <a:ln>
            <a:solidFill>
              <a:schemeClr val="dk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DMA bound:</a:t>
            </a:r>
          </a:p>
          <a:p>
            <a:pPr algn="ctr"/>
            <a:r>
              <a:rPr lang="en-US"/>
              <a:t>3 x 1600x1200x1 DMA @ 4.33 GB/s @ 750 MHz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0.48 cycles/pixel</a:t>
            </a:r>
          </a:p>
        </p:txBody>
      </p:sp>
    </p:spTree>
    <p:extLst>
      <p:ext uri="{BB962C8B-B14F-4D97-AF65-F5344CB8AC3E}">
        <p14:creationId xmlns:p14="http://schemas.microsoft.com/office/powerpoint/2010/main" val="3127276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8745-5FF0-4EB3-85CE-5BBB2359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Tile Size on Merged Kernels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50125-FEB3-4888-AAB6-6EEFEB9A3D36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68235"/>
            <a:ext cx="8133588" cy="48699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F2DB1B-062C-4955-B29D-CEF54DE8502C}"/>
              </a:ext>
            </a:extLst>
          </p:cNvPr>
          <p:cNvSpPr txBox="1"/>
          <p:nvPr/>
        </p:nvSpPr>
        <p:spPr>
          <a:xfrm>
            <a:off x="5410200" y="2286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1.71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E41BD-7D23-4735-99E7-802D2D5812F4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36" y="1340096"/>
            <a:ext cx="8138160" cy="4873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90527B-0774-4A79-90B7-981B76BE222B}"/>
              </a:ext>
            </a:extLst>
          </p:cNvPr>
          <p:cNvPicPr>
            <a:picLocks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35"/>
          <a:stretch/>
        </p:blipFill>
        <p:spPr>
          <a:xfrm>
            <a:off x="478536" y="1364480"/>
            <a:ext cx="7979664" cy="4873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A2895A-902F-4F90-9A04-2FD375732CEE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36" y="1368235"/>
            <a:ext cx="8138160" cy="4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0EF1-DECD-485F-A159-84611330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Accuracy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AE58971-28C8-400E-A761-771765A7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856143" cy="485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13E1937-70EB-4032-BD2A-74B1D0CDBE0B}"/>
              </a:ext>
            </a:extLst>
          </p:cNvPr>
          <p:cNvSpPr/>
          <p:nvPr/>
        </p:nvSpPr>
        <p:spPr>
          <a:xfrm>
            <a:off x="4188729" y="1481290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05BC03-E054-427D-9D4F-52E7EF383DA4}"/>
              </a:ext>
            </a:extLst>
          </p:cNvPr>
          <p:cNvSpPr/>
          <p:nvPr/>
        </p:nvSpPr>
        <p:spPr>
          <a:xfrm>
            <a:off x="4188729" y="1789718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6CCF69-18A4-4965-8F18-69288919D6D9}"/>
              </a:ext>
            </a:extLst>
          </p:cNvPr>
          <p:cNvSpPr/>
          <p:nvPr/>
        </p:nvSpPr>
        <p:spPr>
          <a:xfrm>
            <a:off x="5179329" y="1789718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62BC2-C20E-42EC-82B3-589EE5C0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 C66 Digital Signal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96BB7-57E8-4C61-B9D7-E9C532FD9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483A7-2396-4FC2-A31C-5CA32B8B6D8F}"/>
              </a:ext>
            </a:extLst>
          </p:cNvPr>
          <p:cNvSpPr txBox="1"/>
          <p:nvPr/>
        </p:nvSpPr>
        <p:spPr>
          <a:xfrm>
            <a:off x="192880" y="1548966"/>
            <a:ext cx="2514600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for (i=0;i&lt;n;i++) {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0D644F-5B09-4332-BB05-098B3EF30773}"/>
              </a:ext>
            </a:extLst>
          </p:cNvPr>
          <p:cNvSpPr/>
          <p:nvPr/>
        </p:nvSpPr>
        <p:spPr>
          <a:xfrm>
            <a:off x="4188729" y="2090889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2706AA-C01F-4771-930C-7CD0EECCA14F}"/>
              </a:ext>
            </a:extLst>
          </p:cNvPr>
          <p:cNvSpPr/>
          <p:nvPr/>
        </p:nvSpPr>
        <p:spPr>
          <a:xfrm>
            <a:off x="5179329" y="2090889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39FDA9-51C8-4BF6-BE95-3FD0716806F1}"/>
              </a:ext>
            </a:extLst>
          </p:cNvPr>
          <p:cNvSpPr/>
          <p:nvPr/>
        </p:nvSpPr>
        <p:spPr>
          <a:xfrm>
            <a:off x="6169929" y="2090889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64B478-B229-4124-98EE-823300E1A49A}"/>
              </a:ext>
            </a:extLst>
          </p:cNvPr>
          <p:cNvSpPr/>
          <p:nvPr/>
        </p:nvSpPr>
        <p:spPr>
          <a:xfrm>
            <a:off x="4188729" y="2395689"/>
            <a:ext cx="990600" cy="30117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458D92-4F9E-47F9-B759-914C6549A9F4}"/>
              </a:ext>
            </a:extLst>
          </p:cNvPr>
          <p:cNvSpPr/>
          <p:nvPr/>
        </p:nvSpPr>
        <p:spPr>
          <a:xfrm>
            <a:off x="5179329" y="2395689"/>
            <a:ext cx="9906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E63E1D-BEC5-4662-8054-61F414C10386}"/>
              </a:ext>
            </a:extLst>
          </p:cNvPr>
          <p:cNvSpPr/>
          <p:nvPr/>
        </p:nvSpPr>
        <p:spPr>
          <a:xfrm>
            <a:off x="6169929" y="2395689"/>
            <a:ext cx="9906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D6C5F-58DC-49E9-B36B-168565C6E9E6}"/>
              </a:ext>
            </a:extLst>
          </p:cNvPr>
          <p:cNvSpPr/>
          <p:nvPr/>
        </p:nvSpPr>
        <p:spPr>
          <a:xfrm>
            <a:off x="7160529" y="2395689"/>
            <a:ext cx="9906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24EBDF-77FE-4287-85EB-2A74DA6E5AB4}"/>
              </a:ext>
            </a:extLst>
          </p:cNvPr>
          <p:cNvSpPr/>
          <p:nvPr/>
        </p:nvSpPr>
        <p:spPr>
          <a:xfrm>
            <a:off x="5179329" y="2696860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CBA74-33B2-44C7-8645-C9CE82E83D71}"/>
              </a:ext>
            </a:extLst>
          </p:cNvPr>
          <p:cNvSpPr/>
          <p:nvPr/>
        </p:nvSpPr>
        <p:spPr>
          <a:xfrm>
            <a:off x="6169929" y="2696860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7865DE-1E6F-4A62-AF1F-4944B7B1E44D}"/>
              </a:ext>
            </a:extLst>
          </p:cNvPr>
          <p:cNvSpPr/>
          <p:nvPr/>
        </p:nvSpPr>
        <p:spPr>
          <a:xfrm>
            <a:off x="7160529" y="2696860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4519BC-DBD3-4A76-9DDD-AD5787543215}"/>
              </a:ext>
            </a:extLst>
          </p:cNvPr>
          <p:cNvSpPr/>
          <p:nvPr/>
        </p:nvSpPr>
        <p:spPr>
          <a:xfrm>
            <a:off x="6169929" y="2998031"/>
            <a:ext cx="990600" cy="29754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FBABD1-990C-4416-9D51-165101660860}"/>
              </a:ext>
            </a:extLst>
          </p:cNvPr>
          <p:cNvSpPr/>
          <p:nvPr/>
        </p:nvSpPr>
        <p:spPr>
          <a:xfrm>
            <a:off x="7160529" y="2998031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1D4805-2BAD-4A2B-84E3-FBB587F399A8}"/>
              </a:ext>
            </a:extLst>
          </p:cNvPr>
          <p:cNvSpPr/>
          <p:nvPr/>
        </p:nvSpPr>
        <p:spPr>
          <a:xfrm>
            <a:off x="7160529" y="3295573"/>
            <a:ext cx="990600" cy="304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1EE66D-7AE7-4EA4-907C-E7C76B639946}"/>
              </a:ext>
            </a:extLst>
          </p:cNvPr>
          <p:cNvCxnSpPr>
            <a:cxnSpLocks/>
          </p:cNvCxnSpPr>
          <p:nvPr/>
        </p:nvCxnSpPr>
        <p:spPr>
          <a:xfrm>
            <a:off x="4036329" y="1481290"/>
            <a:ext cx="0" cy="914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1BF51B3-E536-40B4-8411-43CE2DB8D9F9}"/>
              </a:ext>
            </a:extLst>
          </p:cNvPr>
          <p:cNvSpPr/>
          <p:nvPr/>
        </p:nvSpPr>
        <p:spPr>
          <a:xfrm>
            <a:off x="3807729" y="1219200"/>
            <a:ext cx="1142995" cy="3048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flow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BA47F02-4931-4A4B-B2AF-3546E3E70711}"/>
              </a:ext>
            </a:extLst>
          </p:cNvPr>
          <p:cNvCxnSpPr>
            <a:cxnSpLocks/>
          </p:cNvCxnSpPr>
          <p:nvPr/>
        </p:nvCxnSpPr>
        <p:spPr>
          <a:xfrm>
            <a:off x="4036329" y="2381174"/>
            <a:ext cx="0" cy="315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CC1C0D-45BF-4C27-ABA3-D90F35139881}"/>
              </a:ext>
            </a:extLst>
          </p:cNvPr>
          <p:cNvCxnSpPr>
            <a:cxnSpLocks/>
          </p:cNvCxnSpPr>
          <p:nvPr/>
        </p:nvCxnSpPr>
        <p:spPr>
          <a:xfrm>
            <a:off x="4036329" y="2696860"/>
            <a:ext cx="0" cy="903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371142A9-A797-47B0-B1C1-993DB837DBE2}"/>
              </a:ext>
            </a:extLst>
          </p:cNvPr>
          <p:cNvSpPr/>
          <p:nvPr/>
        </p:nvSpPr>
        <p:spPr>
          <a:xfrm rot="10800000">
            <a:off x="3772942" y="2391034"/>
            <a:ext cx="457200" cy="228600"/>
          </a:xfrm>
          <a:prstGeom prst="arc">
            <a:avLst>
              <a:gd name="adj1" fmla="val 16200000"/>
              <a:gd name="adj2" fmla="val 5221115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BB2805BC-69CC-45BC-89D6-E90E4D5AE9C9}"/>
              </a:ext>
            </a:extLst>
          </p:cNvPr>
          <p:cNvSpPr/>
          <p:nvPr/>
        </p:nvSpPr>
        <p:spPr>
          <a:xfrm>
            <a:off x="8227329" y="1481290"/>
            <a:ext cx="228596" cy="880910"/>
          </a:xfrm>
          <a:prstGeom prst="rightBrace">
            <a:avLst>
              <a:gd name="adj1" fmla="val 9633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CEC6512-CD98-48F5-A3D1-EF3B7172EA2F}"/>
              </a:ext>
            </a:extLst>
          </p:cNvPr>
          <p:cNvSpPr/>
          <p:nvPr/>
        </p:nvSpPr>
        <p:spPr>
          <a:xfrm>
            <a:off x="8227329" y="2731647"/>
            <a:ext cx="228596" cy="880910"/>
          </a:xfrm>
          <a:prstGeom prst="rightBrace">
            <a:avLst>
              <a:gd name="adj1" fmla="val 9633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F33E9C-DA38-49CD-BC5B-766F07C4CD21}"/>
              </a:ext>
            </a:extLst>
          </p:cNvPr>
          <p:cNvSpPr txBox="1"/>
          <p:nvPr/>
        </p:nvSpPr>
        <p:spPr>
          <a:xfrm rot="5400000">
            <a:off x="8040588" y="177686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prolog</a:t>
            </a: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561321-5BB2-4474-ACB1-9972FCE31542}"/>
              </a:ext>
            </a:extLst>
          </p:cNvPr>
          <p:cNvSpPr txBox="1"/>
          <p:nvPr/>
        </p:nvSpPr>
        <p:spPr>
          <a:xfrm rot="5400000">
            <a:off x="8038313" y="30182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epilog</a:t>
            </a:r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83C9AFDC-759E-4FCC-BD8F-EE48D0C9FAB1}"/>
              </a:ext>
            </a:extLst>
          </p:cNvPr>
          <p:cNvSpPr/>
          <p:nvPr/>
        </p:nvSpPr>
        <p:spPr>
          <a:xfrm rot="16200000">
            <a:off x="3043842" y="1501519"/>
            <a:ext cx="733663" cy="99798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309851F-CCB1-4687-B6C9-9895C46899AD}"/>
              </a:ext>
            </a:extLst>
          </p:cNvPr>
          <p:cNvSpPr/>
          <p:nvPr/>
        </p:nvSpPr>
        <p:spPr>
          <a:xfrm>
            <a:off x="1704826" y="4788947"/>
            <a:ext cx="1143000" cy="83099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Circular buffer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FAD0A9-E711-4AE0-A0DD-8EDA93AECD14}"/>
              </a:ext>
            </a:extLst>
          </p:cNvPr>
          <p:cNvSpPr/>
          <p:nvPr/>
        </p:nvSpPr>
        <p:spPr>
          <a:xfrm>
            <a:off x="3772942" y="4076306"/>
            <a:ext cx="1143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Register file 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27BA5F-177C-4C2F-8DB2-C34AED81BEDA}"/>
              </a:ext>
            </a:extLst>
          </p:cNvPr>
          <p:cNvSpPr/>
          <p:nvPr/>
        </p:nvSpPr>
        <p:spPr>
          <a:xfrm>
            <a:off x="3772942" y="5568666"/>
            <a:ext cx="1143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Register file 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A88C0E-5BBE-4CC7-9478-F32B7F4782F6}"/>
              </a:ext>
            </a:extLst>
          </p:cNvPr>
          <p:cNvSpPr/>
          <p:nvPr/>
        </p:nvSpPr>
        <p:spPr>
          <a:xfrm>
            <a:off x="5660823" y="3733042"/>
            <a:ext cx="796784" cy="38666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Func. Unit 1A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C365D2-B585-46E6-B128-282849EC303C}"/>
              </a:ext>
            </a:extLst>
          </p:cNvPr>
          <p:cNvSpPr/>
          <p:nvPr/>
        </p:nvSpPr>
        <p:spPr>
          <a:xfrm>
            <a:off x="5660823" y="4219903"/>
            <a:ext cx="796784" cy="38666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Func. Unit 2A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70BCD0D-03C2-473E-94E5-ADC85E326C88}"/>
              </a:ext>
            </a:extLst>
          </p:cNvPr>
          <p:cNvSpPr/>
          <p:nvPr/>
        </p:nvSpPr>
        <p:spPr>
          <a:xfrm>
            <a:off x="5660823" y="4710558"/>
            <a:ext cx="796784" cy="38666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Func. Unit 3A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EDCE2F-49AC-43E0-B1F3-3C1E5B2317ED}"/>
              </a:ext>
            </a:extLst>
          </p:cNvPr>
          <p:cNvSpPr/>
          <p:nvPr/>
        </p:nvSpPr>
        <p:spPr>
          <a:xfrm>
            <a:off x="5660823" y="5197419"/>
            <a:ext cx="796784" cy="38666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Load/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Store 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362BF7-39FE-4EEA-95D5-FD16E53234BA}"/>
              </a:ext>
            </a:extLst>
          </p:cNvPr>
          <p:cNvSpPr/>
          <p:nvPr/>
        </p:nvSpPr>
        <p:spPr>
          <a:xfrm>
            <a:off x="7164839" y="4698278"/>
            <a:ext cx="796784" cy="38666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Func. Unit 1B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D8FC5B-3D87-471A-AA00-6450859CCDD7}"/>
              </a:ext>
            </a:extLst>
          </p:cNvPr>
          <p:cNvSpPr/>
          <p:nvPr/>
        </p:nvSpPr>
        <p:spPr>
          <a:xfrm>
            <a:off x="7164839" y="5185139"/>
            <a:ext cx="796784" cy="38666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Func. Unit 2B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21EE17-9D7F-40EC-A191-D29694492261}"/>
              </a:ext>
            </a:extLst>
          </p:cNvPr>
          <p:cNvSpPr/>
          <p:nvPr/>
        </p:nvSpPr>
        <p:spPr>
          <a:xfrm>
            <a:off x="7164839" y="5675794"/>
            <a:ext cx="796784" cy="38666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Func. Unit 3B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CE9BBB-83A1-4D07-B86D-DDAD8F3A1A4B}"/>
              </a:ext>
            </a:extLst>
          </p:cNvPr>
          <p:cNvSpPr/>
          <p:nvPr/>
        </p:nvSpPr>
        <p:spPr>
          <a:xfrm>
            <a:off x="7164839" y="6162655"/>
            <a:ext cx="796784" cy="38666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Load/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Store B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4A21F59-C4B3-461E-94FF-509778891022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2847826" y="5204446"/>
            <a:ext cx="4759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2EE946A-C099-4E7C-90BB-8E6FC0F702DE}"/>
              </a:ext>
            </a:extLst>
          </p:cNvPr>
          <p:cNvCxnSpPr>
            <a:cxnSpLocks/>
          </p:cNvCxnSpPr>
          <p:nvPr/>
        </p:nvCxnSpPr>
        <p:spPr>
          <a:xfrm>
            <a:off x="3331028" y="4495800"/>
            <a:ext cx="0" cy="14883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F20E5EC-5B03-492C-B7BF-32C2F6287F06}"/>
              </a:ext>
            </a:extLst>
          </p:cNvPr>
          <p:cNvCxnSpPr>
            <a:cxnSpLocks/>
          </p:cNvCxnSpPr>
          <p:nvPr/>
        </p:nvCxnSpPr>
        <p:spPr>
          <a:xfrm>
            <a:off x="3323771" y="4495800"/>
            <a:ext cx="441158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90B7BC6-4BC6-4422-8A53-09D4DD58831C}"/>
              </a:ext>
            </a:extLst>
          </p:cNvPr>
          <p:cNvCxnSpPr>
            <a:cxnSpLocks/>
          </p:cNvCxnSpPr>
          <p:nvPr/>
        </p:nvCxnSpPr>
        <p:spPr>
          <a:xfrm>
            <a:off x="3323771" y="5975093"/>
            <a:ext cx="441158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A4684E-B722-41A9-AC2E-4E2E44A506A9}"/>
              </a:ext>
            </a:extLst>
          </p:cNvPr>
          <p:cNvCxnSpPr>
            <a:cxnSpLocks/>
          </p:cNvCxnSpPr>
          <p:nvPr/>
        </p:nvCxnSpPr>
        <p:spPr>
          <a:xfrm>
            <a:off x="4915942" y="4491804"/>
            <a:ext cx="341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98A6201-2DA0-4B6C-B676-F0CC01876C92}"/>
              </a:ext>
            </a:extLst>
          </p:cNvPr>
          <p:cNvCxnSpPr>
            <a:cxnSpLocks/>
          </p:cNvCxnSpPr>
          <p:nvPr/>
        </p:nvCxnSpPr>
        <p:spPr>
          <a:xfrm>
            <a:off x="5257800" y="3926375"/>
            <a:ext cx="0" cy="1452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A6EECD3-1D71-4DCE-8734-D6E02D76B437}"/>
              </a:ext>
            </a:extLst>
          </p:cNvPr>
          <p:cNvCxnSpPr>
            <a:cxnSpLocks/>
          </p:cNvCxnSpPr>
          <p:nvPr/>
        </p:nvCxnSpPr>
        <p:spPr>
          <a:xfrm>
            <a:off x="4904478" y="6045361"/>
            <a:ext cx="18658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E982181-CA8C-45A0-9801-6025A66E17C0}"/>
              </a:ext>
            </a:extLst>
          </p:cNvPr>
          <p:cNvCxnSpPr>
            <a:cxnSpLocks/>
          </p:cNvCxnSpPr>
          <p:nvPr/>
        </p:nvCxnSpPr>
        <p:spPr>
          <a:xfrm>
            <a:off x="6761738" y="4903891"/>
            <a:ext cx="0" cy="14883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0986F05-1EFB-4FDE-817C-39A2EB5AB4F3}"/>
              </a:ext>
            </a:extLst>
          </p:cNvPr>
          <p:cNvCxnSpPr>
            <a:cxnSpLocks/>
          </p:cNvCxnSpPr>
          <p:nvPr/>
        </p:nvCxnSpPr>
        <p:spPr>
          <a:xfrm>
            <a:off x="5257800" y="3926375"/>
            <a:ext cx="40302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343AF1B-DFE3-4CE0-BBA6-FD7617C0F9BF}"/>
              </a:ext>
            </a:extLst>
          </p:cNvPr>
          <p:cNvCxnSpPr>
            <a:cxnSpLocks/>
          </p:cNvCxnSpPr>
          <p:nvPr/>
        </p:nvCxnSpPr>
        <p:spPr>
          <a:xfrm>
            <a:off x="5257800" y="4415661"/>
            <a:ext cx="40302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784617C-C002-4807-9C12-36434D2A8B41}"/>
              </a:ext>
            </a:extLst>
          </p:cNvPr>
          <p:cNvCxnSpPr>
            <a:cxnSpLocks/>
          </p:cNvCxnSpPr>
          <p:nvPr/>
        </p:nvCxnSpPr>
        <p:spPr>
          <a:xfrm>
            <a:off x="5257800" y="4902748"/>
            <a:ext cx="40302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5284FF0-A7B5-4587-8CF1-F97403413C19}"/>
              </a:ext>
            </a:extLst>
          </p:cNvPr>
          <p:cNvCxnSpPr>
            <a:cxnSpLocks/>
          </p:cNvCxnSpPr>
          <p:nvPr/>
        </p:nvCxnSpPr>
        <p:spPr>
          <a:xfrm>
            <a:off x="5257800" y="5379952"/>
            <a:ext cx="40302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ED372B-1A9B-4CF8-ABFA-ACB2905E3D78}"/>
              </a:ext>
            </a:extLst>
          </p:cNvPr>
          <p:cNvCxnSpPr>
            <a:cxnSpLocks/>
          </p:cNvCxnSpPr>
          <p:nvPr/>
        </p:nvCxnSpPr>
        <p:spPr>
          <a:xfrm>
            <a:off x="6757506" y="4919221"/>
            <a:ext cx="40302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3399392-C82C-4042-A244-57D5467C9858}"/>
              </a:ext>
            </a:extLst>
          </p:cNvPr>
          <p:cNvCxnSpPr>
            <a:cxnSpLocks/>
          </p:cNvCxnSpPr>
          <p:nvPr/>
        </p:nvCxnSpPr>
        <p:spPr>
          <a:xfrm>
            <a:off x="6757506" y="5408507"/>
            <a:ext cx="40302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12D07A0-2AC7-47F6-8F5D-A3DE9B008CA6}"/>
              </a:ext>
            </a:extLst>
          </p:cNvPr>
          <p:cNvCxnSpPr>
            <a:cxnSpLocks/>
          </p:cNvCxnSpPr>
          <p:nvPr/>
        </p:nvCxnSpPr>
        <p:spPr>
          <a:xfrm>
            <a:off x="6757506" y="5895594"/>
            <a:ext cx="40302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D6F9CCD-65A5-45C4-9E39-FAC9FD657CF8}"/>
              </a:ext>
            </a:extLst>
          </p:cNvPr>
          <p:cNvCxnSpPr>
            <a:cxnSpLocks/>
          </p:cNvCxnSpPr>
          <p:nvPr/>
        </p:nvCxnSpPr>
        <p:spPr>
          <a:xfrm>
            <a:off x="6757506" y="6372798"/>
            <a:ext cx="403023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EECC14D9-52FF-4015-89BE-A5612C72FC3F}"/>
              </a:ext>
            </a:extLst>
          </p:cNvPr>
          <p:cNvSpPr/>
          <p:nvPr/>
        </p:nvSpPr>
        <p:spPr>
          <a:xfrm>
            <a:off x="4162990" y="2385888"/>
            <a:ext cx="4064337" cy="32491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E52D234-8F41-4C55-A439-116E8A4BF871}"/>
              </a:ext>
            </a:extLst>
          </p:cNvPr>
          <p:cNvCxnSpPr>
            <a:cxnSpLocks/>
            <a:stCxn id="84" idx="1"/>
          </p:cNvCxnSpPr>
          <p:nvPr/>
        </p:nvCxnSpPr>
        <p:spPr>
          <a:xfrm flipH="1">
            <a:off x="1066802" y="2548347"/>
            <a:ext cx="3096188" cy="1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C18561A-6B0E-4DF9-BAA9-D705697A0A9A}"/>
              </a:ext>
            </a:extLst>
          </p:cNvPr>
          <p:cNvCxnSpPr>
            <a:cxnSpLocks/>
          </p:cNvCxnSpPr>
          <p:nvPr/>
        </p:nvCxnSpPr>
        <p:spPr>
          <a:xfrm>
            <a:off x="1066802" y="2548347"/>
            <a:ext cx="0" cy="81382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5DE624D-D7E7-4AB0-9ED9-CE29C2DEFD11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066802" y="5204446"/>
            <a:ext cx="638024" cy="0"/>
          </a:xfrm>
          <a:prstGeom prst="line">
            <a:avLst/>
          </a:prstGeom>
          <a:ln w="3175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6B842080-579A-41DD-8A24-F6C2478DD9F0}"/>
              </a:ext>
            </a:extLst>
          </p:cNvPr>
          <p:cNvSpPr/>
          <p:nvPr/>
        </p:nvSpPr>
        <p:spPr>
          <a:xfrm>
            <a:off x="40023" y="3363847"/>
            <a:ext cx="721629" cy="90335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F80B005-14E5-41DA-B979-763B107F7A3A}"/>
              </a:ext>
            </a:extLst>
          </p:cNvPr>
          <p:cNvSpPr/>
          <p:nvPr/>
        </p:nvSpPr>
        <p:spPr>
          <a:xfrm>
            <a:off x="762000" y="3363847"/>
            <a:ext cx="721629" cy="90335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1E0E2F5-6825-447D-A963-C56200EF16D0}"/>
              </a:ext>
            </a:extLst>
          </p:cNvPr>
          <p:cNvSpPr/>
          <p:nvPr/>
        </p:nvSpPr>
        <p:spPr>
          <a:xfrm>
            <a:off x="1483513" y="3362174"/>
            <a:ext cx="721629" cy="90335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D287D46-D501-4B97-AD22-657B18E95950}"/>
              </a:ext>
            </a:extLst>
          </p:cNvPr>
          <p:cNvSpPr/>
          <p:nvPr/>
        </p:nvSpPr>
        <p:spPr>
          <a:xfrm>
            <a:off x="2204810" y="3363009"/>
            <a:ext cx="721629" cy="90335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A9C2A8A-D024-41FE-8647-4260A7CCCF5C}"/>
              </a:ext>
            </a:extLst>
          </p:cNvPr>
          <p:cNvCxnSpPr>
            <a:cxnSpLocks/>
          </p:cNvCxnSpPr>
          <p:nvPr/>
        </p:nvCxnSpPr>
        <p:spPr>
          <a:xfrm>
            <a:off x="1083133" y="4283397"/>
            <a:ext cx="0" cy="956585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1E3601B-284E-41A4-BC70-5E0966B323DA}"/>
              </a:ext>
            </a:extLst>
          </p:cNvPr>
          <p:cNvSpPr/>
          <p:nvPr/>
        </p:nvSpPr>
        <p:spPr>
          <a:xfrm>
            <a:off x="148436" y="3429000"/>
            <a:ext cx="3616487" cy="18355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4481EEA-B968-4BD5-AAF5-66161FE0991E}"/>
              </a:ext>
            </a:extLst>
          </p:cNvPr>
          <p:cNvSpPr txBox="1"/>
          <p:nvPr/>
        </p:nvSpPr>
        <p:spPr>
          <a:xfrm>
            <a:off x="3194965" y="3385458"/>
            <a:ext cx="675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VLIW</a:t>
            </a:r>
            <a:endParaRPr lang="en-US"/>
          </a:p>
        </p:txBody>
      </p:sp>
      <p:sp>
        <p:nvSpPr>
          <p:cNvPr id="114" name="Right Brace 113">
            <a:extLst>
              <a:ext uri="{FF2B5EF4-FFF2-40B4-BE49-F238E27FC236}">
                <a16:creationId xmlns:a16="http://schemas.microsoft.com/office/drawing/2014/main" id="{E781DF56-B6AE-496C-B1CD-5E17234F188E}"/>
              </a:ext>
            </a:extLst>
          </p:cNvPr>
          <p:cNvSpPr/>
          <p:nvPr/>
        </p:nvSpPr>
        <p:spPr>
          <a:xfrm>
            <a:off x="2982176" y="3344359"/>
            <a:ext cx="144094" cy="921168"/>
          </a:xfrm>
          <a:prstGeom prst="rightBrace">
            <a:avLst>
              <a:gd name="adj1" fmla="val 154153"/>
              <a:gd name="adj2" fmla="val 677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BF0000B-A2EB-49DA-9803-AD29B6EF009F}"/>
              </a:ext>
            </a:extLst>
          </p:cNvPr>
          <p:cNvSpPr txBox="1"/>
          <p:nvPr/>
        </p:nvSpPr>
        <p:spPr>
          <a:xfrm>
            <a:off x="2971116" y="3743603"/>
            <a:ext cx="89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iteration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2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0EF1-DECD-485F-A159-84611330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Accuracy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5228D7-8939-4A95-80FF-CF0AB04AF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8994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3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E4FE-C1D4-4650-8530-7F8CC126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319A-8828-49A1-8346-B22D0B4BF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BC26D5-2DD4-4CF3-B915-4DD87D4F69B7}"/>
              </a:ext>
            </a:extLst>
          </p:cNvPr>
          <p:cNvSpPr/>
          <p:nvPr/>
        </p:nvSpPr>
        <p:spPr>
          <a:xfrm>
            <a:off x="2057400" y="5105400"/>
            <a:ext cx="591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Comparison of Predicted and Real Speedups Speedups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75841-9151-47CC-90AF-817F2853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062"/>
            <a:ext cx="4572001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C910C-A7F2-44E2-9AA7-EF16A749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278062"/>
            <a:ext cx="4572001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15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E01B79B-621F-4B03-8497-51716516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79873"/>
            <a:ext cx="5562600" cy="34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54E8E-2BEB-40A9-A595-AFC194F2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Randomly Generated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3A7A-FA18-4BBB-9D24-96321A85D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For each graph</a:t>
            </a:r>
          </a:p>
          <a:p>
            <a:pPr lvl="1"/>
            <a:r>
              <a:rPr lang="en-US" sz="1800"/>
              <a:t>For each grouping</a:t>
            </a:r>
          </a:p>
          <a:p>
            <a:pPr lvl="2"/>
            <a:r>
              <a:rPr lang="en-US" sz="1400"/>
              <a:t>For each allocable tile size (constrained by scratchpad capacity)…</a:t>
            </a:r>
          </a:p>
          <a:p>
            <a:pPr lvl="3"/>
            <a:r>
              <a:rPr lang="en-US" sz="1200"/>
              <a:t>Find predicted speedup (vs individual nodes with 64x48 tiles)</a:t>
            </a:r>
          </a:p>
        </p:txBody>
      </p:sp>
    </p:spTree>
    <p:extLst>
      <p:ext uri="{BB962C8B-B14F-4D97-AF65-F5344CB8AC3E}">
        <p14:creationId xmlns:p14="http://schemas.microsoft.com/office/powerpoint/2010/main" val="4255501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463F-5640-4CF5-B711-44539CD2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30491-0B09-4396-8EC3-A12402884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7" name="Google Shape;210;p33" title="Chart">
            <a:extLst>
              <a:ext uri="{FF2B5EF4-FFF2-40B4-BE49-F238E27FC236}">
                <a16:creationId xmlns:a16="http://schemas.microsoft.com/office/drawing/2014/main" id="{BB8FEDD7-3875-4008-BD02-F0BEFCDC67E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9200" y="1371600"/>
            <a:ext cx="6367540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1;p33">
            <a:extLst>
              <a:ext uri="{FF2B5EF4-FFF2-40B4-BE49-F238E27FC236}">
                <a16:creationId xmlns:a16="http://schemas.microsoft.com/office/drawing/2014/main" id="{FCD7A3A8-85BF-4251-8EFE-18E5302F2274}"/>
              </a:ext>
            </a:extLst>
          </p:cNvPr>
          <p:cNvSpPr txBox="1">
            <a:spLocks/>
          </p:cNvSpPr>
          <p:nvPr/>
        </p:nvSpPr>
        <p:spPr bwMode="auto">
          <a:xfrm>
            <a:off x="1771650" y="5029200"/>
            <a:ext cx="5600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US" kern="0"/>
              <a:t>Speedups above 1.5 = 0.95%</a:t>
            </a:r>
            <a:endParaRPr lang="en-US" sz="600" kern="0"/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US" kern="0"/>
              <a:t>Speedups between 1 and 1.5 = 30.74%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US" kern="0"/>
              <a:t>Speedups below 1 = 68.30%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Tx/>
              <a:buNone/>
            </a:pP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66783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950C-F67E-4973-B4B9-16541CB5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Compute/DMA Makeup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C3261-B65D-4C67-9970-2972BC645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2B384DF-42ED-49C7-A8B1-4A6E070C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9144000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28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9052-1A58-4A3C-80C1-65D5ADC0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62426-C0B8-41DD-A88C-312BF3F9D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Performance models for DMA time and compute time for OpenVX graphs on C66 DSP</a:t>
            </a:r>
          </a:p>
          <a:p>
            <a:pPr lvl="1"/>
            <a:r>
              <a:rPr lang="en-US" sz="2200"/>
              <a:t>Accurate to within ~10 to 15%</a:t>
            </a:r>
          </a:p>
          <a:p>
            <a:r>
              <a:rPr lang="en-US" sz="2400"/>
              <a:t>When used to automatically group random graphs, achieves a speedup of ~1.5 to 2</a:t>
            </a:r>
          </a:p>
          <a:p>
            <a:endParaRPr lang="en-US" sz="2400"/>
          </a:p>
          <a:p>
            <a:r>
              <a:rPr lang="en-US" sz="2400"/>
              <a:t>Future Work:</a:t>
            </a:r>
          </a:p>
          <a:p>
            <a:pPr lvl="1"/>
            <a:r>
              <a:rPr lang="en-US" sz="2200"/>
              <a:t>Develep models to predict performance from merging the loops for each OpenVX kernel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87729-6996-4E63-95EF-027146B7B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4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282E-CE89-42B6-BE65-C35F28E9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OpenVX</a:t>
            </a:r>
            <a:r>
              <a:rPr lang="en-US" dirty="0"/>
              <a:t>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33F6-CFE0-4CC9-AB55-B3DE1239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OpenVX</a:t>
            </a:r>
            <a:r>
              <a:rPr lang="en-US" dirty="0"/>
              <a:t> is a standardized, cross platform framework to aid in development of accelerated computer vision, machine learning, and other signal processing applications.</a:t>
            </a:r>
          </a:p>
          <a:p>
            <a:endParaRPr lang="en-US" dirty="0"/>
          </a:p>
          <a:p>
            <a:r>
              <a:rPr lang="en-US" dirty="0" err="1"/>
              <a:t>OpenVX</a:t>
            </a:r>
            <a:r>
              <a:rPr lang="en-US" dirty="0"/>
              <a:t> allows the programmer to define an application using a graph-based programming model</a:t>
            </a:r>
          </a:p>
          <a:p>
            <a:pPr lvl="1"/>
            <a:r>
              <a:rPr lang="en-US" dirty="0"/>
              <a:t>Nodes: highly optimized kernels for the specific architecture</a:t>
            </a:r>
          </a:p>
          <a:p>
            <a:pPr lvl="1"/>
            <a:r>
              <a:rPr lang="en-US" dirty="0"/>
              <a:t>Edges: represents data 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Code-portable and Performance-portable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D800E-9D8C-4047-8B4D-C6AE6C945D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6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45618AF-E606-4456-8D4D-FFD1CB7E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08" y="5033409"/>
            <a:ext cx="466479" cy="61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471743-90E4-4AE7-835A-C11AD02C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OpenVX/BAM on ADAS TDA2x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4ABBDB-6007-478B-B421-95C4EA494904}"/>
              </a:ext>
            </a:extLst>
          </p:cNvPr>
          <p:cNvSpPr/>
          <p:nvPr/>
        </p:nvSpPr>
        <p:spPr>
          <a:xfrm>
            <a:off x="740833" y="2895600"/>
            <a:ext cx="3301997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AB5C65-2AE7-4DE0-8A85-516ED84E4FB9}"/>
              </a:ext>
            </a:extLst>
          </p:cNvPr>
          <p:cNvSpPr/>
          <p:nvPr/>
        </p:nvSpPr>
        <p:spPr>
          <a:xfrm>
            <a:off x="5029200" y="2895600"/>
            <a:ext cx="3390900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858080-7306-4BA5-9DA1-FCF281D0EEF6}"/>
              </a:ext>
            </a:extLst>
          </p:cNvPr>
          <p:cNvCxnSpPr>
            <a:cxnSpLocks/>
          </p:cNvCxnSpPr>
          <p:nvPr/>
        </p:nvCxnSpPr>
        <p:spPr>
          <a:xfrm>
            <a:off x="262467" y="3462866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2DB4467-587A-4939-A113-C3A168529951}"/>
              </a:ext>
            </a:extLst>
          </p:cNvPr>
          <p:cNvSpPr/>
          <p:nvPr/>
        </p:nvSpPr>
        <p:spPr>
          <a:xfrm>
            <a:off x="2853267" y="4377266"/>
            <a:ext cx="3674534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D00C8B7-4580-429E-BDE2-6FA4EA611D65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 flipH="1">
            <a:off x="2853267" y="3462867"/>
            <a:ext cx="1189563" cy="1481666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81B41E3-3A37-4D1A-AF9E-E689D1FEF049}"/>
              </a:ext>
            </a:extLst>
          </p:cNvPr>
          <p:cNvCxnSpPr>
            <a:stCxn id="9" idx="6"/>
            <a:endCxn id="7" idx="2"/>
          </p:cNvCxnSpPr>
          <p:nvPr/>
        </p:nvCxnSpPr>
        <p:spPr>
          <a:xfrm flipH="1" flipV="1">
            <a:off x="5029200" y="3462867"/>
            <a:ext cx="1498601" cy="1481666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5D5724-0387-408B-B8D7-B82260069709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8420100" y="3462867"/>
            <a:ext cx="4371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544E08A-4301-4123-BF4E-0739602E8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2" y="3612886"/>
            <a:ext cx="854482" cy="834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035C15-A7E1-4D46-B9D3-25FE157AC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236" y="4611997"/>
            <a:ext cx="772168" cy="842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6A9B1E-9F3D-40CB-BB19-0105D500A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114" y="4816324"/>
            <a:ext cx="566718" cy="687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3CC918-5FD9-4479-91C7-728F59E09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865" y="4670006"/>
            <a:ext cx="602856" cy="658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57C7A4-1AF8-4B8D-ABC3-FF13D4C6B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466" y="3594642"/>
            <a:ext cx="709334" cy="85273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0DF379-CF2B-45FF-BDE6-1B7283CB5B87}"/>
              </a:ext>
            </a:extLst>
          </p:cNvPr>
          <p:cNvCxnSpPr/>
          <p:nvPr/>
        </p:nvCxnSpPr>
        <p:spPr>
          <a:xfrm flipH="1">
            <a:off x="2663087" y="2057400"/>
            <a:ext cx="190180" cy="6858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BFD5D9-A2C3-47F0-A321-2571C256E281}"/>
              </a:ext>
            </a:extLst>
          </p:cNvPr>
          <p:cNvCxnSpPr>
            <a:cxnSpLocks/>
          </p:cNvCxnSpPr>
          <p:nvPr/>
        </p:nvCxnSpPr>
        <p:spPr>
          <a:xfrm>
            <a:off x="4572000" y="2057400"/>
            <a:ext cx="0" cy="22098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88CD9E-27C0-45B4-9C53-C17D7E958646}"/>
              </a:ext>
            </a:extLst>
          </p:cNvPr>
          <p:cNvCxnSpPr>
            <a:cxnSpLocks/>
          </p:cNvCxnSpPr>
          <p:nvPr/>
        </p:nvCxnSpPr>
        <p:spPr>
          <a:xfrm>
            <a:off x="5867400" y="2057400"/>
            <a:ext cx="429686" cy="68156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0AED5D-989C-44A5-A369-14AE690D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387" y="1687778"/>
            <a:ext cx="5333997" cy="384703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/>
              <a:t>OpenVX:  pixel-by-pixel vision primitives</a:t>
            </a:r>
          </a:p>
        </p:txBody>
      </p:sp>
    </p:spTree>
    <p:extLst>
      <p:ext uri="{BB962C8B-B14F-4D97-AF65-F5344CB8AC3E}">
        <p14:creationId xmlns:p14="http://schemas.microsoft.com/office/powerpoint/2010/main" val="17441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nna with guetzeli compression">
            <a:extLst>
              <a:ext uri="{FF2B5EF4-FFF2-40B4-BE49-F238E27FC236}">
                <a16:creationId xmlns:a16="http://schemas.microsoft.com/office/drawing/2014/main" id="{9C11D5B4-1E6A-473B-84C4-3E801EDDF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 bwMode="auto">
          <a:xfrm>
            <a:off x="1219200" y="2514600"/>
            <a:ext cx="6858000" cy="31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DBC0F-9D92-42C2-BA28-BB3A6A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OpenVX and BAM (current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509C-7B09-4CBC-B3C4-150D1B69A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284B4-3932-4B18-BC43-5AC3E0B7C958}"/>
              </a:ext>
            </a:extLst>
          </p:cNvPr>
          <p:cNvSpPr/>
          <p:nvPr/>
        </p:nvSpPr>
        <p:spPr>
          <a:xfrm>
            <a:off x="1221440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4CCC35-5030-4EAD-812F-23254300C3BC}"/>
              </a:ext>
            </a:extLst>
          </p:cNvPr>
          <p:cNvSpPr/>
          <p:nvPr/>
        </p:nvSpPr>
        <p:spPr>
          <a:xfrm>
            <a:off x="1983440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723698-2CE7-41D8-8105-445CD9165C4B}"/>
              </a:ext>
            </a:extLst>
          </p:cNvPr>
          <p:cNvSpPr/>
          <p:nvPr/>
        </p:nvSpPr>
        <p:spPr>
          <a:xfrm>
            <a:off x="2745440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10472A-72EB-4566-A0F3-6A4A4B6533ED}"/>
              </a:ext>
            </a:extLst>
          </p:cNvPr>
          <p:cNvSpPr/>
          <p:nvPr/>
        </p:nvSpPr>
        <p:spPr>
          <a:xfrm>
            <a:off x="3507440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9D318-AF04-4586-9B3D-72AA2F8398C2}"/>
              </a:ext>
            </a:extLst>
          </p:cNvPr>
          <p:cNvSpPr/>
          <p:nvPr/>
        </p:nvSpPr>
        <p:spPr>
          <a:xfrm>
            <a:off x="4262716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A7B15-4FBC-4836-A0A2-A20C1703D544}"/>
              </a:ext>
            </a:extLst>
          </p:cNvPr>
          <p:cNvSpPr/>
          <p:nvPr/>
        </p:nvSpPr>
        <p:spPr>
          <a:xfrm>
            <a:off x="5024716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291C9-ECB9-4B45-87A3-1FECAB7138E0}"/>
              </a:ext>
            </a:extLst>
          </p:cNvPr>
          <p:cNvSpPr/>
          <p:nvPr/>
        </p:nvSpPr>
        <p:spPr>
          <a:xfrm>
            <a:off x="5786716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04478-D219-40A7-BC01-165D582B55A0}"/>
              </a:ext>
            </a:extLst>
          </p:cNvPr>
          <p:cNvSpPr/>
          <p:nvPr/>
        </p:nvSpPr>
        <p:spPr>
          <a:xfrm>
            <a:off x="6548716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F61C4-CD1E-4F00-83C9-7DFC57E16835}"/>
              </a:ext>
            </a:extLst>
          </p:cNvPr>
          <p:cNvSpPr/>
          <p:nvPr/>
        </p:nvSpPr>
        <p:spPr>
          <a:xfrm>
            <a:off x="7303992" y="249891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338FE-6D9C-44A8-A489-E63C630C53E3}"/>
              </a:ext>
            </a:extLst>
          </p:cNvPr>
          <p:cNvSpPr/>
          <p:nvPr/>
        </p:nvSpPr>
        <p:spPr>
          <a:xfrm>
            <a:off x="1221440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09F7E4-EC0D-468A-BC39-B9C4ECE110F4}"/>
              </a:ext>
            </a:extLst>
          </p:cNvPr>
          <p:cNvSpPr/>
          <p:nvPr/>
        </p:nvSpPr>
        <p:spPr>
          <a:xfrm>
            <a:off x="1983440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916A16-A90B-46E0-A60C-AAAAC5C1E133}"/>
              </a:ext>
            </a:extLst>
          </p:cNvPr>
          <p:cNvSpPr/>
          <p:nvPr/>
        </p:nvSpPr>
        <p:spPr>
          <a:xfrm>
            <a:off x="2745440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C92EE-E635-424D-BC04-B390DDC720F3}"/>
              </a:ext>
            </a:extLst>
          </p:cNvPr>
          <p:cNvSpPr/>
          <p:nvPr/>
        </p:nvSpPr>
        <p:spPr>
          <a:xfrm>
            <a:off x="3507440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A8F1D-4EEF-4A1B-AB0D-13F38D1EE185}"/>
              </a:ext>
            </a:extLst>
          </p:cNvPr>
          <p:cNvSpPr/>
          <p:nvPr/>
        </p:nvSpPr>
        <p:spPr>
          <a:xfrm>
            <a:off x="4262716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F9F069-EE05-4382-92D6-DAF4DDBBC845}"/>
              </a:ext>
            </a:extLst>
          </p:cNvPr>
          <p:cNvSpPr/>
          <p:nvPr/>
        </p:nvSpPr>
        <p:spPr>
          <a:xfrm>
            <a:off x="5024716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52F710-CD7A-4EAE-9B41-EF3B3584DFAC}"/>
              </a:ext>
            </a:extLst>
          </p:cNvPr>
          <p:cNvSpPr/>
          <p:nvPr/>
        </p:nvSpPr>
        <p:spPr>
          <a:xfrm>
            <a:off x="5786716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5825C-7133-4CA0-B470-9B2E6DA8F84E}"/>
              </a:ext>
            </a:extLst>
          </p:cNvPr>
          <p:cNvSpPr/>
          <p:nvPr/>
        </p:nvSpPr>
        <p:spPr>
          <a:xfrm>
            <a:off x="6548716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3BB4A5-7817-4DA6-9FA8-056962E2D5C8}"/>
              </a:ext>
            </a:extLst>
          </p:cNvPr>
          <p:cNvSpPr/>
          <p:nvPr/>
        </p:nvSpPr>
        <p:spPr>
          <a:xfrm>
            <a:off x="7303992" y="294714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41E224-866C-47B4-891B-DA3E5F1B8B3C}"/>
              </a:ext>
            </a:extLst>
          </p:cNvPr>
          <p:cNvSpPr/>
          <p:nvPr/>
        </p:nvSpPr>
        <p:spPr>
          <a:xfrm>
            <a:off x="1219200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74B0A6-E15A-46A0-B045-23F118A20668}"/>
              </a:ext>
            </a:extLst>
          </p:cNvPr>
          <p:cNvSpPr/>
          <p:nvPr/>
        </p:nvSpPr>
        <p:spPr>
          <a:xfrm>
            <a:off x="1981200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5F7D9F-EDAC-4FE2-AE62-5B83A5456199}"/>
              </a:ext>
            </a:extLst>
          </p:cNvPr>
          <p:cNvSpPr/>
          <p:nvPr/>
        </p:nvSpPr>
        <p:spPr>
          <a:xfrm>
            <a:off x="2743200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0F8A6D-3701-4369-9D1E-2DDF88870DF9}"/>
              </a:ext>
            </a:extLst>
          </p:cNvPr>
          <p:cNvSpPr/>
          <p:nvPr/>
        </p:nvSpPr>
        <p:spPr>
          <a:xfrm>
            <a:off x="3505200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B1E5EE-08AD-43BB-BD73-5B41429C5F6D}"/>
              </a:ext>
            </a:extLst>
          </p:cNvPr>
          <p:cNvSpPr/>
          <p:nvPr/>
        </p:nvSpPr>
        <p:spPr>
          <a:xfrm>
            <a:off x="4260476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0D07A3-2B20-4CD2-BD38-2D9515A5EC99}"/>
              </a:ext>
            </a:extLst>
          </p:cNvPr>
          <p:cNvSpPr/>
          <p:nvPr/>
        </p:nvSpPr>
        <p:spPr>
          <a:xfrm>
            <a:off x="5022476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84BCC1-EB3A-4E32-A08D-9DEE9F8426D3}"/>
              </a:ext>
            </a:extLst>
          </p:cNvPr>
          <p:cNvSpPr/>
          <p:nvPr/>
        </p:nvSpPr>
        <p:spPr>
          <a:xfrm>
            <a:off x="5784476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BF717E-F3CD-48BB-BB7E-A07A66C91240}"/>
              </a:ext>
            </a:extLst>
          </p:cNvPr>
          <p:cNvSpPr/>
          <p:nvPr/>
        </p:nvSpPr>
        <p:spPr>
          <a:xfrm>
            <a:off x="6546476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237CB0-F7E4-47DB-B847-EF1956374443}"/>
              </a:ext>
            </a:extLst>
          </p:cNvPr>
          <p:cNvSpPr/>
          <p:nvPr/>
        </p:nvSpPr>
        <p:spPr>
          <a:xfrm>
            <a:off x="7301752" y="339986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26D282-4991-464E-9D6D-FCADC5CFD36D}"/>
              </a:ext>
            </a:extLst>
          </p:cNvPr>
          <p:cNvSpPr/>
          <p:nvPr/>
        </p:nvSpPr>
        <p:spPr>
          <a:xfrm>
            <a:off x="1221440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DD68C7-5ADD-4C65-BA55-A48A7032B0AE}"/>
              </a:ext>
            </a:extLst>
          </p:cNvPr>
          <p:cNvSpPr/>
          <p:nvPr/>
        </p:nvSpPr>
        <p:spPr>
          <a:xfrm>
            <a:off x="1983440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E08144-5DAB-46BF-AA1B-0E90A44FA2F6}"/>
              </a:ext>
            </a:extLst>
          </p:cNvPr>
          <p:cNvSpPr/>
          <p:nvPr/>
        </p:nvSpPr>
        <p:spPr>
          <a:xfrm>
            <a:off x="2745440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4D1FD0-4C92-42AA-8C75-EE3C4B6850C2}"/>
              </a:ext>
            </a:extLst>
          </p:cNvPr>
          <p:cNvSpPr/>
          <p:nvPr/>
        </p:nvSpPr>
        <p:spPr>
          <a:xfrm>
            <a:off x="3507440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44EF1A-59AD-4CA9-AD15-58100F2C0FF7}"/>
              </a:ext>
            </a:extLst>
          </p:cNvPr>
          <p:cNvSpPr/>
          <p:nvPr/>
        </p:nvSpPr>
        <p:spPr>
          <a:xfrm>
            <a:off x="4262716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F6A56C-4C84-4A5A-9294-628632CEA0DB}"/>
              </a:ext>
            </a:extLst>
          </p:cNvPr>
          <p:cNvSpPr/>
          <p:nvPr/>
        </p:nvSpPr>
        <p:spPr>
          <a:xfrm>
            <a:off x="5024716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F8C8C71-F076-40D6-B528-A4EFDAB84164}"/>
              </a:ext>
            </a:extLst>
          </p:cNvPr>
          <p:cNvSpPr/>
          <p:nvPr/>
        </p:nvSpPr>
        <p:spPr>
          <a:xfrm>
            <a:off x="5786716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23B8B0-0132-4486-818A-438974199A87}"/>
              </a:ext>
            </a:extLst>
          </p:cNvPr>
          <p:cNvSpPr/>
          <p:nvPr/>
        </p:nvSpPr>
        <p:spPr>
          <a:xfrm>
            <a:off x="6548716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C877AB-4652-4AE1-B74B-DC83B99D3D4D}"/>
              </a:ext>
            </a:extLst>
          </p:cNvPr>
          <p:cNvSpPr/>
          <p:nvPr/>
        </p:nvSpPr>
        <p:spPr>
          <a:xfrm>
            <a:off x="7303992" y="38630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B35F3F-72F7-4F92-A5FB-724190A4BBF9}"/>
              </a:ext>
            </a:extLst>
          </p:cNvPr>
          <p:cNvSpPr/>
          <p:nvPr/>
        </p:nvSpPr>
        <p:spPr>
          <a:xfrm>
            <a:off x="1221440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EFED7C-652B-422B-8BCB-3ADF80771290}"/>
              </a:ext>
            </a:extLst>
          </p:cNvPr>
          <p:cNvSpPr/>
          <p:nvPr/>
        </p:nvSpPr>
        <p:spPr>
          <a:xfrm>
            <a:off x="1983440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AEE704F-C99F-4619-A154-1AA21C7D59AF}"/>
              </a:ext>
            </a:extLst>
          </p:cNvPr>
          <p:cNvSpPr/>
          <p:nvPr/>
        </p:nvSpPr>
        <p:spPr>
          <a:xfrm>
            <a:off x="2745440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0AF173-2295-4746-ACF7-16362293D14B}"/>
              </a:ext>
            </a:extLst>
          </p:cNvPr>
          <p:cNvSpPr/>
          <p:nvPr/>
        </p:nvSpPr>
        <p:spPr>
          <a:xfrm>
            <a:off x="3507440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3AD3FF-54F9-4C73-9C6B-87AB3106D306}"/>
              </a:ext>
            </a:extLst>
          </p:cNvPr>
          <p:cNvSpPr/>
          <p:nvPr/>
        </p:nvSpPr>
        <p:spPr>
          <a:xfrm>
            <a:off x="4262716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10EC91A-DF4D-4C2D-9764-C05071BC7D20}"/>
              </a:ext>
            </a:extLst>
          </p:cNvPr>
          <p:cNvSpPr/>
          <p:nvPr/>
        </p:nvSpPr>
        <p:spPr>
          <a:xfrm>
            <a:off x="5024716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5D8B25-75D6-40FA-9FB5-ECE0C188127B}"/>
              </a:ext>
            </a:extLst>
          </p:cNvPr>
          <p:cNvSpPr/>
          <p:nvPr/>
        </p:nvSpPr>
        <p:spPr>
          <a:xfrm>
            <a:off x="5786716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C16A9F-0B9A-4856-9822-212D7047D4AC}"/>
              </a:ext>
            </a:extLst>
          </p:cNvPr>
          <p:cNvSpPr/>
          <p:nvPr/>
        </p:nvSpPr>
        <p:spPr>
          <a:xfrm>
            <a:off x="6548716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E992BA-E41C-47C9-9735-32664C9E5930}"/>
              </a:ext>
            </a:extLst>
          </p:cNvPr>
          <p:cNvSpPr/>
          <p:nvPr/>
        </p:nvSpPr>
        <p:spPr>
          <a:xfrm>
            <a:off x="7303992" y="431354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5CF882-7E2A-42C6-AEFA-7C597E6D407D}"/>
              </a:ext>
            </a:extLst>
          </p:cNvPr>
          <p:cNvSpPr/>
          <p:nvPr/>
        </p:nvSpPr>
        <p:spPr>
          <a:xfrm>
            <a:off x="1221440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2DB3A-2CA9-4571-88E3-6D43805E080E}"/>
              </a:ext>
            </a:extLst>
          </p:cNvPr>
          <p:cNvSpPr/>
          <p:nvPr/>
        </p:nvSpPr>
        <p:spPr>
          <a:xfrm>
            <a:off x="1983440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AB2EE8-042D-454E-90BD-9A67263D2FD6}"/>
              </a:ext>
            </a:extLst>
          </p:cNvPr>
          <p:cNvSpPr/>
          <p:nvPr/>
        </p:nvSpPr>
        <p:spPr>
          <a:xfrm>
            <a:off x="2745440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47DE23-51BE-4289-9047-D474B867E123}"/>
              </a:ext>
            </a:extLst>
          </p:cNvPr>
          <p:cNvSpPr/>
          <p:nvPr/>
        </p:nvSpPr>
        <p:spPr>
          <a:xfrm>
            <a:off x="3507440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B7696E-0B02-42BA-80B5-3BD5FCDE1F7D}"/>
              </a:ext>
            </a:extLst>
          </p:cNvPr>
          <p:cNvSpPr/>
          <p:nvPr/>
        </p:nvSpPr>
        <p:spPr>
          <a:xfrm>
            <a:off x="4262716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1EAC33-5345-4CB4-82A5-E840C6D2E143}"/>
              </a:ext>
            </a:extLst>
          </p:cNvPr>
          <p:cNvSpPr/>
          <p:nvPr/>
        </p:nvSpPr>
        <p:spPr>
          <a:xfrm>
            <a:off x="5024716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86C676-E9B1-4E47-AFB4-6B88E2034E4F}"/>
              </a:ext>
            </a:extLst>
          </p:cNvPr>
          <p:cNvSpPr/>
          <p:nvPr/>
        </p:nvSpPr>
        <p:spPr>
          <a:xfrm>
            <a:off x="5786716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29F307-EADB-467C-A635-F18524C732BA}"/>
              </a:ext>
            </a:extLst>
          </p:cNvPr>
          <p:cNvSpPr/>
          <p:nvPr/>
        </p:nvSpPr>
        <p:spPr>
          <a:xfrm>
            <a:off x="6548716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12820EF-9320-4FB1-AC04-D1941CEB0651}"/>
              </a:ext>
            </a:extLst>
          </p:cNvPr>
          <p:cNvSpPr/>
          <p:nvPr/>
        </p:nvSpPr>
        <p:spPr>
          <a:xfrm>
            <a:off x="7303992" y="476177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B9BEFF7-5F7E-43B5-8273-13BA58C4B5CB}"/>
              </a:ext>
            </a:extLst>
          </p:cNvPr>
          <p:cNvSpPr/>
          <p:nvPr/>
        </p:nvSpPr>
        <p:spPr>
          <a:xfrm>
            <a:off x="1219200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22EF1BD-3077-4520-81B7-11258E75B58C}"/>
              </a:ext>
            </a:extLst>
          </p:cNvPr>
          <p:cNvSpPr/>
          <p:nvPr/>
        </p:nvSpPr>
        <p:spPr>
          <a:xfrm>
            <a:off x="1981200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419387A-531F-4BD7-AC8A-06009BBE92EC}"/>
              </a:ext>
            </a:extLst>
          </p:cNvPr>
          <p:cNvSpPr/>
          <p:nvPr/>
        </p:nvSpPr>
        <p:spPr>
          <a:xfrm>
            <a:off x="2743200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620E6F4-FAB6-4FE6-93BA-D4B0B75654C4}"/>
              </a:ext>
            </a:extLst>
          </p:cNvPr>
          <p:cNvSpPr/>
          <p:nvPr/>
        </p:nvSpPr>
        <p:spPr>
          <a:xfrm>
            <a:off x="3505200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160C962-4AC8-4D7F-A976-129236A50B29}"/>
              </a:ext>
            </a:extLst>
          </p:cNvPr>
          <p:cNvSpPr/>
          <p:nvPr/>
        </p:nvSpPr>
        <p:spPr>
          <a:xfrm>
            <a:off x="4260476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8CD5613-550B-449F-9532-E08FC37570CB}"/>
              </a:ext>
            </a:extLst>
          </p:cNvPr>
          <p:cNvSpPr/>
          <p:nvPr/>
        </p:nvSpPr>
        <p:spPr>
          <a:xfrm>
            <a:off x="5022476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D716F6E-832F-48C2-A886-5497242910A0}"/>
              </a:ext>
            </a:extLst>
          </p:cNvPr>
          <p:cNvSpPr/>
          <p:nvPr/>
        </p:nvSpPr>
        <p:spPr>
          <a:xfrm>
            <a:off x="5784476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91D2D7F-950B-4018-94EC-E898C49E16E0}"/>
              </a:ext>
            </a:extLst>
          </p:cNvPr>
          <p:cNvSpPr/>
          <p:nvPr/>
        </p:nvSpPr>
        <p:spPr>
          <a:xfrm>
            <a:off x="6546476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31AA1D-4A11-4DD8-AC0F-4C3BC042E6B8}"/>
              </a:ext>
            </a:extLst>
          </p:cNvPr>
          <p:cNvSpPr/>
          <p:nvPr/>
        </p:nvSpPr>
        <p:spPr>
          <a:xfrm>
            <a:off x="7301752" y="521449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nna with guetzeli compression">
            <a:extLst>
              <a:ext uri="{FF2B5EF4-FFF2-40B4-BE49-F238E27FC236}">
                <a16:creationId xmlns:a16="http://schemas.microsoft.com/office/drawing/2014/main" id="{9C11D5B4-1E6A-473B-84C4-3E801EDDF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 bwMode="auto">
          <a:xfrm>
            <a:off x="1219200" y="2514600"/>
            <a:ext cx="6858000" cy="3171270"/>
          </a:xfrm>
          <a:prstGeom prst="rect">
            <a:avLst/>
          </a:prstGeom>
          <a:solidFill>
            <a:schemeClr val="tx1">
              <a:alpha val="3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DBC0F-9D92-42C2-BA28-BB3A6A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OpenVX and BAM (current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509C-7B09-4CBC-B3C4-150D1B69A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284B4-3932-4B18-BC43-5AC3E0B7C958}"/>
              </a:ext>
            </a:extLst>
          </p:cNvPr>
          <p:cNvSpPr/>
          <p:nvPr/>
        </p:nvSpPr>
        <p:spPr>
          <a:xfrm>
            <a:off x="1221440" y="2505636"/>
            <a:ext cx="7620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4CCC35-5030-4EAD-812F-23254300C3BC}"/>
              </a:ext>
            </a:extLst>
          </p:cNvPr>
          <p:cNvSpPr/>
          <p:nvPr/>
        </p:nvSpPr>
        <p:spPr>
          <a:xfrm>
            <a:off x="1983440" y="2505636"/>
            <a:ext cx="7620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723698-2CE7-41D8-8105-445CD9165C4B}"/>
              </a:ext>
            </a:extLst>
          </p:cNvPr>
          <p:cNvSpPr/>
          <p:nvPr/>
        </p:nvSpPr>
        <p:spPr>
          <a:xfrm>
            <a:off x="2745440" y="2508022"/>
            <a:ext cx="7620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10472A-72EB-4566-A0F3-6A4A4B6533ED}"/>
              </a:ext>
            </a:extLst>
          </p:cNvPr>
          <p:cNvSpPr/>
          <p:nvPr/>
        </p:nvSpPr>
        <p:spPr>
          <a:xfrm>
            <a:off x="3507440" y="250773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9D318-AF04-4586-9B3D-72AA2F8398C2}"/>
              </a:ext>
            </a:extLst>
          </p:cNvPr>
          <p:cNvSpPr/>
          <p:nvPr/>
        </p:nvSpPr>
        <p:spPr>
          <a:xfrm>
            <a:off x="4262716" y="250563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A7B15-4FBC-4836-A0A2-A20C1703D544}"/>
              </a:ext>
            </a:extLst>
          </p:cNvPr>
          <p:cNvSpPr/>
          <p:nvPr/>
        </p:nvSpPr>
        <p:spPr>
          <a:xfrm>
            <a:off x="5024716" y="250563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291C9-ECB9-4B45-87A3-1FECAB7138E0}"/>
              </a:ext>
            </a:extLst>
          </p:cNvPr>
          <p:cNvSpPr/>
          <p:nvPr/>
        </p:nvSpPr>
        <p:spPr>
          <a:xfrm>
            <a:off x="5786716" y="250115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04478-D219-40A7-BC01-165D582B55A0}"/>
              </a:ext>
            </a:extLst>
          </p:cNvPr>
          <p:cNvSpPr/>
          <p:nvPr/>
        </p:nvSpPr>
        <p:spPr>
          <a:xfrm>
            <a:off x="6548716" y="250115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F61C4-CD1E-4F00-83C9-7DFC57E16835}"/>
              </a:ext>
            </a:extLst>
          </p:cNvPr>
          <p:cNvSpPr/>
          <p:nvPr/>
        </p:nvSpPr>
        <p:spPr>
          <a:xfrm>
            <a:off x="7303992" y="249891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338FE-6D9C-44A8-A489-E63C630C53E3}"/>
              </a:ext>
            </a:extLst>
          </p:cNvPr>
          <p:cNvSpPr/>
          <p:nvPr/>
        </p:nvSpPr>
        <p:spPr>
          <a:xfrm>
            <a:off x="1221440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09F7E4-EC0D-468A-BC39-B9C4ECE110F4}"/>
              </a:ext>
            </a:extLst>
          </p:cNvPr>
          <p:cNvSpPr/>
          <p:nvPr/>
        </p:nvSpPr>
        <p:spPr>
          <a:xfrm>
            <a:off x="1983440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916A16-A90B-46E0-A60C-AAAAC5C1E133}"/>
              </a:ext>
            </a:extLst>
          </p:cNvPr>
          <p:cNvSpPr/>
          <p:nvPr/>
        </p:nvSpPr>
        <p:spPr>
          <a:xfrm>
            <a:off x="2745440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C92EE-E635-424D-BC04-B390DDC720F3}"/>
              </a:ext>
            </a:extLst>
          </p:cNvPr>
          <p:cNvSpPr/>
          <p:nvPr/>
        </p:nvSpPr>
        <p:spPr>
          <a:xfrm>
            <a:off x="3507440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A8F1D-4EEF-4A1B-AB0D-13F38D1EE185}"/>
              </a:ext>
            </a:extLst>
          </p:cNvPr>
          <p:cNvSpPr/>
          <p:nvPr/>
        </p:nvSpPr>
        <p:spPr>
          <a:xfrm>
            <a:off x="4262716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F9F069-EE05-4382-92D6-DAF4DDBBC845}"/>
              </a:ext>
            </a:extLst>
          </p:cNvPr>
          <p:cNvSpPr/>
          <p:nvPr/>
        </p:nvSpPr>
        <p:spPr>
          <a:xfrm>
            <a:off x="5024716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52F710-CD7A-4EAE-9B41-EF3B3584DFAC}"/>
              </a:ext>
            </a:extLst>
          </p:cNvPr>
          <p:cNvSpPr/>
          <p:nvPr/>
        </p:nvSpPr>
        <p:spPr>
          <a:xfrm>
            <a:off x="5786716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5825C-7133-4CA0-B470-9B2E6DA8F84E}"/>
              </a:ext>
            </a:extLst>
          </p:cNvPr>
          <p:cNvSpPr/>
          <p:nvPr/>
        </p:nvSpPr>
        <p:spPr>
          <a:xfrm>
            <a:off x="6548716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3BB4A5-7817-4DA6-9FA8-056962E2D5C8}"/>
              </a:ext>
            </a:extLst>
          </p:cNvPr>
          <p:cNvSpPr/>
          <p:nvPr/>
        </p:nvSpPr>
        <p:spPr>
          <a:xfrm>
            <a:off x="7303992" y="294714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41E224-866C-47B4-891B-DA3E5F1B8B3C}"/>
              </a:ext>
            </a:extLst>
          </p:cNvPr>
          <p:cNvSpPr/>
          <p:nvPr/>
        </p:nvSpPr>
        <p:spPr>
          <a:xfrm>
            <a:off x="1219200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74B0A6-E15A-46A0-B045-23F118A20668}"/>
              </a:ext>
            </a:extLst>
          </p:cNvPr>
          <p:cNvSpPr/>
          <p:nvPr/>
        </p:nvSpPr>
        <p:spPr>
          <a:xfrm>
            <a:off x="1981200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5F7D9F-EDAC-4FE2-AE62-5B83A5456199}"/>
              </a:ext>
            </a:extLst>
          </p:cNvPr>
          <p:cNvSpPr/>
          <p:nvPr/>
        </p:nvSpPr>
        <p:spPr>
          <a:xfrm>
            <a:off x="2743200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B1E5EE-08AD-43BB-BD73-5B41429C5F6D}"/>
              </a:ext>
            </a:extLst>
          </p:cNvPr>
          <p:cNvSpPr/>
          <p:nvPr/>
        </p:nvSpPr>
        <p:spPr>
          <a:xfrm>
            <a:off x="4260476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0D07A3-2B20-4CD2-BD38-2D9515A5EC99}"/>
              </a:ext>
            </a:extLst>
          </p:cNvPr>
          <p:cNvSpPr/>
          <p:nvPr/>
        </p:nvSpPr>
        <p:spPr>
          <a:xfrm>
            <a:off x="5022476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84BCC1-EB3A-4E32-A08D-9DEE9F8426D3}"/>
              </a:ext>
            </a:extLst>
          </p:cNvPr>
          <p:cNvSpPr/>
          <p:nvPr/>
        </p:nvSpPr>
        <p:spPr>
          <a:xfrm>
            <a:off x="5784476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BF717E-F3CD-48BB-BB7E-A07A66C91240}"/>
              </a:ext>
            </a:extLst>
          </p:cNvPr>
          <p:cNvSpPr/>
          <p:nvPr/>
        </p:nvSpPr>
        <p:spPr>
          <a:xfrm>
            <a:off x="6546476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237CB0-F7E4-47DB-B847-EF1956374443}"/>
              </a:ext>
            </a:extLst>
          </p:cNvPr>
          <p:cNvSpPr/>
          <p:nvPr/>
        </p:nvSpPr>
        <p:spPr>
          <a:xfrm>
            <a:off x="7301752" y="339986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26D282-4991-464E-9D6D-FCADC5CFD36D}"/>
              </a:ext>
            </a:extLst>
          </p:cNvPr>
          <p:cNvSpPr/>
          <p:nvPr/>
        </p:nvSpPr>
        <p:spPr>
          <a:xfrm>
            <a:off x="1221440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DD68C7-5ADD-4C65-BA55-A48A7032B0AE}"/>
              </a:ext>
            </a:extLst>
          </p:cNvPr>
          <p:cNvSpPr/>
          <p:nvPr/>
        </p:nvSpPr>
        <p:spPr>
          <a:xfrm>
            <a:off x="1983440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E08144-5DAB-46BF-AA1B-0E90A44FA2F6}"/>
              </a:ext>
            </a:extLst>
          </p:cNvPr>
          <p:cNvSpPr/>
          <p:nvPr/>
        </p:nvSpPr>
        <p:spPr>
          <a:xfrm>
            <a:off x="2745440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4D1FD0-4C92-42AA-8C75-EE3C4B6850C2}"/>
              </a:ext>
            </a:extLst>
          </p:cNvPr>
          <p:cNvSpPr/>
          <p:nvPr/>
        </p:nvSpPr>
        <p:spPr>
          <a:xfrm>
            <a:off x="3507440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44EF1A-59AD-4CA9-AD15-58100F2C0FF7}"/>
              </a:ext>
            </a:extLst>
          </p:cNvPr>
          <p:cNvSpPr/>
          <p:nvPr/>
        </p:nvSpPr>
        <p:spPr>
          <a:xfrm>
            <a:off x="4262716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F6A56C-4C84-4A5A-9294-628632CEA0DB}"/>
              </a:ext>
            </a:extLst>
          </p:cNvPr>
          <p:cNvSpPr/>
          <p:nvPr/>
        </p:nvSpPr>
        <p:spPr>
          <a:xfrm>
            <a:off x="5024716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F8C8C71-F076-40D6-B528-A4EFDAB84164}"/>
              </a:ext>
            </a:extLst>
          </p:cNvPr>
          <p:cNvSpPr/>
          <p:nvPr/>
        </p:nvSpPr>
        <p:spPr>
          <a:xfrm>
            <a:off x="5786716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23B8B0-0132-4486-818A-438974199A87}"/>
              </a:ext>
            </a:extLst>
          </p:cNvPr>
          <p:cNvSpPr/>
          <p:nvPr/>
        </p:nvSpPr>
        <p:spPr>
          <a:xfrm>
            <a:off x="6548716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C877AB-4652-4AE1-B74B-DC83B99D3D4D}"/>
              </a:ext>
            </a:extLst>
          </p:cNvPr>
          <p:cNvSpPr/>
          <p:nvPr/>
        </p:nvSpPr>
        <p:spPr>
          <a:xfrm>
            <a:off x="7303992" y="38630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B35F3F-72F7-4F92-A5FB-724190A4BBF9}"/>
              </a:ext>
            </a:extLst>
          </p:cNvPr>
          <p:cNvSpPr/>
          <p:nvPr/>
        </p:nvSpPr>
        <p:spPr>
          <a:xfrm>
            <a:off x="1221440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EFED7C-652B-422B-8BCB-3ADF80771290}"/>
              </a:ext>
            </a:extLst>
          </p:cNvPr>
          <p:cNvSpPr/>
          <p:nvPr/>
        </p:nvSpPr>
        <p:spPr>
          <a:xfrm>
            <a:off x="1983440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AEE704F-C99F-4619-A154-1AA21C7D59AF}"/>
              </a:ext>
            </a:extLst>
          </p:cNvPr>
          <p:cNvSpPr/>
          <p:nvPr/>
        </p:nvSpPr>
        <p:spPr>
          <a:xfrm>
            <a:off x="2745440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0AF173-2295-4746-ACF7-16362293D14B}"/>
              </a:ext>
            </a:extLst>
          </p:cNvPr>
          <p:cNvSpPr/>
          <p:nvPr/>
        </p:nvSpPr>
        <p:spPr>
          <a:xfrm>
            <a:off x="3507440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3AD3FF-54F9-4C73-9C6B-87AB3106D306}"/>
              </a:ext>
            </a:extLst>
          </p:cNvPr>
          <p:cNvSpPr/>
          <p:nvPr/>
        </p:nvSpPr>
        <p:spPr>
          <a:xfrm>
            <a:off x="4262716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10EC91A-DF4D-4C2D-9764-C05071BC7D20}"/>
              </a:ext>
            </a:extLst>
          </p:cNvPr>
          <p:cNvSpPr/>
          <p:nvPr/>
        </p:nvSpPr>
        <p:spPr>
          <a:xfrm>
            <a:off x="5024716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5D8B25-75D6-40FA-9FB5-ECE0C188127B}"/>
              </a:ext>
            </a:extLst>
          </p:cNvPr>
          <p:cNvSpPr/>
          <p:nvPr/>
        </p:nvSpPr>
        <p:spPr>
          <a:xfrm>
            <a:off x="5786716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C16A9F-0B9A-4856-9822-212D7047D4AC}"/>
              </a:ext>
            </a:extLst>
          </p:cNvPr>
          <p:cNvSpPr/>
          <p:nvPr/>
        </p:nvSpPr>
        <p:spPr>
          <a:xfrm>
            <a:off x="6548716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E992BA-E41C-47C9-9735-32664C9E5930}"/>
              </a:ext>
            </a:extLst>
          </p:cNvPr>
          <p:cNvSpPr/>
          <p:nvPr/>
        </p:nvSpPr>
        <p:spPr>
          <a:xfrm>
            <a:off x="7303992" y="431354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5CF882-7E2A-42C6-AEFA-7C597E6D407D}"/>
              </a:ext>
            </a:extLst>
          </p:cNvPr>
          <p:cNvSpPr/>
          <p:nvPr/>
        </p:nvSpPr>
        <p:spPr>
          <a:xfrm>
            <a:off x="1221440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2DB3A-2CA9-4571-88E3-6D43805E080E}"/>
              </a:ext>
            </a:extLst>
          </p:cNvPr>
          <p:cNvSpPr/>
          <p:nvPr/>
        </p:nvSpPr>
        <p:spPr>
          <a:xfrm>
            <a:off x="1983440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AB2EE8-042D-454E-90BD-9A67263D2FD6}"/>
              </a:ext>
            </a:extLst>
          </p:cNvPr>
          <p:cNvSpPr/>
          <p:nvPr/>
        </p:nvSpPr>
        <p:spPr>
          <a:xfrm>
            <a:off x="2745440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47DE23-51BE-4289-9047-D474B867E123}"/>
              </a:ext>
            </a:extLst>
          </p:cNvPr>
          <p:cNvSpPr/>
          <p:nvPr/>
        </p:nvSpPr>
        <p:spPr>
          <a:xfrm>
            <a:off x="3507440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B7696E-0B02-42BA-80B5-3BD5FCDE1F7D}"/>
              </a:ext>
            </a:extLst>
          </p:cNvPr>
          <p:cNvSpPr/>
          <p:nvPr/>
        </p:nvSpPr>
        <p:spPr>
          <a:xfrm>
            <a:off x="4262716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1EAC33-5345-4CB4-82A5-E840C6D2E143}"/>
              </a:ext>
            </a:extLst>
          </p:cNvPr>
          <p:cNvSpPr/>
          <p:nvPr/>
        </p:nvSpPr>
        <p:spPr>
          <a:xfrm>
            <a:off x="5024716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86C676-E9B1-4E47-AFB4-6B88E2034E4F}"/>
              </a:ext>
            </a:extLst>
          </p:cNvPr>
          <p:cNvSpPr/>
          <p:nvPr/>
        </p:nvSpPr>
        <p:spPr>
          <a:xfrm>
            <a:off x="5786716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29F307-EADB-467C-A635-F18524C732BA}"/>
              </a:ext>
            </a:extLst>
          </p:cNvPr>
          <p:cNvSpPr/>
          <p:nvPr/>
        </p:nvSpPr>
        <p:spPr>
          <a:xfrm>
            <a:off x="6548716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12820EF-9320-4FB1-AC04-D1941CEB0651}"/>
              </a:ext>
            </a:extLst>
          </p:cNvPr>
          <p:cNvSpPr/>
          <p:nvPr/>
        </p:nvSpPr>
        <p:spPr>
          <a:xfrm>
            <a:off x="7303992" y="476177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B9BEFF7-5F7E-43B5-8273-13BA58C4B5CB}"/>
              </a:ext>
            </a:extLst>
          </p:cNvPr>
          <p:cNvSpPr/>
          <p:nvPr/>
        </p:nvSpPr>
        <p:spPr>
          <a:xfrm>
            <a:off x="1219200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22EF1BD-3077-4520-81B7-11258E75B58C}"/>
              </a:ext>
            </a:extLst>
          </p:cNvPr>
          <p:cNvSpPr/>
          <p:nvPr/>
        </p:nvSpPr>
        <p:spPr>
          <a:xfrm>
            <a:off x="1981200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419387A-531F-4BD7-AC8A-06009BBE92EC}"/>
              </a:ext>
            </a:extLst>
          </p:cNvPr>
          <p:cNvSpPr/>
          <p:nvPr/>
        </p:nvSpPr>
        <p:spPr>
          <a:xfrm>
            <a:off x="2743200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620E6F4-FAB6-4FE6-93BA-D4B0B75654C4}"/>
              </a:ext>
            </a:extLst>
          </p:cNvPr>
          <p:cNvSpPr/>
          <p:nvPr/>
        </p:nvSpPr>
        <p:spPr>
          <a:xfrm>
            <a:off x="3505200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160C962-4AC8-4D7F-A976-129236A50B29}"/>
              </a:ext>
            </a:extLst>
          </p:cNvPr>
          <p:cNvSpPr/>
          <p:nvPr/>
        </p:nvSpPr>
        <p:spPr>
          <a:xfrm>
            <a:off x="4260476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8CD5613-550B-449F-9532-E08FC37570CB}"/>
              </a:ext>
            </a:extLst>
          </p:cNvPr>
          <p:cNvSpPr/>
          <p:nvPr/>
        </p:nvSpPr>
        <p:spPr>
          <a:xfrm>
            <a:off x="5022476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D716F6E-832F-48C2-A886-5497242910A0}"/>
              </a:ext>
            </a:extLst>
          </p:cNvPr>
          <p:cNvSpPr/>
          <p:nvPr/>
        </p:nvSpPr>
        <p:spPr>
          <a:xfrm>
            <a:off x="5784476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91D2D7F-950B-4018-94EC-E898C49E16E0}"/>
              </a:ext>
            </a:extLst>
          </p:cNvPr>
          <p:cNvSpPr/>
          <p:nvPr/>
        </p:nvSpPr>
        <p:spPr>
          <a:xfrm>
            <a:off x="6546476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31AA1D-4A11-4DD8-AC0F-4C3BC042E6B8}"/>
              </a:ext>
            </a:extLst>
          </p:cNvPr>
          <p:cNvSpPr/>
          <p:nvPr/>
        </p:nvSpPr>
        <p:spPr>
          <a:xfrm>
            <a:off x="7301752" y="521449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694" y="1841956"/>
            <a:ext cx="844756" cy="52043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841639"/>
            <a:ext cx="836823" cy="518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14845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(process)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24400" y="148127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(in)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1524000" y="2727513"/>
            <a:ext cx="1895595" cy="0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/>
          </p:cNvCxnSpPr>
          <p:nvPr/>
        </p:nvCxnSpPr>
        <p:spPr>
          <a:xfrm>
            <a:off x="5868739" y="2360025"/>
            <a:ext cx="193673" cy="558096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F9D0AAA-DAF6-49B7-A471-4D879231E4DF}"/>
              </a:ext>
            </a:extLst>
          </p:cNvPr>
          <p:cNvCxnSpPr/>
          <p:nvPr/>
        </p:nvCxnSpPr>
        <p:spPr>
          <a:xfrm flipV="1">
            <a:off x="3419595" y="2253963"/>
            <a:ext cx="76200" cy="436667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F841350-7E84-41D9-8E17-B1FD187B5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41639"/>
            <a:ext cx="854637" cy="51838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F89AFDF0-322B-4708-B01A-9DA989811B1D}"/>
              </a:ext>
            </a:extLst>
          </p:cNvPr>
          <p:cNvSpPr txBox="1"/>
          <p:nvPr/>
        </p:nvSpPr>
        <p:spPr>
          <a:xfrm>
            <a:off x="3126555" y="150014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(out)</a:t>
            </a:r>
          </a:p>
        </p:txBody>
      </p:sp>
      <p:cxnSp>
        <p:nvCxnSpPr>
          <p:cNvPr id="95" name="Straight Arrow Connector 94"/>
          <p:cNvCxnSpPr>
            <a:cxnSpLocks/>
          </p:cNvCxnSpPr>
          <p:nvPr/>
        </p:nvCxnSpPr>
        <p:spPr>
          <a:xfrm>
            <a:off x="3462137" y="2295328"/>
            <a:ext cx="2405263" cy="0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9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4E2DE71-FCD5-41BE-AA86-683EAF9AB5A0}"/>
              </a:ext>
            </a:extLst>
          </p:cNvPr>
          <p:cNvSpPr txBox="1"/>
          <p:nvPr/>
        </p:nvSpPr>
        <p:spPr>
          <a:xfrm>
            <a:off x="1329682" y="6195366"/>
            <a:ext cx="3242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max(compute,DMA)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BE610-46B9-43E9-9BF5-C66ECF82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DMA and Scratchpad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19CE5-06B0-45E1-9FB9-D39344F03F00}"/>
              </a:ext>
            </a:extLst>
          </p:cNvPr>
          <p:cNvSpPr txBox="1"/>
          <p:nvPr/>
        </p:nvSpPr>
        <p:spPr>
          <a:xfrm>
            <a:off x="-152400" y="45036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processor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52AFB-558B-4FF0-926D-794D61A50BBB}"/>
              </a:ext>
            </a:extLst>
          </p:cNvPr>
          <p:cNvSpPr txBox="1"/>
          <p:nvPr/>
        </p:nvSpPr>
        <p:spPr>
          <a:xfrm>
            <a:off x="-228600" y="505888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DMA controller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B4DDC-50E2-439C-978A-463236204E69}"/>
              </a:ext>
            </a:extLst>
          </p:cNvPr>
          <p:cNvSpPr txBox="1"/>
          <p:nvPr/>
        </p:nvSpPr>
        <p:spPr>
          <a:xfrm>
            <a:off x="1177120" y="4532467"/>
            <a:ext cx="844550" cy="381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trigger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3491-B072-498C-A1F3-AC4E7BDB22AD}"/>
              </a:ext>
            </a:extLst>
          </p:cNvPr>
          <p:cNvSpPr txBox="1"/>
          <p:nvPr/>
        </p:nvSpPr>
        <p:spPr>
          <a:xfrm>
            <a:off x="-637485" y="1428512"/>
            <a:ext cx="211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3ACC52-E950-4B80-9018-FEBF0C5EBEA7}"/>
              </a:ext>
            </a:extLst>
          </p:cNvPr>
          <p:cNvCxnSpPr>
            <a:cxnSpLocks/>
          </p:cNvCxnSpPr>
          <p:nvPr/>
        </p:nvCxnSpPr>
        <p:spPr>
          <a:xfrm>
            <a:off x="831278" y="1613178"/>
            <a:ext cx="79804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502531-8A63-485A-91F5-021F3AB9DACB}"/>
              </a:ext>
            </a:extLst>
          </p:cNvPr>
          <p:cNvSpPr txBox="1"/>
          <p:nvPr/>
        </p:nvSpPr>
        <p:spPr>
          <a:xfrm>
            <a:off x="1177120" y="5191938"/>
            <a:ext cx="844550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5B84E1-AD5D-47C1-A9CA-076CE08232E5}"/>
              </a:ext>
            </a:extLst>
          </p:cNvPr>
          <p:cNvGrpSpPr/>
          <p:nvPr/>
        </p:nvGrpSpPr>
        <p:grpSpPr>
          <a:xfrm>
            <a:off x="1984408" y="5167591"/>
            <a:ext cx="1131358" cy="430887"/>
            <a:chOff x="1984408" y="5167591"/>
            <a:chExt cx="1131358" cy="4308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FE7D3E-B801-40DF-85E4-CF7EADF97FBC}"/>
                </a:ext>
              </a:extLst>
            </p:cNvPr>
            <p:cNvSpPr/>
            <p:nvPr/>
          </p:nvSpPr>
          <p:spPr>
            <a:xfrm>
              <a:off x="2021670" y="5191937"/>
              <a:ext cx="1066800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49F28E-D7EE-4582-B438-8C8191DAF13B}"/>
                </a:ext>
              </a:extLst>
            </p:cNvPr>
            <p:cNvSpPr txBox="1"/>
            <p:nvPr/>
          </p:nvSpPr>
          <p:spPr>
            <a:xfrm>
              <a:off x="1984408" y="5167591"/>
              <a:ext cx="1131358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write tile n-1 to DRAM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7F90A3-0843-49FF-BF3F-51B8710B5CEB}"/>
              </a:ext>
            </a:extLst>
          </p:cNvPr>
          <p:cNvGrpSpPr/>
          <p:nvPr/>
        </p:nvGrpSpPr>
        <p:grpSpPr>
          <a:xfrm>
            <a:off x="2018619" y="4531836"/>
            <a:ext cx="1374651" cy="380995"/>
            <a:chOff x="2018619" y="4531836"/>
            <a:chExt cx="1374651" cy="38099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E3BB60-9AD1-4E6E-ACF3-25238D25D29A}"/>
                </a:ext>
              </a:extLst>
            </p:cNvPr>
            <p:cNvSpPr/>
            <p:nvPr/>
          </p:nvSpPr>
          <p:spPr>
            <a:xfrm>
              <a:off x="2018619" y="4531836"/>
              <a:ext cx="1374651" cy="3809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C8F4DF-F388-4BEB-AE7B-C056C79551B3}"/>
                </a:ext>
              </a:extLst>
            </p:cNvPr>
            <p:cNvSpPr txBox="1"/>
            <p:nvPr/>
          </p:nvSpPr>
          <p:spPr>
            <a:xfrm>
              <a:off x="2087852" y="4553304"/>
              <a:ext cx="1236184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process tile 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7590F0E-32F7-4341-9988-12ABFFE24FDD}"/>
              </a:ext>
            </a:extLst>
          </p:cNvPr>
          <p:cNvSpPr txBox="1"/>
          <p:nvPr/>
        </p:nvSpPr>
        <p:spPr>
          <a:xfrm>
            <a:off x="3395856" y="4531836"/>
            <a:ext cx="645321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7CA84A-7AC5-4BD8-B4ED-D2E2AFBCD4B4}"/>
              </a:ext>
            </a:extLst>
          </p:cNvPr>
          <p:cNvSpPr txBox="1"/>
          <p:nvPr/>
        </p:nvSpPr>
        <p:spPr>
          <a:xfrm>
            <a:off x="-152400" y="181838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ping buffer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2B586C-EA46-4449-930F-576804D14B4D}"/>
              </a:ext>
            </a:extLst>
          </p:cNvPr>
          <p:cNvSpPr txBox="1"/>
          <p:nvPr/>
        </p:nvSpPr>
        <p:spPr>
          <a:xfrm>
            <a:off x="-133350" y="238181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pong buffer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E5698E-5306-4186-A1C2-D36F4B5889EA}"/>
              </a:ext>
            </a:extLst>
          </p:cNvPr>
          <p:cNvSpPr txBox="1"/>
          <p:nvPr/>
        </p:nvSpPr>
        <p:spPr>
          <a:xfrm>
            <a:off x="-95250" y="302814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output ping buffer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A0830F-6755-4CBF-9689-364F7348518C}"/>
              </a:ext>
            </a:extLst>
          </p:cNvPr>
          <p:cNvSpPr txBox="1"/>
          <p:nvPr/>
        </p:nvSpPr>
        <p:spPr>
          <a:xfrm>
            <a:off x="-76200" y="3591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output pong buffer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F3448C-27F4-445F-9336-1010262C031D}"/>
              </a:ext>
            </a:extLst>
          </p:cNvPr>
          <p:cNvSpPr txBox="1"/>
          <p:nvPr/>
        </p:nvSpPr>
        <p:spPr>
          <a:xfrm>
            <a:off x="1155680" y="2460859"/>
            <a:ext cx="874477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F01805-35D6-47ED-9742-D2478CE7C911}"/>
              </a:ext>
            </a:extLst>
          </p:cNvPr>
          <p:cNvSpPr txBox="1"/>
          <p:nvPr/>
        </p:nvSpPr>
        <p:spPr>
          <a:xfrm>
            <a:off x="1155681" y="3117347"/>
            <a:ext cx="874476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n-1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121EC7-A9D7-493B-B5AC-9E6DB9F5BFB4}"/>
              </a:ext>
            </a:extLst>
          </p:cNvPr>
          <p:cNvSpPr txBox="1"/>
          <p:nvPr/>
        </p:nvSpPr>
        <p:spPr>
          <a:xfrm>
            <a:off x="1155681" y="3671944"/>
            <a:ext cx="87447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1251B1-654C-486C-808E-C85163F6C32E}"/>
              </a:ext>
            </a:extLst>
          </p:cNvPr>
          <p:cNvGrpSpPr/>
          <p:nvPr/>
        </p:nvGrpSpPr>
        <p:grpSpPr>
          <a:xfrm>
            <a:off x="4023271" y="1911350"/>
            <a:ext cx="858268" cy="369125"/>
            <a:chOff x="4023271" y="1906049"/>
            <a:chExt cx="858268" cy="3701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7286EE-CD12-4049-917B-8EFA6E45B9F5}"/>
                </a:ext>
              </a:extLst>
            </p:cNvPr>
            <p:cNvSpPr/>
            <p:nvPr/>
          </p:nvSpPr>
          <p:spPr>
            <a:xfrm>
              <a:off x="4023271" y="1906049"/>
              <a:ext cx="845986" cy="37019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DD0941C-DB75-48FE-A00A-ED339DF74F44}"/>
                </a:ext>
              </a:extLst>
            </p:cNvPr>
            <p:cNvSpPr txBox="1"/>
            <p:nvPr/>
          </p:nvSpPr>
          <p:spPr>
            <a:xfrm>
              <a:off x="4030406" y="1906622"/>
              <a:ext cx="851133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tile n+1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A3C4086-F93D-40EC-9152-C6A6D0EFE617}"/>
              </a:ext>
            </a:extLst>
          </p:cNvPr>
          <p:cNvSpPr txBox="1"/>
          <p:nvPr/>
        </p:nvSpPr>
        <p:spPr>
          <a:xfrm>
            <a:off x="6893645" y="2459503"/>
            <a:ext cx="2092277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9E604D-7555-4FA2-9739-000FD55AE0B1}"/>
              </a:ext>
            </a:extLst>
          </p:cNvPr>
          <p:cNvSpPr txBox="1"/>
          <p:nvPr/>
        </p:nvSpPr>
        <p:spPr>
          <a:xfrm>
            <a:off x="4881539" y="3116387"/>
            <a:ext cx="137465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3B93CC-5F3B-4F97-B2CE-3B0975604D02}"/>
              </a:ext>
            </a:extLst>
          </p:cNvPr>
          <p:cNvGrpSpPr/>
          <p:nvPr/>
        </p:nvGrpSpPr>
        <p:grpSpPr>
          <a:xfrm>
            <a:off x="3025918" y="5166608"/>
            <a:ext cx="1066800" cy="430887"/>
            <a:chOff x="3025918" y="5166608"/>
            <a:chExt cx="1066800" cy="43088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9105175-0CA5-4737-B6D6-EA27872FB8C3}"/>
                </a:ext>
              </a:extLst>
            </p:cNvPr>
            <p:cNvSpPr/>
            <p:nvPr/>
          </p:nvSpPr>
          <p:spPr>
            <a:xfrm>
              <a:off x="3074822" y="5192536"/>
              <a:ext cx="966355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481FA-D607-4B75-9712-EDD9C09E281C}"/>
                </a:ext>
              </a:extLst>
            </p:cNvPr>
            <p:cNvSpPr txBox="1"/>
            <p:nvPr/>
          </p:nvSpPr>
          <p:spPr>
            <a:xfrm>
              <a:off x="3025918" y="5166608"/>
              <a:ext cx="1066800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read tile n+1 from DRAM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56C75CF-EF67-4195-A981-D207FB3547E8}"/>
              </a:ext>
            </a:extLst>
          </p:cNvPr>
          <p:cNvSpPr txBox="1"/>
          <p:nvPr/>
        </p:nvSpPr>
        <p:spPr>
          <a:xfrm>
            <a:off x="4040040" y="4532467"/>
            <a:ext cx="844550" cy="381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trigger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75FC35-2F02-419C-9131-40EC8531B915}"/>
              </a:ext>
            </a:extLst>
          </p:cNvPr>
          <p:cNvGrpSpPr/>
          <p:nvPr/>
        </p:nvGrpSpPr>
        <p:grpSpPr>
          <a:xfrm>
            <a:off x="4881539" y="4531836"/>
            <a:ext cx="1374651" cy="380995"/>
            <a:chOff x="4881539" y="4531836"/>
            <a:chExt cx="1374651" cy="38099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0644322-C797-4C11-BAC7-A8CF2CCD9872}"/>
                </a:ext>
              </a:extLst>
            </p:cNvPr>
            <p:cNvSpPr/>
            <p:nvPr/>
          </p:nvSpPr>
          <p:spPr>
            <a:xfrm>
              <a:off x="4881539" y="4531836"/>
              <a:ext cx="1374651" cy="3809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50A26A-792D-40C6-A767-CDAACC641BE3}"/>
                </a:ext>
              </a:extLst>
            </p:cNvPr>
            <p:cNvSpPr txBox="1"/>
            <p:nvPr/>
          </p:nvSpPr>
          <p:spPr>
            <a:xfrm>
              <a:off x="4950772" y="4579599"/>
              <a:ext cx="1236184" cy="2616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process tile n+1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4DF038F-D639-4220-9A7A-C7D459FFA47B}"/>
              </a:ext>
            </a:extLst>
          </p:cNvPr>
          <p:cNvSpPr txBox="1"/>
          <p:nvPr/>
        </p:nvSpPr>
        <p:spPr>
          <a:xfrm>
            <a:off x="6258776" y="4531836"/>
            <a:ext cx="645321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C46B66-4C2B-47E4-84FD-3213B12ECAE6}"/>
              </a:ext>
            </a:extLst>
          </p:cNvPr>
          <p:cNvSpPr txBox="1"/>
          <p:nvPr/>
        </p:nvSpPr>
        <p:spPr>
          <a:xfrm>
            <a:off x="6893645" y="4528570"/>
            <a:ext cx="844550" cy="381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trigger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315A9C-E382-42C5-BA65-2F5E241B5113}"/>
              </a:ext>
            </a:extLst>
          </p:cNvPr>
          <p:cNvGrpSpPr/>
          <p:nvPr/>
        </p:nvGrpSpPr>
        <p:grpSpPr>
          <a:xfrm>
            <a:off x="7735144" y="4527939"/>
            <a:ext cx="1374651" cy="380995"/>
            <a:chOff x="7735144" y="4527939"/>
            <a:chExt cx="1374651" cy="3809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34D75F6-28E5-48B4-909C-E9485F5339C0}"/>
                </a:ext>
              </a:extLst>
            </p:cNvPr>
            <p:cNvSpPr/>
            <p:nvPr/>
          </p:nvSpPr>
          <p:spPr>
            <a:xfrm>
              <a:off x="7735144" y="4527939"/>
              <a:ext cx="1374651" cy="3809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9801CF-DAC9-4BDC-B4FD-BD709AAB2F95}"/>
                </a:ext>
              </a:extLst>
            </p:cNvPr>
            <p:cNvSpPr txBox="1"/>
            <p:nvPr/>
          </p:nvSpPr>
          <p:spPr>
            <a:xfrm>
              <a:off x="7804377" y="4579599"/>
              <a:ext cx="1236184" cy="2616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process tile n+2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9B081D9-8C60-4813-B4E3-1D5BE308CA05}"/>
              </a:ext>
            </a:extLst>
          </p:cNvPr>
          <p:cNvSpPr txBox="1"/>
          <p:nvPr/>
        </p:nvSpPr>
        <p:spPr>
          <a:xfrm>
            <a:off x="4036990" y="5190955"/>
            <a:ext cx="844550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83BC1B-F412-4A45-9397-5726325C6448}"/>
              </a:ext>
            </a:extLst>
          </p:cNvPr>
          <p:cNvGrpSpPr/>
          <p:nvPr/>
        </p:nvGrpSpPr>
        <p:grpSpPr>
          <a:xfrm>
            <a:off x="4844278" y="5166608"/>
            <a:ext cx="1131358" cy="430887"/>
            <a:chOff x="4844278" y="5166608"/>
            <a:chExt cx="1131358" cy="43088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818151-5CF4-455E-B270-4ECB86FFE153}"/>
                </a:ext>
              </a:extLst>
            </p:cNvPr>
            <p:cNvSpPr/>
            <p:nvPr/>
          </p:nvSpPr>
          <p:spPr>
            <a:xfrm>
              <a:off x="4881540" y="5190954"/>
              <a:ext cx="1066800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03CC297-5663-450D-9A2C-66B0A85CB192}"/>
                </a:ext>
              </a:extLst>
            </p:cNvPr>
            <p:cNvSpPr txBox="1"/>
            <p:nvPr/>
          </p:nvSpPr>
          <p:spPr>
            <a:xfrm>
              <a:off x="4844278" y="5166608"/>
              <a:ext cx="1131358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write tile n to DRAM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E57F10-3413-451A-85BD-36F5D37502B9}"/>
              </a:ext>
            </a:extLst>
          </p:cNvPr>
          <p:cNvGrpSpPr/>
          <p:nvPr/>
        </p:nvGrpSpPr>
        <p:grpSpPr>
          <a:xfrm>
            <a:off x="5885788" y="5165625"/>
            <a:ext cx="1066800" cy="430887"/>
            <a:chOff x="5885788" y="5165625"/>
            <a:chExt cx="1066800" cy="43088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B95F5E2-1C68-4654-9466-09A60719CE91}"/>
                </a:ext>
              </a:extLst>
            </p:cNvPr>
            <p:cNvSpPr/>
            <p:nvPr/>
          </p:nvSpPr>
          <p:spPr>
            <a:xfrm>
              <a:off x="5934692" y="5191553"/>
              <a:ext cx="966355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5B97455-602C-49F1-9366-EB0C7CF02385}"/>
                </a:ext>
              </a:extLst>
            </p:cNvPr>
            <p:cNvSpPr txBox="1"/>
            <p:nvPr/>
          </p:nvSpPr>
          <p:spPr>
            <a:xfrm>
              <a:off x="5885788" y="5165625"/>
              <a:ext cx="1066800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read tile n+2 from DRAM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8313705-6B58-4E6A-AFC5-0F888623DBE9}"/>
              </a:ext>
            </a:extLst>
          </p:cNvPr>
          <p:cNvSpPr txBox="1"/>
          <p:nvPr/>
        </p:nvSpPr>
        <p:spPr>
          <a:xfrm>
            <a:off x="6900554" y="5190955"/>
            <a:ext cx="844550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CCFB2F-A693-49B1-ADD2-BEE06A38B748}"/>
              </a:ext>
            </a:extLst>
          </p:cNvPr>
          <p:cNvGrpSpPr/>
          <p:nvPr/>
        </p:nvGrpSpPr>
        <p:grpSpPr>
          <a:xfrm>
            <a:off x="7707842" y="5166608"/>
            <a:ext cx="1131358" cy="430887"/>
            <a:chOff x="7707842" y="5166608"/>
            <a:chExt cx="1131358" cy="43088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D599B70-EECC-4C28-8D82-CA0CBD4A5D63}"/>
                </a:ext>
              </a:extLst>
            </p:cNvPr>
            <p:cNvSpPr/>
            <p:nvPr/>
          </p:nvSpPr>
          <p:spPr>
            <a:xfrm>
              <a:off x="7745104" y="5190954"/>
              <a:ext cx="1066800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F908F3E-EF29-4309-A3EF-9AE5A73CAC16}"/>
                </a:ext>
              </a:extLst>
            </p:cNvPr>
            <p:cNvSpPr txBox="1"/>
            <p:nvPr/>
          </p:nvSpPr>
          <p:spPr>
            <a:xfrm>
              <a:off x="7707842" y="5166608"/>
              <a:ext cx="1131358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write tile n+1 to DRAM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084E56-C012-4B8D-9275-56E7554DE036}"/>
              </a:ext>
            </a:extLst>
          </p:cNvPr>
          <p:cNvSpPr/>
          <p:nvPr/>
        </p:nvSpPr>
        <p:spPr>
          <a:xfrm>
            <a:off x="8811704" y="5191781"/>
            <a:ext cx="311539" cy="380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A8D5C97-159D-4B33-B219-1B7059ACB155}"/>
              </a:ext>
            </a:extLst>
          </p:cNvPr>
          <p:cNvSpPr txBox="1"/>
          <p:nvPr/>
        </p:nvSpPr>
        <p:spPr>
          <a:xfrm>
            <a:off x="6256190" y="3116802"/>
            <a:ext cx="2735409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DB402F2-ADCC-46A3-A777-232A2687980F}"/>
              </a:ext>
            </a:extLst>
          </p:cNvPr>
          <p:cNvSpPr txBox="1"/>
          <p:nvPr/>
        </p:nvSpPr>
        <p:spPr>
          <a:xfrm>
            <a:off x="7707842" y="3669683"/>
            <a:ext cx="128375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A27A59-6517-4576-8236-0D8CC279C367}"/>
              </a:ext>
            </a:extLst>
          </p:cNvPr>
          <p:cNvSpPr txBox="1"/>
          <p:nvPr/>
        </p:nvSpPr>
        <p:spPr>
          <a:xfrm>
            <a:off x="3071452" y="1910710"/>
            <a:ext cx="95895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0A715-9D5A-47C0-8258-BEBE038F697E}"/>
              </a:ext>
            </a:extLst>
          </p:cNvPr>
          <p:cNvSpPr txBox="1"/>
          <p:nvPr/>
        </p:nvSpPr>
        <p:spPr>
          <a:xfrm>
            <a:off x="2030158" y="3669211"/>
            <a:ext cx="137465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05370A-F961-4232-B3E7-FEBC30B0B45C}"/>
              </a:ext>
            </a:extLst>
          </p:cNvPr>
          <p:cNvSpPr txBox="1"/>
          <p:nvPr/>
        </p:nvSpPr>
        <p:spPr>
          <a:xfrm>
            <a:off x="1157856" y="1910246"/>
            <a:ext cx="86076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168F5FF-C43B-42FB-9A17-AD39FA533053}"/>
              </a:ext>
            </a:extLst>
          </p:cNvPr>
          <p:cNvSpPr txBox="1"/>
          <p:nvPr/>
        </p:nvSpPr>
        <p:spPr>
          <a:xfrm>
            <a:off x="5948340" y="2459503"/>
            <a:ext cx="952211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9B1EB6-CC7C-432A-8EAE-EB4D9B6C5608}"/>
              </a:ext>
            </a:extLst>
          </p:cNvPr>
          <p:cNvSpPr txBox="1"/>
          <p:nvPr/>
        </p:nvSpPr>
        <p:spPr>
          <a:xfrm>
            <a:off x="1155680" y="2458134"/>
            <a:ext cx="2249129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8C2DD5A-E1A5-42D1-83B7-288FBA30316A}"/>
              </a:ext>
            </a:extLst>
          </p:cNvPr>
          <p:cNvSpPr txBox="1"/>
          <p:nvPr/>
        </p:nvSpPr>
        <p:spPr>
          <a:xfrm>
            <a:off x="1166782" y="3117455"/>
            <a:ext cx="1904669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n-1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A343A5-81CF-427C-8923-544AD375A671}"/>
              </a:ext>
            </a:extLst>
          </p:cNvPr>
          <p:cNvSpPr/>
          <p:nvPr/>
        </p:nvSpPr>
        <p:spPr>
          <a:xfrm rot="1805844">
            <a:off x="2747347" y="2764246"/>
            <a:ext cx="730205" cy="914400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FCC7E76-9BC7-4CD9-8305-5EC7E1C17663}"/>
              </a:ext>
            </a:extLst>
          </p:cNvPr>
          <p:cNvSpPr/>
          <p:nvPr/>
        </p:nvSpPr>
        <p:spPr>
          <a:xfrm rot="12822766">
            <a:off x="2112598" y="3448322"/>
            <a:ext cx="843262" cy="1647111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8724E2-FA46-4876-80DE-ADBE1B4CCB19}"/>
              </a:ext>
            </a:extLst>
          </p:cNvPr>
          <p:cNvCxnSpPr>
            <a:cxnSpLocks/>
          </p:cNvCxnSpPr>
          <p:nvPr/>
        </p:nvCxnSpPr>
        <p:spPr>
          <a:xfrm flipV="1">
            <a:off x="2869438" y="2847639"/>
            <a:ext cx="0" cy="1676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BA02C16-534E-4FB0-A97F-DD4451F52B84}"/>
              </a:ext>
            </a:extLst>
          </p:cNvPr>
          <p:cNvSpPr txBox="1"/>
          <p:nvPr/>
        </p:nvSpPr>
        <p:spPr>
          <a:xfrm>
            <a:off x="1151150" y="1909652"/>
            <a:ext cx="192743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BBBE7C-C06C-485E-AEC1-1650D4AFD592}"/>
              </a:ext>
            </a:extLst>
          </p:cNvPr>
          <p:cNvCxnSpPr/>
          <p:nvPr/>
        </p:nvCxnSpPr>
        <p:spPr>
          <a:xfrm>
            <a:off x="1828800" y="4908934"/>
            <a:ext cx="381000" cy="2566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2F21DDF-F38A-4FE7-828A-369A821B1E51}"/>
              </a:ext>
            </a:extLst>
          </p:cNvPr>
          <p:cNvSpPr txBox="1"/>
          <p:nvPr/>
        </p:nvSpPr>
        <p:spPr>
          <a:xfrm>
            <a:off x="1151151" y="2457307"/>
            <a:ext cx="2872120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A55B3E-7054-46A8-946D-0B3F856B8360}"/>
              </a:ext>
            </a:extLst>
          </p:cNvPr>
          <p:cNvSpPr txBox="1"/>
          <p:nvPr/>
        </p:nvSpPr>
        <p:spPr>
          <a:xfrm>
            <a:off x="1157855" y="3118150"/>
            <a:ext cx="3717805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n-1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9C99F1-865C-4D62-8159-05F13C08527D}"/>
              </a:ext>
            </a:extLst>
          </p:cNvPr>
          <p:cNvSpPr txBox="1"/>
          <p:nvPr/>
        </p:nvSpPr>
        <p:spPr>
          <a:xfrm>
            <a:off x="1160628" y="2460799"/>
            <a:ext cx="3720911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D5AEA19-C93A-4D20-B856-3222D5D5956E}"/>
              </a:ext>
            </a:extLst>
          </p:cNvPr>
          <p:cNvCxnSpPr>
            <a:cxnSpLocks/>
          </p:cNvCxnSpPr>
          <p:nvPr/>
        </p:nvCxnSpPr>
        <p:spPr>
          <a:xfrm flipV="1">
            <a:off x="3505200" y="2295432"/>
            <a:ext cx="0" cy="289621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C4BD8A7-7312-4A31-9982-6227E7A5D4C7}"/>
              </a:ext>
            </a:extLst>
          </p:cNvPr>
          <p:cNvSpPr/>
          <p:nvPr/>
        </p:nvSpPr>
        <p:spPr>
          <a:xfrm rot="12822766">
            <a:off x="5247325" y="4133380"/>
            <a:ext cx="553089" cy="987081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AE3D03-6D5A-48ED-9DA3-C297922C4FD2}"/>
              </a:ext>
            </a:extLst>
          </p:cNvPr>
          <p:cNvSpPr txBox="1"/>
          <p:nvPr/>
        </p:nvSpPr>
        <p:spPr>
          <a:xfrm>
            <a:off x="3399994" y="3670683"/>
            <a:ext cx="1469263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75DD1E-FB02-44DF-9B27-C11AC1D6E4CF}"/>
              </a:ext>
            </a:extLst>
          </p:cNvPr>
          <p:cNvSpPr txBox="1"/>
          <p:nvPr/>
        </p:nvSpPr>
        <p:spPr>
          <a:xfrm>
            <a:off x="3404809" y="3669211"/>
            <a:ext cx="4303033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716FCD5-D281-4B2F-9342-FDCFD31DF902}"/>
              </a:ext>
            </a:extLst>
          </p:cNvPr>
          <p:cNvSpPr txBox="1"/>
          <p:nvPr/>
        </p:nvSpPr>
        <p:spPr>
          <a:xfrm>
            <a:off x="4023270" y="1912011"/>
            <a:ext cx="4962651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3A118B-9069-4DE3-8F1E-824B1038E983}"/>
              </a:ext>
            </a:extLst>
          </p:cNvPr>
          <p:cNvSpPr txBox="1"/>
          <p:nvPr/>
        </p:nvSpPr>
        <p:spPr>
          <a:xfrm>
            <a:off x="1150074" y="2457634"/>
            <a:ext cx="4790483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D84B7C1-BCF5-4ABA-90A3-6F2E2D3E663F}"/>
              </a:ext>
            </a:extLst>
          </p:cNvPr>
          <p:cNvSpPr/>
          <p:nvPr/>
        </p:nvSpPr>
        <p:spPr>
          <a:xfrm rot="1805844">
            <a:off x="8461383" y="2887660"/>
            <a:ext cx="450832" cy="703844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7150037-E7FA-45D6-AC90-DA3BF1FC7BED}"/>
              </a:ext>
            </a:extLst>
          </p:cNvPr>
          <p:cNvCxnSpPr>
            <a:cxnSpLocks/>
          </p:cNvCxnSpPr>
          <p:nvPr/>
        </p:nvCxnSpPr>
        <p:spPr>
          <a:xfrm flipV="1">
            <a:off x="5715000" y="2249499"/>
            <a:ext cx="0" cy="2278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E0DE6F2-C6B5-4B52-AB14-5A681B7581FD}"/>
              </a:ext>
            </a:extLst>
          </p:cNvPr>
          <p:cNvSpPr/>
          <p:nvPr/>
        </p:nvSpPr>
        <p:spPr>
          <a:xfrm rot="12822766">
            <a:off x="5880025" y="2983404"/>
            <a:ext cx="1177503" cy="2025780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05636DC0-36F8-44E5-BC95-BB9306BA75CB}"/>
              </a:ext>
            </a:extLst>
          </p:cNvPr>
          <p:cNvSpPr/>
          <p:nvPr/>
        </p:nvSpPr>
        <p:spPr>
          <a:xfrm rot="12822766">
            <a:off x="7984837" y="4134649"/>
            <a:ext cx="553089" cy="987081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A3E888F-152E-4B50-B452-2AA15834AFA3}"/>
              </a:ext>
            </a:extLst>
          </p:cNvPr>
          <p:cNvCxnSpPr>
            <a:cxnSpLocks/>
          </p:cNvCxnSpPr>
          <p:nvPr/>
        </p:nvCxnSpPr>
        <p:spPr>
          <a:xfrm flipV="1">
            <a:off x="8403509" y="2826966"/>
            <a:ext cx="0" cy="169690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97">
            <a:extLst>
              <a:ext uri="{FF2B5EF4-FFF2-40B4-BE49-F238E27FC236}">
                <a16:creationId xmlns:a16="http://schemas.microsoft.com/office/drawing/2014/main" id="{DD84B7C1-BCF5-4ABA-90A3-6F2E2D3E663F}"/>
              </a:ext>
            </a:extLst>
          </p:cNvPr>
          <p:cNvSpPr/>
          <p:nvPr/>
        </p:nvSpPr>
        <p:spPr>
          <a:xfrm rot="1805844">
            <a:off x="5692623" y="2361024"/>
            <a:ext cx="450832" cy="703844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618B6B-EA01-45AE-A0B2-5EF56D0A1CDB}"/>
              </a:ext>
            </a:extLst>
          </p:cNvPr>
          <p:cNvCxnSpPr/>
          <p:nvPr/>
        </p:nvCxnSpPr>
        <p:spPr>
          <a:xfrm>
            <a:off x="1205480" y="5705216"/>
            <a:ext cx="281779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7C77234-9141-47EA-AC4A-DDDEA5A0DBFC}"/>
              </a:ext>
            </a:extLst>
          </p:cNvPr>
          <p:cNvSpPr txBox="1"/>
          <p:nvPr/>
        </p:nvSpPr>
        <p:spPr>
          <a:xfrm>
            <a:off x="993216" y="5711393"/>
            <a:ext cx="3242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max(trigger+compute,trigger+DMA)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88ACA53-05FA-4DAA-ADAD-BDA4CB14992E}"/>
              </a:ext>
            </a:extLst>
          </p:cNvPr>
          <p:cNvCxnSpPr>
            <a:cxnSpLocks/>
          </p:cNvCxnSpPr>
          <p:nvPr/>
        </p:nvCxnSpPr>
        <p:spPr>
          <a:xfrm flipV="1">
            <a:off x="2051667" y="6195366"/>
            <a:ext cx="1971603" cy="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24" grpId="0" animBg="1"/>
      <p:bldP spid="52" grpId="0" animBg="1"/>
      <p:bldP spid="53" grpId="0" animBg="1"/>
      <p:bldP spid="62" grpId="0" animBg="1"/>
      <p:bldP spid="64" grpId="0" animBg="1"/>
      <p:bldP spid="66" grpId="0" animBg="1"/>
      <p:bldP spid="70" grpId="0" animBg="1"/>
      <p:bldP spid="75" grpId="0" animBg="1"/>
      <p:bldP spid="77" grpId="0" animBg="1"/>
      <p:bldP spid="81" grpId="0" animBg="1"/>
      <p:bldP spid="82" grpId="0" animBg="1"/>
      <p:bldP spid="56" grpId="0" animBg="1"/>
      <p:bldP spid="68" grpId="0" animBg="1"/>
      <p:bldP spid="83" grpId="0" animBg="1"/>
      <p:bldP spid="84" grpId="0" animBg="1"/>
      <p:bldP spid="85" grpId="0" animBg="1"/>
      <p:bldP spid="7" grpId="0" animBg="1"/>
      <p:bldP spid="7" grpId="1" animBg="1"/>
      <p:bldP spid="86" grpId="0" animBg="1"/>
      <p:bldP spid="86" grpId="1" animBg="1"/>
      <p:bldP spid="89" grpId="0" animBg="1"/>
      <p:bldP spid="92" grpId="0" animBg="1"/>
      <p:bldP spid="93" grpId="0" animBg="1"/>
      <p:bldP spid="91" grpId="0" animBg="1"/>
      <p:bldP spid="94" grpId="0" animBg="1"/>
      <p:bldP spid="94" grpId="1" animBg="1"/>
      <p:bldP spid="95" grpId="0" animBg="1"/>
      <p:bldP spid="46" grpId="0" animBg="1"/>
      <p:bldP spid="96" grpId="0" animBg="1"/>
      <p:bldP spid="99" grpId="0" animBg="1"/>
      <p:bldP spid="98" grpId="0" animBg="1"/>
      <p:bldP spid="100" grpId="0" animBg="1"/>
      <p:bldP spid="100" grpId="1" animBg="1"/>
      <p:bldP spid="103" grpId="0" animBg="1"/>
      <p:bldP spid="103" grpId="1" animBg="1"/>
      <p:bldP spid="87" grpId="0" animBg="1"/>
      <p:bldP spid="87" grpId="1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8210-41C9-41A0-BEBE-6463A132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Performance Factor 1:  Tile Size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9EED2C5-E4BA-49FF-A7B0-DFCEB75D1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284832"/>
              </p:ext>
            </p:extLst>
          </p:nvPr>
        </p:nvGraphicFramePr>
        <p:xfrm>
          <a:off x="457200" y="1143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9EED2C5-E4BA-49FF-A7B0-DFCEB75D1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412920"/>
              </p:ext>
            </p:extLst>
          </p:nvPr>
        </p:nvGraphicFramePr>
        <p:xfrm>
          <a:off x="457200" y="1143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8593A691-4FFE-43A5-9461-9EE17965866C}"/>
              </a:ext>
            </a:extLst>
          </p:cNvPr>
          <p:cNvGrpSpPr/>
          <p:nvPr/>
        </p:nvGrpSpPr>
        <p:grpSpPr>
          <a:xfrm>
            <a:off x="4876800" y="3053118"/>
            <a:ext cx="2438400" cy="751764"/>
            <a:chOff x="4419600" y="1915236"/>
            <a:chExt cx="2438400" cy="75176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0C843BE-FA4C-4355-BF6F-31C12EA4C358}"/>
                </a:ext>
              </a:extLst>
            </p:cNvPr>
            <p:cNvCxnSpPr/>
            <p:nvPr/>
          </p:nvCxnSpPr>
          <p:spPr>
            <a:xfrm flipH="1">
              <a:off x="4419600" y="2133600"/>
              <a:ext cx="2438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">
              <a:extLst>
                <a:ext uri="{FF2B5EF4-FFF2-40B4-BE49-F238E27FC236}">
                  <a16:creationId xmlns:a16="http://schemas.microsoft.com/office/drawing/2014/main" id="{7FA017D9-14C9-4A47-8DBA-AAB71FF22783}"/>
                </a:ext>
              </a:extLst>
            </p:cNvPr>
            <p:cNvSpPr txBox="1"/>
            <p:nvPr/>
          </p:nvSpPr>
          <p:spPr>
            <a:xfrm>
              <a:off x="5105400" y="1915236"/>
              <a:ext cx="914400" cy="3048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/>
                <a:t>1.58X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68ABD0-0A47-41C3-87BF-BCD45FB345FC}"/>
              </a:ext>
            </a:extLst>
          </p:cNvPr>
          <p:cNvGrpSpPr/>
          <p:nvPr/>
        </p:nvGrpSpPr>
        <p:grpSpPr>
          <a:xfrm>
            <a:off x="2133600" y="1981200"/>
            <a:ext cx="5029200" cy="1524000"/>
            <a:chOff x="2133600" y="1981200"/>
            <a:chExt cx="2362200" cy="137160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DF4B5A-33DE-435D-9357-B437037C47D2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1981200"/>
              <a:ext cx="2362200" cy="1371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436A87-722E-4651-A7C7-93778433A610}"/>
                </a:ext>
              </a:extLst>
            </p:cNvPr>
            <p:cNvSpPr txBox="1"/>
            <p:nvPr/>
          </p:nvSpPr>
          <p:spPr>
            <a:xfrm>
              <a:off x="2895600" y="2245797"/>
              <a:ext cx="91440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2.11X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811517F-105F-48AF-98FC-37551BFAD99B}"/>
              </a:ext>
            </a:extLst>
          </p:cNvPr>
          <p:cNvSpPr/>
          <p:nvPr/>
        </p:nvSpPr>
        <p:spPr>
          <a:xfrm>
            <a:off x="5669280" y="3346712"/>
            <a:ext cx="731520" cy="1987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CB52E-26B5-45C4-B0B9-56298506FE99}"/>
              </a:ext>
            </a:extLst>
          </p:cNvPr>
          <p:cNvSpPr txBox="1"/>
          <p:nvPr/>
        </p:nvSpPr>
        <p:spPr>
          <a:xfrm>
            <a:off x="6553200" y="5802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+mn-lt"/>
              </a:rPr>
              <a:t>best DMA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000C29-B8AC-472A-AF7B-E14678794B14}"/>
              </a:ext>
            </a:extLst>
          </p:cNvPr>
          <p:cNvCxnSpPr>
            <a:cxnSpLocks/>
          </p:cNvCxnSpPr>
          <p:nvPr/>
        </p:nvCxnSpPr>
        <p:spPr>
          <a:xfrm flipV="1">
            <a:off x="7391400" y="5334000"/>
            <a:ext cx="0" cy="58757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279C5D-088B-4387-9399-B1705E2139C9}"/>
              </a:ext>
            </a:extLst>
          </p:cNvPr>
          <p:cNvSpPr txBox="1"/>
          <p:nvPr/>
        </p:nvSpPr>
        <p:spPr>
          <a:xfrm>
            <a:off x="3837167" y="5802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+mn-lt"/>
              </a:rPr>
              <a:t>best compute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83813B-E0F4-4EB6-8AA3-374E4C29197B}"/>
              </a:ext>
            </a:extLst>
          </p:cNvPr>
          <p:cNvCxnSpPr>
            <a:cxnSpLocks/>
          </p:cNvCxnSpPr>
          <p:nvPr/>
        </p:nvCxnSpPr>
        <p:spPr>
          <a:xfrm flipV="1">
            <a:off x="4675367" y="5334000"/>
            <a:ext cx="0" cy="5875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6A5FFBB-665C-4DAB-A449-ECDD9112741F}"/>
              </a:ext>
            </a:extLst>
          </p:cNvPr>
          <p:cNvSpPr txBox="1"/>
          <p:nvPr/>
        </p:nvSpPr>
        <p:spPr>
          <a:xfrm>
            <a:off x="4572003" y="6287715"/>
            <a:ext cx="281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+mn-lt"/>
              </a:rPr>
              <a:t>best max(DMA,compute)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C5412C-37A8-471A-976F-788C94BF7DBF}"/>
              </a:ext>
            </a:extLst>
          </p:cNvPr>
          <p:cNvCxnSpPr>
            <a:cxnSpLocks/>
          </p:cNvCxnSpPr>
          <p:nvPr/>
        </p:nvCxnSpPr>
        <p:spPr>
          <a:xfrm flipV="1">
            <a:off x="6019800" y="5410200"/>
            <a:ext cx="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3" grpId="0">
        <p:bldAsOne/>
      </p:bldGraphic>
      <p:bldP spid="3" grpId="0" animBg="1"/>
      <p:bldP spid="4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787-2DCF-4263-941D-1A61D32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Performance Factor 2: Scratchpad Access Pattern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A95791-DFD0-429F-9E3D-E8FB9764ABE8}"/>
              </a:ext>
            </a:extLst>
          </p:cNvPr>
          <p:cNvSpPr/>
          <p:nvPr/>
        </p:nvSpPr>
        <p:spPr>
          <a:xfrm>
            <a:off x="783166" y="2252134"/>
            <a:ext cx="3301997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815293-AC1A-46ED-9991-816A37FACDEC}"/>
              </a:ext>
            </a:extLst>
          </p:cNvPr>
          <p:cNvSpPr/>
          <p:nvPr/>
        </p:nvSpPr>
        <p:spPr>
          <a:xfrm>
            <a:off x="5071533" y="2252134"/>
            <a:ext cx="3390900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Z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5DAB-FBA3-4E28-B50B-7C5CA09E16C3}"/>
              </a:ext>
            </a:extLst>
          </p:cNvPr>
          <p:cNvCxnSpPr>
            <a:cxnSpLocks/>
          </p:cNvCxnSpPr>
          <p:nvPr/>
        </p:nvCxnSpPr>
        <p:spPr>
          <a:xfrm>
            <a:off x="304800" y="2819400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2D3CD-FC20-435F-8DCF-3D83F0369271}"/>
              </a:ext>
            </a:extLst>
          </p:cNvPr>
          <p:cNvCxnSpPr>
            <a:cxnSpLocks/>
          </p:cNvCxnSpPr>
          <p:nvPr/>
        </p:nvCxnSpPr>
        <p:spPr>
          <a:xfrm flipV="1">
            <a:off x="8462433" y="2816336"/>
            <a:ext cx="452967" cy="3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9C57790-DECD-4B79-AB10-6B755BC0B992}"/>
              </a:ext>
            </a:extLst>
          </p:cNvPr>
          <p:cNvSpPr/>
          <p:nvPr/>
        </p:nvSpPr>
        <p:spPr>
          <a:xfrm>
            <a:off x="2895600" y="3742267"/>
            <a:ext cx="3674534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Y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415218-18C7-4664-BA21-264EFFA6120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H="1">
            <a:off x="2895600" y="2819401"/>
            <a:ext cx="1189563" cy="1490133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4BBF000-2B68-4F19-BD8E-E920B2FCFD50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H="1" flipV="1">
            <a:off x="5071533" y="2819401"/>
            <a:ext cx="1498601" cy="1490133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5CC8DA-A759-4CD5-81FC-995177687958}"/>
              </a:ext>
            </a:extLst>
          </p:cNvPr>
          <p:cNvSpPr txBox="1"/>
          <p:nvPr/>
        </p:nvSpPr>
        <p:spPr>
          <a:xfrm>
            <a:off x="742224" y="3682211"/>
            <a:ext cx="139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5ED0-5924-4159-9D51-920FBC61DD85}"/>
              </a:ext>
            </a:extLst>
          </p:cNvPr>
          <p:cNvSpPr txBox="1"/>
          <p:nvPr/>
        </p:nvSpPr>
        <p:spPr>
          <a:xfrm>
            <a:off x="-169334" y="152550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C181E4-19CA-48DF-A945-85A6A5DA1D98}"/>
              </a:ext>
            </a:extLst>
          </p:cNvPr>
          <p:cNvSpPr/>
          <p:nvPr/>
        </p:nvSpPr>
        <p:spPr>
          <a:xfrm>
            <a:off x="511419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E43CC5-DDD8-47A8-9766-79CACC048B7C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83275" y="2171840"/>
            <a:ext cx="99891" cy="4584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DB2D3F-08CE-48F4-B7CE-ABB6E63D7EDC}"/>
              </a:ext>
            </a:extLst>
          </p:cNvPr>
          <p:cNvSpPr txBox="1"/>
          <p:nvPr/>
        </p:nvSpPr>
        <p:spPr>
          <a:xfrm>
            <a:off x="3535465" y="1687845"/>
            <a:ext cx="164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(B)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221576-11B6-49D7-BA55-39624DE69603}"/>
              </a:ext>
            </a:extLst>
          </p:cNvPr>
          <p:cNvSpPr/>
          <p:nvPr/>
        </p:nvSpPr>
        <p:spPr>
          <a:xfrm>
            <a:off x="3913307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5E9DA4-8097-4959-8FFE-FFC8EA11AED8}"/>
              </a:ext>
            </a:extLst>
          </p:cNvPr>
          <p:cNvCxnSpPr>
            <a:cxnSpLocks/>
            <a:stCxn id="22" idx="2"/>
            <a:endCxn id="27" idx="7"/>
          </p:cNvCxnSpPr>
          <p:nvPr/>
        </p:nvCxnSpPr>
        <p:spPr>
          <a:xfrm flipH="1">
            <a:off x="4206683" y="2334176"/>
            <a:ext cx="150227" cy="35059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15BA4B1-FB28-4918-AAA5-A2C657CAE309}"/>
              </a:ext>
            </a:extLst>
          </p:cNvPr>
          <p:cNvSpPr/>
          <p:nvPr/>
        </p:nvSpPr>
        <p:spPr>
          <a:xfrm>
            <a:off x="2700997" y="4068929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6BA864-D39D-41A5-BEE1-B126245866DA}"/>
              </a:ext>
            </a:extLst>
          </p:cNvPr>
          <p:cNvCxnSpPr>
            <a:cxnSpLocks/>
            <a:stCxn id="11" idx="3"/>
            <a:endCxn id="34" idx="2"/>
          </p:cNvCxnSpPr>
          <p:nvPr/>
        </p:nvCxnSpPr>
        <p:spPr>
          <a:xfrm>
            <a:off x="2133600" y="4143876"/>
            <a:ext cx="567397" cy="11111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A62D894-151C-4792-BEF2-0843B17B61BD}"/>
              </a:ext>
            </a:extLst>
          </p:cNvPr>
          <p:cNvSpPr/>
          <p:nvPr/>
        </p:nvSpPr>
        <p:spPr>
          <a:xfrm>
            <a:off x="6398278" y="4101377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4EE897-7FBD-4CBE-9FCD-AFA5346A54A5}"/>
              </a:ext>
            </a:extLst>
          </p:cNvPr>
          <p:cNvSpPr txBox="1"/>
          <p:nvPr/>
        </p:nvSpPr>
        <p:spPr>
          <a:xfrm>
            <a:off x="6019800" y="4655810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(D)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15C8BD-5E8B-4E97-BF94-A0AB85891719}"/>
              </a:ext>
            </a:extLst>
          </p:cNvPr>
          <p:cNvCxnSpPr>
            <a:cxnSpLocks/>
            <a:stCxn id="42" idx="0"/>
            <a:endCxn id="40" idx="5"/>
          </p:cNvCxnSpPr>
          <p:nvPr/>
        </p:nvCxnSpPr>
        <p:spPr>
          <a:xfrm flipH="1" flipV="1">
            <a:off x="6691654" y="4419012"/>
            <a:ext cx="160618" cy="2367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A051606-AE5A-4546-ACFB-E4DC6051B48B}"/>
              </a:ext>
            </a:extLst>
          </p:cNvPr>
          <p:cNvSpPr/>
          <p:nvPr/>
        </p:nvSpPr>
        <p:spPr>
          <a:xfrm>
            <a:off x="4859456" y="2667763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68736F-118D-4517-AEE5-E51642302659}"/>
              </a:ext>
            </a:extLst>
          </p:cNvPr>
          <p:cNvSpPr txBox="1"/>
          <p:nvPr/>
        </p:nvSpPr>
        <p:spPr>
          <a:xfrm>
            <a:off x="5486400" y="1473258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scatchpad </a:t>
            </a:r>
            <a:r>
              <a:rPr lang="en-US">
                <a:cs typeface="Arial" panose="020B0604020202020204" pitchFamily="34" charset="0"/>
              </a:rPr>
              <a:t>(E)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2F4FD9-312B-4062-9EB8-8AC0D7B012EB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5031312" y="2046554"/>
            <a:ext cx="549698" cy="62120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A94D1D3-4595-4D36-B55C-DA455163F6BC}"/>
              </a:ext>
            </a:extLst>
          </p:cNvPr>
          <p:cNvSpPr txBox="1"/>
          <p:nvPr/>
        </p:nvSpPr>
        <p:spPr>
          <a:xfrm>
            <a:off x="7544964" y="1427583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(F)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DAADEA-0747-4DD9-8E74-1C7C45F42E43}"/>
              </a:ext>
            </a:extLst>
          </p:cNvPr>
          <p:cNvSpPr/>
          <p:nvPr/>
        </p:nvSpPr>
        <p:spPr>
          <a:xfrm>
            <a:off x="8298466" y="2625351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702C39-D03A-42C7-8CB4-3D4F94D3FEEF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8377436" y="2073914"/>
            <a:ext cx="92886" cy="55143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3B7180E-37FC-438C-81E0-743F22E5B392}"/>
              </a:ext>
            </a:extLst>
          </p:cNvPr>
          <p:cNvSpPr txBox="1"/>
          <p:nvPr/>
        </p:nvSpPr>
        <p:spPr>
          <a:xfrm>
            <a:off x="1437912" y="5562238"/>
            <a:ext cx="488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scratchpad buffers:  2, size = scratchpad/4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FF6981-DBD2-46E8-9DE9-C0199500B874}"/>
              </a:ext>
            </a:extLst>
          </p:cNvPr>
          <p:cNvSpPr txBox="1"/>
          <p:nvPr/>
        </p:nvSpPr>
        <p:spPr>
          <a:xfrm>
            <a:off x="3538356" y="4952231"/>
            <a:ext cx="228247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cs typeface="Arial" panose="020B0604020202020204" pitchFamily="34" charset="0"/>
              </a:rPr>
              <a:t>time = max(C+D,Y)</a:t>
            </a:r>
          </a:p>
        </p:txBody>
      </p:sp>
    </p:spTree>
    <p:extLst>
      <p:ext uri="{BB962C8B-B14F-4D97-AF65-F5344CB8AC3E}">
        <p14:creationId xmlns:p14="http://schemas.microsoft.com/office/powerpoint/2010/main" val="3046531421"/>
      </p:ext>
    </p:extLst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56180</TotalTime>
  <Words>1255</Words>
  <Application>Microsoft Office PowerPoint</Application>
  <PresentationFormat>On-screen Show (4:3)</PresentationFormat>
  <Paragraphs>308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Courier New</vt:lpstr>
      <vt:lpstr>Symbol</vt:lpstr>
      <vt:lpstr>Verdana</vt:lpstr>
      <vt:lpstr>usc</vt:lpstr>
      <vt:lpstr>OpenVX Graph Acceleration</vt:lpstr>
      <vt:lpstr>TI C66 Digital Signal Processor</vt:lpstr>
      <vt:lpstr>OpenVX Framework</vt:lpstr>
      <vt:lpstr>OpenVX/BAM on ADAS TDA2x</vt:lpstr>
      <vt:lpstr>OpenVX and BAM (current work)</vt:lpstr>
      <vt:lpstr>OpenVX and BAM (current work)</vt:lpstr>
      <vt:lpstr>DMA and Scratchpad</vt:lpstr>
      <vt:lpstr>Performance Factor 1:  Tile Size</vt:lpstr>
      <vt:lpstr>Performance Factor 2: Scratchpad Access Pattern</vt:lpstr>
      <vt:lpstr>Performance Factor 2:  Scratchpad Access Pattern</vt:lpstr>
      <vt:lpstr>Lambda</vt:lpstr>
      <vt:lpstr>Graph Partitioning</vt:lpstr>
      <vt:lpstr>Performance Considerations</vt:lpstr>
      <vt:lpstr>DMA/Memory System Performance Model</vt:lpstr>
      <vt:lpstr>Performance Models</vt:lpstr>
      <vt:lpstr>Lamdba Model</vt:lpstr>
      <vt:lpstr>Model Accuracy and Performance</vt:lpstr>
      <vt:lpstr>Impact of Tile Size on Merged Kernels</vt:lpstr>
      <vt:lpstr>Model Accuracy</vt:lpstr>
      <vt:lpstr>Model Accuracy</vt:lpstr>
      <vt:lpstr>Speedups</vt:lpstr>
      <vt:lpstr>Randomly Generated Graphs</vt:lpstr>
      <vt:lpstr>Speedup Distribution</vt:lpstr>
      <vt:lpstr>Compute/DMA Makeup</vt:lpstr>
      <vt:lpstr>Conclusions</vt:lpstr>
      <vt:lpstr>Thank you!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Madushan Abeysinghe</cp:lastModifiedBy>
  <cp:revision>984</cp:revision>
  <dcterms:created xsi:type="dcterms:W3CDTF">2005-09-22T21:21:18Z</dcterms:created>
  <dcterms:modified xsi:type="dcterms:W3CDTF">2019-07-05T13:18:31Z</dcterms:modified>
</cp:coreProperties>
</file>