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7" r:id="rId3"/>
    <p:sldId id="257" r:id="rId4"/>
    <p:sldId id="258" r:id="rId5"/>
    <p:sldId id="259" r:id="rId6"/>
    <p:sldId id="278" r:id="rId7"/>
    <p:sldId id="260" r:id="rId8"/>
    <p:sldId id="275" r:id="rId9"/>
    <p:sldId id="264" r:id="rId10"/>
    <p:sldId id="262" r:id="rId11"/>
    <p:sldId id="265" r:id="rId12"/>
    <p:sldId id="266" r:id="rId13"/>
    <p:sldId id="272" r:id="rId14"/>
    <p:sldId id="274" r:id="rId15"/>
    <p:sldId id="280" r:id="rId16"/>
    <p:sldId id="273" r:id="rId17"/>
    <p:sldId id="276" r:id="rId18"/>
    <p:sldId id="267" r:id="rId19"/>
    <p:sldId id="268" r:id="rId20"/>
    <p:sldId id="269" r:id="rId21"/>
    <p:sldId id="270" r:id="rId22"/>
    <p:sldId id="27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33FF"/>
    <a:srgbClr val="FF9933"/>
    <a:srgbClr val="00FF00"/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99" d="100"/>
          <a:sy n="99" d="100"/>
        </p:scale>
        <p:origin x="9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E7ECC92D-C9FB-4A59-B312-FEF2EB6019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7A97543B-73B6-4004-A8B2-76979C43389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A87B1BEE-A50B-40A6-B388-36D7547B9B1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267C88F3-5EC6-40DE-A3B3-E35743E3BDF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556BB3-233E-472E-9D96-A04173F569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B5BE2-2DF0-4B3C-9F52-03D83C62F5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22FEF66-1CF0-4679-A585-BBF7D5119B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603B1AB-E4ED-4849-8378-DCD20F7EECD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FC1FDAE-9214-487B-B6CD-5931DBF81C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2C958AC5-C92F-45A3-980F-3E5ED8F0B22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891715B0-80CC-4F31-AFFB-6C94B01B98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2DBD6A-AFC3-498E-87E6-F05E477091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149D541-935B-48B8-A78D-CAF1E86ACF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60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B0A53A-8FE5-44E7-BBC7-97F526D61D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929C5C57-84C8-45C3-A98B-FBA11A206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124200"/>
            <a:ext cx="57150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1C258110-E412-43AE-9EE1-4C4E12851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00600"/>
            <a:ext cx="73914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06" name="Picture 10">
            <a:extLst>
              <a:ext uri="{FF2B5EF4-FFF2-40B4-BE49-F238E27FC236}">
                <a16:creationId xmlns:a16="http://schemas.microsoft.com/office/drawing/2014/main" id="{8CA1FC0A-C223-49C0-8FD2-83F004D0F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825E-A9CD-4425-950C-7E25F94DB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FFABE-F780-4093-A5B9-E374DA9D8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9EFDF-4A04-46E6-8134-2258DD84AF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4D1202F3-817C-4D42-AD36-88AFEAFC44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79A079-6DAE-4F07-A8E6-129FFB42C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42903-EFD8-41FE-8823-5EDD5324C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EEC25-2C1A-4F84-8564-29CCD3425D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753FA86C-2BBB-413D-8247-642CB5A643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11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28FC9-6370-43F6-AE04-74837AD9C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AD7B3-6F36-4842-B69D-0476F5271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9DE45-CDB0-4DB9-B117-1467544B76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56E9A10A-C151-4B80-AB05-6BD18557BA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421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1929-8A10-4AAE-ABF1-E916B852A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5B44E-3B52-4C74-9643-F42FA5047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F5453-06B8-4A65-A6E4-6930BD49AA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25113F92-572F-4BEA-A902-32D492E012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04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F041-959E-41BF-935B-1455E2E9A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F537E-7FB9-49E4-95A3-282E2284D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382EB-D70A-4024-B061-9238FCC31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F32FC-5F0E-4E7E-8439-D79D834E8B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4AB1FAF0-EFE8-416B-AFF0-CA31EEFA7B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83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9D9A0-BD21-4AC7-852A-C53CE50E0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0585B-BE0E-420C-BB51-605B8D483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12BA3-00A2-4EEA-8C5F-2313A4C8A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1AEB4-ADFD-4907-A324-AD0977589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2CAC3-54B3-4027-BCB0-924735A58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01FB6-45A3-4571-9883-E6513AB0F0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2D01B96B-FC0E-45FC-887A-CCBA5884C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49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25E63-3F2E-461C-A7FA-141CF6D50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96906D-31E6-412B-BBD7-435152D51D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2A69D787-3A19-49C1-A610-25685FA022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0A113B-FED5-494F-91B3-4457185670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FDCD9BEE-C252-4279-AA3A-F14029B488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30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232CB-D8C7-40A5-B67C-FBD9FEBC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2F86F-BF60-4E53-AD88-9A8AF82BF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991AA-CDB7-4A0E-9ECE-4A18A8214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D1864E-634E-4082-91D2-B4C42059EC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1D4E557D-86F6-4618-AE48-706721084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43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B948-2556-478D-8289-C3F869C04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ECDF5D-ACC5-449E-A27E-862C6D8BB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5F30D-F156-442A-AABE-9B7ECF352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34B939-919B-47EC-8BFF-914DAD38AD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BIBE 2007  	Boston, MA	Oct. 14, 2007	 </a:t>
            </a:r>
            <a:fld id="{B8BE3D2B-54AF-426A-98EB-A941F0F7E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22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4C7851-4FC3-46C0-A8A7-AC9B60E6A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8BFBDC4-B126-4509-B349-78642AA1F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2E32FD-D44C-403B-9F85-7422C604F6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90800" y="6324600"/>
            <a:ext cx="640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0033"/>
                </a:solidFill>
                <a:latin typeface="+mn-lt"/>
              </a:defRPr>
            </a:lvl1pPr>
          </a:lstStyle>
          <a:p>
            <a:r>
              <a:rPr lang="en-US" altLang="en-US"/>
              <a:t>BIBE 2007  	Boston, MA	Oct. 14, 2007	 </a:t>
            </a:r>
            <a:fld id="{4659975C-9775-4ED7-96F5-FC3EEE19CF2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3589795C-C0A3-4DA1-8E08-35D70E391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Line 9">
            <a:extLst>
              <a:ext uri="{FF2B5EF4-FFF2-40B4-BE49-F238E27FC236}">
                <a16:creationId xmlns:a16="http://schemas.microsoft.com/office/drawing/2014/main" id="{04F52388-1304-4180-AAFF-0395EEF12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60960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18B8945D-2639-4EE8-AF45-488BF452FF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1295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Line 12">
            <a:extLst>
              <a:ext uri="{FF2B5EF4-FFF2-40B4-BE49-F238E27FC236}">
                <a16:creationId xmlns:a16="http://schemas.microsoft.com/office/drawing/2014/main" id="{36073C4A-AB4C-4596-950B-230A2A856B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4E12267-A2A4-4BD5-A26A-AB15EED6D4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76400"/>
            <a:ext cx="9144000" cy="1828800"/>
          </a:xfrm>
        </p:spPr>
        <p:txBody>
          <a:bodyPr/>
          <a:lstStyle/>
          <a:p>
            <a:r>
              <a:rPr lang="en-US" altLang="en-US"/>
              <a:t>FPGA Acceleration of Phylogeny Reconstruction</a:t>
            </a:r>
            <a:br>
              <a:rPr lang="en-US" altLang="en-US"/>
            </a:br>
            <a:r>
              <a:rPr lang="en-US" altLang="en-US"/>
              <a:t>for Whole Genome Data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172EC9-81EC-4DE8-906C-5DB3402031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562600" y="3733800"/>
            <a:ext cx="3429000" cy="1066800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en-US" altLang="en-US"/>
              <a:t>Jason D. Bakos</a:t>
            </a:r>
          </a:p>
          <a:p>
            <a:pPr algn="r">
              <a:lnSpc>
                <a:spcPct val="90000"/>
              </a:lnSpc>
            </a:pPr>
            <a:r>
              <a:rPr lang="en-US" altLang="en-US"/>
              <a:t>Panormitis E. Elenis</a:t>
            </a:r>
          </a:p>
          <a:p>
            <a:pPr algn="r">
              <a:lnSpc>
                <a:spcPct val="90000"/>
              </a:lnSpc>
            </a:pPr>
            <a:r>
              <a:rPr lang="en-US" altLang="en-US"/>
              <a:t>Jijun Tang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EC2067AE-3196-457A-BA9B-57EF0D739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181600"/>
            <a:ext cx="4343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20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algn="ctr">
              <a:spcBef>
                <a:spcPct val="20000"/>
              </a:spcBef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ctr">
              <a:spcBef>
                <a:spcPct val="20000"/>
              </a:spcBef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ctr">
              <a:spcBef>
                <a:spcPct val="2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/>
            <a:r>
              <a:rPr lang="en-US" altLang="en-US" sz="1400"/>
              <a:t>Dept. of Computer Science and Engineering</a:t>
            </a:r>
          </a:p>
          <a:p>
            <a:pPr algn="r"/>
            <a:r>
              <a:rPr lang="en-US" altLang="en-US" sz="1400"/>
              <a:t>University of South Carolina</a:t>
            </a:r>
          </a:p>
          <a:p>
            <a:pPr algn="r"/>
            <a:r>
              <a:rPr lang="en-US" altLang="en-US" sz="1400"/>
              <a:t>Columbia, SC USA</a:t>
            </a:r>
          </a:p>
        </p:txBody>
      </p:sp>
    </p:spTree>
  </p:cSld>
  <p:clrMapOvr>
    <a:masterClrMapping/>
  </p:clrMapOvr>
  <p:transition advTm="13625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7AC48787-1359-4581-99D9-256857CEE9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50831B48-5EA6-496B-A92E-E627EAD2442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324AB3A8-630C-41EE-B99F-7643D47DC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Execution Behavior</a:t>
            </a:r>
          </a:p>
        </p:txBody>
      </p:sp>
      <p:sp>
        <p:nvSpPr>
          <p:cNvPr id="257028" name="Line 4">
            <a:extLst>
              <a:ext uri="{FF2B5EF4-FFF2-40B4-BE49-F238E27FC236}">
                <a16:creationId xmlns:a16="http://schemas.microsoft.com/office/drawing/2014/main" id="{96506AF8-9008-4D8D-BF79-5B941ACB33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1676400"/>
            <a:ext cx="0" cy="19812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29" name="Line 5">
            <a:extLst>
              <a:ext uri="{FF2B5EF4-FFF2-40B4-BE49-F238E27FC236}">
                <a16:creationId xmlns:a16="http://schemas.microsoft.com/office/drawing/2014/main" id="{D4CD06EF-40D4-4A23-A4CF-BE299F9E8B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828800"/>
            <a:ext cx="3048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0" name="Line 6">
            <a:extLst>
              <a:ext uri="{FF2B5EF4-FFF2-40B4-BE49-F238E27FC236}">
                <a16:creationId xmlns:a16="http://schemas.microsoft.com/office/drawing/2014/main" id="{A66566A3-2C99-4B21-A80C-99EA31D89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657600"/>
            <a:ext cx="42672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1" name="Text Box 7">
            <a:extLst>
              <a:ext uri="{FF2B5EF4-FFF2-40B4-BE49-F238E27FC236}">
                <a16:creationId xmlns:a16="http://schemas.microsoft.com/office/drawing/2014/main" id="{92077FD1-E2D2-48B6-B37E-D702FC165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8100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latin typeface="Verdana" panose="020B0604030504040204" pitchFamily="34" charset="0"/>
              </a:rPr>
              <a:t>Evolution Rate of Inputs</a:t>
            </a:r>
          </a:p>
        </p:txBody>
      </p:sp>
      <p:sp>
        <p:nvSpPr>
          <p:cNvPr id="257032" name="Text Box 8">
            <a:extLst>
              <a:ext uri="{FF2B5EF4-FFF2-40B4-BE49-F238E27FC236}">
                <a16:creationId xmlns:a16="http://schemas.microsoft.com/office/drawing/2014/main" id="{FB58D2D8-8AFD-4708-AAD5-FD3CEC81EC8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265238" y="2408237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latin typeface="Verdana" panose="020B0604030504040204" pitchFamily="34" charset="0"/>
              </a:rPr>
              <a:t>Execution Time Ratio for Labeling</a:t>
            </a:r>
          </a:p>
        </p:txBody>
      </p:sp>
      <p:sp>
        <p:nvSpPr>
          <p:cNvPr id="257033" name="Text Box 9">
            <a:extLst>
              <a:ext uri="{FF2B5EF4-FFF2-40B4-BE49-F238E27FC236}">
                <a16:creationId xmlns:a16="http://schemas.microsoft.com/office/drawing/2014/main" id="{EA8584D7-B9CD-4ADA-B960-2576C83F0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14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57034" name="Text Box 10">
            <a:extLst>
              <a:ext uri="{FF2B5EF4-FFF2-40B4-BE49-F238E27FC236}">
                <a16:creationId xmlns:a16="http://schemas.microsoft.com/office/drawing/2014/main" id="{9B6068B8-DE7B-4657-8A14-290A2DF90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429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57035" name="Freeform 11">
            <a:extLst>
              <a:ext uri="{FF2B5EF4-FFF2-40B4-BE49-F238E27FC236}">
                <a16:creationId xmlns:a16="http://schemas.microsoft.com/office/drawing/2014/main" id="{3ED0EFF1-9180-4908-9F7D-06CB7665CFAE}"/>
              </a:ext>
            </a:extLst>
          </p:cNvPr>
          <p:cNvSpPr>
            <a:spLocks/>
          </p:cNvSpPr>
          <p:nvPr/>
        </p:nvSpPr>
        <p:spPr bwMode="auto">
          <a:xfrm>
            <a:off x="3124200" y="1905000"/>
            <a:ext cx="3886200" cy="1600200"/>
          </a:xfrm>
          <a:custGeom>
            <a:avLst/>
            <a:gdLst>
              <a:gd name="T0" fmla="*/ 0 w 3504"/>
              <a:gd name="T1" fmla="*/ 1149 h 1149"/>
              <a:gd name="T2" fmla="*/ 1152 w 3504"/>
              <a:gd name="T3" fmla="*/ 189 h 1149"/>
              <a:gd name="T4" fmla="*/ 3504 w 3504"/>
              <a:gd name="T5" fmla="*/ 15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04" h="1149">
                <a:moveTo>
                  <a:pt x="0" y="1149"/>
                </a:moveTo>
                <a:cubicBezTo>
                  <a:pt x="284" y="763"/>
                  <a:pt x="568" y="378"/>
                  <a:pt x="1152" y="189"/>
                </a:cubicBezTo>
                <a:cubicBezTo>
                  <a:pt x="1736" y="0"/>
                  <a:pt x="2620" y="7"/>
                  <a:pt x="3504" y="15"/>
                </a:cubicBezTo>
              </a:path>
            </a:pathLst>
          </a:custGeom>
          <a:noFill/>
          <a:ln w="349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6" name="Rectangle 12">
            <a:extLst>
              <a:ext uri="{FF2B5EF4-FFF2-40B4-BE49-F238E27FC236}">
                <a16:creationId xmlns:a16="http://schemas.microsoft.com/office/drawing/2014/main" id="{974809EA-F2F9-409D-AC4E-D63538A87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267200"/>
            <a:ext cx="8229600" cy="1752600"/>
          </a:xfrm>
          <a:noFill/>
          <a:ln/>
        </p:spPr>
        <p:txBody>
          <a:bodyPr/>
          <a:lstStyle/>
          <a:p>
            <a:r>
              <a:rPr lang="en-US" altLang="en-US" sz="1600"/>
              <a:t>Application behavior depends on evolution rate of inputs</a:t>
            </a:r>
          </a:p>
          <a:p>
            <a:endParaRPr lang="en-US" altLang="en-US" sz="1600"/>
          </a:p>
          <a:p>
            <a:r>
              <a:rPr lang="en-US" altLang="en-US" sz="1600"/>
              <a:t>Execution time ratio for median computations:</a:t>
            </a:r>
          </a:p>
          <a:p>
            <a:pPr lvl="1"/>
            <a:r>
              <a:rPr lang="en-US" altLang="en-US" sz="1400"/>
              <a:t>Asymptotically approaches 100% with diameter of input set</a:t>
            </a:r>
          </a:p>
          <a:p>
            <a:pPr lvl="1"/>
            <a:endParaRPr lang="en-US" altLang="en-US" sz="1400"/>
          </a:p>
          <a:p>
            <a:r>
              <a:rPr lang="en-US" altLang="en-US" sz="1600">
                <a:solidFill>
                  <a:srgbClr val="990033"/>
                </a:solidFill>
              </a:rPr>
              <a:t>Median adopted as kernel computation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3">
            <a:extLst>
              <a:ext uri="{FF2B5EF4-FFF2-40B4-BE49-F238E27FC236}">
                <a16:creationId xmlns:a16="http://schemas.microsoft.com/office/drawing/2014/main" id="{7EED2251-99F5-44B3-BEC5-9943550A92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64A44B75-9FD1-45CA-8F53-0B6D53EECA5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60098" name="Rectangle 2">
            <a:extLst>
              <a:ext uri="{FF2B5EF4-FFF2-40B4-BE49-F238E27FC236}">
                <a16:creationId xmlns:a16="http://schemas.microsoft.com/office/drawing/2014/main" id="{25B65F4B-70BB-4EC9-9168-54834060D3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Breakpoint Median</a:t>
            </a:r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C33FEC13-3C89-47E9-BB00-782791B28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600"/>
              <a:t>Construct a fully connected graph containing all </a:t>
            </a:r>
            <a:r>
              <a:rPr lang="en-US" altLang="en-US" sz="1600" i="1">
                <a:solidFill>
                  <a:srgbClr val="CC0000"/>
                </a:solidFill>
              </a:rPr>
              <a:t>g</a:t>
            </a:r>
            <a:r>
              <a:rPr lang="en-US" altLang="en-US" sz="1600">
                <a:solidFill>
                  <a:srgbClr val="CC0000"/>
                </a:solidFill>
              </a:rPr>
              <a:t> </a:t>
            </a:r>
            <a:r>
              <a:rPr lang="en-US" altLang="en-US" sz="1600"/>
              <a:t>and </a:t>
            </a:r>
            <a:r>
              <a:rPr lang="en-US" altLang="en-US" sz="1600" i="1">
                <a:solidFill>
                  <a:srgbClr val="CC0000"/>
                </a:solidFill>
              </a:rPr>
              <a:t>–g</a:t>
            </a:r>
            <a:r>
              <a:rPr lang="en-US" altLang="en-US" sz="1600"/>
              <a:t> for each gene</a:t>
            </a:r>
          </a:p>
          <a:p>
            <a:pPr lvl="1"/>
            <a:r>
              <a:rPr lang="en-US" altLang="en-US" sz="1400"/>
              <a:t>w(</a:t>
            </a:r>
            <a:r>
              <a:rPr lang="en-US" altLang="en-US" sz="1400" i="1">
                <a:solidFill>
                  <a:srgbClr val="CC0000"/>
                </a:solidFill>
              </a:rPr>
              <a:t>g</a:t>
            </a:r>
            <a:r>
              <a:rPr lang="en-US" altLang="en-US" sz="1400" i="1"/>
              <a:t>,</a:t>
            </a:r>
            <a:r>
              <a:rPr lang="en-US" altLang="en-US" sz="1400" i="1">
                <a:solidFill>
                  <a:srgbClr val="CC0000"/>
                </a:solidFill>
              </a:rPr>
              <a:t>-g</a:t>
            </a:r>
            <a:r>
              <a:rPr lang="en-US" altLang="en-US" sz="1400"/>
              <a:t>) = </a:t>
            </a:r>
            <a:r>
              <a:rPr lang="en-US" altLang="en-US" sz="1400" b="1" i="1"/>
              <a:t>-</a:t>
            </a:r>
            <a:r>
              <a:rPr lang="en-US" altLang="en-US" sz="1400" b="1" i="1">
                <a:latin typeface="Symbol" panose="05050102010706020507" pitchFamily="18" charset="2"/>
              </a:rPr>
              <a:t>¥</a:t>
            </a:r>
          </a:p>
          <a:p>
            <a:pPr lvl="1"/>
            <a:r>
              <a:rPr lang="en-US" altLang="en-US" sz="1400"/>
              <a:t>Initialize all other weights to be 3</a:t>
            </a:r>
          </a:p>
          <a:p>
            <a:pPr lvl="1"/>
            <a:r>
              <a:rPr lang="en-US" altLang="en-US" sz="1400"/>
              <a:t>For each adjacency </a:t>
            </a:r>
            <a:r>
              <a:rPr lang="en-US" altLang="en-US" sz="1400" i="1"/>
              <a:t>gh</a:t>
            </a:r>
            <a:r>
              <a:rPr lang="en-US" altLang="en-US" sz="1400"/>
              <a:t> in the three genomes, decrement weight between vertex </a:t>
            </a:r>
            <a:r>
              <a:rPr lang="en-US" altLang="en-US" sz="1400" i="1"/>
              <a:t>–g</a:t>
            </a:r>
            <a:r>
              <a:rPr lang="en-US" altLang="en-US" sz="1400"/>
              <a:t> and </a:t>
            </a:r>
            <a:r>
              <a:rPr lang="en-US" altLang="en-US" sz="1400" i="1"/>
              <a:t>h</a:t>
            </a:r>
          </a:p>
          <a:p>
            <a:r>
              <a:rPr lang="en-US" altLang="en-US" sz="1600"/>
              <a:t>Solve TSP</a:t>
            </a:r>
          </a:p>
        </p:txBody>
      </p:sp>
      <p:sp>
        <p:nvSpPr>
          <p:cNvPr id="260100" name="Text Box 4">
            <a:extLst>
              <a:ext uri="{FF2B5EF4-FFF2-40B4-BE49-F238E27FC236}">
                <a16:creationId xmlns:a16="http://schemas.microsoft.com/office/drawing/2014/main" id="{0591966E-35E8-439F-A1B6-D1723B8DF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32238"/>
            <a:ext cx="1600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A = -1 +2 -4 -3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B = -1 -2 +3 +4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C = -2 +3 +4 +1</a:t>
            </a:r>
          </a:p>
        </p:txBody>
      </p:sp>
      <p:sp>
        <p:nvSpPr>
          <p:cNvPr id="260101" name="Oval 5">
            <a:extLst>
              <a:ext uri="{FF2B5EF4-FFF2-40B4-BE49-F238E27FC236}">
                <a16:creationId xmlns:a16="http://schemas.microsoft.com/office/drawing/2014/main" id="{648F8649-5CA7-499C-9411-E05023F0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2" name="Oval 6">
            <a:extLst>
              <a:ext uri="{FF2B5EF4-FFF2-40B4-BE49-F238E27FC236}">
                <a16:creationId xmlns:a16="http://schemas.microsoft.com/office/drawing/2014/main" id="{432F3277-5AA8-4903-8F3C-927408ADD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3" name="Oval 7">
            <a:extLst>
              <a:ext uri="{FF2B5EF4-FFF2-40B4-BE49-F238E27FC236}">
                <a16:creationId xmlns:a16="http://schemas.microsoft.com/office/drawing/2014/main" id="{BF22932D-E835-4E7B-86C5-FE0826050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4" name="Oval 8">
            <a:extLst>
              <a:ext uri="{FF2B5EF4-FFF2-40B4-BE49-F238E27FC236}">
                <a16:creationId xmlns:a16="http://schemas.microsoft.com/office/drawing/2014/main" id="{4EDFCAB0-07C5-4EFC-9E29-76F9EE949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5" name="Oval 9">
            <a:extLst>
              <a:ext uri="{FF2B5EF4-FFF2-40B4-BE49-F238E27FC236}">
                <a16:creationId xmlns:a16="http://schemas.microsoft.com/office/drawing/2014/main" id="{E629A724-C4B7-4288-8AD8-B894E23C4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6" name="Oval 10">
            <a:extLst>
              <a:ext uri="{FF2B5EF4-FFF2-40B4-BE49-F238E27FC236}">
                <a16:creationId xmlns:a16="http://schemas.microsoft.com/office/drawing/2014/main" id="{DBBE9A1E-7833-4B9F-B185-07083932F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7" name="Oval 11">
            <a:extLst>
              <a:ext uri="{FF2B5EF4-FFF2-40B4-BE49-F238E27FC236}">
                <a16:creationId xmlns:a16="http://schemas.microsoft.com/office/drawing/2014/main" id="{AC88E2DA-EBAF-4E81-9004-601F26C80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8" name="Oval 12">
            <a:extLst>
              <a:ext uri="{FF2B5EF4-FFF2-40B4-BE49-F238E27FC236}">
                <a16:creationId xmlns:a16="http://schemas.microsoft.com/office/drawing/2014/main" id="{19EDAFCB-98F4-4684-ACAB-D724CCFCE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9" name="Text Box 13">
            <a:extLst>
              <a:ext uri="{FF2B5EF4-FFF2-40B4-BE49-F238E27FC236}">
                <a16:creationId xmlns:a16="http://schemas.microsoft.com/office/drawing/2014/main" id="{D9C88D32-9F83-4FE5-AEA4-AEFF5DCC8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591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60110" name="Text Box 14">
            <a:extLst>
              <a:ext uri="{FF2B5EF4-FFF2-40B4-BE49-F238E27FC236}">
                <a16:creationId xmlns:a16="http://schemas.microsoft.com/office/drawing/2014/main" id="{801A2A43-AFC1-4CD9-98E9-56E2DAC33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14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0111" name="Text Box 15">
            <a:extLst>
              <a:ext uri="{FF2B5EF4-FFF2-40B4-BE49-F238E27FC236}">
                <a16:creationId xmlns:a16="http://schemas.microsoft.com/office/drawing/2014/main" id="{2E065C7E-0B1B-4149-9F68-75FEC2C71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24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60112" name="Text Box 16">
            <a:extLst>
              <a:ext uri="{FF2B5EF4-FFF2-40B4-BE49-F238E27FC236}">
                <a16:creationId xmlns:a16="http://schemas.microsoft.com/office/drawing/2014/main" id="{5A68A738-DAB6-4843-8679-08517CA4A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34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60113" name="Text Box 17">
            <a:extLst>
              <a:ext uri="{FF2B5EF4-FFF2-40B4-BE49-F238E27FC236}">
                <a16:creationId xmlns:a16="http://schemas.microsoft.com/office/drawing/2014/main" id="{9A30076C-B1CC-4958-9383-52AF2C4C5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114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60114" name="Text Box 18">
            <a:extLst>
              <a:ext uri="{FF2B5EF4-FFF2-40B4-BE49-F238E27FC236}">
                <a16:creationId xmlns:a16="http://schemas.microsoft.com/office/drawing/2014/main" id="{C42A6CB6-ADB8-45BF-98D3-5230D9CEB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334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0115" name="Text Box 19">
            <a:extLst>
              <a:ext uri="{FF2B5EF4-FFF2-40B4-BE49-F238E27FC236}">
                <a16:creationId xmlns:a16="http://schemas.microsoft.com/office/drawing/2014/main" id="{E37F9331-78FE-49B4-ABD8-701659A7C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0116" name="Text Box 20">
            <a:extLst>
              <a:ext uri="{FF2B5EF4-FFF2-40B4-BE49-F238E27FC236}">
                <a16:creationId xmlns:a16="http://schemas.microsoft.com/office/drawing/2014/main" id="{6ADD3D13-7245-42D0-8FE9-F144792D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429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0117" name="Text Box 21">
            <a:extLst>
              <a:ext uri="{FF2B5EF4-FFF2-40B4-BE49-F238E27FC236}">
                <a16:creationId xmlns:a16="http://schemas.microsoft.com/office/drawing/2014/main" id="{DE3F90C0-40B2-4EFC-9DB8-FBF99B69C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260118" name="Text Box 22">
            <a:extLst>
              <a:ext uri="{FF2B5EF4-FFF2-40B4-BE49-F238E27FC236}">
                <a16:creationId xmlns:a16="http://schemas.microsoft.com/office/drawing/2014/main" id="{CCA68E60-5501-49F9-8448-1E4A3014A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733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2</a:t>
            </a:r>
          </a:p>
        </p:txBody>
      </p:sp>
      <p:sp>
        <p:nvSpPr>
          <p:cNvPr id="260119" name="Text Box 23">
            <a:extLst>
              <a:ext uri="{FF2B5EF4-FFF2-40B4-BE49-F238E27FC236}">
                <a16:creationId xmlns:a16="http://schemas.microsoft.com/office/drawing/2014/main" id="{DE2FE930-5736-41CD-BBD9-26F25C092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05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260120" name="Text Box 24">
            <a:extLst>
              <a:ext uri="{FF2B5EF4-FFF2-40B4-BE49-F238E27FC236}">
                <a16:creationId xmlns:a16="http://schemas.microsoft.com/office/drawing/2014/main" id="{DBEC4CFB-9538-48CB-8BD8-EBA0D025C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105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260121" name="Line 25">
            <a:extLst>
              <a:ext uri="{FF2B5EF4-FFF2-40B4-BE49-F238E27FC236}">
                <a16:creationId xmlns:a16="http://schemas.microsoft.com/office/drawing/2014/main" id="{68507617-870D-425E-B441-67E45914F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733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2" name="Line 26">
            <a:extLst>
              <a:ext uri="{FF2B5EF4-FFF2-40B4-BE49-F238E27FC236}">
                <a16:creationId xmlns:a16="http://schemas.microsoft.com/office/drawing/2014/main" id="{885EB54B-EFE9-49DE-96CA-01056F1C2E1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3733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3" name="Line 27">
            <a:extLst>
              <a:ext uri="{FF2B5EF4-FFF2-40B4-BE49-F238E27FC236}">
                <a16:creationId xmlns:a16="http://schemas.microsoft.com/office/drawing/2014/main" id="{CAEABFE9-671B-4E5F-BB75-56F428AA22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4876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4" name="Line 28">
            <a:extLst>
              <a:ext uri="{FF2B5EF4-FFF2-40B4-BE49-F238E27FC236}">
                <a16:creationId xmlns:a16="http://schemas.microsoft.com/office/drawing/2014/main" id="{D2A3F17B-B0A9-442A-9507-6510CD1428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876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5" name="Line 29">
            <a:extLst>
              <a:ext uri="{FF2B5EF4-FFF2-40B4-BE49-F238E27FC236}">
                <a16:creationId xmlns:a16="http://schemas.microsoft.com/office/drawing/2014/main" id="{2EF624AC-B6B2-44ED-8737-18C627EDA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876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6" name="Line 30">
            <a:extLst>
              <a:ext uri="{FF2B5EF4-FFF2-40B4-BE49-F238E27FC236}">
                <a16:creationId xmlns:a16="http://schemas.microsoft.com/office/drawing/2014/main" id="{DBBC5C16-AA59-49DE-82F4-D07E31A637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191000"/>
            <a:ext cx="533400" cy="1143000"/>
          </a:xfrm>
          <a:prstGeom prst="line">
            <a:avLst/>
          </a:prstGeom>
          <a:noFill/>
          <a:ln w="222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7" name="Line 31">
            <a:extLst>
              <a:ext uri="{FF2B5EF4-FFF2-40B4-BE49-F238E27FC236}">
                <a16:creationId xmlns:a16="http://schemas.microsoft.com/office/drawing/2014/main" id="{BF1A0F49-BFB0-439F-AD96-CD3F8E49F6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42672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8" name="Line 32">
            <a:extLst>
              <a:ext uri="{FF2B5EF4-FFF2-40B4-BE49-F238E27FC236}">
                <a16:creationId xmlns:a16="http://schemas.microsoft.com/office/drawing/2014/main" id="{C12F9221-E29C-4D07-AAF4-DFFE1AAACC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3733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9" name="Line 33">
            <a:extLst>
              <a:ext uri="{FF2B5EF4-FFF2-40B4-BE49-F238E27FC236}">
                <a16:creationId xmlns:a16="http://schemas.microsoft.com/office/drawing/2014/main" id="{C4D1B48F-EA12-4BB5-96FE-1F38F3D580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37338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0" name="Line 34">
            <a:extLst>
              <a:ext uri="{FF2B5EF4-FFF2-40B4-BE49-F238E27FC236}">
                <a16:creationId xmlns:a16="http://schemas.microsoft.com/office/drawing/2014/main" id="{09248DE8-59A2-49CC-A459-FB4C8956E6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4267200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1" name="Line 35">
            <a:extLst>
              <a:ext uri="{FF2B5EF4-FFF2-40B4-BE49-F238E27FC236}">
                <a16:creationId xmlns:a16="http://schemas.microsoft.com/office/drawing/2014/main" id="{92164A29-B47E-46F9-BE01-0AADB7ECE4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733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2" name="Line 36">
            <a:extLst>
              <a:ext uri="{FF2B5EF4-FFF2-40B4-BE49-F238E27FC236}">
                <a16:creationId xmlns:a16="http://schemas.microsoft.com/office/drawing/2014/main" id="{0A81E0D4-33F7-44D0-84A1-247B1C410A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7338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3" name="Line 37">
            <a:extLst>
              <a:ext uri="{FF2B5EF4-FFF2-40B4-BE49-F238E27FC236}">
                <a16:creationId xmlns:a16="http://schemas.microsoft.com/office/drawing/2014/main" id="{66BB8F15-2DD5-4E76-8B95-1075A28FF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7338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4" name="Text Box 38">
            <a:extLst>
              <a:ext uri="{FF2B5EF4-FFF2-40B4-BE49-F238E27FC236}">
                <a16:creationId xmlns:a16="http://schemas.microsoft.com/office/drawing/2014/main" id="{B1D2EA28-BF2F-417C-BE66-27F026C28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532438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Edges not shown have cost = 3</a:t>
            </a:r>
          </a:p>
        </p:txBody>
      </p:sp>
      <p:sp>
        <p:nvSpPr>
          <p:cNvPr id="260135" name="Text Box 39">
            <a:extLst>
              <a:ext uri="{FF2B5EF4-FFF2-40B4-BE49-F238E27FC236}">
                <a16:creationId xmlns:a16="http://schemas.microsoft.com/office/drawing/2014/main" id="{66373711-8981-4132-8D07-B626EB67B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932238"/>
            <a:ext cx="1219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cost = -</a:t>
            </a:r>
            <a:r>
              <a:rPr lang="en-US" altLang="en-US" b="1" i="1">
                <a:solidFill>
                  <a:srgbClr val="000000"/>
                </a:solidFill>
                <a:latin typeface="Symbol" panose="05050102010706020507" pitchFamily="18" charset="2"/>
              </a:rPr>
              <a:t>¥</a:t>
            </a:r>
            <a:endParaRPr lang="en-US" altLang="en-US" sz="1200">
              <a:latin typeface="Symbol" panose="05050102010706020507" pitchFamily="18" charset="2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cost = 0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cost = 1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cost = 2</a:t>
            </a:r>
          </a:p>
        </p:txBody>
      </p:sp>
      <p:sp>
        <p:nvSpPr>
          <p:cNvPr id="260136" name="Line 40">
            <a:extLst>
              <a:ext uri="{FF2B5EF4-FFF2-40B4-BE49-F238E27FC236}">
                <a16:creationId xmlns:a16="http://schemas.microsoft.com/office/drawing/2014/main" id="{79F21833-966A-43FF-A147-D8453E0B2B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1592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7" name="Line 41">
            <a:extLst>
              <a:ext uri="{FF2B5EF4-FFF2-40B4-BE49-F238E27FC236}">
                <a16:creationId xmlns:a16="http://schemas.microsoft.com/office/drawing/2014/main" id="{25AB26A7-C2BA-4E0C-8B4C-6727632A8B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38785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8" name="Line 42">
            <a:extLst>
              <a:ext uri="{FF2B5EF4-FFF2-40B4-BE49-F238E27FC236}">
                <a16:creationId xmlns:a16="http://schemas.microsoft.com/office/drawing/2014/main" id="{2461BF8B-E3B7-4E38-B57A-620373E9F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692650"/>
            <a:ext cx="6096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9" name="Line 43">
            <a:extLst>
              <a:ext uri="{FF2B5EF4-FFF2-40B4-BE49-F238E27FC236}">
                <a16:creationId xmlns:a16="http://schemas.microsoft.com/office/drawing/2014/main" id="{AD5240D1-D043-4822-8FDC-CBC77805F5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9974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40" name="Oval 44">
            <a:extLst>
              <a:ext uri="{FF2B5EF4-FFF2-40B4-BE49-F238E27FC236}">
                <a16:creationId xmlns:a16="http://schemas.microsoft.com/office/drawing/2014/main" id="{B81DF6F9-4DFA-4421-ADE3-DA1E9E6FC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41" name="Oval 45">
            <a:extLst>
              <a:ext uri="{FF2B5EF4-FFF2-40B4-BE49-F238E27FC236}">
                <a16:creationId xmlns:a16="http://schemas.microsoft.com/office/drawing/2014/main" id="{14ED7075-E661-4BD2-B810-66B0D2E1F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42" name="Oval 46">
            <a:extLst>
              <a:ext uri="{FF2B5EF4-FFF2-40B4-BE49-F238E27FC236}">
                <a16:creationId xmlns:a16="http://schemas.microsoft.com/office/drawing/2014/main" id="{72BEBBB6-19BC-450A-A6E8-C26A2FF29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43" name="Oval 47">
            <a:extLst>
              <a:ext uri="{FF2B5EF4-FFF2-40B4-BE49-F238E27FC236}">
                <a16:creationId xmlns:a16="http://schemas.microsoft.com/office/drawing/2014/main" id="{C9F1390E-0DBD-4EB6-BE61-087E81F91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44" name="Oval 48">
            <a:extLst>
              <a:ext uri="{FF2B5EF4-FFF2-40B4-BE49-F238E27FC236}">
                <a16:creationId xmlns:a16="http://schemas.microsoft.com/office/drawing/2014/main" id="{B39C4C0C-D5B6-41C4-91EE-6EC977490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45" name="Oval 49">
            <a:extLst>
              <a:ext uri="{FF2B5EF4-FFF2-40B4-BE49-F238E27FC236}">
                <a16:creationId xmlns:a16="http://schemas.microsoft.com/office/drawing/2014/main" id="{6EC5A9D6-9C50-443D-AF99-266CD862F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46" name="Oval 50">
            <a:extLst>
              <a:ext uri="{FF2B5EF4-FFF2-40B4-BE49-F238E27FC236}">
                <a16:creationId xmlns:a16="http://schemas.microsoft.com/office/drawing/2014/main" id="{5731AB9A-56D2-4C0D-9A95-B246B4CBC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47" name="Oval 51">
            <a:extLst>
              <a:ext uri="{FF2B5EF4-FFF2-40B4-BE49-F238E27FC236}">
                <a16:creationId xmlns:a16="http://schemas.microsoft.com/office/drawing/2014/main" id="{569FCBCF-2D55-4F36-9118-A72A54022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48" name="Text Box 52">
            <a:extLst>
              <a:ext uri="{FF2B5EF4-FFF2-40B4-BE49-F238E27FC236}">
                <a16:creationId xmlns:a16="http://schemas.microsoft.com/office/drawing/2014/main" id="{DAB94361-F24D-427A-A8E1-923FD7376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4591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60149" name="Text Box 53">
            <a:extLst>
              <a:ext uri="{FF2B5EF4-FFF2-40B4-BE49-F238E27FC236}">
                <a16:creationId xmlns:a16="http://schemas.microsoft.com/office/drawing/2014/main" id="{370CB8B4-7116-4E57-8CEE-FA6F101B9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14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0150" name="Text Box 54">
            <a:extLst>
              <a:ext uri="{FF2B5EF4-FFF2-40B4-BE49-F238E27FC236}">
                <a16:creationId xmlns:a16="http://schemas.microsoft.com/office/drawing/2014/main" id="{645EAFBF-F6B7-417A-9FE6-0C22CBB6B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724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60151" name="Text Box 55">
            <a:extLst>
              <a:ext uri="{FF2B5EF4-FFF2-40B4-BE49-F238E27FC236}">
                <a16:creationId xmlns:a16="http://schemas.microsoft.com/office/drawing/2014/main" id="{C61D96EE-6F35-4F5E-B5BE-80BB6D70A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334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60152" name="Text Box 56">
            <a:extLst>
              <a:ext uri="{FF2B5EF4-FFF2-40B4-BE49-F238E27FC236}">
                <a16:creationId xmlns:a16="http://schemas.microsoft.com/office/drawing/2014/main" id="{AB61A751-FA2F-48AA-99A8-4FA7217F6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114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60153" name="Text Box 57">
            <a:extLst>
              <a:ext uri="{FF2B5EF4-FFF2-40B4-BE49-F238E27FC236}">
                <a16:creationId xmlns:a16="http://schemas.microsoft.com/office/drawing/2014/main" id="{90BFAEED-3432-49DC-B79D-569225B6C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0154" name="Text Box 58">
            <a:extLst>
              <a:ext uri="{FF2B5EF4-FFF2-40B4-BE49-F238E27FC236}">
                <a16:creationId xmlns:a16="http://schemas.microsoft.com/office/drawing/2014/main" id="{607BE0C5-2566-4C62-A91D-33BF51E26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724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0155" name="Text Box 59">
            <a:extLst>
              <a:ext uri="{FF2B5EF4-FFF2-40B4-BE49-F238E27FC236}">
                <a16:creationId xmlns:a16="http://schemas.microsoft.com/office/drawing/2014/main" id="{7E7D3CE4-67FF-4FDC-9F97-D5783C849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429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0156" name="Text Box 60">
            <a:extLst>
              <a:ext uri="{FF2B5EF4-FFF2-40B4-BE49-F238E27FC236}">
                <a16:creationId xmlns:a16="http://schemas.microsoft.com/office/drawing/2014/main" id="{F0C53D00-46A1-416A-A735-36CC05ACA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733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260157" name="Text Box 61">
            <a:extLst>
              <a:ext uri="{FF2B5EF4-FFF2-40B4-BE49-F238E27FC236}">
                <a16:creationId xmlns:a16="http://schemas.microsoft.com/office/drawing/2014/main" id="{B259AD9A-0969-45C1-9639-BFE1F50A2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733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2</a:t>
            </a:r>
          </a:p>
        </p:txBody>
      </p:sp>
      <p:sp>
        <p:nvSpPr>
          <p:cNvPr id="260158" name="Text Box 62">
            <a:extLst>
              <a:ext uri="{FF2B5EF4-FFF2-40B4-BE49-F238E27FC236}">
                <a16:creationId xmlns:a16="http://schemas.microsoft.com/office/drawing/2014/main" id="{C68CB4AB-A87D-4869-BA2F-285954283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260159" name="Text Box 63">
            <a:extLst>
              <a:ext uri="{FF2B5EF4-FFF2-40B4-BE49-F238E27FC236}">
                <a16:creationId xmlns:a16="http://schemas.microsoft.com/office/drawing/2014/main" id="{28A02DF4-5F93-4830-BED6-76269469F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5105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260160" name="Line 64">
            <a:extLst>
              <a:ext uri="{FF2B5EF4-FFF2-40B4-BE49-F238E27FC236}">
                <a16:creationId xmlns:a16="http://schemas.microsoft.com/office/drawing/2014/main" id="{B9C56D44-6D82-45AC-8AF7-0A1FFEAF34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3733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61" name="Line 65">
            <a:extLst>
              <a:ext uri="{FF2B5EF4-FFF2-40B4-BE49-F238E27FC236}">
                <a16:creationId xmlns:a16="http://schemas.microsoft.com/office/drawing/2014/main" id="{A2627982-1207-4532-85DB-C2E80F20D8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48600" y="3733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62" name="Line 66">
            <a:extLst>
              <a:ext uri="{FF2B5EF4-FFF2-40B4-BE49-F238E27FC236}">
                <a16:creationId xmlns:a16="http://schemas.microsoft.com/office/drawing/2014/main" id="{702835FB-06B4-4A77-9772-6302FEECC1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4876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63" name="Line 67">
            <a:extLst>
              <a:ext uri="{FF2B5EF4-FFF2-40B4-BE49-F238E27FC236}">
                <a16:creationId xmlns:a16="http://schemas.microsoft.com/office/drawing/2014/main" id="{D3BE1238-29A6-4A8F-AF78-F944141EA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4876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64" name="Line 68">
            <a:extLst>
              <a:ext uri="{FF2B5EF4-FFF2-40B4-BE49-F238E27FC236}">
                <a16:creationId xmlns:a16="http://schemas.microsoft.com/office/drawing/2014/main" id="{E7571C34-AF2F-45B8-95F5-658BCFDBEC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876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65" name="Line 69">
            <a:extLst>
              <a:ext uri="{FF2B5EF4-FFF2-40B4-BE49-F238E27FC236}">
                <a16:creationId xmlns:a16="http://schemas.microsoft.com/office/drawing/2014/main" id="{9B0BC4B0-0BFE-411D-9C52-85EC02A69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4191000"/>
            <a:ext cx="533400" cy="1143000"/>
          </a:xfrm>
          <a:prstGeom prst="line">
            <a:avLst/>
          </a:prstGeom>
          <a:noFill/>
          <a:ln w="222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66" name="Line 70">
            <a:extLst>
              <a:ext uri="{FF2B5EF4-FFF2-40B4-BE49-F238E27FC236}">
                <a16:creationId xmlns:a16="http://schemas.microsoft.com/office/drawing/2014/main" id="{784FD380-139F-43B1-9347-25615334716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42672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67" name="Line 71">
            <a:extLst>
              <a:ext uri="{FF2B5EF4-FFF2-40B4-BE49-F238E27FC236}">
                <a16:creationId xmlns:a16="http://schemas.microsoft.com/office/drawing/2014/main" id="{D0FB2E9B-CBBF-4414-9487-4FD1A2568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733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68" name="Text Box 72">
            <a:extLst>
              <a:ext uri="{FF2B5EF4-FFF2-40B4-BE49-F238E27FC236}">
                <a16:creationId xmlns:a16="http://schemas.microsoft.com/office/drawing/2014/main" id="{EBE8885C-A8ED-4435-8B01-79709D7D1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456238"/>
            <a:ext cx="2286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Verdana" panose="020B0604030504040204" pitchFamily="34" charset="0"/>
              </a:rPr>
              <a:t>An optimal solution corresponding to genome +1 +2 -3 -4</a:t>
            </a:r>
          </a:p>
        </p:txBody>
      </p:sp>
      <p:grpSp>
        <p:nvGrpSpPr>
          <p:cNvPr id="260169" name="Group 73">
            <a:extLst>
              <a:ext uri="{FF2B5EF4-FFF2-40B4-BE49-F238E27FC236}">
                <a16:creationId xmlns:a16="http://schemas.microsoft.com/office/drawing/2014/main" id="{8652705B-EBE2-4FC1-884E-F3E67B3A91CB}"/>
              </a:ext>
            </a:extLst>
          </p:cNvPr>
          <p:cNvGrpSpPr>
            <a:grpSpLocks/>
          </p:cNvGrpSpPr>
          <p:nvPr/>
        </p:nvGrpSpPr>
        <p:grpSpPr bwMode="auto">
          <a:xfrm>
            <a:off x="1274763" y="3962400"/>
            <a:ext cx="381000" cy="76200"/>
            <a:chOff x="1392" y="2640"/>
            <a:chExt cx="288" cy="96"/>
          </a:xfrm>
        </p:grpSpPr>
        <p:sp>
          <p:nvSpPr>
            <p:cNvPr id="260170" name="Line 74">
              <a:extLst>
                <a:ext uri="{FF2B5EF4-FFF2-40B4-BE49-F238E27FC236}">
                  <a16:creationId xmlns:a16="http://schemas.microsoft.com/office/drawing/2014/main" id="{9253656C-C3A4-4579-B7CC-CDBFFA017A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640"/>
              <a:ext cx="192" cy="0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71" name="Line 75">
              <a:extLst>
                <a:ext uri="{FF2B5EF4-FFF2-40B4-BE49-F238E27FC236}">
                  <a16:creationId xmlns:a16="http://schemas.microsoft.com/office/drawing/2014/main" id="{0F82A43F-197E-4D2D-ABC0-2DDB5747BC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640"/>
              <a:ext cx="48" cy="96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72" name="Line 76">
              <a:extLst>
                <a:ext uri="{FF2B5EF4-FFF2-40B4-BE49-F238E27FC236}">
                  <a16:creationId xmlns:a16="http://schemas.microsoft.com/office/drawing/2014/main" id="{AD07C701-A35C-4923-964C-EA0769182B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640"/>
              <a:ext cx="48" cy="96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0173" name="Group 77">
            <a:extLst>
              <a:ext uri="{FF2B5EF4-FFF2-40B4-BE49-F238E27FC236}">
                <a16:creationId xmlns:a16="http://schemas.microsoft.com/office/drawing/2014/main" id="{021E0089-069C-4E30-8A97-A6C3C057AED1}"/>
              </a:ext>
            </a:extLst>
          </p:cNvPr>
          <p:cNvGrpSpPr>
            <a:grpSpLocks/>
          </p:cNvGrpSpPr>
          <p:nvPr/>
        </p:nvGrpSpPr>
        <p:grpSpPr bwMode="auto">
          <a:xfrm>
            <a:off x="1279525" y="4206875"/>
            <a:ext cx="381000" cy="76200"/>
            <a:chOff x="1392" y="2640"/>
            <a:chExt cx="288" cy="96"/>
          </a:xfrm>
        </p:grpSpPr>
        <p:sp>
          <p:nvSpPr>
            <p:cNvPr id="260174" name="Line 78">
              <a:extLst>
                <a:ext uri="{FF2B5EF4-FFF2-40B4-BE49-F238E27FC236}">
                  <a16:creationId xmlns:a16="http://schemas.microsoft.com/office/drawing/2014/main" id="{C62D437B-CEE4-40E3-B76D-4A3DA5E731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640"/>
              <a:ext cx="192" cy="0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75" name="Line 79">
              <a:extLst>
                <a:ext uri="{FF2B5EF4-FFF2-40B4-BE49-F238E27FC236}">
                  <a16:creationId xmlns:a16="http://schemas.microsoft.com/office/drawing/2014/main" id="{88A2B292-7285-4648-9949-F9D3916800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640"/>
              <a:ext cx="48" cy="96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76" name="Line 80">
              <a:extLst>
                <a:ext uri="{FF2B5EF4-FFF2-40B4-BE49-F238E27FC236}">
                  <a16:creationId xmlns:a16="http://schemas.microsoft.com/office/drawing/2014/main" id="{78A2C3E4-0760-4F6D-A1F4-7C7B478535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640"/>
              <a:ext cx="48" cy="96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0177" name="Group 81">
            <a:extLst>
              <a:ext uri="{FF2B5EF4-FFF2-40B4-BE49-F238E27FC236}">
                <a16:creationId xmlns:a16="http://schemas.microsoft.com/office/drawing/2014/main" id="{E9B81213-920D-421F-B539-D45B5B13E40C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4495800"/>
            <a:ext cx="381000" cy="76200"/>
            <a:chOff x="1392" y="2640"/>
            <a:chExt cx="288" cy="96"/>
          </a:xfrm>
        </p:grpSpPr>
        <p:sp>
          <p:nvSpPr>
            <p:cNvPr id="260178" name="Line 82">
              <a:extLst>
                <a:ext uri="{FF2B5EF4-FFF2-40B4-BE49-F238E27FC236}">
                  <a16:creationId xmlns:a16="http://schemas.microsoft.com/office/drawing/2014/main" id="{BCD767EC-C514-4DC6-9E61-75CE4B6212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640"/>
              <a:ext cx="192" cy="0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79" name="Line 83">
              <a:extLst>
                <a:ext uri="{FF2B5EF4-FFF2-40B4-BE49-F238E27FC236}">
                  <a16:creationId xmlns:a16="http://schemas.microsoft.com/office/drawing/2014/main" id="{6F6768F0-CF5C-4456-8380-BD83B0AD9E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640"/>
              <a:ext cx="48" cy="96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80" name="Line 84">
              <a:extLst>
                <a:ext uri="{FF2B5EF4-FFF2-40B4-BE49-F238E27FC236}">
                  <a16:creationId xmlns:a16="http://schemas.microsoft.com/office/drawing/2014/main" id="{1B02AB9E-DD6C-42E4-BB84-3341776B0C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640"/>
              <a:ext cx="48" cy="96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09E68-5845-4D6B-9ED1-3FD15ABE65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703FC8BC-23AC-49C8-A30D-D5BF3340481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06E08C82-1902-40DA-93D0-6C11258C70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Breakpoint Median Algorithm</a:t>
            </a:r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44774FCB-91C0-4303-8C26-B53776902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Optimal solution is feasible due to small graph</a:t>
            </a:r>
          </a:p>
          <a:p>
            <a:pPr lvl="1">
              <a:lnSpc>
                <a:spcPct val="90000"/>
              </a:lnSpc>
            </a:pPr>
            <a:endParaRPr lang="en-US" altLang="en-US" sz="1600"/>
          </a:p>
          <a:p>
            <a:pPr>
              <a:lnSpc>
                <a:spcPct val="90000"/>
              </a:lnSpc>
            </a:pPr>
            <a:r>
              <a:rPr lang="en-US" altLang="en-US" sz="1800"/>
              <a:t>Algorithm: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Represent TSP graph as a list of edges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Test every possible valid combination of edges</a:t>
            </a:r>
          </a:p>
          <a:p>
            <a:pPr lvl="1">
              <a:lnSpc>
                <a:spcPct val="90000"/>
              </a:lnSpc>
            </a:pPr>
            <a:endParaRPr lang="en-US" altLang="en-US" sz="1600"/>
          </a:p>
          <a:p>
            <a:pPr>
              <a:lnSpc>
                <a:spcPct val="90000"/>
              </a:lnSpc>
            </a:pPr>
            <a:r>
              <a:rPr lang="en-US" altLang="en-US" sz="1800"/>
              <a:t>Implemented as a branch-and-bound search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>
                <a:solidFill>
                  <a:srgbClr val="990033"/>
                </a:solidFill>
              </a:rPr>
              <a:t>Upper bound</a:t>
            </a:r>
            <a:r>
              <a:rPr lang="en-US" altLang="en-US" sz="1800"/>
              <a:t> is the best tour found so far</a:t>
            </a:r>
          </a:p>
          <a:p>
            <a:pPr lvl="1">
              <a:lnSpc>
                <a:spcPct val="90000"/>
              </a:lnSpc>
            </a:pPr>
            <a:endParaRPr lang="en-US" altLang="en-US" sz="1600">
              <a:solidFill>
                <a:srgbClr val="990033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800">
                <a:solidFill>
                  <a:srgbClr val="990033"/>
                </a:solidFill>
              </a:rPr>
              <a:t>Lower bound</a:t>
            </a:r>
            <a:r>
              <a:rPr lang="en-US" altLang="en-US" sz="1800"/>
              <a:t> is computed using a greedy algorithm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Loop that inspects each vertex in TSP graph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Accumulates lower bound value (based on </a:t>
            </a:r>
            <a:r>
              <a:rPr lang="en-US" altLang="en-US" sz="1600">
                <a:solidFill>
                  <a:srgbClr val="990033"/>
                </a:solidFill>
              </a:rPr>
              <a:t>search state</a:t>
            </a:r>
            <a:r>
              <a:rPr lang="en-US" altLang="en-US" sz="1600"/>
              <a:t>)</a:t>
            </a:r>
          </a:p>
          <a:p>
            <a:pPr lvl="1">
              <a:lnSpc>
                <a:spcPct val="90000"/>
              </a:lnSpc>
            </a:pPr>
            <a:endParaRPr lang="en-US" altLang="en-US" sz="1600"/>
          </a:p>
          <a:p>
            <a:pPr lvl="1">
              <a:lnSpc>
                <a:spcPct val="90000"/>
              </a:lnSpc>
            </a:pPr>
            <a:r>
              <a:rPr lang="en-US" altLang="en-US" sz="1600"/>
              <a:t>Performed each time an edge is added or deleted from solution state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Requires nearly 100% of median execution time (bottleneck)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>
            <a:extLst>
              <a:ext uri="{FF2B5EF4-FFF2-40B4-BE49-F238E27FC236}">
                <a16:creationId xmlns:a16="http://schemas.microsoft.com/office/drawing/2014/main" id="{5C1526D3-28EA-429B-8599-CAAF93F53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49296C8C-22CC-45AF-B950-847F2967293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A795C517-EF95-4543-BDCD-5859B33B3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Breakpoint Median</a:t>
            </a:r>
          </a:p>
        </p:txBody>
      </p:sp>
      <p:sp>
        <p:nvSpPr>
          <p:cNvPr id="267375" name="Rectangle 111">
            <a:extLst>
              <a:ext uri="{FF2B5EF4-FFF2-40B4-BE49-F238E27FC236}">
                <a16:creationId xmlns:a16="http://schemas.microsoft.com/office/drawing/2014/main" id="{AC3914F3-A2EF-418A-B95B-95BA09B71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476375"/>
            <a:ext cx="3276600" cy="12588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76" name="Rectangle 112">
            <a:extLst>
              <a:ext uri="{FF2B5EF4-FFF2-40B4-BE49-F238E27FC236}">
                <a16:creationId xmlns:a16="http://schemas.microsoft.com/office/drawing/2014/main" id="{99C2BE3D-2118-49B2-ACD6-BB6D68939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447800"/>
            <a:ext cx="3276600" cy="12588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77" name="Rectangle 113">
            <a:extLst>
              <a:ext uri="{FF2B5EF4-FFF2-40B4-BE49-F238E27FC236}">
                <a16:creationId xmlns:a16="http://schemas.microsoft.com/office/drawing/2014/main" id="{44F79C71-4BB9-42ED-AB1E-FBFD236A8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6763" y="1911350"/>
            <a:ext cx="1219200" cy="735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78" name="Text Box 114">
            <a:extLst>
              <a:ext uri="{FF2B5EF4-FFF2-40B4-BE49-F238E27FC236}">
                <a16:creationId xmlns:a16="http://schemas.microsoft.com/office/drawing/2014/main" id="{53B57D54-AEAB-4677-8C72-189802843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876425"/>
            <a:ext cx="12192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1	-1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2	-2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3	-3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4	-4</a:t>
            </a:r>
          </a:p>
        </p:txBody>
      </p:sp>
      <p:sp>
        <p:nvSpPr>
          <p:cNvPr id="267379" name="Line 115">
            <a:extLst>
              <a:ext uri="{FF2B5EF4-FFF2-40B4-BE49-F238E27FC236}">
                <a16:creationId xmlns:a16="http://schemas.microsoft.com/office/drawing/2014/main" id="{09D387CA-2D83-4B23-8EDC-1CC9D8C9E0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1263" y="1960563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80" name="Line 116">
            <a:extLst>
              <a:ext uri="{FF2B5EF4-FFF2-40B4-BE49-F238E27FC236}">
                <a16:creationId xmlns:a16="http://schemas.microsoft.com/office/drawing/2014/main" id="{16A0B9C4-59E4-4EB4-A077-59E3EB0D3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1263" y="21415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81" name="Line 117">
            <a:extLst>
              <a:ext uri="{FF2B5EF4-FFF2-40B4-BE49-F238E27FC236}">
                <a16:creationId xmlns:a16="http://schemas.microsoft.com/office/drawing/2014/main" id="{E3562BFE-876A-4834-B17D-67FC9125B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1263" y="23336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82" name="Line 118">
            <a:extLst>
              <a:ext uri="{FF2B5EF4-FFF2-40B4-BE49-F238E27FC236}">
                <a16:creationId xmlns:a16="http://schemas.microsoft.com/office/drawing/2014/main" id="{0858C1B6-EA0D-4ADF-9BB5-EA377552C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9675" y="25098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83" name="Rectangle 119">
            <a:extLst>
              <a:ext uri="{FF2B5EF4-FFF2-40B4-BE49-F238E27FC236}">
                <a16:creationId xmlns:a16="http://schemas.microsoft.com/office/drawing/2014/main" id="{CB667BAA-2F3F-4039-86F0-914472EE9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5813" y="1543050"/>
            <a:ext cx="685800" cy="11064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84" name="Text Box 120">
            <a:extLst>
              <a:ext uri="{FF2B5EF4-FFF2-40B4-BE49-F238E27FC236}">
                <a16:creationId xmlns:a16="http://schemas.microsoft.com/office/drawing/2014/main" id="{008CCD13-EDF9-4EB5-9423-A70113C71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5240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used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0</a:t>
            </a:r>
          </a:p>
        </p:txBody>
      </p:sp>
      <p:sp>
        <p:nvSpPr>
          <p:cNvPr id="267385" name="Rectangle 121">
            <a:extLst>
              <a:ext uri="{FF2B5EF4-FFF2-40B4-BE49-F238E27FC236}">
                <a16:creationId xmlns:a16="http://schemas.microsoft.com/office/drawing/2014/main" id="{07EC150A-27BC-443E-A520-683352ABC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3" y="1547813"/>
            <a:ext cx="685800" cy="1098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86" name="Text Box 122">
            <a:extLst>
              <a:ext uri="{FF2B5EF4-FFF2-40B4-BE49-F238E27FC236}">
                <a16:creationId xmlns:a16="http://schemas.microsoft.com/office/drawing/2014/main" id="{FAA4A603-7133-46C3-8D5C-7AF4D7772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5240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otherEnd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 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-3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 4</a:t>
            </a:r>
          </a:p>
        </p:txBody>
      </p:sp>
      <p:sp>
        <p:nvSpPr>
          <p:cNvPr id="267387" name="Text Box 123">
            <a:extLst>
              <a:ext uri="{FF2B5EF4-FFF2-40B4-BE49-F238E27FC236}">
                <a16:creationId xmlns:a16="http://schemas.microsoft.com/office/drawing/2014/main" id="{87DD23E1-1F07-4AB7-93F3-BB59B5CB3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43840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/>
              <a:t>cost = 0</a:t>
            </a:r>
          </a:p>
        </p:txBody>
      </p:sp>
      <p:sp>
        <p:nvSpPr>
          <p:cNvPr id="267388" name="Rectangle 124">
            <a:extLst>
              <a:ext uri="{FF2B5EF4-FFF2-40B4-BE49-F238E27FC236}">
                <a16:creationId xmlns:a16="http://schemas.microsoft.com/office/drawing/2014/main" id="{6217F8E0-0A1A-4ED6-AFC3-BE81C1FEB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13" y="3605213"/>
            <a:ext cx="3276600" cy="12588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89" name="Rectangle 125">
            <a:extLst>
              <a:ext uri="{FF2B5EF4-FFF2-40B4-BE49-F238E27FC236}">
                <a16:creationId xmlns:a16="http://schemas.microsoft.com/office/drawing/2014/main" id="{2896E388-4A8F-4F6D-88DC-856B7746B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3276600" cy="12588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90" name="Rectangle 126">
            <a:extLst>
              <a:ext uri="{FF2B5EF4-FFF2-40B4-BE49-F238E27FC236}">
                <a16:creationId xmlns:a16="http://schemas.microsoft.com/office/drawing/2014/main" id="{356E1D7F-67D7-479B-929B-92FDA85CB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4044950"/>
            <a:ext cx="1219200" cy="735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91" name="Text Box 127">
            <a:extLst>
              <a:ext uri="{FF2B5EF4-FFF2-40B4-BE49-F238E27FC236}">
                <a16:creationId xmlns:a16="http://schemas.microsoft.com/office/drawing/2014/main" id="{75B2C81A-CA48-47D4-A092-97FB556EA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10025"/>
            <a:ext cx="12192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1	-1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2	-2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3	-3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4	-4</a:t>
            </a:r>
          </a:p>
        </p:txBody>
      </p:sp>
      <p:sp>
        <p:nvSpPr>
          <p:cNvPr id="267392" name="Line 128">
            <a:extLst>
              <a:ext uri="{FF2B5EF4-FFF2-40B4-BE49-F238E27FC236}">
                <a16:creationId xmlns:a16="http://schemas.microsoft.com/office/drawing/2014/main" id="{7647799F-2D91-4E3D-94DF-EC119D4710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0063" y="4094163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93" name="Line 129">
            <a:extLst>
              <a:ext uri="{FF2B5EF4-FFF2-40B4-BE49-F238E27FC236}">
                <a16:creationId xmlns:a16="http://schemas.microsoft.com/office/drawing/2014/main" id="{2636C5B0-57A2-4A39-AB8A-80411AB5AE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0063" y="42751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94" name="Line 130">
            <a:extLst>
              <a:ext uri="{FF2B5EF4-FFF2-40B4-BE49-F238E27FC236}">
                <a16:creationId xmlns:a16="http://schemas.microsoft.com/office/drawing/2014/main" id="{E8754DC6-EA8C-4100-B687-4E9AD582C6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0063" y="44672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95" name="Line 131">
            <a:extLst>
              <a:ext uri="{FF2B5EF4-FFF2-40B4-BE49-F238E27FC236}">
                <a16:creationId xmlns:a16="http://schemas.microsoft.com/office/drawing/2014/main" id="{2ACE39C6-A1C2-4E81-A33E-E8E77D3EB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8475" y="46434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96" name="Rectangle 132">
            <a:extLst>
              <a:ext uri="{FF2B5EF4-FFF2-40B4-BE49-F238E27FC236}">
                <a16:creationId xmlns:a16="http://schemas.microsoft.com/office/drawing/2014/main" id="{D5F9E57C-1B5D-43D0-92FC-2AE1B7D84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613" y="3676650"/>
            <a:ext cx="685800" cy="11064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97" name="Text Box 133">
            <a:extLst>
              <a:ext uri="{FF2B5EF4-FFF2-40B4-BE49-F238E27FC236}">
                <a16:creationId xmlns:a16="http://schemas.microsoft.com/office/drawing/2014/main" id="{CB1025C0-F30A-4A0B-92D6-247EE5E42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6576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used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0</a:t>
            </a:r>
          </a:p>
        </p:txBody>
      </p:sp>
      <p:sp>
        <p:nvSpPr>
          <p:cNvPr id="267398" name="Rectangle 134">
            <a:extLst>
              <a:ext uri="{FF2B5EF4-FFF2-40B4-BE49-F238E27FC236}">
                <a16:creationId xmlns:a16="http://schemas.microsoft.com/office/drawing/2014/main" id="{48029DBA-4463-4534-8F66-7C9072292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3" y="3681413"/>
            <a:ext cx="685800" cy="1098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99" name="Text Box 135">
            <a:extLst>
              <a:ext uri="{FF2B5EF4-FFF2-40B4-BE49-F238E27FC236}">
                <a16:creationId xmlns:a16="http://schemas.microsoft.com/office/drawing/2014/main" id="{17F6550C-4902-465A-B0C8-0378AF216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6576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otherEnd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 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 3</a:t>
            </a:r>
          </a:p>
        </p:txBody>
      </p:sp>
      <p:sp>
        <p:nvSpPr>
          <p:cNvPr id="267400" name="Text Box 136">
            <a:extLst>
              <a:ext uri="{FF2B5EF4-FFF2-40B4-BE49-F238E27FC236}">
                <a16:creationId xmlns:a16="http://schemas.microsoft.com/office/drawing/2014/main" id="{E1522AF3-41BC-4F1F-BB9A-8CAF26C19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/>
              <a:t>cost = 0</a:t>
            </a:r>
          </a:p>
        </p:txBody>
      </p:sp>
      <p:sp>
        <p:nvSpPr>
          <p:cNvPr id="267401" name="Line 137">
            <a:extLst>
              <a:ext uri="{FF2B5EF4-FFF2-40B4-BE49-F238E27FC236}">
                <a16:creationId xmlns:a16="http://schemas.microsoft.com/office/drawing/2014/main" id="{533C0B92-B4F1-4F86-BEAB-24C03C820A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39900" y="4495800"/>
            <a:ext cx="317500" cy="1317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402" name="Line 138">
            <a:extLst>
              <a:ext uri="{FF2B5EF4-FFF2-40B4-BE49-F238E27FC236}">
                <a16:creationId xmlns:a16="http://schemas.microsoft.com/office/drawing/2014/main" id="{73BF0ADB-BC6B-4D02-A0D8-09A1C007CB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7432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404" name="Rectangle 140">
            <a:extLst>
              <a:ext uri="{FF2B5EF4-FFF2-40B4-BE49-F238E27FC236}">
                <a16:creationId xmlns:a16="http://schemas.microsoft.com/office/drawing/2014/main" id="{68AC5027-743C-47D9-92B4-1C2F7202B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88" y="1501775"/>
            <a:ext cx="1528762" cy="1876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05" name="Text Box 141">
            <a:extLst>
              <a:ext uri="{FF2B5EF4-FFF2-40B4-BE49-F238E27FC236}">
                <a16:creationId xmlns:a16="http://schemas.microsoft.com/office/drawing/2014/main" id="{E053591A-BA31-4AC9-BD58-02A0BA66F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447800"/>
            <a:ext cx="1524000" cy="1897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000" b="1" u="sng">
                <a:latin typeface="Courier New" panose="02070309020205020404" pitchFamily="49" charset="0"/>
              </a:rPr>
              <a:t>sorted edge list: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(-3,4,w=0)</a:t>
            </a:r>
          </a:p>
          <a:p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(2,3,w=1)</a:t>
            </a:r>
            <a:endParaRPr lang="en-US" altLang="en-US" sz="1200">
              <a:latin typeface="Courier New" panose="02070309020205020404" pitchFamily="49" charset="0"/>
            </a:endParaRPr>
          </a:p>
          <a:p>
            <a:r>
              <a:rPr lang="en-US" altLang="en-US" sz="1200">
                <a:latin typeface="Courier New" panose="02070309020205020404" pitchFamily="49" charset="0"/>
              </a:rPr>
              <a:t>(1,2,w=2)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(-1,-2,w=2)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(1,-2,w=2)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(-2,-4,w=2)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(-1,3,w=2)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(-1,-4,w=2)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(1,-4,w=2)</a:t>
            </a:r>
          </a:p>
        </p:txBody>
      </p:sp>
      <p:sp>
        <p:nvSpPr>
          <p:cNvPr id="267406" name="Rectangle 142">
            <a:extLst>
              <a:ext uri="{FF2B5EF4-FFF2-40B4-BE49-F238E27FC236}">
                <a16:creationId xmlns:a16="http://schemas.microsoft.com/office/drawing/2014/main" id="{55BA5BDB-CF33-4225-AF6A-FC8DEF221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4370388"/>
            <a:ext cx="3276600" cy="12588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07" name="Rectangle 143">
            <a:extLst>
              <a:ext uri="{FF2B5EF4-FFF2-40B4-BE49-F238E27FC236}">
                <a16:creationId xmlns:a16="http://schemas.microsoft.com/office/drawing/2014/main" id="{8C9C76D4-C0E5-48D5-9EFA-019BCFF20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343400"/>
            <a:ext cx="3276600" cy="12588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08" name="Rectangle 144">
            <a:extLst>
              <a:ext uri="{FF2B5EF4-FFF2-40B4-BE49-F238E27FC236}">
                <a16:creationId xmlns:a16="http://schemas.microsoft.com/office/drawing/2014/main" id="{C27AACF4-B45E-408E-A524-1E4D1FA11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363" y="4806950"/>
            <a:ext cx="1219200" cy="735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09" name="Text Box 145">
            <a:extLst>
              <a:ext uri="{FF2B5EF4-FFF2-40B4-BE49-F238E27FC236}">
                <a16:creationId xmlns:a16="http://schemas.microsoft.com/office/drawing/2014/main" id="{FD8BAA0C-C03D-45C7-A7C1-1D4A89E63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772025"/>
            <a:ext cx="12192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1	-1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2	-2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3	-3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4	-4</a:t>
            </a:r>
          </a:p>
        </p:txBody>
      </p:sp>
      <p:sp>
        <p:nvSpPr>
          <p:cNvPr id="267410" name="Line 146">
            <a:extLst>
              <a:ext uri="{FF2B5EF4-FFF2-40B4-BE49-F238E27FC236}">
                <a16:creationId xmlns:a16="http://schemas.microsoft.com/office/drawing/2014/main" id="{E0689BB7-7414-44A5-9566-7F2838283B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4863" y="4856163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411" name="Line 147">
            <a:extLst>
              <a:ext uri="{FF2B5EF4-FFF2-40B4-BE49-F238E27FC236}">
                <a16:creationId xmlns:a16="http://schemas.microsoft.com/office/drawing/2014/main" id="{721B5E9B-FDE0-4938-926C-21B0D5F8A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4863" y="50371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412" name="Line 148">
            <a:extLst>
              <a:ext uri="{FF2B5EF4-FFF2-40B4-BE49-F238E27FC236}">
                <a16:creationId xmlns:a16="http://schemas.microsoft.com/office/drawing/2014/main" id="{8AFF93D3-4136-43E1-816B-CCC5B8559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4863" y="52292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413" name="Line 149">
            <a:extLst>
              <a:ext uri="{FF2B5EF4-FFF2-40B4-BE49-F238E27FC236}">
                <a16:creationId xmlns:a16="http://schemas.microsoft.com/office/drawing/2014/main" id="{528E32DF-A747-4ADC-A969-A430566FE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54054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414" name="Rectangle 150">
            <a:extLst>
              <a:ext uri="{FF2B5EF4-FFF2-40B4-BE49-F238E27FC236}">
                <a16:creationId xmlns:a16="http://schemas.microsoft.com/office/drawing/2014/main" id="{7070373F-0D5A-4CDB-B17D-2DE198041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9413" y="4438650"/>
            <a:ext cx="685800" cy="11064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15" name="Text Box 151">
            <a:extLst>
              <a:ext uri="{FF2B5EF4-FFF2-40B4-BE49-F238E27FC236}">
                <a16:creationId xmlns:a16="http://schemas.microsoft.com/office/drawing/2014/main" id="{E0AC3C44-385F-4A1F-AB69-9653F1DF7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4196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used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0</a:t>
            </a:r>
          </a:p>
        </p:txBody>
      </p:sp>
      <p:sp>
        <p:nvSpPr>
          <p:cNvPr id="267416" name="Rectangle 152">
            <a:extLst>
              <a:ext uri="{FF2B5EF4-FFF2-40B4-BE49-F238E27FC236}">
                <a16:creationId xmlns:a16="http://schemas.microsoft.com/office/drawing/2014/main" id="{BA35F8A8-F745-46CE-8C88-2E92B3F8C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1413" y="4443413"/>
            <a:ext cx="685800" cy="1098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17" name="Text Box 153">
            <a:extLst>
              <a:ext uri="{FF2B5EF4-FFF2-40B4-BE49-F238E27FC236}">
                <a16:creationId xmlns:a16="http://schemas.microsoft.com/office/drawing/2014/main" id="{41C4A3A2-722A-497A-831A-C5A2FD155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4196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otherEnd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-2</a:t>
            </a:r>
          </a:p>
        </p:txBody>
      </p:sp>
      <p:sp>
        <p:nvSpPr>
          <p:cNvPr id="267418" name="Line 154">
            <a:extLst>
              <a:ext uri="{FF2B5EF4-FFF2-40B4-BE49-F238E27FC236}">
                <a16:creationId xmlns:a16="http://schemas.microsoft.com/office/drawing/2014/main" id="{9F784429-66A6-4A45-AB5F-5C956D6069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54700" y="5257800"/>
            <a:ext cx="317500" cy="1317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419" name="Freeform 155">
            <a:extLst>
              <a:ext uri="{FF2B5EF4-FFF2-40B4-BE49-F238E27FC236}">
                <a16:creationId xmlns:a16="http://schemas.microsoft.com/office/drawing/2014/main" id="{0AC09512-58D0-40DB-ACCF-B78B423297A7}"/>
              </a:ext>
            </a:extLst>
          </p:cNvPr>
          <p:cNvSpPr>
            <a:spLocks/>
          </p:cNvSpPr>
          <p:nvPr/>
        </p:nvSpPr>
        <p:spPr bwMode="auto">
          <a:xfrm>
            <a:off x="5603875" y="5035550"/>
            <a:ext cx="141288" cy="188913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96 h 192"/>
              <a:gd name="T4" fmla="*/ 96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cubicBezTo>
                  <a:pt x="48" y="32"/>
                  <a:pt x="0" y="64"/>
                  <a:pt x="0" y="96"/>
                </a:cubicBezTo>
                <a:cubicBezTo>
                  <a:pt x="0" y="128"/>
                  <a:pt x="72" y="168"/>
                  <a:pt x="96" y="192"/>
                </a:cubicBezTo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420" name="Text Box 156">
            <a:extLst>
              <a:ext uri="{FF2B5EF4-FFF2-40B4-BE49-F238E27FC236}">
                <a16:creationId xmlns:a16="http://schemas.microsoft.com/office/drawing/2014/main" id="{0FF0E8F0-8BA4-42F3-8441-42AA9F7F1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050" y="534035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/>
              <a:t>cost = 1</a:t>
            </a:r>
          </a:p>
        </p:txBody>
      </p:sp>
      <p:grpSp>
        <p:nvGrpSpPr>
          <p:cNvPr id="267421" name="Group 157">
            <a:extLst>
              <a:ext uri="{FF2B5EF4-FFF2-40B4-BE49-F238E27FC236}">
                <a16:creationId xmlns:a16="http://schemas.microsoft.com/office/drawing/2014/main" id="{E6624B92-292F-47CE-8ECF-9E5E6DCA47AE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114800"/>
            <a:ext cx="914400" cy="457200"/>
            <a:chOff x="144" y="1761"/>
            <a:chExt cx="576" cy="288"/>
          </a:xfrm>
        </p:grpSpPr>
        <p:sp>
          <p:nvSpPr>
            <p:cNvPr id="267422" name="AutoShape 158">
              <a:extLst>
                <a:ext uri="{FF2B5EF4-FFF2-40B4-BE49-F238E27FC236}">
                  <a16:creationId xmlns:a16="http://schemas.microsoft.com/office/drawing/2014/main" id="{1F1F8A23-0F05-461F-87CC-8FCDF1BA0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" y="1761"/>
              <a:ext cx="528" cy="288"/>
            </a:xfrm>
            <a:prstGeom prst="irregularSeal1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23" name="Text Box 159">
              <a:extLst>
                <a:ext uri="{FF2B5EF4-FFF2-40B4-BE49-F238E27FC236}">
                  <a16:creationId xmlns:a16="http://schemas.microsoft.com/office/drawing/2014/main" id="{5335BA20-8A88-4A71-8B7F-77D93E724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824"/>
              <a:ext cx="57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900"/>
                <a:t>pruned</a:t>
              </a:r>
            </a:p>
          </p:txBody>
        </p:sp>
      </p:grpSp>
      <p:sp>
        <p:nvSpPr>
          <p:cNvPr id="267424" name="Line 160">
            <a:extLst>
              <a:ext uri="{FF2B5EF4-FFF2-40B4-BE49-F238E27FC236}">
                <a16:creationId xmlns:a16="http://schemas.microsoft.com/office/drawing/2014/main" id="{B9AC387D-A269-4465-9D1C-A7513D00F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196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391" grpId="0" animBg="1"/>
      <p:bldP spid="267397" grpId="0" animBg="1"/>
      <p:bldP spid="267399" grpId="0" animBg="1"/>
      <p:bldP spid="267400" grpId="0"/>
      <p:bldP spid="267409" grpId="0" animBg="1"/>
      <p:bldP spid="267415" grpId="0" animBg="1"/>
      <p:bldP spid="267417" grpId="0" animBg="1"/>
      <p:bldP spid="2674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3">
            <a:extLst>
              <a:ext uri="{FF2B5EF4-FFF2-40B4-BE49-F238E27FC236}">
                <a16:creationId xmlns:a16="http://schemas.microsoft.com/office/drawing/2014/main" id="{CC6A4AB9-E78E-49AB-9133-5D9EA67B2D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845356D9-43F1-47CC-910E-8ABB7636B8A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9399" name="Line 87">
            <a:extLst>
              <a:ext uri="{FF2B5EF4-FFF2-40B4-BE49-F238E27FC236}">
                <a16:creationId xmlns:a16="http://schemas.microsoft.com/office/drawing/2014/main" id="{1F9E32BE-3762-4FE2-979E-FC51838392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48006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82" name="Line 70">
            <a:extLst>
              <a:ext uri="{FF2B5EF4-FFF2-40B4-BE49-F238E27FC236}">
                <a16:creationId xmlns:a16="http://schemas.microsoft.com/office/drawing/2014/main" id="{CFACE207-7E49-4642-BE7C-E327C64E6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1148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14" name="Rectangle 2">
            <a:extLst>
              <a:ext uri="{FF2B5EF4-FFF2-40B4-BE49-F238E27FC236}">
                <a16:creationId xmlns:a16="http://schemas.microsoft.com/office/drawing/2014/main" id="{48484E3F-C78B-4EF9-8D77-6D765080A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Breakpoint Median</a:t>
            </a:r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9D7B7EAC-10A2-4678-BCFF-8BC061877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476375"/>
            <a:ext cx="3276600" cy="12588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16" name="Rectangle 4">
            <a:extLst>
              <a:ext uri="{FF2B5EF4-FFF2-40B4-BE49-F238E27FC236}">
                <a16:creationId xmlns:a16="http://schemas.microsoft.com/office/drawing/2014/main" id="{1D9C4CDC-BFB8-40A1-8759-F3B2C8AFC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447800"/>
            <a:ext cx="3276600" cy="12588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17" name="Rectangle 5">
            <a:extLst>
              <a:ext uri="{FF2B5EF4-FFF2-40B4-BE49-F238E27FC236}">
                <a16:creationId xmlns:a16="http://schemas.microsoft.com/office/drawing/2014/main" id="{D51E41DD-9CA9-4D7C-A62C-AB99B9B20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6763" y="1911350"/>
            <a:ext cx="1219200" cy="735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18" name="Text Box 6">
            <a:extLst>
              <a:ext uri="{FF2B5EF4-FFF2-40B4-BE49-F238E27FC236}">
                <a16:creationId xmlns:a16="http://schemas.microsoft.com/office/drawing/2014/main" id="{6BCEF252-4B7A-4209-8056-A6099EDF7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876425"/>
            <a:ext cx="12192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1	-1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2	-2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3	-3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4	-4</a:t>
            </a:r>
          </a:p>
        </p:txBody>
      </p:sp>
      <p:sp>
        <p:nvSpPr>
          <p:cNvPr id="269319" name="Line 7">
            <a:extLst>
              <a:ext uri="{FF2B5EF4-FFF2-40B4-BE49-F238E27FC236}">
                <a16:creationId xmlns:a16="http://schemas.microsoft.com/office/drawing/2014/main" id="{CB12328E-295E-4AAE-8519-D95925A274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1263" y="1960563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20" name="Line 8">
            <a:extLst>
              <a:ext uri="{FF2B5EF4-FFF2-40B4-BE49-F238E27FC236}">
                <a16:creationId xmlns:a16="http://schemas.microsoft.com/office/drawing/2014/main" id="{97EC5A45-85CC-47D1-82E9-1E9A767F5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1263" y="21415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21" name="Line 9">
            <a:extLst>
              <a:ext uri="{FF2B5EF4-FFF2-40B4-BE49-F238E27FC236}">
                <a16:creationId xmlns:a16="http://schemas.microsoft.com/office/drawing/2014/main" id="{3AD1ADE6-6D62-485E-B314-436A4A838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1263" y="23336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22" name="Line 10">
            <a:extLst>
              <a:ext uri="{FF2B5EF4-FFF2-40B4-BE49-F238E27FC236}">
                <a16:creationId xmlns:a16="http://schemas.microsoft.com/office/drawing/2014/main" id="{7BDBB893-1CC6-446A-9BBA-F1F3E1F48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9675" y="25098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23" name="Rectangle 11">
            <a:extLst>
              <a:ext uri="{FF2B5EF4-FFF2-40B4-BE49-F238E27FC236}">
                <a16:creationId xmlns:a16="http://schemas.microsoft.com/office/drawing/2014/main" id="{F966E2B2-543B-401A-9433-E2E7C3AD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5813" y="1543050"/>
            <a:ext cx="685800" cy="11064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4" name="Text Box 12">
            <a:extLst>
              <a:ext uri="{FF2B5EF4-FFF2-40B4-BE49-F238E27FC236}">
                <a16:creationId xmlns:a16="http://schemas.microsoft.com/office/drawing/2014/main" id="{96F55304-B996-4754-A3EA-CFA067D07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5240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used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0</a:t>
            </a:r>
          </a:p>
        </p:txBody>
      </p:sp>
      <p:sp>
        <p:nvSpPr>
          <p:cNvPr id="269325" name="Rectangle 13">
            <a:extLst>
              <a:ext uri="{FF2B5EF4-FFF2-40B4-BE49-F238E27FC236}">
                <a16:creationId xmlns:a16="http://schemas.microsoft.com/office/drawing/2014/main" id="{8A85375D-1FF2-410F-AA3B-F92841CD0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3" y="1547813"/>
            <a:ext cx="685800" cy="1098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6" name="Text Box 14">
            <a:extLst>
              <a:ext uri="{FF2B5EF4-FFF2-40B4-BE49-F238E27FC236}">
                <a16:creationId xmlns:a16="http://schemas.microsoft.com/office/drawing/2014/main" id="{DB949C56-7ECA-44B0-9213-1B57D8B09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5240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otherEnd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 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-3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 4</a:t>
            </a:r>
          </a:p>
        </p:txBody>
      </p:sp>
      <p:sp>
        <p:nvSpPr>
          <p:cNvPr id="269327" name="Text Box 15">
            <a:extLst>
              <a:ext uri="{FF2B5EF4-FFF2-40B4-BE49-F238E27FC236}">
                <a16:creationId xmlns:a16="http://schemas.microsoft.com/office/drawing/2014/main" id="{E1C510F1-5D91-421A-8BA7-09BE2EA4A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43840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/>
              <a:t>cost = 0</a:t>
            </a:r>
          </a:p>
        </p:txBody>
      </p:sp>
      <p:sp>
        <p:nvSpPr>
          <p:cNvPr id="269328" name="Rectangle 16">
            <a:extLst>
              <a:ext uri="{FF2B5EF4-FFF2-40B4-BE49-F238E27FC236}">
                <a16:creationId xmlns:a16="http://schemas.microsoft.com/office/drawing/2014/main" id="{8A233527-9989-4572-BC5A-B8C756210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13" y="3605213"/>
            <a:ext cx="3276600" cy="12588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9" name="Rectangle 17">
            <a:extLst>
              <a:ext uri="{FF2B5EF4-FFF2-40B4-BE49-F238E27FC236}">
                <a16:creationId xmlns:a16="http://schemas.microsoft.com/office/drawing/2014/main" id="{7EED2BE9-98CF-4978-8E16-E94808075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3276600" cy="12588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30" name="Rectangle 18">
            <a:extLst>
              <a:ext uri="{FF2B5EF4-FFF2-40B4-BE49-F238E27FC236}">
                <a16:creationId xmlns:a16="http://schemas.microsoft.com/office/drawing/2014/main" id="{D943FF7E-5723-49FA-BF96-81818D086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4044950"/>
            <a:ext cx="1219200" cy="735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31" name="Text Box 19">
            <a:extLst>
              <a:ext uri="{FF2B5EF4-FFF2-40B4-BE49-F238E27FC236}">
                <a16:creationId xmlns:a16="http://schemas.microsoft.com/office/drawing/2014/main" id="{24BADFD0-A79E-4479-B950-3E2E155BE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10025"/>
            <a:ext cx="12192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1	-1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2	-2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3	-3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4	-4</a:t>
            </a:r>
          </a:p>
        </p:txBody>
      </p:sp>
      <p:sp>
        <p:nvSpPr>
          <p:cNvPr id="269332" name="Line 20">
            <a:extLst>
              <a:ext uri="{FF2B5EF4-FFF2-40B4-BE49-F238E27FC236}">
                <a16:creationId xmlns:a16="http://schemas.microsoft.com/office/drawing/2014/main" id="{A828DD55-204F-402F-9360-31CA77714A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0063" y="4094163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33" name="Line 21">
            <a:extLst>
              <a:ext uri="{FF2B5EF4-FFF2-40B4-BE49-F238E27FC236}">
                <a16:creationId xmlns:a16="http://schemas.microsoft.com/office/drawing/2014/main" id="{0E7D678C-62E9-4372-A640-723329BFB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0063" y="42751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34" name="Line 22">
            <a:extLst>
              <a:ext uri="{FF2B5EF4-FFF2-40B4-BE49-F238E27FC236}">
                <a16:creationId xmlns:a16="http://schemas.microsoft.com/office/drawing/2014/main" id="{7ADF1277-1511-48A8-9E8A-7A36C78A7B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0063" y="44672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35" name="Line 23">
            <a:extLst>
              <a:ext uri="{FF2B5EF4-FFF2-40B4-BE49-F238E27FC236}">
                <a16:creationId xmlns:a16="http://schemas.microsoft.com/office/drawing/2014/main" id="{30F02EB0-A103-4868-A6E3-EF00786FC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8475" y="46434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36" name="Rectangle 24">
            <a:extLst>
              <a:ext uri="{FF2B5EF4-FFF2-40B4-BE49-F238E27FC236}">
                <a16:creationId xmlns:a16="http://schemas.microsoft.com/office/drawing/2014/main" id="{04AF891F-CF24-4DF6-8D34-2E68B45E5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613" y="3676650"/>
            <a:ext cx="685800" cy="11064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37" name="Text Box 25">
            <a:extLst>
              <a:ext uri="{FF2B5EF4-FFF2-40B4-BE49-F238E27FC236}">
                <a16:creationId xmlns:a16="http://schemas.microsoft.com/office/drawing/2014/main" id="{3992EB1C-BCEC-4036-AD4B-FBC871D67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6576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used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0</a:t>
            </a:r>
          </a:p>
        </p:txBody>
      </p:sp>
      <p:sp>
        <p:nvSpPr>
          <p:cNvPr id="269338" name="Rectangle 26">
            <a:extLst>
              <a:ext uri="{FF2B5EF4-FFF2-40B4-BE49-F238E27FC236}">
                <a16:creationId xmlns:a16="http://schemas.microsoft.com/office/drawing/2014/main" id="{F9A58E60-9059-4B43-ABED-18795D866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3" y="3681413"/>
            <a:ext cx="685800" cy="1098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39" name="Text Box 27">
            <a:extLst>
              <a:ext uri="{FF2B5EF4-FFF2-40B4-BE49-F238E27FC236}">
                <a16:creationId xmlns:a16="http://schemas.microsoft.com/office/drawing/2014/main" id="{15A8DB20-16C4-47A9-9EF3-B243A8377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6576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otherEnd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 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 3</a:t>
            </a:r>
          </a:p>
        </p:txBody>
      </p:sp>
      <p:sp>
        <p:nvSpPr>
          <p:cNvPr id="269340" name="Text Box 28">
            <a:extLst>
              <a:ext uri="{FF2B5EF4-FFF2-40B4-BE49-F238E27FC236}">
                <a16:creationId xmlns:a16="http://schemas.microsoft.com/office/drawing/2014/main" id="{46341A19-E879-4659-87CD-57ED6C01E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/>
              <a:t>cost = 0</a:t>
            </a:r>
          </a:p>
        </p:txBody>
      </p:sp>
      <p:sp>
        <p:nvSpPr>
          <p:cNvPr id="269341" name="Line 29">
            <a:extLst>
              <a:ext uri="{FF2B5EF4-FFF2-40B4-BE49-F238E27FC236}">
                <a16:creationId xmlns:a16="http://schemas.microsoft.com/office/drawing/2014/main" id="{CB3916DB-2F8A-4875-BD14-36703FB394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39900" y="4495800"/>
            <a:ext cx="317500" cy="1317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42" name="Line 30">
            <a:extLst>
              <a:ext uri="{FF2B5EF4-FFF2-40B4-BE49-F238E27FC236}">
                <a16:creationId xmlns:a16="http://schemas.microsoft.com/office/drawing/2014/main" id="{C9EF4BB4-D5F4-4541-9BB0-4E1C6D69D0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7432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65" name="Rectangle 53">
            <a:extLst>
              <a:ext uri="{FF2B5EF4-FFF2-40B4-BE49-F238E27FC236}">
                <a16:creationId xmlns:a16="http://schemas.microsoft.com/office/drawing/2014/main" id="{EC109DEC-8EA7-495A-A771-842FA46DA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013" y="3757613"/>
            <a:ext cx="3276600" cy="12588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66" name="Rectangle 54">
            <a:extLst>
              <a:ext uri="{FF2B5EF4-FFF2-40B4-BE49-F238E27FC236}">
                <a16:creationId xmlns:a16="http://schemas.microsoft.com/office/drawing/2014/main" id="{4C531EC8-2A7A-465E-96C1-9AE73D3C5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733800"/>
            <a:ext cx="3276600" cy="12588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67" name="Rectangle 55">
            <a:extLst>
              <a:ext uri="{FF2B5EF4-FFF2-40B4-BE49-F238E27FC236}">
                <a16:creationId xmlns:a16="http://schemas.microsoft.com/office/drawing/2014/main" id="{0AD3490E-45D4-48A8-BB9D-2593B93C9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3" y="4197350"/>
            <a:ext cx="1219200" cy="735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68" name="Text Box 56">
            <a:extLst>
              <a:ext uri="{FF2B5EF4-FFF2-40B4-BE49-F238E27FC236}">
                <a16:creationId xmlns:a16="http://schemas.microsoft.com/office/drawing/2014/main" id="{CD240B4E-2FB1-40A3-8AF9-3CAA72293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162425"/>
            <a:ext cx="12192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1	-1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2	-2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3	-3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4	-4</a:t>
            </a:r>
          </a:p>
        </p:txBody>
      </p:sp>
      <p:sp>
        <p:nvSpPr>
          <p:cNvPr id="269369" name="Line 57">
            <a:extLst>
              <a:ext uri="{FF2B5EF4-FFF2-40B4-BE49-F238E27FC236}">
                <a16:creationId xmlns:a16="http://schemas.microsoft.com/office/drawing/2014/main" id="{3ACE4853-A0F0-48B4-AF78-B23784921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2063" y="4246563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70" name="Line 58">
            <a:extLst>
              <a:ext uri="{FF2B5EF4-FFF2-40B4-BE49-F238E27FC236}">
                <a16:creationId xmlns:a16="http://schemas.microsoft.com/office/drawing/2014/main" id="{F6BDB7CA-4E84-40A3-9368-D755CAFB54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2063" y="44275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71" name="Line 59">
            <a:extLst>
              <a:ext uri="{FF2B5EF4-FFF2-40B4-BE49-F238E27FC236}">
                <a16:creationId xmlns:a16="http://schemas.microsoft.com/office/drawing/2014/main" id="{277EBED0-41A3-4BF0-91FF-0AEBED639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2063" y="46196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72" name="Line 60">
            <a:extLst>
              <a:ext uri="{FF2B5EF4-FFF2-40B4-BE49-F238E27FC236}">
                <a16:creationId xmlns:a16="http://schemas.microsoft.com/office/drawing/2014/main" id="{08E2EC48-C43C-404B-95B5-7F353D7B0B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0475" y="47958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73" name="Rectangle 61">
            <a:extLst>
              <a:ext uri="{FF2B5EF4-FFF2-40B4-BE49-F238E27FC236}">
                <a16:creationId xmlns:a16="http://schemas.microsoft.com/office/drawing/2014/main" id="{743C884A-34F6-4BD4-B3DA-A423CE8D1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613" y="3829050"/>
            <a:ext cx="685800" cy="11064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74" name="Text Box 62">
            <a:extLst>
              <a:ext uri="{FF2B5EF4-FFF2-40B4-BE49-F238E27FC236}">
                <a16:creationId xmlns:a16="http://schemas.microsoft.com/office/drawing/2014/main" id="{814618D0-7FBD-4034-86EA-C43836282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8100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used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0</a:t>
            </a:r>
          </a:p>
        </p:txBody>
      </p:sp>
      <p:sp>
        <p:nvSpPr>
          <p:cNvPr id="269375" name="Rectangle 63">
            <a:extLst>
              <a:ext uri="{FF2B5EF4-FFF2-40B4-BE49-F238E27FC236}">
                <a16:creationId xmlns:a16="http://schemas.microsoft.com/office/drawing/2014/main" id="{578C9953-568C-4A81-B05B-F8C65168D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8613" y="3833813"/>
            <a:ext cx="685800" cy="1098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76" name="Text Box 64">
            <a:extLst>
              <a:ext uri="{FF2B5EF4-FFF2-40B4-BE49-F238E27FC236}">
                <a16:creationId xmlns:a16="http://schemas.microsoft.com/office/drawing/2014/main" id="{BEE9C11F-272B-46E3-A607-C8CCCEBF5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38100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otherEnd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 3</a:t>
            </a:r>
          </a:p>
        </p:txBody>
      </p:sp>
      <p:sp>
        <p:nvSpPr>
          <p:cNvPr id="269377" name="Line 65">
            <a:extLst>
              <a:ext uri="{FF2B5EF4-FFF2-40B4-BE49-F238E27FC236}">
                <a16:creationId xmlns:a16="http://schemas.microsoft.com/office/drawing/2014/main" id="{8FB6DC6B-C05C-48C6-9CDE-B6A394E91F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11900" y="4648200"/>
            <a:ext cx="317500" cy="1317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78" name="Freeform 66">
            <a:extLst>
              <a:ext uri="{FF2B5EF4-FFF2-40B4-BE49-F238E27FC236}">
                <a16:creationId xmlns:a16="http://schemas.microsoft.com/office/drawing/2014/main" id="{9C89AA57-0911-485B-BAA8-0F86F590C9B1}"/>
              </a:ext>
            </a:extLst>
          </p:cNvPr>
          <p:cNvSpPr>
            <a:spLocks/>
          </p:cNvSpPr>
          <p:nvPr/>
        </p:nvSpPr>
        <p:spPr bwMode="auto">
          <a:xfrm>
            <a:off x="6061075" y="4238625"/>
            <a:ext cx="141288" cy="188913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96 h 192"/>
              <a:gd name="T4" fmla="*/ 96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cubicBezTo>
                  <a:pt x="48" y="32"/>
                  <a:pt x="0" y="64"/>
                  <a:pt x="0" y="96"/>
                </a:cubicBezTo>
                <a:cubicBezTo>
                  <a:pt x="0" y="128"/>
                  <a:pt x="72" y="168"/>
                  <a:pt x="96" y="192"/>
                </a:cubicBezTo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79" name="Text Box 67">
            <a:extLst>
              <a:ext uri="{FF2B5EF4-FFF2-40B4-BE49-F238E27FC236}">
                <a16:creationId xmlns:a16="http://schemas.microsoft.com/office/drawing/2014/main" id="{5F7D0C9B-EBA4-4FE7-AC67-2FB90E0F4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0" y="480695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/>
              <a:t>cost = 2</a:t>
            </a:r>
          </a:p>
        </p:txBody>
      </p:sp>
      <p:sp>
        <p:nvSpPr>
          <p:cNvPr id="269380" name="Rectangle 68">
            <a:extLst>
              <a:ext uri="{FF2B5EF4-FFF2-40B4-BE49-F238E27FC236}">
                <a16:creationId xmlns:a16="http://schemas.microsoft.com/office/drawing/2014/main" id="{D58D6EEE-7F35-4127-9A73-CD808C5A9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4143375"/>
            <a:ext cx="836612" cy="3444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81" name="Text Box 69">
            <a:extLst>
              <a:ext uri="{FF2B5EF4-FFF2-40B4-BE49-F238E27FC236}">
                <a16:creationId xmlns:a16="http://schemas.microsoft.com/office/drawing/2014/main" id="{B1567676-77C1-4553-AE2E-20B75AC93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114800"/>
            <a:ext cx="8382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0"/>
              <a:t>exclude edge (2,3)</a:t>
            </a:r>
          </a:p>
        </p:txBody>
      </p:sp>
      <p:sp>
        <p:nvSpPr>
          <p:cNvPr id="269383" name="Rectangle 71">
            <a:extLst>
              <a:ext uri="{FF2B5EF4-FFF2-40B4-BE49-F238E27FC236}">
                <a16:creationId xmlns:a16="http://schemas.microsoft.com/office/drawing/2014/main" id="{4F447C20-931E-41BD-A34B-C34BDB08F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813" y="5357813"/>
            <a:ext cx="3276600" cy="12588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84" name="Rectangle 72">
            <a:extLst>
              <a:ext uri="{FF2B5EF4-FFF2-40B4-BE49-F238E27FC236}">
                <a16:creationId xmlns:a16="http://schemas.microsoft.com/office/drawing/2014/main" id="{E1B77E33-4BB4-4EDA-A400-8249BF415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334000"/>
            <a:ext cx="3276600" cy="12588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85" name="Rectangle 73">
            <a:extLst>
              <a:ext uri="{FF2B5EF4-FFF2-40B4-BE49-F238E27FC236}">
                <a16:creationId xmlns:a16="http://schemas.microsoft.com/office/drawing/2014/main" id="{828549F6-695E-487B-A262-7C478F0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363" y="5797550"/>
            <a:ext cx="1219200" cy="735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86" name="Text Box 74">
            <a:extLst>
              <a:ext uri="{FF2B5EF4-FFF2-40B4-BE49-F238E27FC236}">
                <a16:creationId xmlns:a16="http://schemas.microsoft.com/office/drawing/2014/main" id="{C788235F-AFAD-44FE-A822-2A53C8108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62625"/>
            <a:ext cx="12192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1	-1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2	-2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3	-3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4	-4</a:t>
            </a:r>
          </a:p>
        </p:txBody>
      </p:sp>
      <p:sp>
        <p:nvSpPr>
          <p:cNvPr id="269387" name="Line 75">
            <a:extLst>
              <a:ext uri="{FF2B5EF4-FFF2-40B4-BE49-F238E27FC236}">
                <a16:creationId xmlns:a16="http://schemas.microsoft.com/office/drawing/2014/main" id="{274F2971-F914-4D89-B520-DC590C109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5846763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88" name="Line 76">
            <a:extLst>
              <a:ext uri="{FF2B5EF4-FFF2-40B4-BE49-F238E27FC236}">
                <a16:creationId xmlns:a16="http://schemas.microsoft.com/office/drawing/2014/main" id="{0C0670A9-1A8B-433C-BC6A-E254537E4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60277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89" name="Line 77">
            <a:extLst>
              <a:ext uri="{FF2B5EF4-FFF2-40B4-BE49-F238E27FC236}">
                <a16:creationId xmlns:a16="http://schemas.microsoft.com/office/drawing/2014/main" id="{9E895220-2412-41F6-BED5-CCBD1C8D97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62198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90" name="Line 78">
            <a:extLst>
              <a:ext uri="{FF2B5EF4-FFF2-40B4-BE49-F238E27FC236}">
                <a16:creationId xmlns:a16="http://schemas.microsoft.com/office/drawing/2014/main" id="{F46A9EFE-A63E-4B23-8532-D43572540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3275" y="6396038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91" name="Rectangle 79">
            <a:extLst>
              <a:ext uri="{FF2B5EF4-FFF2-40B4-BE49-F238E27FC236}">
                <a16:creationId xmlns:a16="http://schemas.microsoft.com/office/drawing/2014/main" id="{CF26DA24-C165-472F-B791-3C13B686E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13" y="5429250"/>
            <a:ext cx="685800" cy="11064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92" name="Text Box 80">
            <a:extLst>
              <a:ext uri="{FF2B5EF4-FFF2-40B4-BE49-F238E27FC236}">
                <a16:creationId xmlns:a16="http://schemas.microsoft.com/office/drawing/2014/main" id="{5CF5B312-A865-4B6B-AFC6-E29E1971E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4102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used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0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1</a:t>
            </a:r>
          </a:p>
        </p:txBody>
      </p:sp>
      <p:sp>
        <p:nvSpPr>
          <p:cNvPr id="269393" name="Rectangle 81">
            <a:extLst>
              <a:ext uri="{FF2B5EF4-FFF2-40B4-BE49-F238E27FC236}">
                <a16:creationId xmlns:a16="http://schemas.microsoft.com/office/drawing/2014/main" id="{B821D9A2-00C1-42A0-8FC9-3A1250A2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413" y="5434013"/>
            <a:ext cx="685800" cy="1098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94" name="Text Box 82">
            <a:extLst>
              <a:ext uri="{FF2B5EF4-FFF2-40B4-BE49-F238E27FC236}">
                <a16:creationId xmlns:a16="http://schemas.microsoft.com/office/drawing/2014/main" id="{A4E5408D-9847-4671-860A-37F4E286A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410200"/>
            <a:ext cx="685800" cy="1096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otherEnd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 3</a:t>
            </a:r>
          </a:p>
        </p:txBody>
      </p:sp>
      <p:sp>
        <p:nvSpPr>
          <p:cNvPr id="269395" name="Line 83">
            <a:extLst>
              <a:ext uri="{FF2B5EF4-FFF2-40B4-BE49-F238E27FC236}">
                <a16:creationId xmlns:a16="http://schemas.microsoft.com/office/drawing/2014/main" id="{3361A6B6-43F9-4DFF-B933-724351953C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44700" y="6248400"/>
            <a:ext cx="317500" cy="1317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96" name="Freeform 84">
            <a:extLst>
              <a:ext uri="{FF2B5EF4-FFF2-40B4-BE49-F238E27FC236}">
                <a16:creationId xmlns:a16="http://schemas.microsoft.com/office/drawing/2014/main" id="{E7844532-7527-4D23-8739-1AC8830C1AF6}"/>
              </a:ext>
            </a:extLst>
          </p:cNvPr>
          <p:cNvSpPr>
            <a:spLocks/>
          </p:cNvSpPr>
          <p:nvPr/>
        </p:nvSpPr>
        <p:spPr bwMode="auto">
          <a:xfrm>
            <a:off x="1793875" y="5838825"/>
            <a:ext cx="141288" cy="188913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96 h 192"/>
              <a:gd name="T4" fmla="*/ 96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cubicBezTo>
                  <a:pt x="48" y="32"/>
                  <a:pt x="0" y="64"/>
                  <a:pt x="0" y="96"/>
                </a:cubicBezTo>
                <a:cubicBezTo>
                  <a:pt x="0" y="128"/>
                  <a:pt x="72" y="168"/>
                  <a:pt x="96" y="192"/>
                </a:cubicBezTo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397" name="Text Box 85">
            <a:extLst>
              <a:ext uri="{FF2B5EF4-FFF2-40B4-BE49-F238E27FC236}">
                <a16:creationId xmlns:a16="http://schemas.microsoft.com/office/drawing/2014/main" id="{0BB8A4AE-09FD-403C-88BE-74FBA485C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32460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/>
              <a:t>cost = 4</a:t>
            </a:r>
          </a:p>
        </p:txBody>
      </p:sp>
      <p:sp>
        <p:nvSpPr>
          <p:cNvPr id="269398" name="Freeform 86">
            <a:extLst>
              <a:ext uri="{FF2B5EF4-FFF2-40B4-BE49-F238E27FC236}">
                <a16:creationId xmlns:a16="http://schemas.microsoft.com/office/drawing/2014/main" id="{35CECA9D-D0F5-40BF-8A23-A182995DE09D}"/>
              </a:ext>
            </a:extLst>
          </p:cNvPr>
          <p:cNvSpPr>
            <a:spLocks/>
          </p:cNvSpPr>
          <p:nvPr/>
        </p:nvSpPr>
        <p:spPr bwMode="auto">
          <a:xfrm>
            <a:off x="2466975" y="6030913"/>
            <a:ext cx="276225" cy="350837"/>
          </a:xfrm>
          <a:custGeom>
            <a:avLst/>
            <a:gdLst>
              <a:gd name="T0" fmla="*/ 0 w 288"/>
              <a:gd name="T1" fmla="*/ 0 h 480"/>
              <a:gd name="T2" fmla="*/ 288 w 288"/>
              <a:gd name="T3" fmla="*/ 240 h 480"/>
              <a:gd name="T4" fmla="*/ 0 w 288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480">
                <a:moveTo>
                  <a:pt x="0" y="0"/>
                </a:moveTo>
                <a:cubicBezTo>
                  <a:pt x="144" y="80"/>
                  <a:pt x="288" y="160"/>
                  <a:pt x="288" y="240"/>
                </a:cubicBezTo>
                <a:cubicBezTo>
                  <a:pt x="288" y="320"/>
                  <a:pt x="144" y="400"/>
                  <a:pt x="0" y="480"/>
                </a:cubicBezTo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00" name="Rectangle 88">
            <a:extLst>
              <a:ext uri="{FF2B5EF4-FFF2-40B4-BE49-F238E27FC236}">
                <a16:creationId xmlns:a16="http://schemas.microsoft.com/office/drawing/2014/main" id="{D8626BF5-0AE9-4BF5-B793-A8D97F86D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813" y="5245100"/>
            <a:ext cx="3276600" cy="12588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401" name="Rectangle 89">
            <a:extLst>
              <a:ext uri="{FF2B5EF4-FFF2-40B4-BE49-F238E27FC236}">
                <a16:creationId xmlns:a16="http://schemas.microsoft.com/office/drawing/2014/main" id="{8AF0FEB6-0A65-41A3-9E6F-7B78E73F4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221288"/>
            <a:ext cx="3276600" cy="12588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402" name="Rectangle 90">
            <a:extLst>
              <a:ext uri="{FF2B5EF4-FFF2-40B4-BE49-F238E27FC236}">
                <a16:creationId xmlns:a16="http://schemas.microsoft.com/office/drawing/2014/main" id="{ACBD2683-D5B6-4A8C-A160-3785B0EE5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2363" y="5684838"/>
            <a:ext cx="1219200" cy="735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403" name="Text Box 91">
            <a:extLst>
              <a:ext uri="{FF2B5EF4-FFF2-40B4-BE49-F238E27FC236}">
                <a16:creationId xmlns:a16="http://schemas.microsoft.com/office/drawing/2014/main" id="{E8A9024F-0052-48A7-ACCD-E65874C3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649913"/>
            <a:ext cx="12192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1	-1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2	-2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3	-3</a:t>
            </a:r>
          </a:p>
          <a:p>
            <a:pPr algn="ctr">
              <a:lnSpc>
                <a:spcPct val="70000"/>
              </a:lnSpc>
              <a:spcBef>
                <a:spcPct val="80000"/>
              </a:spcBef>
            </a:pPr>
            <a:r>
              <a:rPr lang="en-US" altLang="en-US" sz="800" b="1">
                <a:latin typeface="Courier New" panose="02070309020205020404" pitchFamily="49" charset="0"/>
              </a:rPr>
              <a:t>4	-4</a:t>
            </a:r>
          </a:p>
        </p:txBody>
      </p:sp>
      <p:sp>
        <p:nvSpPr>
          <p:cNvPr id="269404" name="Line 92">
            <a:extLst>
              <a:ext uri="{FF2B5EF4-FFF2-40B4-BE49-F238E27FC236}">
                <a16:creationId xmlns:a16="http://schemas.microsoft.com/office/drawing/2014/main" id="{7315FBA6-BAD2-4651-B7DA-738839F86C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5734050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05" name="Line 93">
            <a:extLst>
              <a:ext uri="{FF2B5EF4-FFF2-40B4-BE49-F238E27FC236}">
                <a16:creationId xmlns:a16="http://schemas.microsoft.com/office/drawing/2014/main" id="{A9068DDA-AA98-400D-A41C-1D195404FC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59150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06" name="Line 94">
            <a:extLst>
              <a:ext uri="{FF2B5EF4-FFF2-40B4-BE49-F238E27FC236}">
                <a16:creationId xmlns:a16="http://schemas.microsoft.com/office/drawing/2014/main" id="{21234C4D-1C64-43DB-8347-135B9B842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6107113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07" name="Line 95">
            <a:extLst>
              <a:ext uri="{FF2B5EF4-FFF2-40B4-BE49-F238E27FC236}">
                <a16:creationId xmlns:a16="http://schemas.microsoft.com/office/drawing/2014/main" id="{87670A5E-7858-4816-9C8E-60E97E739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5275" y="6283325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08" name="Rectangle 96">
            <a:extLst>
              <a:ext uri="{FF2B5EF4-FFF2-40B4-BE49-F238E27FC236}">
                <a16:creationId xmlns:a16="http://schemas.microsoft.com/office/drawing/2014/main" id="{745AB0D2-6C17-48FF-92F7-C4F50736A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1413" y="5316538"/>
            <a:ext cx="685800" cy="11064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409" name="Text Box 97">
            <a:extLst>
              <a:ext uri="{FF2B5EF4-FFF2-40B4-BE49-F238E27FC236}">
                <a16:creationId xmlns:a16="http://schemas.microsoft.com/office/drawing/2014/main" id="{F9A0892D-29AE-4300-863D-4ED946D6F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297488"/>
            <a:ext cx="685800" cy="1096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used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1</a:t>
            </a:r>
          </a:p>
        </p:txBody>
      </p:sp>
      <p:sp>
        <p:nvSpPr>
          <p:cNvPr id="269410" name="Rectangle 98">
            <a:extLst>
              <a:ext uri="{FF2B5EF4-FFF2-40B4-BE49-F238E27FC236}">
                <a16:creationId xmlns:a16="http://schemas.microsoft.com/office/drawing/2014/main" id="{CB304F89-7D9F-4AFA-A96D-08EE2CED5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3413" y="5321300"/>
            <a:ext cx="685800" cy="1098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411" name="Text Box 99">
            <a:extLst>
              <a:ext uri="{FF2B5EF4-FFF2-40B4-BE49-F238E27FC236}">
                <a16:creationId xmlns:a16="http://schemas.microsoft.com/office/drawing/2014/main" id="{9929277C-1F86-4E90-9AA5-B0DD7E594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297488"/>
            <a:ext cx="685800" cy="1096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 b="1" u="sng">
                <a:latin typeface="Courier New" panose="02070309020205020404" pitchFamily="49" charset="0"/>
              </a:rPr>
              <a:t>otherEnd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1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-1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2 =&gt; -2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-2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3 =&gt; -1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-3 =&gt;  3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 4 =&gt; -4</a:t>
            </a:r>
          </a:p>
          <a:p>
            <a:pPr>
              <a:lnSpc>
                <a:spcPct val="45000"/>
              </a:lnSpc>
              <a:spcBef>
                <a:spcPct val="50000"/>
              </a:spcBef>
            </a:pPr>
            <a:r>
              <a:rPr lang="en-US" altLang="en-US" sz="800">
                <a:latin typeface="Courier New" panose="02070309020205020404" pitchFamily="49" charset="0"/>
              </a:rPr>
              <a:t>-4 =&gt;  3</a:t>
            </a:r>
          </a:p>
        </p:txBody>
      </p:sp>
      <p:sp>
        <p:nvSpPr>
          <p:cNvPr id="269412" name="Line 100">
            <a:extLst>
              <a:ext uri="{FF2B5EF4-FFF2-40B4-BE49-F238E27FC236}">
                <a16:creationId xmlns:a16="http://schemas.microsoft.com/office/drawing/2014/main" id="{8E1AD055-2DA1-4DB1-ACE3-C518F593B2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16700" y="6135688"/>
            <a:ext cx="317500" cy="131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13" name="Freeform 101">
            <a:extLst>
              <a:ext uri="{FF2B5EF4-FFF2-40B4-BE49-F238E27FC236}">
                <a16:creationId xmlns:a16="http://schemas.microsoft.com/office/drawing/2014/main" id="{AC815C75-9917-4C6D-A88F-6F1CE022A767}"/>
              </a:ext>
            </a:extLst>
          </p:cNvPr>
          <p:cNvSpPr>
            <a:spLocks/>
          </p:cNvSpPr>
          <p:nvPr/>
        </p:nvSpPr>
        <p:spPr bwMode="auto">
          <a:xfrm>
            <a:off x="6365875" y="5726113"/>
            <a:ext cx="141288" cy="188912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96 h 192"/>
              <a:gd name="T4" fmla="*/ 96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cubicBezTo>
                  <a:pt x="48" y="32"/>
                  <a:pt x="0" y="64"/>
                  <a:pt x="0" y="96"/>
                </a:cubicBezTo>
                <a:cubicBezTo>
                  <a:pt x="0" y="128"/>
                  <a:pt x="72" y="168"/>
                  <a:pt x="96" y="192"/>
                </a:cubicBezTo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14" name="Text Box 102">
            <a:extLst>
              <a:ext uri="{FF2B5EF4-FFF2-40B4-BE49-F238E27FC236}">
                <a16:creationId xmlns:a16="http://schemas.microsoft.com/office/drawing/2014/main" id="{653B1044-22F8-45AB-95A3-04D176D24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24840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/>
              <a:t>cost = 6</a:t>
            </a:r>
          </a:p>
        </p:txBody>
      </p:sp>
      <p:sp>
        <p:nvSpPr>
          <p:cNvPr id="269415" name="Freeform 103">
            <a:extLst>
              <a:ext uri="{FF2B5EF4-FFF2-40B4-BE49-F238E27FC236}">
                <a16:creationId xmlns:a16="http://schemas.microsoft.com/office/drawing/2014/main" id="{6631266A-78D3-4093-ADAD-1FF1E53D32FD}"/>
              </a:ext>
            </a:extLst>
          </p:cNvPr>
          <p:cNvSpPr>
            <a:spLocks/>
          </p:cNvSpPr>
          <p:nvPr/>
        </p:nvSpPr>
        <p:spPr bwMode="auto">
          <a:xfrm>
            <a:off x="7038975" y="5918200"/>
            <a:ext cx="276225" cy="350838"/>
          </a:xfrm>
          <a:custGeom>
            <a:avLst/>
            <a:gdLst>
              <a:gd name="T0" fmla="*/ 0 w 288"/>
              <a:gd name="T1" fmla="*/ 0 h 480"/>
              <a:gd name="T2" fmla="*/ 288 w 288"/>
              <a:gd name="T3" fmla="*/ 240 h 480"/>
              <a:gd name="T4" fmla="*/ 0 w 288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480">
                <a:moveTo>
                  <a:pt x="0" y="0"/>
                </a:moveTo>
                <a:cubicBezTo>
                  <a:pt x="144" y="80"/>
                  <a:pt x="288" y="160"/>
                  <a:pt x="288" y="240"/>
                </a:cubicBezTo>
                <a:cubicBezTo>
                  <a:pt x="288" y="320"/>
                  <a:pt x="144" y="400"/>
                  <a:pt x="0" y="480"/>
                </a:cubicBezTo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16" name="Line 104">
            <a:extLst>
              <a:ext uri="{FF2B5EF4-FFF2-40B4-BE49-F238E27FC236}">
                <a16:creationId xmlns:a16="http://schemas.microsoft.com/office/drawing/2014/main" id="{B405115D-C295-48D1-89D2-626C56209E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754688"/>
            <a:ext cx="304800" cy="304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17" name="Text Box 105">
            <a:extLst>
              <a:ext uri="{FF2B5EF4-FFF2-40B4-BE49-F238E27FC236}">
                <a16:creationId xmlns:a16="http://schemas.microsoft.com/office/drawing/2014/main" id="{BE718CAA-5674-4D22-8987-564A57C63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2938" y="6532563"/>
            <a:ext cx="2971800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en-US" sz="900" b="1"/>
              <a:t>tour is -1, 1, 2, -2, -4, 4, -3, 3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en-US" sz="900" b="1"/>
              <a:t>median is -1, 2, -4, -3</a:t>
            </a:r>
          </a:p>
        </p:txBody>
      </p:sp>
      <p:sp>
        <p:nvSpPr>
          <p:cNvPr id="269418" name="Line 106">
            <a:extLst>
              <a:ext uri="{FF2B5EF4-FFF2-40B4-BE49-F238E27FC236}">
                <a16:creationId xmlns:a16="http://schemas.microsoft.com/office/drawing/2014/main" id="{7F3F6819-E06F-4DD2-A7C7-79422C051D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715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419" name="Rectangle 107">
            <a:extLst>
              <a:ext uri="{FF2B5EF4-FFF2-40B4-BE49-F238E27FC236}">
                <a16:creationId xmlns:a16="http://schemas.microsoft.com/office/drawing/2014/main" id="{1C7C0421-C2E7-492A-8B4A-78B0328BB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88" y="1501775"/>
            <a:ext cx="1528762" cy="1876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420" name="Text Box 108">
            <a:extLst>
              <a:ext uri="{FF2B5EF4-FFF2-40B4-BE49-F238E27FC236}">
                <a16:creationId xmlns:a16="http://schemas.microsoft.com/office/drawing/2014/main" id="{C6211CC1-AEF8-45BC-8409-421062712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447800"/>
            <a:ext cx="1524000" cy="1897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000" b="1" u="sng">
                <a:latin typeface="Courier New" panose="02070309020205020404" pitchFamily="49" charset="0"/>
              </a:rPr>
              <a:t>sorted edge list: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(-3,4,w=0)</a:t>
            </a:r>
          </a:p>
          <a:p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(2,3,w=1)</a:t>
            </a:r>
            <a:endParaRPr lang="en-US" altLang="en-US" sz="1200">
              <a:latin typeface="Courier New" panose="02070309020205020404" pitchFamily="49" charset="0"/>
            </a:endParaRPr>
          </a:p>
          <a:p>
            <a:r>
              <a:rPr lang="en-US" altLang="en-US" sz="1200">
                <a:latin typeface="Courier New" panose="02070309020205020404" pitchFamily="49" charset="0"/>
              </a:rPr>
              <a:t>(1,2,w=2)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(-1,-2,w=2)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(1,-2,w=2)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(-2,-4,w=2)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(-1,3,w=2)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(-1,-4,w=2)</a:t>
            </a:r>
          </a:p>
          <a:p>
            <a:r>
              <a:rPr lang="en-US" altLang="en-US" sz="1200">
                <a:latin typeface="Courier New" panose="02070309020205020404" pitchFamily="49" charset="0"/>
              </a:rPr>
              <a:t>(1,-4,w=2)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68" grpId="0" animBg="1"/>
      <p:bldP spid="269374" grpId="0" animBg="1"/>
      <p:bldP spid="269376" grpId="0" animBg="1"/>
      <p:bldP spid="269379" grpId="0"/>
      <p:bldP spid="269381" grpId="0" animBg="1"/>
      <p:bldP spid="269386" grpId="0" animBg="1"/>
      <p:bldP spid="269392" grpId="0" animBg="1"/>
      <p:bldP spid="269394" grpId="0" animBg="1"/>
      <p:bldP spid="269397" grpId="0"/>
      <p:bldP spid="269403" grpId="0" animBg="1"/>
      <p:bldP spid="269409" grpId="0" animBg="1"/>
      <p:bldP spid="269411" grpId="0" animBg="1"/>
      <p:bldP spid="269414" grpId="0"/>
      <p:bldP spid="2694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D2CE2-1CAA-401E-A47E-E0348AC4AB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ED3DDC92-20B5-4BEA-953C-89F667565DF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B3E8899F-6152-401D-9646-CF759DB296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Talk Outline</a:t>
            </a:r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8D5DB70F-953C-48EC-BE87-54E0235BE8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FPGAs and high-performance reconfigurable computing</a:t>
            </a:r>
          </a:p>
          <a:p>
            <a:pPr marL="381000" indent="-381000">
              <a:buFontTx/>
              <a:buAutoNum type="arabicPeriod"/>
            </a:pPr>
            <a:endParaRPr lang="en-US" altLang="en-US"/>
          </a:p>
          <a:p>
            <a:pPr marL="381000" indent="-381000">
              <a:buFontTx/>
              <a:buAutoNum type="arabicPeriod"/>
            </a:pPr>
            <a:r>
              <a:rPr lang="en-US" altLang="en-US"/>
              <a:t>Initial target application:  gene rearrangement analysis</a:t>
            </a:r>
          </a:p>
          <a:p>
            <a:pPr marL="381000" indent="-381000">
              <a:buFontTx/>
              <a:buAutoNum type="arabicPeriod"/>
            </a:pPr>
            <a:endParaRPr lang="en-US" altLang="en-US"/>
          </a:p>
          <a:p>
            <a:pPr marL="381000" indent="-381000">
              <a:buFontTx/>
              <a:buAutoNum type="arabicPeriod"/>
            </a:pPr>
            <a:r>
              <a:rPr lang="en-US" altLang="en-US">
                <a:solidFill>
                  <a:srgbClr val="990033"/>
                </a:solidFill>
              </a:rPr>
              <a:t>Hardware design and experimental results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B200D6B-EC42-452B-BC5D-6763079D0D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5006D34B-6313-43C9-B302-F32F4455581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68290" name="Rectangle 2">
            <a:extLst>
              <a:ext uri="{FF2B5EF4-FFF2-40B4-BE49-F238E27FC236}">
                <a16:creationId xmlns:a16="http://schemas.microsoft.com/office/drawing/2014/main" id="{2A5A37F9-8E6A-430A-87DB-13EDF8C6F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Hardware Median Core Design</a:t>
            </a:r>
          </a:p>
        </p:txBody>
      </p:sp>
      <p:pic>
        <p:nvPicPr>
          <p:cNvPr id="268292" name="Picture 4">
            <a:extLst>
              <a:ext uri="{FF2B5EF4-FFF2-40B4-BE49-F238E27FC236}">
                <a16:creationId xmlns:a16="http://schemas.microsoft.com/office/drawing/2014/main" id="{E5170617-4965-4867-8607-4DE510D23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3387725" cy="385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8293" name="Picture 5">
            <a:extLst>
              <a:ext uri="{FF2B5EF4-FFF2-40B4-BE49-F238E27FC236}">
                <a16:creationId xmlns:a16="http://schemas.microsoft.com/office/drawing/2014/main" id="{7802D7F0-4E6D-4051-AF37-CCD908A71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0"/>
            <a:ext cx="36290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8294" name="Text Box 6">
            <a:extLst>
              <a:ext uri="{FF2B5EF4-FFF2-40B4-BE49-F238E27FC236}">
                <a16:creationId xmlns:a16="http://schemas.microsoft.com/office/drawing/2014/main" id="{C71C8319-DFEA-4017-B260-DDB3CA376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447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990033"/>
                </a:solidFill>
              </a:rPr>
              <a:t>Top-Level</a:t>
            </a:r>
          </a:p>
        </p:txBody>
      </p:sp>
      <p:sp>
        <p:nvSpPr>
          <p:cNvPr id="268295" name="Text Box 7">
            <a:extLst>
              <a:ext uri="{FF2B5EF4-FFF2-40B4-BE49-F238E27FC236}">
                <a16:creationId xmlns:a16="http://schemas.microsoft.com/office/drawing/2014/main" id="{C0B43763-F5A3-4D8D-BCFB-04D024410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447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990033"/>
                </a:solidFill>
              </a:rPr>
              <a:t>Controller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D33BE-3D7B-4F88-9B9B-D585EF42D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12C10522-1D38-4B81-AF0B-CC61043310B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BC570176-6C6E-42AF-9C48-C288062E74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Parallelizing the Median Computation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9E9784BA-FF53-4067-9640-5C59E44071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/>
            <a:r>
              <a:rPr lang="en-US" altLang="en-US"/>
              <a:t>Exploit both fine- and coarse- grain parallelism</a:t>
            </a:r>
          </a:p>
          <a:p>
            <a:pPr marL="381000" indent="-381000"/>
            <a:endParaRPr lang="en-US" altLang="en-US"/>
          </a:p>
          <a:p>
            <a:pPr marL="381000" indent="-381000">
              <a:buFontTx/>
              <a:buAutoNum type="arabicPeriod"/>
            </a:pPr>
            <a:r>
              <a:rPr lang="en-US" altLang="en-US">
                <a:solidFill>
                  <a:srgbClr val="990033"/>
                </a:solidFill>
              </a:rPr>
              <a:t>Fine-grain</a:t>
            </a:r>
          </a:p>
          <a:p>
            <a:pPr marL="800100" lvl="1" indent="-342900"/>
            <a:r>
              <a:rPr lang="en-US" altLang="en-US"/>
              <a:t>Unroll loop for lower bound computation</a:t>
            </a:r>
          </a:p>
          <a:p>
            <a:pPr marL="800100" lvl="1" indent="-342900"/>
            <a:r>
              <a:rPr lang="en-US" altLang="en-US"/>
              <a:t>Perform multiple iterations in parallel</a:t>
            </a:r>
          </a:p>
          <a:p>
            <a:pPr marL="800100" lvl="1" indent="-342900"/>
            <a:endParaRPr lang="en-US" altLang="en-US"/>
          </a:p>
          <a:p>
            <a:pPr marL="381000" indent="-381000">
              <a:buFontTx/>
              <a:buAutoNum type="arabicPeriod"/>
            </a:pPr>
            <a:r>
              <a:rPr lang="en-US" altLang="en-US">
                <a:solidFill>
                  <a:srgbClr val="990033"/>
                </a:solidFill>
              </a:rPr>
              <a:t>Coarse-grain</a:t>
            </a:r>
          </a:p>
          <a:p>
            <a:pPr marL="800100" lvl="1" indent="-342900"/>
            <a:r>
              <a:rPr lang="en-US" altLang="en-US"/>
              <a:t>Use parallel median cores for single median computation</a:t>
            </a:r>
          </a:p>
          <a:p>
            <a:pPr marL="800100" lvl="1" indent="-342900"/>
            <a:r>
              <a:rPr lang="en-US" altLang="en-US"/>
              <a:t>Partition search space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lide Number Placeholder 3">
            <a:extLst>
              <a:ext uri="{FF2B5EF4-FFF2-40B4-BE49-F238E27FC236}">
                <a16:creationId xmlns:a16="http://schemas.microsoft.com/office/drawing/2014/main" id="{22B2F6C6-C728-4432-841A-AAE99DD75B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3B149A3F-9A39-4D9B-9DEF-8C7868A3C27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62146" name="Rectangle 2">
            <a:extLst>
              <a:ext uri="{FF2B5EF4-FFF2-40B4-BE49-F238E27FC236}">
                <a16:creationId xmlns:a16="http://schemas.microsoft.com/office/drawing/2014/main" id="{C0538347-0B15-4173-80A8-5298AB2DE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Fine-Grain Parallelism</a:t>
            </a:r>
          </a:p>
        </p:txBody>
      </p:sp>
      <p:sp>
        <p:nvSpPr>
          <p:cNvPr id="262148" name="Rectangle 4">
            <a:extLst>
              <a:ext uri="{FF2B5EF4-FFF2-40B4-BE49-F238E27FC236}">
                <a16:creationId xmlns:a16="http://schemas.microsoft.com/office/drawing/2014/main" id="{3879A492-8EA0-4016-B6EF-23795DE07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3" y="2130425"/>
            <a:ext cx="3282950" cy="198278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49" name="Text Box 5">
            <a:extLst>
              <a:ext uri="{FF2B5EF4-FFF2-40B4-BE49-F238E27FC236}">
                <a16:creationId xmlns:a16="http://schemas.microsoft.com/office/drawing/2014/main" id="{6A08BCA5-775E-4D8B-9A60-8FD68543A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89150"/>
            <a:ext cx="3276600" cy="1987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23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 1	(1,-4),w=0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-1	(-1,9),w=1	(-1,25),w=2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 2	(2,11),w=2	(2,-19),w=2	(2,-49),w=2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-2	(-2,17),w=2	(-2,20),w=1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-19	(-19,2),w=2	(-19,-4),w=2	(-19,10),w=2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altLang="en-US" sz="900" b="1"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262150" name="Rectangle 6">
            <a:extLst>
              <a:ext uri="{FF2B5EF4-FFF2-40B4-BE49-F238E27FC236}">
                <a16:creationId xmlns:a16="http://schemas.microsoft.com/office/drawing/2014/main" id="{DFE8107C-47B7-4472-8001-8577683FA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95550"/>
            <a:ext cx="3505200" cy="165100"/>
          </a:xfrm>
          <a:prstGeom prst="rect">
            <a:avLst/>
          </a:prstGeom>
          <a:solidFill>
            <a:schemeClr val="tx1">
              <a:alpha val="1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1" name="Rectangle 7">
            <a:extLst>
              <a:ext uri="{FF2B5EF4-FFF2-40B4-BE49-F238E27FC236}">
                <a16:creationId xmlns:a16="http://schemas.microsoft.com/office/drawing/2014/main" id="{392037F0-5462-414A-91F7-FEAFF7ECE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3650" y="1803400"/>
            <a:ext cx="2438400" cy="31051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2" name="Line 8">
            <a:extLst>
              <a:ext uri="{FF2B5EF4-FFF2-40B4-BE49-F238E27FC236}">
                <a16:creationId xmlns:a16="http://schemas.microsoft.com/office/drawing/2014/main" id="{F243ABA9-1CBC-4DD6-A6CD-47C79BBD84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53" name="Line 9">
            <a:extLst>
              <a:ext uri="{FF2B5EF4-FFF2-40B4-BE49-F238E27FC236}">
                <a16:creationId xmlns:a16="http://schemas.microsoft.com/office/drawing/2014/main" id="{726C1B0E-CFA5-45B1-BAEC-D1098091E6D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6400" y="4267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54" name="Line 10">
            <a:extLst>
              <a:ext uri="{FF2B5EF4-FFF2-40B4-BE49-F238E27FC236}">
                <a16:creationId xmlns:a16="http://schemas.microsoft.com/office/drawing/2014/main" id="{46205E1A-27D7-470B-8822-7ABEEF347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4267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55" name="Line 11">
            <a:extLst>
              <a:ext uri="{FF2B5EF4-FFF2-40B4-BE49-F238E27FC236}">
                <a16:creationId xmlns:a16="http://schemas.microsoft.com/office/drawing/2014/main" id="{9CF9496E-DE5B-483D-8BB7-73FC11C66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56" name="Line 12">
            <a:extLst>
              <a:ext uri="{FF2B5EF4-FFF2-40B4-BE49-F238E27FC236}">
                <a16:creationId xmlns:a16="http://schemas.microsoft.com/office/drawing/2014/main" id="{0A3426B2-7DC4-4473-BA15-CC0FCA926F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715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57" name="Line 13">
            <a:extLst>
              <a:ext uri="{FF2B5EF4-FFF2-40B4-BE49-F238E27FC236}">
                <a16:creationId xmlns:a16="http://schemas.microsoft.com/office/drawing/2014/main" id="{DB75FEB8-B957-45CE-9D50-3EECA4F66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715000"/>
            <a:ext cx="28575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58" name="Line 14">
            <a:extLst>
              <a:ext uri="{FF2B5EF4-FFF2-40B4-BE49-F238E27FC236}">
                <a16:creationId xmlns:a16="http://schemas.microsoft.com/office/drawing/2014/main" id="{5D8A5578-A4AE-4B94-911D-D88609AEC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648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59" name="Line 15">
            <a:extLst>
              <a:ext uri="{FF2B5EF4-FFF2-40B4-BE49-F238E27FC236}">
                <a16:creationId xmlns:a16="http://schemas.microsoft.com/office/drawing/2014/main" id="{F1CF7420-548D-40A4-9055-C1A7CDFD01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4572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60" name="Line 16">
            <a:extLst>
              <a:ext uri="{FF2B5EF4-FFF2-40B4-BE49-F238E27FC236}">
                <a16:creationId xmlns:a16="http://schemas.microsoft.com/office/drawing/2014/main" id="{CC89B35B-AE33-4D2C-9BD5-CEABFA2957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61" name="Oval 17">
            <a:extLst>
              <a:ext uri="{FF2B5EF4-FFF2-40B4-BE49-F238E27FC236}">
                <a16:creationId xmlns:a16="http://schemas.microsoft.com/office/drawing/2014/main" id="{C5DEF212-2730-4412-AA83-249C502B5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050" y="553085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2" name="Oval 18">
            <a:extLst>
              <a:ext uri="{FF2B5EF4-FFF2-40B4-BE49-F238E27FC236}">
                <a16:creationId xmlns:a16="http://schemas.microsoft.com/office/drawing/2014/main" id="{4CA63B3A-8FEE-4A29-8357-E04C0D93B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650" y="447675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3" name="Oval 19">
            <a:extLst>
              <a:ext uri="{FF2B5EF4-FFF2-40B4-BE49-F238E27FC236}">
                <a16:creationId xmlns:a16="http://schemas.microsoft.com/office/drawing/2014/main" id="{BD08F19C-8C3F-472B-8B8A-F5B0484ED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350" y="48895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4" name="Oval 20">
            <a:extLst>
              <a:ext uri="{FF2B5EF4-FFF2-40B4-BE49-F238E27FC236}">
                <a16:creationId xmlns:a16="http://schemas.microsoft.com/office/drawing/2014/main" id="{5A6CEBE2-B597-4CE8-A3FA-D54D4525F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447675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5" name="Rectangle 21">
            <a:extLst>
              <a:ext uri="{FF2B5EF4-FFF2-40B4-BE49-F238E27FC236}">
                <a16:creationId xmlns:a16="http://schemas.microsoft.com/office/drawing/2014/main" id="{1A20FA3A-CDF7-4306-8819-E7FFAA442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725" y="1555750"/>
            <a:ext cx="4816475" cy="3733800"/>
          </a:xfrm>
          <a:prstGeom prst="rect">
            <a:avLst/>
          </a:prstGeom>
          <a:solidFill>
            <a:schemeClr val="tx1">
              <a:alpha val="1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6" name="Rectangle 22">
            <a:extLst>
              <a:ext uri="{FF2B5EF4-FFF2-40B4-BE49-F238E27FC236}">
                <a16:creationId xmlns:a16="http://schemas.microsoft.com/office/drawing/2014/main" id="{6D3C6A3F-4B2E-4058-B554-361E87444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775" y="1739900"/>
            <a:ext cx="457200" cy="8064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7" name="Rectangle 23">
            <a:extLst>
              <a:ext uri="{FF2B5EF4-FFF2-40B4-BE49-F238E27FC236}">
                <a16:creationId xmlns:a16="http://schemas.microsoft.com/office/drawing/2014/main" id="{41E9FF53-9120-480C-A7AF-F12060836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708150"/>
            <a:ext cx="457200" cy="806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8" name="Line 24">
            <a:extLst>
              <a:ext uri="{FF2B5EF4-FFF2-40B4-BE49-F238E27FC236}">
                <a16:creationId xmlns:a16="http://schemas.microsoft.com/office/drawing/2014/main" id="{A23EB2C3-0C4C-4FFC-B709-2A810CD41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0955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69" name="Text Box 25">
            <a:extLst>
              <a:ext uri="{FF2B5EF4-FFF2-40B4-BE49-F238E27FC236}">
                <a16:creationId xmlns:a16="http://schemas.microsoft.com/office/drawing/2014/main" id="{1936ABA1-B930-4943-8694-3E328A524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67005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 i="1"/>
              <a:t>used</a:t>
            </a:r>
          </a:p>
          <a:p>
            <a:pPr algn="ctr"/>
            <a:r>
              <a:rPr lang="en-US" altLang="en-US" sz="1000"/>
              <a:t>table</a:t>
            </a:r>
          </a:p>
        </p:txBody>
      </p:sp>
      <p:sp>
        <p:nvSpPr>
          <p:cNvPr id="262170" name="Text Box 26">
            <a:extLst>
              <a:ext uri="{FF2B5EF4-FFF2-40B4-BE49-F238E27FC236}">
                <a16:creationId xmlns:a16="http://schemas.microsoft.com/office/drawing/2014/main" id="{B5B2EE06-E547-4771-984A-089E7692B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708150"/>
            <a:ext cx="750888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v=2</a:t>
            </a:r>
          </a:p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e</a:t>
            </a:r>
            <a:r>
              <a:rPr lang="en-US" altLang="en-US" sz="900" b="1" baseline="-25000">
                <a:latin typeface="Courier New" panose="02070309020205020404" pitchFamily="49" charset="0"/>
              </a:rPr>
              <a:t>0</a:t>
            </a:r>
            <a:r>
              <a:rPr lang="en-US" altLang="en-US" sz="900" b="1">
                <a:latin typeface="Courier New" panose="02070309020205020404" pitchFamily="49" charset="0"/>
              </a:rPr>
              <a:t>=11</a:t>
            </a:r>
          </a:p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e</a:t>
            </a:r>
            <a:r>
              <a:rPr lang="en-US" altLang="en-US" sz="900" b="1" baseline="-25000">
                <a:latin typeface="Courier New" panose="02070309020205020404" pitchFamily="49" charset="0"/>
              </a:rPr>
              <a:t>1</a:t>
            </a:r>
            <a:r>
              <a:rPr lang="en-US" altLang="en-US" sz="900" b="1">
                <a:latin typeface="Courier New" panose="02070309020205020404" pitchFamily="49" charset="0"/>
              </a:rPr>
              <a:t>=-19</a:t>
            </a:r>
          </a:p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e</a:t>
            </a:r>
            <a:r>
              <a:rPr lang="en-US" altLang="en-US" sz="900" b="1" baseline="-25000">
                <a:latin typeface="Courier New" panose="02070309020205020404" pitchFamily="49" charset="0"/>
              </a:rPr>
              <a:t>2</a:t>
            </a:r>
            <a:r>
              <a:rPr lang="en-US" altLang="en-US" sz="900" b="1">
                <a:latin typeface="Courier New" panose="02070309020205020404" pitchFamily="49" charset="0"/>
              </a:rPr>
              <a:t>=-49</a:t>
            </a:r>
          </a:p>
        </p:txBody>
      </p:sp>
      <p:sp>
        <p:nvSpPr>
          <p:cNvPr id="262171" name="Line 27">
            <a:extLst>
              <a:ext uri="{FF2B5EF4-FFF2-40B4-BE49-F238E27FC236}">
                <a16:creationId xmlns:a16="http://schemas.microsoft.com/office/drawing/2014/main" id="{507C89F4-1221-4835-90D2-6FF4304DA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18208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72" name="Line 28">
            <a:extLst>
              <a:ext uri="{FF2B5EF4-FFF2-40B4-BE49-F238E27FC236}">
                <a16:creationId xmlns:a16="http://schemas.microsoft.com/office/drawing/2014/main" id="{3EA04266-8AD6-4F3F-B25E-DF45AD92C6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0208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73" name="Line 29">
            <a:extLst>
              <a:ext uri="{FF2B5EF4-FFF2-40B4-BE49-F238E27FC236}">
                <a16:creationId xmlns:a16="http://schemas.microsoft.com/office/drawing/2014/main" id="{C48F75D5-D818-4EA8-964B-3AE5F934B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23361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74" name="Line 30">
            <a:extLst>
              <a:ext uri="{FF2B5EF4-FFF2-40B4-BE49-F238E27FC236}">
                <a16:creationId xmlns:a16="http://schemas.microsoft.com/office/drawing/2014/main" id="{C8440E03-2EB8-4FC3-8C8F-1F8CADDBB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4336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75" name="Line 31">
            <a:extLst>
              <a:ext uri="{FF2B5EF4-FFF2-40B4-BE49-F238E27FC236}">
                <a16:creationId xmlns:a16="http://schemas.microsoft.com/office/drawing/2014/main" id="{B7736B6B-1B20-42F7-A419-2A9F2A2730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8240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76" name="Line 32">
            <a:extLst>
              <a:ext uri="{FF2B5EF4-FFF2-40B4-BE49-F238E27FC236}">
                <a16:creationId xmlns:a16="http://schemas.microsoft.com/office/drawing/2014/main" id="{AC652787-9485-41B4-AA5C-018DCE4E9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0240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77" name="Line 33">
            <a:extLst>
              <a:ext uri="{FF2B5EF4-FFF2-40B4-BE49-F238E27FC236}">
                <a16:creationId xmlns:a16="http://schemas.microsoft.com/office/drawing/2014/main" id="{9A9EDC52-5631-463F-9AAC-42382CD10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2367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78" name="Line 34">
            <a:extLst>
              <a:ext uri="{FF2B5EF4-FFF2-40B4-BE49-F238E27FC236}">
                <a16:creationId xmlns:a16="http://schemas.microsoft.com/office/drawing/2014/main" id="{194747A4-CE1B-47CA-AEC4-92D8D364C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43681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79" name="Text Box 35">
            <a:extLst>
              <a:ext uri="{FF2B5EF4-FFF2-40B4-BE49-F238E27FC236}">
                <a16:creationId xmlns:a16="http://schemas.microsoft.com/office/drawing/2014/main" id="{0A49933A-7BE4-4161-8A2A-4A5259B0A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14513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TSP graph representation:</a:t>
            </a:r>
          </a:p>
        </p:txBody>
      </p:sp>
      <p:sp>
        <p:nvSpPr>
          <p:cNvPr id="262180" name="Rectangle 36">
            <a:extLst>
              <a:ext uri="{FF2B5EF4-FFF2-40B4-BE49-F238E27FC236}">
                <a16:creationId xmlns:a16="http://schemas.microsoft.com/office/drawing/2014/main" id="{3BE7649F-FF5F-461C-AC38-D077D4755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2730500"/>
            <a:ext cx="615950" cy="6048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81" name="Rectangle 37">
            <a:extLst>
              <a:ext uri="{FF2B5EF4-FFF2-40B4-BE49-F238E27FC236}">
                <a16:creationId xmlns:a16="http://schemas.microsoft.com/office/drawing/2014/main" id="{F8777729-B760-42D7-B4DA-90F279136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698750"/>
            <a:ext cx="609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82" name="Text Box 38">
            <a:extLst>
              <a:ext uri="{FF2B5EF4-FFF2-40B4-BE49-F238E27FC236}">
                <a16:creationId xmlns:a16="http://schemas.microsoft.com/office/drawing/2014/main" id="{2E2329EA-5D31-4D18-B3DD-D2FA5A4A7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267017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 i="1"/>
              <a:t>otherEnd</a:t>
            </a:r>
          </a:p>
          <a:p>
            <a:pPr algn="ctr"/>
            <a:r>
              <a:rPr lang="en-US" altLang="en-US" sz="1000"/>
              <a:t>table</a:t>
            </a:r>
          </a:p>
        </p:txBody>
      </p:sp>
      <p:sp>
        <p:nvSpPr>
          <p:cNvPr id="262183" name="Text Box 39">
            <a:extLst>
              <a:ext uri="{FF2B5EF4-FFF2-40B4-BE49-F238E27FC236}">
                <a16:creationId xmlns:a16="http://schemas.microsoft.com/office/drawing/2014/main" id="{847D9E88-791C-474D-8AA2-54CE54058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851150"/>
            <a:ext cx="4460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v=2</a:t>
            </a:r>
          </a:p>
        </p:txBody>
      </p:sp>
      <p:sp>
        <p:nvSpPr>
          <p:cNvPr id="262184" name="Line 40">
            <a:extLst>
              <a:ext uri="{FF2B5EF4-FFF2-40B4-BE49-F238E27FC236}">
                <a16:creationId xmlns:a16="http://schemas.microsoft.com/office/drawing/2014/main" id="{EC80B638-0B7D-4C7A-9781-4DB3142679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9638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85" name="Line 41">
            <a:extLst>
              <a:ext uri="{FF2B5EF4-FFF2-40B4-BE49-F238E27FC236}">
                <a16:creationId xmlns:a16="http://schemas.microsoft.com/office/drawing/2014/main" id="{4ED3CB68-DD93-4E2C-BAE0-E8D040ED5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9479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86" name="Rectangle 42">
            <a:extLst>
              <a:ext uri="{FF2B5EF4-FFF2-40B4-BE49-F238E27FC236}">
                <a16:creationId xmlns:a16="http://schemas.microsoft.com/office/drawing/2014/main" id="{C22AB51E-B0A1-4FB8-9391-B9A96DAE7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775" y="3573463"/>
            <a:ext cx="609600" cy="4127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87" name="Rectangle 43">
            <a:extLst>
              <a:ext uri="{FF2B5EF4-FFF2-40B4-BE49-F238E27FC236}">
                <a16:creationId xmlns:a16="http://schemas.microsoft.com/office/drawing/2014/main" id="{6C91AFE7-2A16-4BF4-BFEA-5521122EB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988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88" name="Text Box 44">
            <a:extLst>
              <a:ext uri="{FF2B5EF4-FFF2-40B4-BE49-F238E27FC236}">
                <a16:creationId xmlns:a16="http://schemas.microsoft.com/office/drawing/2014/main" id="{4135BE05-C7B6-4013-9F8C-4C04F2A68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50" y="346075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 i="1"/>
              <a:t>excluded</a:t>
            </a:r>
          </a:p>
          <a:p>
            <a:pPr algn="ctr"/>
            <a:r>
              <a:rPr lang="en-US" altLang="en-US" sz="1000"/>
              <a:t>table</a:t>
            </a:r>
          </a:p>
        </p:txBody>
      </p:sp>
      <p:sp>
        <p:nvSpPr>
          <p:cNvPr id="262189" name="Text Box 45">
            <a:extLst>
              <a:ext uri="{FF2B5EF4-FFF2-40B4-BE49-F238E27FC236}">
                <a16:creationId xmlns:a16="http://schemas.microsoft.com/office/drawing/2014/main" id="{886C741A-4BAE-4AE6-B122-725766F8F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509963"/>
            <a:ext cx="4460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v=2</a:t>
            </a:r>
          </a:p>
        </p:txBody>
      </p:sp>
      <p:sp>
        <p:nvSpPr>
          <p:cNvPr id="262190" name="Line 46">
            <a:extLst>
              <a:ext uri="{FF2B5EF4-FFF2-40B4-BE49-F238E27FC236}">
                <a16:creationId xmlns:a16="http://schemas.microsoft.com/office/drawing/2014/main" id="{5DD5514B-DE31-4ED1-9FB3-49CE85B1F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6226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91" name="Line 47">
            <a:extLst>
              <a:ext uri="{FF2B5EF4-FFF2-40B4-BE49-F238E27FC236}">
                <a16:creationId xmlns:a16="http://schemas.microsoft.com/office/drawing/2014/main" id="{1DDEAC4F-8843-4426-9E93-5BC8CA2FE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0975" y="361791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92" name="AutoShape 48">
            <a:extLst>
              <a:ext uri="{FF2B5EF4-FFF2-40B4-BE49-F238E27FC236}">
                <a16:creationId xmlns:a16="http://schemas.microsoft.com/office/drawing/2014/main" id="{B2FE0248-606A-4EC6-8C21-6B62CA47EF9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247232" y="2432843"/>
            <a:ext cx="1263650" cy="290513"/>
          </a:xfrm>
          <a:custGeom>
            <a:avLst/>
            <a:gdLst>
              <a:gd name="G0" fmla="+- 9551 0 0"/>
              <a:gd name="G1" fmla="+- 21600 0 9551"/>
              <a:gd name="G2" fmla="*/ 9551 1 2"/>
              <a:gd name="G3" fmla="+- 21600 0 G2"/>
              <a:gd name="G4" fmla="+/ 9551 21600 2"/>
              <a:gd name="G5" fmla="+/ G1 0 2"/>
              <a:gd name="G6" fmla="*/ 21600 21600 9551"/>
              <a:gd name="G7" fmla="*/ G6 1 2"/>
              <a:gd name="G8" fmla="+- 21600 0 G7"/>
              <a:gd name="G9" fmla="*/ 21600 1 2"/>
              <a:gd name="G10" fmla="+- 9551 0 G9"/>
              <a:gd name="G11" fmla="?: G10 G8 0"/>
              <a:gd name="G12" fmla="?: G10 G7 21600"/>
              <a:gd name="T0" fmla="*/ 16824 w 21600"/>
              <a:gd name="T1" fmla="*/ 10800 h 21600"/>
              <a:gd name="T2" fmla="*/ 10800 w 21600"/>
              <a:gd name="T3" fmla="*/ 21600 h 21600"/>
              <a:gd name="T4" fmla="*/ 4776 w 21600"/>
              <a:gd name="T5" fmla="*/ 10800 h 21600"/>
              <a:gd name="T6" fmla="*/ 10800 w 21600"/>
              <a:gd name="T7" fmla="*/ 0 h 21600"/>
              <a:gd name="T8" fmla="*/ 6576 w 21600"/>
              <a:gd name="T9" fmla="*/ 6576 h 21600"/>
              <a:gd name="T10" fmla="*/ 15024 w 21600"/>
              <a:gd name="T11" fmla="*/ 1502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9551" y="21600"/>
                </a:lnTo>
                <a:lnTo>
                  <a:pt x="12049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tx1">
              <a:alpha val="1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93" name="Text Box 49">
            <a:extLst>
              <a:ext uri="{FF2B5EF4-FFF2-40B4-BE49-F238E27FC236}">
                <a16:creationId xmlns:a16="http://schemas.microsoft.com/office/drawing/2014/main" id="{6D1B2F3D-4CDF-4318-B4B7-7D0377CC8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784350"/>
            <a:ext cx="2438400" cy="3105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if used(v) = 0 then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</a:t>
            </a:r>
            <a:r>
              <a:rPr lang="en-US" altLang="en-US" sz="900" b="1" i="1">
                <a:latin typeface="Times New Roman" panose="02020603050405020304" pitchFamily="18" charset="0"/>
              </a:rPr>
              <a:t>VALID_WEIGHTS</a:t>
            </a:r>
            <a:r>
              <a:rPr lang="en-US" altLang="en-US" sz="900" i="1">
                <a:latin typeface="Times New Roman" panose="02020603050405020304" pitchFamily="18" charset="0"/>
              </a:rPr>
              <a:t>= </a:t>
            </a:r>
            <a:r>
              <a:rPr lang="en-US" altLang="en-US" sz="900" i="1">
                <a:latin typeface="Symbol" panose="05050102010706020507" pitchFamily="18" charset="2"/>
              </a:rPr>
              <a:t>f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for i = 0  to edge_count(v) - 1	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	if used(e</a:t>
            </a:r>
            <a:r>
              <a:rPr lang="en-US" altLang="en-US" sz="900" i="1" baseline="-25000">
                <a:latin typeface="Times New Roman" panose="02020603050405020304" pitchFamily="18" charset="0"/>
              </a:rPr>
              <a:t>i</a:t>
            </a:r>
            <a:r>
              <a:rPr lang="en-US" altLang="en-US" sz="900" i="1">
                <a:latin typeface="Times New Roman" panose="02020603050405020304" pitchFamily="18" charset="0"/>
              </a:rPr>
              <a:t>) = 0 and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		otherEnd(v) != e</a:t>
            </a:r>
            <a:r>
              <a:rPr lang="en-US" altLang="en-US" sz="900" i="1" baseline="-25000">
                <a:latin typeface="Times New Roman" panose="02020603050405020304" pitchFamily="18" charset="0"/>
              </a:rPr>
              <a:t>i </a:t>
            </a:r>
            <a:r>
              <a:rPr lang="en-US" altLang="en-US" sz="900" i="1">
                <a:latin typeface="Times New Roman" panose="02020603050405020304" pitchFamily="18" charset="0"/>
              </a:rPr>
              <a:t>and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		excluded</a:t>
            </a:r>
            <a:r>
              <a:rPr lang="en-US" altLang="en-US" sz="800" i="1" baseline="-25000">
                <a:latin typeface="Times New Roman" panose="02020603050405020304" pitchFamily="18" charset="0"/>
              </a:rPr>
              <a:t>i</a:t>
            </a:r>
            <a:r>
              <a:rPr lang="en-US" altLang="en-US" sz="900" i="1">
                <a:latin typeface="Times New Roman" panose="02020603050405020304" pitchFamily="18" charset="0"/>
              </a:rPr>
              <a:t>(v) != 1 then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		add weight</a:t>
            </a:r>
            <a:r>
              <a:rPr lang="en-US" altLang="en-US" sz="900" i="1" baseline="-25000">
                <a:latin typeface="Times New Roman" panose="02020603050405020304" pitchFamily="18" charset="0"/>
              </a:rPr>
              <a:t>i</a:t>
            </a:r>
            <a:r>
              <a:rPr lang="en-US" altLang="en-US" sz="900" i="1">
                <a:latin typeface="Times New Roman" panose="02020603050405020304" pitchFamily="18" charset="0"/>
              </a:rPr>
              <a:t> to </a:t>
            </a:r>
            <a:r>
              <a:rPr lang="en-US" altLang="en-US" sz="900" b="1" i="1">
                <a:latin typeface="Times New Roman" panose="02020603050405020304" pitchFamily="18" charset="0"/>
              </a:rPr>
              <a:t>VALID_WEIGHTS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	end if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end loop</a:t>
            </a:r>
          </a:p>
          <a:p>
            <a:pPr>
              <a:spcBef>
                <a:spcPct val="50000"/>
              </a:spcBef>
            </a:pPr>
            <a:endParaRPr lang="en-US" altLang="en-US" sz="900" i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if </a:t>
            </a:r>
            <a:r>
              <a:rPr lang="en-US" altLang="en-US" sz="900" b="1" i="1">
                <a:latin typeface="Times New Roman" panose="02020603050405020304" pitchFamily="18" charset="0"/>
              </a:rPr>
              <a:t>VALID_WEIGHTS</a:t>
            </a:r>
            <a:r>
              <a:rPr lang="en-US" altLang="en-US" sz="900" i="1">
                <a:latin typeface="Times New Roman" panose="02020603050405020304" pitchFamily="18" charset="0"/>
              </a:rPr>
              <a:t> is empty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	lower_bound = lower_bound + 3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	lower_bound = min(</a:t>
            </a:r>
            <a:r>
              <a:rPr lang="en-US" altLang="en-US" sz="900" b="1" i="1">
                <a:latin typeface="Times New Roman" panose="02020603050405020304" pitchFamily="18" charset="0"/>
              </a:rPr>
              <a:t>VALID_WEIGHTS</a:t>
            </a:r>
            <a:r>
              <a:rPr lang="en-US" altLang="en-US" sz="900" i="1"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	end if</a:t>
            </a:r>
          </a:p>
        </p:txBody>
      </p:sp>
      <p:sp>
        <p:nvSpPr>
          <p:cNvPr id="262194" name="Line 50">
            <a:extLst>
              <a:ext uri="{FF2B5EF4-FFF2-40B4-BE49-F238E27FC236}">
                <a16:creationId xmlns:a16="http://schemas.microsoft.com/office/drawing/2014/main" id="{701C4AF8-4C63-48C7-A5A9-94BB56543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0975" y="375602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95" name="Line 51">
            <a:extLst>
              <a:ext uri="{FF2B5EF4-FFF2-40B4-BE49-F238E27FC236}">
                <a16:creationId xmlns:a16="http://schemas.microsoft.com/office/drawing/2014/main" id="{D428A96D-F95F-4DEB-85DB-E1EBFDF74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88461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196" name="Text Box 52">
            <a:extLst>
              <a:ext uri="{FF2B5EF4-FFF2-40B4-BE49-F238E27FC236}">
                <a16:creationId xmlns:a16="http://schemas.microsoft.com/office/drawing/2014/main" id="{E59E3F4A-6792-4957-9D33-4E4297111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13" y="1708150"/>
            <a:ext cx="750887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used(v)</a:t>
            </a:r>
          </a:p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used(e</a:t>
            </a:r>
            <a:r>
              <a:rPr lang="en-US" altLang="en-US" sz="900" b="1" baseline="-25000">
                <a:latin typeface="Courier New" panose="02070309020205020404" pitchFamily="49" charset="0"/>
              </a:rPr>
              <a:t>0</a:t>
            </a:r>
            <a:r>
              <a:rPr lang="en-US" altLang="en-US" sz="900" b="1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used(e</a:t>
            </a:r>
            <a:r>
              <a:rPr lang="en-US" altLang="en-US" sz="900" b="1" baseline="-25000">
                <a:latin typeface="Courier New" panose="02070309020205020404" pitchFamily="49" charset="0"/>
              </a:rPr>
              <a:t>1</a:t>
            </a:r>
            <a:r>
              <a:rPr lang="en-US" altLang="en-US" sz="900" b="1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used(e</a:t>
            </a:r>
            <a:r>
              <a:rPr lang="en-US" altLang="en-US" sz="900" b="1" baseline="-25000">
                <a:latin typeface="Courier New" panose="02070309020205020404" pitchFamily="49" charset="0"/>
              </a:rPr>
              <a:t>2</a:t>
            </a:r>
            <a:r>
              <a:rPr lang="en-US" altLang="en-US" sz="900" b="1"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262197" name="Text Box 53">
            <a:extLst>
              <a:ext uri="{FF2B5EF4-FFF2-40B4-BE49-F238E27FC236}">
                <a16:creationId xmlns:a16="http://schemas.microsoft.com/office/drawing/2014/main" id="{CE0B8802-0B03-45A6-931D-99F0CBF6D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832100"/>
            <a:ext cx="990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otherEnd(v)</a:t>
            </a:r>
          </a:p>
        </p:txBody>
      </p:sp>
      <p:sp>
        <p:nvSpPr>
          <p:cNvPr id="262198" name="Text Box 54">
            <a:extLst>
              <a:ext uri="{FF2B5EF4-FFF2-40B4-BE49-F238E27FC236}">
                <a16:creationId xmlns:a16="http://schemas.microsoft.com/office/drawing/2014/main" id="{A369A859-978A-4988-BC24-B54BD7EF6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050" y="3498850"/>
            <a:ext cx="10509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900" b="1">
                <a:latin typeface="Courier New" panose="02070309020205020404" pitchFamily="49" charset="0"/>
              </a:rPr>
              <a:t>excluded</a:t>
            </a:r>
            <a:r>
              <a:rPr lang="en-US" altLang="en-US" sz="900" b="1" baseline="-25000">
                <a:latin typeface="Courier New" panose="02070309020205020404" pitchFamily="49" charset="0"/>
              </a:rPr>
              <a:t>0</a:t>
            </a:r>
            <a:r>
              <a:rPr lang="en-US" altLang="en-US" sz="900" b="1">
                <a:latin typeface="Courier New" panose="02070309020205020404" pitchFamily="49" charset="0"/>
              </a:rPr>
              <a:t>(v)</a:t>
            </a:r>
          </a:p>
          <a:p>
            <a:r>
              <a:rPr lang="en-US" altLang="en-US" sz="900" b="1">
                <a:latin typeface="Courier New" panose="02070309020205020404" pitchFamily="49" charset="0"/>
              </a:rPr>
              <a:t>excluded</a:t>
            </a:r>
            <a:r>
              <a:rPr lang="en-US" altLang="en-US" sz="900" b="1" baseline="-25000">
                <a:latin typeface="Courier New" panose="02070309020205020404" pitchFamily="49" charset="0"/>
              </a:rPr>
              <a:t>1</a:t>
            </a:r>
            <a:r>
              <a:rPr lang="en-US" altLang="en-US" sz="900" b="1">
                <a:latin typeface="Courier New" panose="02070309020205020404" pitchFamily="49" charset="0"/>
              </a:rPr>
              <a:t>(v)</a:t>
            </a:r>
          </a:p>
          <a:p>
            <a:r>
              <a:rPr lang="en-US" altLang="en-US" sz="900" b="1">
                <a:latin typeface="Courier New" panose="02070309020205020404" pitchFamily="49" charset="0"/>
              </a:rPr>
              <a:t>excluded</a:t>
            </a:r>
            <a:r>
              <a:rPr lang="en-US" altLang="en-US" sz="900" b="1" baseline="-25000">
                <a:latin typeface="Courier New" panose="02070309020205020404" pitchFamily="49" charset="0"/>
              </a:rPr>
              <a:t>2</a:t>
            </a:r>
            <a:r>
              <a:rPr lang="en-US" altLang="en-US" sz="900" b="1">
                <a:latin typeface="Courier New" panose="02070309020205020404" pitchFamily="49" charset="0"/>
              </a:rPr>
              <a:t>(v)</a:t>
            </a:r>
          </a:p>
        </p:txBody>
      </p:sp>
      <p:sp>
        <p:nvSpPr>
          <p:cNvPr id="262199" name="Rectangle 55">
            <a:extLst>
              <a:ext uri="{FF2B5EF4-FFF2-40B4-BE49-F238E27FC236}">
                <a16:creationId xmlns:a16="http://schemas.microsoft.com/office/drawing/2014/main" id="{CEFE99A2-CAD7-4FB7-A215-C726C6B58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100" y="4214813"/>
            <a:ext cx="749300" cy="3063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200" name="Rectangle 56">
            <a:extLst>
              <a:ext uri="{FF2B5EF4-FFF2-40B4-BE49-F238E27FC236}">
                <a16:creationId xmlns:a16="http://schemas.microsoft.com/office/drawing/2014/main" id="{C6805FF7-8F4F-4D57-B9DA-81B9C9A98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5" y="4176713"/>
            <a:ext cx="75882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201" name="Text Box 57">
            <a:extLst>
              <a:ext uri="{FF2B5EF4-FFF2-40B4-BE49-F238E27FC236}">
                <a16:creationId xmlns:a16="http://schemas.microsoft.com/office/drawing/2014/main" id="{4673E73F-A384-498D-BEBD-448898149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1402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 i="1"/>
              <a:t>edge_count</a:t>
            </a:r>
          </a:p>
          <a:p>
            <a:pPr algn="ctr"/>
            <a:r>
              <a:rPr lang="en-US" altLang="en-US" sz="1000"/>
              <a:t>table</a:t>
            </a:r>
          </a:p>
        </p:txBody>
      </p:sp>
      <p:sp>
        <p:nvSpPr>
          <p:cNvPr id="262202" name="Text Box 58">
            <a:extLst>
              <a:ext uri="{FF2B5EF4-FFF2-40B4-BE49-F238E27FC236}">
                <a16:creationId xmlns:a16="http://schemas.microsoft.com/office/drawing/2014/main" id="{87D2FA3E-3E04-443D-A83A-F401DB9B5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775" y="4183063"/>
            <a:ext cx="4460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v=2</a:t>
            </a:r>
          </a:p>
        </p:txBody>
      </p:sp>
      <p:sp>
        <p:nvSpPr>
          <p:cNvPr id="262203" name="Line 59">
            <a:extLst>
              <a:ext uri="{FF2B5EF4-FFF2-40B4-BE49-F238E27FC236}">
                <a16:creationId xmlns:a16="http://schemas.microsoft.com/office/drawing/2014/main" id="{E39D6429-24D1-4F32-A3B5-0E1A51FDB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2775" y="42957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04" name="Line 60">
            <a:extLst>
              <a:ext uri="{FF2B5EF4-FFF2-40B4-BE49-F238E27FC236}">
                <a16:creationId xmlns:a16="http://schemas.microsoft.com/office/drawing/2014/main" id="{16A7BCFA-F03C-4B99-9A44-4B57EF5D2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700" y="42878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05" name="Text Box 61">
            <a:extLst>
              <a:ext uri="{FF2B5EF4-FFF2-40B4-BE49-F238E27FC236}">
                <a16:creationId xmlns:a16="http://schemas.microsoft.com/office/drawing/2014/main" id="{0D76731E-98B3-4B6D-9550-95F5A5530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950" y="4178300"/>
            <a:ext cx="25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62206" name="Oval 62">
            <a:extLst>
              <a:ext uri="{FF2B5EF4-FFF2-40B4-BE49-F238E27FC236}">
                <a16:creationId xmlns:a16="http://schemas.microsoft.com/office/drawing/2014/main" id="{6A47EC04-6E1E-4DC2-98A9-08C9963FE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48768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207" name="Text Box 63">
            <a:extLst>
              <a:ext uri="{FF2B5EF4-FFF2-40B4-BE49-F238E27FC236}">
                <a16:creationId xmlns:a16="http://schemas.microsoft.com/office/drawing/2014/main" id="{65475A79-1164-4B29-B629-FA6050031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908550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 b="1"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62208" name="Oval 64">
            <a:extLst>
              <a:ext uri="{FF2B5EF4-FFF2-40B4-BE49-F238E27FC236}">
                <a16:creationId xmlns:a16="http://schemas.microsoft.com/office/drawing/2014/main" id="{891CAEDD-6326-48E5-AB01-28D3BF700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46405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209" name="Text Box 65">
            <a:extLst>
              <a:ext uri="{FF2B5EF4-FFF2-40B4-BE49-F238E27FC236}">
                <a16:creationId xmlns:a16="http://schemas.microsoft.com/office/drawing/2014/main" id="{5411D5AA-0A6E-408C-8C8B-C9D20FA72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495800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 b="1">
                <a:latin typeface="Courier New" panose="02070309020205020404" pitchFamily="49" charset="0"/>
              </a:rPr>
              <a:t>11</a:t>
            </a:r>
          </a:p>
        </p:txBody>
      </p:sp>
      <p:sp>
        <p:nvSpPr>
          <p:cNvPr id="262210" name="Oval 66">
            <a:extLst>
              <a:ext uri="{FF2B5EF4-FFF2-40B4-BE49-F238E27FC236}">
                <a16:creationId xmlns:a16="http://schemas.microsoft.com/office/drawing/2014/main" id="{7BF5386F-2D73-4072-A95D-86AA3ACB4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350" y="551815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211" name="Text Box 67">
            <a:extLst>
              <a:ext uri="{FF2B5EF4-FFF2-40B4-BE49-F238E27FC236}">
                <a16:creationId xmlns:a16="http://schemas.microsoft.com/office/drawing/2014/main" id="{7024A12F-2638-4BBC-813E-A0FBDBBC3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56250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 b="1">
                <a:latin typeface="Courier New" panose="02070309020205020404" pitchFamily="49" charset="0"/>
              </a:rPr>
              <a:t>-49</a:t>
            </a:r>
          </a:p>
        </p:txBody>
      </p:sp>
      <p:sp>
        <p:nvSpPr>
          <p:cNvPr id="262212" name="Oval 68">
            <a:extLst>
              <a:ext uri="{FF2B5EF4-FFF2-40B4-BE49-F238E27FC236}">
                <a16:creationId xmlns:a16="http://schemas.microsoft.com/office/drawing/2014/main" id="{760C31F5-1359-41E6-94FA-53E60B17E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446405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213" name="Text Box 69">
            <a:extLst>
              <a:ext uri="{FF2B5EF4-FFF2-40B4-BE49-F238E27FC236}">
                <a16:creationId xmlns:a16="http://schemas.microsoft.com/office/drawing/2014/main" id="{888639A9-C7FE-4AC5-9574-3D0D2229E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495800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 b="1">
                <a:latin typeface="Courier New" panose="02070309020205020404" pitchFamily="49" charset="0"/>
              </a:rPr>
              <a:t>-19</a:t>
            </a:r>
          </a:p>
        </p:txBody>
      </p:sp>
      <p:sp>
        <p:nvSpPr>
          <p:cNvPr id="262214" name="Text Box 70">
            <a:extLst>
              <a:ext uri="{FF2B5EF4-FFF2-40B4-BE49-F238E27FC236}">
                <a16:creationId xmlns:a16="http://schemas.microsoft.com/office/drawing/2014/main" id="{D7515B2B-0D0B-42A3-B553-9C10CB5B9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00" y="4603750"/>
            <a:ext cx="8382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weight</a:t>
            </a:r>
            <a:r>
              <a:rPr lang="en-US" altLang="en-US" sz="800" b="1" baseline="-25000">
                <a:latin typeface="Courier New" panose="02070309020205020404" pitchFamily="49" charset="0"/>
              </a:rPr>
              <a:t>0</a:t>
            </a:r>
          </a:p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weight</a:t>
            </a:r>
            <a:r>
              <a:rPr lang="en-US" altLang="en-US" sz="900" b="1" baseline="-25000">
                <a:latin typeface="Courier New" panose="02070309020205020404" pitchFamily="49" charset="0"/>
              </a:rPr>
              <a:t>1</a:t>
            </a:r>
          </a:p>
          <a:p>
            <a:pPr algn="r"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weight</a:t>
            </a:r>
            <a:r>
              <a:rPr lang="en-US" altLang="en-US" sz="900" b="1" baseline="-25000"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62215" name="Line 71">
            <a:extLst>
              <a:ext uri="{FF2B5EF4-FFF2-40B4-BE49-F238E27FC236}">
                <a16:creationId xmlns:a16="http://schemas.microsoft.com/office/drawing/2014/main" id="{7E25F696-A594-42DF-B8DC-0426C797BB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16" name="Line 72">
            <a:extLst>
              <a:ext uri="{FF2B5EF4-FFF2-40B4-BE49-F238E27FC236}">
                <a16:creationId xmlns:a16="http://schemas.microsoft.com/office/drawing/2014/main" id="{CEC97B6D-9128-467E-9DC4-AD91A7C00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0" y="493712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17" name="Line 73">
            <a:extLst>
              <a:ext uri="{FF2B5EF4-FFF2-40B4-BE49-F238E27FC236}">
                <a16:creationId xmlns:a16="http://schemas.microsoft.com/office/drawing/2014/main" id="{711074EB-2B25-441B-AC30-272C1D076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0" y="51371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18" name="Text Box 74">
            <a:extLst>
              <a:ext uri="{FF2B5EF4-FFF2-40B4-BE49-F238E27FC236}">
                <a16:creationId xmlns:a16="http://schemas.microsoft.com/office/drawing/2014/main" id="{1A2CB717-EDB9-4719-96E0-D2031D324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13" y="4616450"/>
            <a:ext cx="75088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en-US" sz="900" b="1"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62219" name="Text Box 75">
            <a:extLst>
              <a:ext uri="{FF2B5EF4-FFF2-40B4-BE49-F238E27FC236}">
                <a16:creationId xmlns:a16="http://schemas.microsoft.com/office/drawing/2014/main" id="{E7B97B20-8C60-4BEF-BF5B-BBC004979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308100"/>
            <a:ext cx="2133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Lower bound unit:</a:t>
            </a:r>
          </a:p>
        </p:txBody>
      </p:sp>
      <p:sp>
        <p:nvSpPr>
          <p:cNvPr id="262220" name="Line 76">
            <a:extLst>
              <a:ext uri="{FF2B5EF4-FFF2-40B4-BE49-F238E27FC236}">
                <a16:creationId xmlns:a16="http://schemas.microsoft.com/office/drawing/2014/main" id="{985C2C6E-EA3D-4130-BC34-955B9EBDD8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2489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1" name="Line 77">
            <a:extLst>
              <a:ext uri="{FF2B5EF4-FFF2-40B4-BE49-F238E27FC236}">
                <a16:creationId xmlns:a16="http://schemas.microsoft.com/office/drawing/2014/main" id="{9B0D9F77-05E1-47D3-B10A-D36B8E71A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2489200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2" name="Line 78">
            <a:extLst>
              <a:ext uri="{FF2B5EF4-FFF2-40B4-BE49-F238E27FC236}">
                <a16:creationId xmlns:a16="http://schemas.microsoft.com/office/drawing/2014/main" id="{F739CEE0-1006-4F6F-B4F4-3C3ADFD7C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26543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3" name="Line 79">
            <a:extLst>
              <a:ext uri="{FF2B5EF4-FFF2-40B4-BE49-F238E27FC236}">
                <a16:creationId xmlns:a16="http://schemas.microsoft.com/office/drawing/2014/main" id="{C01D7325-79E5-4B24-94DB-06C7A0811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0150" y="1936750"/>
            <a:ext cx="2889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4" name="Line 80">
            <a:extLst>
              <a:ext uri="{FF2B5EF4-FFF2-40B4-BE49-F238E27FC236}">
                <a16:creationId xmlns:a16="http://schemas.microsoft.com/office/drawing/2014/main" id="{8DEFB804-EB05-40FB-871E-D5326A6896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0150" y="2655888"/>
            <a:ext cx="279400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5" name="Line 81">
            <a:extLst>
              <a:ext uri="{FF2B5EF4-FFF2-40B4-BE49-F238E27FC236}">
                <a16:creationId xmlns:a16="http://schemas.microsoft.com/office/drawing/2014/main" id="{DE7B343F-B2EF-4626-917C-B8D68523CF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3208338"/>
            <a:ext cx="9525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6" name="Line 82">
            <a:extLst>
              <a:ext uri="{FF2B5EF4-FFF2-40B4-BE49-F238E27FC236}">
                <a16:creationId xmlns:a16="http://schemas.microsoft.com/office/drawing/2014/main" id="{25295278-ACB2-4841-9F34-FCA64DD6AC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24313" y="1555750"/>
            <a:ext cx="9525" cy="38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7" name="Line 83">
            <a:extLst>
              <a:ext uri="{FF2B5EF4-FFF2-40B4-BE49-F238E27FC236}">
                <a16:creationId xmlns:a16="http://schemas.microsoft.com/office/drawing/2014/main" id="{C96BD65C-9B0F-4B4F-9149-D135325F3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9075" y="5289550"/>
            <a:ext cx="480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8" name="Line 84">
            <a:extLst>
              <a:ext uri="{FF2B5EF4-FFF2-40B4-BE49-F238E27FC236}">
                <a16:creationId xmlns:a16="http://schemas.microsoft.com/office/drawing/2014/main" id="{FEC799B6-AB7A-4106-968F-A397631CA5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4313" y="1555750"/>
            <a:ext cx="4814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229" name="Text Box 85">
            <a:extLst>
              <a:ext uri="{FF2B5EF4-FFF2-40B4-BE49-F238E27FC236}">
                <a16:creationId xmlns:a16="http://schemas.microsoft.com/office/drawing/2014/main" id="{0DC9EC3E-3190-43BC-A480-142141EC5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679950"/>
            <a:ext cx="381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0"/>
              <a:t>2</a:t>
            </a:r>
          </a:p>
        </p:txBody>
      </p:sp>
      <p:sp>
        <p:nvSpPr>
          <p:cNvPr id="262230" name="Text Box 86">
            <a:extLst>
              <a:ext uri="{FF2B5EF4-FFF2-40B4-BE49-F238E27FC236}">
                <a16:creationId xmlns:a16="http://schemas.microsoft.com/office/drawing/2014/main" id="{9FCA8285-8F06-4B3B-8A72-0B0EB4546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756150"/>
            <a:ext cx="381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0"/>
              <a:t>2</a:t>
            </a:r>
          </a:p>
        </p:txBody>
      </p:sp>
      <p:sp>
        <p:nvSpPr>
          <p:cNvPr id="262231" name="Text Box 87">
            <a:extLst>
              <a:ext uri="{FF2B5EF4-FFF2-40B4-BE49-F238E27FC236}">
                <a16:creationId xmlns:a16="http://schemas.microsoft.com/office/drawing/2014/main" id="{21032B2E-E46E-423F-A48A-3C180CDA1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050" y="5289550"/>
            <a:ext cx="381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0"/>
              <a:t>2</a:t>
            </a:r>
          </a:p>
        </p:txBody>
      </p:sp>
      <p:sp>
        <p:nvSpPr>
          <p:cNvPr id="262232" name="Line 88">
            <a:extLst>
              <a:ext uri="{FF2B5EF4-FFF2-40B4-BE49-F238E27FC236}">
                <a16:creationId xmlns:a16="http://schemas.microsoft.com/office/drawing/2014/main" id="{FB0B1329-BA7A-42C5-A645-05AD187D4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155575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07AC7-E9EF-4173-A2D1-68B4F6EBA0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1427D308-8F1A-4A4A-951C-8D03E221F14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63170" name="Rectangle 2">
            <a:extLst>
              <a:ext uri="{FF2B5EF4-FFF2-40B4-BE49-F238E27FC236}">
                <a16:creationId xmlns:a16="http://schemas.microsoft.com/office/drawing/2014/main" id="{E14C6570-E68B-428A-9B98-779D4DFF3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Coarse-Grain Parallelism</a:t>
            </a:r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06D70968-B5FB-4631-BE34-B94C10CD3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Parallelize search =&gt; partition TSP search space</a:t>
            </a:r>
          </a:p>
          <a:p>
            <a:pPr lvl="1"/>
            <a:r>
              <a:rPr lang="en-US" altLang="en-US"/>
              <a:t>Problems:</a:t>
            </a:r>
          </a:p>
          <a:p>
            <a:pPr lvl="2"/>
            <a:r>
              <a:rPr lang="en-US" altLang="en-US" sz="1600"/>
              <a:t>High amount of state information (communication overhead)</a:t>
            </a:r>
          </a:p>
          <a:p>
            <a:pPr lvl="2"/>
            <a:r>
              <a:rPr lang="en-US" altLang="en-US" sz="1600"/>
              <a:t>Dynamic load balancing would be complex (control overhead)</a:t>
            </a:r>
          </a:p>
          <a:p>
            <a:endParaRPr lang="en-US" altLang="en-US" sz="2800"/>
          </a:p>
          <a:p>
            <a:r>
              <a:rPr lang="en-US" altLang="en-US"/>
              <a:t>Solution:  “virtually” partition the TSP search space</a:t>
            </a:r>
            <a:endParaRPr lang="en-US" altLang="en-US" sz="2400"/>
          </a:p>
          <a:p>
            <a:pPr lvl="1"/>
            <a:r>
              <a:rPr lang="en-US" altLang="en-US"/>
              <a:t>Search order determined by ordering of edge list</a:t>
            </a:r>
          </a:p>
          <a:p>
            <a:pPr lvl="1"/>
            <a:r>
              <a:rPr lang="en-US" altLang="en-US"/>
              <a:t>Use parallel median cores</a:t>
            </a:r>
          </a:p>
          <a:p>
            <a:pPr lvl="1"/>
            <a:r>
              <a:rPr lang="en-US" altLang="en-US"/>
              <a:t>Each core uses unique search order</a:t>
            </a:r>
          </a:p>
          <a:p>
            <a:pPr lvl="1"/>
            <a:r>
              <a:rPr lang="en-US" altLang="en-US">
                <a:solidFill>
                  <a:srgbClr val="990033"/>
                </a:solidFill>
              </a:rPr>
              <a:t>All cores share a global upper bound value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8FD7D-9584-48B8-8D98-7FF68DB85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D07C9ADD-60BB-4316-B5EA-D3FA4708A17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C85F36A9-599D-4124-96BC-A2117E24D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Talk Outline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6EE577F5-C471-4AC0-84C3-71B11AEC9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altLang="en-US">
                <a:solidFill>
                  <a:srgbClr val="990033"/>
                </a:solidFill>
              </a:rPr>
              <a:t>FPGAs and high-performance reconfigurable computing</a:t>
            </a:r>
          </a:p>
          <a:p>
            <a:pPr marL="381000" indent="-381000">
              <a:buFontTx/>
              <a:buAutoNum type="arabicPeriod"/>
            </a:pPr>
            <a:endParaRPr lang="en-US" altLang="en-US"/>
          </a:p>
          <a:p>
            <a:pPr marL="381000" indent="-381000">
              <a:buFontTx/>
              <a:buAutoNum type="arabicPeriod"/>
            </a:pPr>
            <a:r>
              <a:rPr lang="en-US" altLang="en-US"/>
              <a:t>Initial target application:  gene rearrangement analysis</a:t>
            </a:r>
          </a:p>
          <a:p>
            <a:pPr marL="381000" indent="-381000">
              <a:buFontTx/>
              <a:buAutoNum type="arabicPeriod"/>
            </a:pPr>
            <a:endParaRPr lang="en-US" altLang="en-US"/>
          </a:p>
          <a:p>
            <a:pPr marL="381000" indent="-381000">
              <a:buFontTx/>
              <a:buAutoNum type="arabicPeriod"/>
            </a:pPr>
            <a:r>
              <a:rPr lang="en-US" altLang="en-US"/>
              <a:t>Hardware design and experimental results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70B41BE-A3C6-4940-AEF1-C221200D63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D2B3AC80-9A61-4EC9-AC06-ED84BCAA090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64194" name="Rectangle 2">
            <a:extLst>
              <a:ext uri="{FF2B5EF4-FFF2-40B4-BE49-F238E27FC236}">
                <a16:creationId xmlns:a16="http://schemas.microsoft.com/office/drawing/2014/main" id="{ED0C3907-09A9-4FF2-8913-9F658A747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Experimental Results:  Median Acceleration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55C17ABA-F51A-4C8E-A2BC-1CD7E9DB5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4495800" cy="4648200"/>
          </a:xfrm>
        </p:spPr>
        <p:txBody>
          <a:bodyPr/>
          <a:lstStyle/>
          <a:p>
            <a:r>
              <a:rPr lang="en-US" altLang="en-US"/>
              <a:t>Best performance was achieved:</a:t>
            </a:r>
          </a:p>
          <a:p>
            <a:pPr lvl="1"/>
            <a:r>
              <a:rPr lang="en-US" altLang="en-US"/>
              <a:t>20 lower bound units per core</a:t>
            </a:r>
          </a:p>
          <a:p>
            <a:pPr lvl="1"/>
            <a:r>
              <a:rPr lang="en-US" altLang="en-US"/>
              <a:t>2 cores</a:t>
            </a:r>
          </a:p>
          <a:p>
            <a:pPr lvl="1"/>
            <a:r>
              <a:rPr lang="en-US" altLang="en-US"/>
              <a:t>~ 50% of FPGA resources</a:t>
            </a:r>
          </a:p>
          <a:p>
            <a:endParaRPr lang="en-US" altLang="en-US"/>
          </a:p>
          <a:p>
            <a:r>
              <a:rPr lang="en-US" altLang="en-US"/>
              <a:t>Performance improves with </a:t>
            </a:r>
            <a:r>
              <a:rPr lang="en-US" altLang="en-US">
                <a:solidFill>
                  <a:srgbClr val="990033"/>
                </a:solidFill>
              </a:rPr>
              <a:t>size</a:t>
            </a:r>
            <a:r>
              <a:rPr lang="en-US" altLang="en-US"/>
              <a:t> of search space</a:t>
            </a:r>
          </a:p>
          <a:p>
            <a:pPr lvl="1"/>
            <a:r>
              <a:rPr lang="en-US" altLang="en-US"/>
              <a:t>i.e. </a:t>
            </a:r>
            <a:r>
              <a:rPr lang="en-US" altLang="en-US">
                <a:solidFill>
                  <a:srgbClr val="990033"/>
                </a:solidFill>
              </a:rPr>
              <a:t>search time</a:t>
            </a:r>
          </a:p>
          <a:p>
            <a:pPr lvl="1"/>
            <a:r>
              <a:rPr lang="en-US" altLang="en-US"/>
              <a:t>Host-FPGA communication overhead</a:t>
            </a:r>
          </a:p>
        </p:txBody>
      </p:sp>
      <p:pic>
        <p:nvPicPr>
          <p:cNvPr id="264196" name="Picture 4">
            <a:extLst>
              <a:ext uri="{FF2B5EF4-FFF2-40B4-BE49-F238E27FC236}">
                <a16:creationId xmlns:a16="http://schemas.microsoft.com/office/drawing/2014/main" id="{77E69060-2883-4C34-8072-7FE196CDB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447800"/>
            <a:ext cx="3116263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4197" name="AutoShape 5">
            <a:extLst>
              <a:ext uri="{FF2B5EF4-FFF2-40B4-BE49-F238E27FC236}">
                <a16:creationId xmlns:a16="http://schemas.microsoft.com/office/drawing/2014/main" id="{D7BFEC8D-4049-4D8E-A95F-3BF6053222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53000" y="5334000"/>
            <a:ext cx="411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/>
              <a:t>Average speedup for 1000 median computations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1F6834F-573A-42C8-A436-100231708B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67FCD991-1CCE-4F2E-8A66-5CD4AA61A1F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492CCDAC-0938-4389-AFD9-CABF1CE81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Experimental Results:  Application Acceleration</a:t>
            </a:r>
          </a:p>
        </p:txBody>
      </p:sp>
      <p:sp>
        <p:nvSpPr>
          <p:cNvPr id="265219" name="AutoShape 3">
            <a:extLst>
              <a:ext uri="{FF2B5EF4-FFF2-40B4-BE49-F238E27FC236}">
                <a16:creationId xmlns:a16="http://schemas.microsoft.com/office/drawing/2014/main" id="{62E8B053-1F31-44FE-97BA-3D3DE3371D32}"/>
              </a:ext>
            </a:extLst>
          </p:cNvPr>
          <p:cNvSpPr>
            <a:spLocks noChangeAspect="1" noChangeArrowheads="1"/>
          </p:cNvSpPr>
          <p:nvPr>
            <p:ph type="body" idx="1"/>
          </p:nvPr>
        </p:nvSpPr>
        <p:spPr>
          <a:xfrm>
            <a:off x="457200" y="1371600"/>
            <a:ext cx="4114800" cy="4648200"/>
          </a:xfrm>
        </p:spPr>
        <p:txBody>
          <a:bodyPr/>
          <a:lstStyle/>
          <a:p>
            <a:r>
              <a:rPr lang="en-US" altLang="en-US"/>
              <a:t>Perform end-to-end reconstruction procedure</a:t>
            </a:r>
          </a:p>
          <a:p>
            <a:endParaRPr lang="en-US" altLang="en-US"/>
          </a:p>
          <a:p>
            <a:r>
              <a:rPr lang="en-US" altLang="en-US"/>
              <a:t>Dispatch all median computations to FPGA</a:t>
            </a:r>
          </a:p>
        </p:txBody>
      </p:sp>
      <p:pic>
        <p:nvPicPr>
          <p:cNvPr id="265220" name="Picture 4">
            <a:extLst>
              <a:ext uri="{FF2B5EF4-FFF2-40B4-BE49-F238E27FC236}">
                <a16:creationId xmlns:a16="http://schemas.microsoft.com/office/drawing/2014/main" id="{357359FC-9FFD-47CF-A7C3-DDAF44442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752600"/>
            <a:ext cx="35052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5221" name="AutoShape 5">
            <a:extLst>
              <a:ext uri="{FF2B5EF4-FFF2-40B4-BE49-F238E27FC236}">
                <a16:creationId xmlns:a16="http://schemas.microsoft.com/office/drawing/2014/main" id="{4B699D94-6037-45A9-8639-1CBEF744C9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4419600"/>
            <a:ext cx="411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/>
              <a:t>Average speedup for 10 end-to-end reconstructions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C92B7-49F9-49E0-AE60-4815FD8F62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BBF61E38-1C76-4CB4-845F-F9336A6489A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66242" name="Rectangle 2">
            <a:extLst>
              <a:ext uri="{FF2B5EF4-FFF2-40B4-BE49-F238E27FC236}">
                <a16:creationId xmlns:a16="http://schemas.microsoft.com/office/drawing/2014/main" id="{C35C1DF8-F0B0-48C0-ACC4-EE37533FB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Conclusions and Future Work</a:t>
            </a:r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45C10609-1854-4E01-A49D-02BDC0C24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Achieved 100X end-to-end application speedup for distantly related data sets</a:t>
            </a:r>
          </a:p>
          <a:p>
            <a:endParaRPr lang="en-US" altLang="en-US"/>
          </a:p>
          <a:p>
            <a:r>
              <a:rPr lang="en-US" altLang="en-US"/>
              <a:t>Demonstrated that FPGAs can accelerate this class of application</a:t>
            </a:r>
          </a:p>
          <a:p>
            <a:endParaRPr lang="en-US" altLang="en-US"/>
          </a:p>
          <a:p>
            <a:r>
              <a:rPr lang="en-US" altLang="en-US"/>
              <a:t>Future Work:</a:t>
            </a:r>
          </a:p>
          <a:p>
            <a:pPr lvl="1"/>
            <a:r>
              <a:rPr lang="en-US" altLang="en-US"/>
              <a:t>Additional kernel designs (i.e. tree generation)</a:t>
            </a:r>
          </a:p>
          <a:p>
            <a:pPr lvl="1"/>
            <a:r>
              <a:rPr lang="en-US" altLang="en-US"/>
              <a:t>Implement heterogeneous mix of kernels on the FPGA according to evolution rate of input set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">
            <a:extLst>
              <a:ext uri="{FF2B5EF4-FFF2-40B4-BE49-F238E27FC236}">
                <a16:creationId xmlns:a16="http://schemas.microsoft.com/office/drawing/2014/main" id="{D942CDD9-8684-4CB9-A0F0-561B6C845C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7BC24360-1404-4882-865B-4C177E3D571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9858" name="Rectangle 2">
            <a:extLst>
              <a:ext uri="{FF2B5EF4-FFF2-40B4-BE49-F238E27FC236}">
                <a16:creationId xmlns:a16="http://schemas.microsoft.com/office/drawing/2014/main" id="{A0115722-923D-4915-9DB0-6B60B0BF6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High-Performance Reconfigurable Computing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4635D10B-86B9-48A3-A23A-7598AF17B3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05200" y="1371600"/>
            <a:ext cx="5410200" cy="4648200"/>
          </a:xfrm>
        </p:spPr>
        <p:txBody>
          <a:bodyPr/>
          <a:lstStyle/>
          <a:p>
            <a:r>
              <a:rPr lang="en-US" altLang="en-US" sz="1800"/>
              <a:t>HPRC:</a:t>
            </a:r>
          </a:p>
          <a:p>
            <a:pPr lvl="1"/>
            <a:r>
              <a:rPr lang="en-US" altLang="en-US" sz="1600"/>
              <a:t>Use FPGA as co-processor</a:t>
            </a:r>
          </a:p>
          <a:p>
            <a:endParaRPr lang="en-US" altLang="en-US" sz="1800"/>
          </a:p>
          <a:p>
            <a:r>
              <a:rPr lang="en-US" altLang="en-US" sz="1800"/>
              <a:t>Example:</a:t>
            </a:r>
          </a:p>
          <a:p>
            <a:pPr lvl="1"/>
            <a:r>
              <a:rPr lang="en-US" altLang="en-US" sz="1600"/>
              <a:t>Application requires a </a:t>
            </a:r>
            <a:r>
              <a:rPr lang="en-US" altLang="en-US" sz="1600">
                <a:solidFill>
                  <a:srgbClr val="990033"/>
                </a:solidFill>
              </a:rPr>
              <a:t>week</a:t>
            </a:r>
            <a:r>
              <a:rPr lang="en-US" altLang="en-US" sz="1600"/>
              <a:t> of CPU time</a:t>
            </a:r>
          </a:p>
          <a:p>
            <a:pPr lvl="1"/>
            <a:r>
              <a:rPr lang="en-US" altLang="en-US" sz="1600"/>
              <a:t>One computation consumes </a:t>
            </a:r>
            <a:r>
              <a:rPr lang="en-US" altLang="en-US" sz="1600">
                <a:solidFill>
                  <a:srgbClr val="990033"/>
                </a:solidFill>
              </a:rPr>
              <a:t>99%</a:t>
            </a:r>
            <a:r>
              <a:rPr lang="en-US" altLang="en-US" sz="1600"/>
              <a:t> of execution time</a:t>
            </a:r>
          </a:p>
        </p:txBody>
      </p:sp>
      <p:graphicFrame>
        <p:nvGraphicFramePr>
          <p:cNvPr id="249992" name="Group 136">
            <a:extLst>
              <a:ext uri="{FF2B5EF4-FFF2-40B4-BE49-F238E27FC236}">
                <a16:creationId xmlns:a16="http://schemas.microsoft.com/office/drawing/2014/main" id="{280B88CE-FAD1-4988-9E52-6B40DF3A4DAF}"/>
              </a:ext>
            </a:extLst>
          </p:cNvPr>
          <p:cNvGraphicFramePr>
            <a:graphicFrameLocks noGrp="1"/>
          </p:cNvGraphicFramePr>
          <p:nvPr/>
        </p:nvGraphicFramePr>
        <p:xfrm>
          <a:off x="4508500" y="3640138"/>
          <a:ext cx="3492500" cy="2074862"/>
        </p:xfrm>
        <a:graphic>
          <a:graphicData uri="http://schemas.openxmlformats.org/drawingml/2006/table">
            <a:tbl>
              <a:tblPr/>
              <a:tblGrid>
                <a:gridCol w="1022350">
                  <a:extLst>
                    <a:ext uri="{9D8B030D-6E8A-4147-A177-3AD203B41FA5}">
                      <a16:colId xmlns:a16="http://schemas.microsoft.com/office/drawing/2014/main" val="2120635447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3679662289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3457358638"/>
                    </a:ext>
                  </a:extLst>
                </a:gridCol>
              </a:tblGrid>
              <a:tr h="160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Kernel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speedup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Application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speedup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Execution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7769774"/>
                  </a:ext>
                </a:extLst>
              </a:tr>
              <a:tr h="158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5.0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470754"/>
                  </a:ext>
                </a:extLst>
              </a:tr>
              <a:tr h="2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3.3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550292"/>
                  </a:ext>
                </a:extLst>
              </a:tr>
              <a:tr h="158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2.5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98468"/>
                  </a:ext>
                </a:extLst>
              </a:tr>
              <a:tr h="160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2.0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685139"/>
                  </a:ext>
                </a:extLst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1.8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547289"/>
                  </a:ext>
                </a:extLst>
              </a:tr>
            </a:tbl>
          </a:graphicData>
        </a:graphic>
      </p:graphicFrame>
      <p:pic>
        <p:nvPicPr>
          <p:cNvPr id="249984" name="Picture 128">
            <a:extLst>
              <a:ext uri="{FF2B5EF4-FFF2-40B4-BE49-F238E27FC236}">
                <a16:creationId xmlns:a16="http://schemas.microsoft.com/office/drawing/2014/main" id="{D3FE6C30-8AE9-4AE1-B147-D3443B46E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3081338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9993" name="Text Box 137">
            <a:extLst>
              <a:ext uri="{FF2B5EF4-FFF2-40B4-BE49-F238E27FC236}">
                <a16:creationId xmlns:a16="http://schemas.microsoft.com/office/drawing/2014/main" id="{9E6603AF-4B81-48BE-B047-4E6C9331A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2743200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1600">
                <a:latin typeface="Verdana" panose="020B0604030504040204" pitchFamily="34" charset="0"/>
              </a:rPr>
              <a:t>Replaces software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1600">
                <a:latin typeface="Verdana" panose="020B0604030504040204" pitchFamily="34" charset="0"/>
              </a:rPr>
              <a:t>Exploits parallelism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B0DEDE-5FC0-4238-9A47-D49FC128BB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CE32BFC8-2A90-46B0-B00B-CABC5628451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5D3265C8-768F-4BF6-873E-BA5DACEE4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HPRC:  Requirements, Pros, Cons</a:t>
            </a:r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98DE6D54-A26B-401A-A7BF-4E9119430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altLang="en-US"/>
              <a:t>Application criteria: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altLang="en-US" sz="1600">
                <a:solidFill>
                  <a:srgbClr val="990033"/>
                </a:solidFill>
              </a:rPr>
              <a:t>computationally expensive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altLang="en-US" sz="1600">
                <a:solidFill>
                  <a:srgbClr val="990033"/>
                </a:solidFill>
              </a:rPr>
              <a:t>has a bottleneck computation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altLang="en-US" sz="1600">
                <a:solidFill>
                  <a:srgbClr val="990033"/>
                </a:solidFill>
              </a:rPr>
              <a:t>bottleneck computation is parallelizable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altLang="en-US" sz="1600">
                <a:solidFill>
                  <a:srgbClr val="990033"/>
                </a:solidFill>
              </a:rPr>
              <a:t>…and has low I/O and storage requirements</a:t>
            </a:r>
          </a:p>
          <a:p>
            <a:pPr marL="800100" lvl="1" indent="-342900">
              <a:lnSpc>
                <a:spcPct val="90000"/>
              </a:lnSpc>
            </a:pPr>
            <a:endParaRPr lang="en-US" altLang="en-US" sz="1600">
              <a:solidFill>
                <a:srgbClr val="990033"/>
              </a:solidFill>
            </a:endParaRPr>
          </a:p>
          <a:p>
            <a:pPr marL="381000" indent="-381000">
              <a:lnSpc>
                <a:spcPct val="90000"/>
              </a:lnSpc>
            </a:pPr>
            <a:r>
              <a:rPr lang="en-US" altLang="en-US"/>
              <a:t>Advantages of HPRC: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altLang="en-US" sz="1600" b="1"/>
              <a:t>Cost</a:t>
            </a:r>
          </a:p>
          <a:p>
            <a:pPr marL="1181100" lvl="2" indent="-266700">
              <a:lnSpc>
                <a:spcPct val="90000"/>
              </a:lnSpc>
            </a:pPr>
            <a:r>
              <a:rPr lang="en-US" altLang="en-US" sz="1600">
                <a:solidFill>
                  <a:srgbClr val="990033"/>
                </a:solidFill>
              </a:rPr>
              <a:t>FPGA card</a:t>
            </a:r>
            <a:r>
              <a:rPr lang="en-US" altLang="en-US" sz="1600"/>
              <a:t> =&gt; ~ $15K</a:t>
            </a:r>
          </a:p>
          <a:p>
            <a:pPr marL="1181100" lvl="2" indent="-266700">
              <a:lnSpc>
                <a:spcPct val="90000"/>
              </a:lnSpc>
            </a:pPr>
            <a:r>
              <a:rPr lang="en-US" altLang="en-US" sz="1600">
                <a:solidFill>
                  <a:srgbClr val="990033"/>
                </a:solidFill>
              </a:rPr>
              <a:t>128-processor cluster</a:t>
            </a:r>
            <a:r>
              <a:rPr lang="en-US" altLang="en-US" sz="1600"/>
              <a:t> =&gt; ~ $150K</a:t>
            </a:r>
          </a:p>
          <a:p>
            <a:pPr marL="800100" lvl="1" indent="-342900">
              <a:lnSpc>
                <a:spcPct val="90000"/>
              </a:lnSpc>
              <a:buFontTx/>
              <a:buNone/>
            </a:pPr>
            <a:r>
              <a:rPr lang="en-US" altLang="en-US" sz="2000"/>
              <a:t>			</a:t>
            </a:r>
            <a:r>
              <a:rPr lang="en-US" altLang="en-US" sz="1600"/>
              <a:t>+ maintenance + cooling + electricity + recycling</a:t>
            </a:r>
          </a:p>
          <a:p>
            <a:pPr marL="800100" lvl="1" indent="-342900">
              <a:lnSpc>
                <a:spcPct val="90000"/>
              </a:lnSpc>
            </a:pPr>
            <a:endParaRPr lang="en-US" altLang="en-US"/>
          </a:p>
          <a:p>
            <a:pPr marL="381000" indent="-381000">
              <a:lnSpc>
                <a:spcPct val="90000"/>
              </a:lnSpc>
            </a:pPr>
            <a:r>
              <a:rPr lang="en-US" altLang="en-US"/>
              <a:t>Disadvantage for HPRC: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altLang="en-US" sz="1600"/>
              <a:t>Programming the FPGA</a:t>
            </a:r>
          </a:p>
        </p:txBody>
      </p:sp>
      <p:pic>
        <p:nvPicPr>
          <p:cNvPr id="252932" name="Picture 4" descr="WILDSTAR 4 for PCI-X">
            <a:extLst>
              <a:ext uri="{FF2B5EF4-FFF2-40B4-BE49-F238E27FC236}">
                <a16:creationId xmlns:a16="http://schemas.microsoft.com/office/drawing/2014/main" id="{275CC42C-6306-4584-9AC1-54E1CF4AD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38768">
            <a:off x="5410200" y="2286000"/>
            <a:ext cx="3733800" cy="123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D115F-C1DD-4E11-94BE-1418E66A4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0A5B8B6D-CE4A-4DD3-9D88-D4439ACF950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A67F85B4-C3D2-4BAC-A8AB-8F58F5693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Programming an FPGA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AE50BB9A-4A59-4BF2-AFB9-2FC65EA73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Requires </a:t>
            </a:r>
            <a:r>
              <a:rPr lang="en-US" altLang="en-US" sz="1800">
                <a:solidFill>
                  <a:schemeClr val="tx1"/>
                </a:solidFill>
              </a:rPr>
              <a:t>large-scale digital logic design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Instance and interconnect logic and memories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Especially difficult for control-dependent computations</a:t>
            </a:r>
          </a:p>
          <a:p>
            <a:pPr lvl="1">
              <a:lnSpc>
                <a:spcPct val="90000"/>
              </a:lnSpc>
            </a:pPr>
            <a:endParaRPr lang="en-US" altLang="en-US" sz="1600"/>
          </a:p>
          <a:p>
            <a:pPr>
              <a:lnSpc>
                <a:spcPct val="90000"/>
              </a:lnSpc>
            </a:pPr>
            <a:r>
              <a:rPr lang="en-US" altLang="en-US" sz="1800"/>
              <a:t>Even worse…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To achieve performance: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Finely parallelize algorithm across FPGA resources</a:t>
            </a:r>
          </a:p>
          <a:p>
            <a:pPr lvl="1">
              <a:lnSpc>
                <a:spcPct val="90000"/>
              </a:lnSpc>
            </a:pPr>
            <a:endParaRPr lang="en-US" altLang="en-US" sz="1400"/>
          </a:p>
          <a:p>
            <a:pPr lvl="1">
              <a:lnSpc>
                <a:spcPct val="90000"/>
              </a:lnSpc>
            </a:pPr>
            <a:endParaRPr lang="en-US" altLang="en-US" sz="1400"/>
          </a:p>
          <a:p>
            <a:pPr lvl="1">
              <a:lnSpc>
                <a:spcPct val="90000"/>
              </a:lnSpc>
            </a:pPr>
            <a:endParaRPr lang="en-US" altLang="en-US" sz="1400"/>
          </a:p>
          <a:p>
            <a:pPr>
              <a:lnSpc>
                <a:spcPct val="90000"/>
              </a:lnSpc>
            </a:pPr>
            <a:r>
              <a:rPr lang="en-US" altLang="en-US" sz="1800">
                <a:solidFill>
                  <a:schemeClr val="tx1"/>
                </a:solidFill>
              </a:rPr>
              <a:t>Our solution: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Develop a </a:t>
            </a:r>
            <a:r>
              <a:rPr lang="en-US" altLang="en-US" sz="1600" b="1">
                <a:solidFill>
                  <a:srgbClr val="990033"/>
                </a:solidFill>
              </a:rPr>
              <a:t>pre-designed library</a:t>
            </a:r>
            <a:r>
              <a:rPr lang="en-US" altLang="en-US" sz="1600"/>
              <a:t> of kernels for computational biology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Develop a </a:t>
            </a:r>
            <a:r>
              <a:rPr lang="en-US" altLang="en-US" sz="1600" b="1">
                <a:solidFill>
                  <a:srgbClr val="990033"/>
                </a:solidFill>
              </a:rPr>
              <a:t>design tool</a:t>
            </a:r>
            <a:r>
              <a:rPr lang="en-US" altLang="en-US" sz="1600">
                <a:solidFill>
                  <a:srgbClr val="990033"/>
                </a:solidFill>
              </a:rPr>
              <a:t> </a:t>
            </a:r>
            <a:r>
              <a:rPr lang="en-US" altLang="en-US" sz="1600"/>
              <a:t>that uses this library to generate accelerators</a:t>
            </a: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EAAD0-E865-46CA-9BEF-15FEC8B801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258F9995-B3A2-4F99-8B78-D8792AD1BD0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74DCAD95-E17D-4937-8AC8-14261CBA0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Talk Outline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64280505-C3F9-46DD-AEAD-06E8F7FBB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FPGAs and high-performance reconfigurable computing</a:t>
            </a:r>
          </a:p>
          <a:p>
            <a:pPr marL="381000" indent="-381000">
              <a:buFontTx/>
              <a:buAutoNum type="arabicPeriod"/>
            </a:pPr>
            <a:endParaRPr lang="en-US" altLang="en-US"/>
          </a:p>
          <a:p>
            <a:pPr marL="381000" indent="-381000">
              <a:buFontTx/>
              <a:buAutoNum type="arabicPeriod"/>
            </a:pPr>
            <a:r>
              <a:rPr lang="en-US" altLang="en-US">
                <a:solidFill>
                  <a:srgbClr val="990033"/>
                </a:solidFill>
              </a:rPr>
              <a:t>Initial target application:  gene rearrangement analysis</a:t>
            </a:r>
          </a:p>
          <a:p>
            <a:pPr marL="381000" indent="-381000">
              <a:buFontTx/>
              <a:buAutoNum type="arabicPeriod"/>
            </a:pPr>
            <a:endParaRPr lang="en-US" altLang="en-US"/>
          </a:p>
          <a:p>
            <a:pPr marL="381000" indent="-381000">
              <a:buFontTx/>
              <a:buAutoNum type="arabicPeriod"/>
            </a:pPr>
            <a:r>
              <a:rPr lang="en-US" altLang="en-US"/>
              <a:t>Hardware design and experimental results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9601CE14-642C-4F2F-9716-A8409602E7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73A3E3B3-E69F-4E98-B2E9-FA1EEFCFEFF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44144320-B26B-47C2-B92D-012FA32E4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Target Application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1BEDE0E1-5BBB-4232-A8BB-F3EBE12E6E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Gene rearrangement analysis</a:t>
            </a:r>
          </a:p>
          <a:p>
            <a:pPr lvl="1"/>
            <a:r>
              <a:rPr lang="en-US" altLang="en-US" sz="1600"/>
              <a:t>Evolution analysis using gene order data</a:t>
            </a:r>
          </a:p>
          <a:p>
            <a:pPr lvl="1"/>
            <a:endParaRPr lang="en-US" altLang="en-US"/>
          </a:p>
          <a:p>
            <a:r>
              <a:rPr lang="en-US" altLang="en-US"/>
              <a:t>Assumes gene-rearrangement model for evolution, i.e.:</a:t>
            </a:r>
          </a:p>
          <a:p>
            <a:pPr lvl="1"/>
            <a:r>
              <a:rPr lang="en-US" altLang="en-US" sz="1600" i="1"/>
              <a:t>Inversion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i="1"/>
              <a:t>		g</a:t>
            </a:r>
            <a:r>
              <a:rPr lang="en-US" altLang="en-US" sz="1600" b="1" i="1" baseline="-25000"/>
              <a:t>0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1</a:t>
            </a:r>
            <a:r>
              <a:rPr lang="en-US" altLang="en-US" sz="1600" b="1" i="1"/>
              <a:t> </a:t>
            </a:r>
            <a:r>
              <a:rPr lang="en-US" altLang="en-US" sz="1600" b="1" i="1">
                <a:solidFill>
                  <a:srgbClr val="CC0000"/>
                </a:solidFill>
              </a:rPr>
              <a:t>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2</a:t>
            </a:r>
            <a:r>
              <a:rPr lang="en-US" altLang="en-US" sz="1600" b="1" i="1">
                <a:solidFill>
                  <a:srgbClr val="CC0000"/>
                </a:solidFill>
              </a:rPr>
              <a:t> 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3</a:t>
            </a:r>
            <a:r>
              <a:rPr lang="en-US" altLang="en-US" sz="1600" b="1" i="1">
                <a:solidFill>
                  <a:srgbClr val="CC0000"/>
                </a:solidFill>
              </a:rPr>
              <a:t> 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4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5</a:t>
            </a:r>
            <a:r>
              <a:rPr lang="en-US" altLang="en-US" sz="1600"/>
              <a:t>		</a:t>
            </a:r>
            <a:r>
              <a:rPr lang="en-US" altLang="en-US" sz="1600" b="1" i="1"/>
              <a:t>g</a:t>
            </a:r>
            <a:r>
              <a:rPr lang="en-US" altLang="en-US" sz="1600" b="1" i="1" baseline="-25000"/>
              <a:t>0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1</a:t>
            </a:r>
            <a:r>
              <a:rPr lang="en-US" altLang="en-US" sz="1600" b="1" i="1"/>
              <a:t> </a:t>
            </a:r>
            <a:r>
              <a:rPr lang="en-US" altLang="en-US" sz="1600" b="1" i="1">
                <a:solidFill>
                  <a:srgbClr val="CC0000"/>
                </a:solidFill>
              </a:rPr>
              <a:t>–g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4</a:t>
            </a:r>
            <a:r>
              <a:rPr lang="en-US" altLang="en-US" sz="1600" b="1" i="1">
                <a:solidFill>
                  <a:srgbClr val="CC0000"/>
                </a:solidFill>
              </a:rPr>
              <a:t> –g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3</a:t>
            </a:r>
            <a:r>
              <a:rPr lang="en-US" altLang="en-US" sz="1600" b="1" i="1">
                <a:solidFill>
                  <a:srgbClr val="CC0000"/>
                </a:solidFill>
              </a:rPr>
              <a:t> –g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2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5</a:t>
            </a:r>
            <a:endParaRPr lang="en-US" altLang="en-US" sz="1600"/>
          </a:p>
          <a:p>
            <a:pPr lvl="2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altLang="en-US" sz="1600" i="1"/>
              <a:t>Transposition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i="1"/>
              <a:t>		g</a:t>
            </a:r>
            <a:r>
              <a:rPr lang="en-US" altLang="en-US" sz="1600" b="1" i="1" baseline="-25000"/>
              <a:t>0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1</a:t>
            </a:r>
            <a:r>
              <a:rPr lang="en-US" altLang="en-US" sz="1600" b="1" i="1"/>
              <a:t> </a:t>
            </a:r>
            <a:r>
              <a:rPr lang="en-US" altLang="en-US" sz="1600" b="1" i="1">
                <a:solidFill>
                  <a:srgbClr val="CC0000"/>
                </a:solidFill>
              </a:rPr>
              <a:t>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2</a:t>
            </a:r>
            <a:r>
              <a:rPr lang="en-US" altLang="en-US" sz="1600" b="1" i="1">
                <a:solidFill>
                  <a:srgbClr val="CC0000"/>
                </a:solidFill>
              </a:rPr>
              <a:t> 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3</a:t>
            </a:r>
            <a:r>
              <a:rPr lang="en-US" altLang="en-US" sz="1600" b="1" i="1">
                <a:solidFill>
                  <a:srgbClr val="CC0000"/>
                </a:solidFill>
              </a:rPr>
              <a:t> 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4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5		 </a:t>
            </a:r>
            <a:r>
              <a:rPr lang="en-US" altLang="en-US" sz="1600" b="1" i="1"/>
              <a:t>g</a:t>
            </a:r>
            <a:r>
              <a:rPr lang="en-US" altLang="en-US" sz="1600" b="1" i="1" baseline="-25000"/>
              <a:t>0</a:t>
            </a:r>
            <a:r>
              <a:rPr lang="en-US" altLang="en-US" sz="1600" b="1" i="1"/>
              <a:t> </a:t>
            </a:r>
            <a:r>
              <a:rPr lang="en-US" altLang="en-US" sz="1600" b="1" i="1">
                <a:solidFill>
                  <a:srgbClr val="CC0000"/>
                </a:solidFill>
              </a:rPr>
              <a:t>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2</a:t>
            </a:r>
            <a:r>
              <a:rPr lang="en-US" altLang="en-US" sz="1600" b="1" i="1">
                <a:solidFill>
                  <a:srgbClr val="CC0000"/>
                </a:solidFill>
              </a:rPr>
              <a:t> 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3</a:t>
            </a:r>
            <a:r>
              <a:rPr lang="en-US" altLang="en-US" sz="1600" b="1" i="1">
                <a:solidFill>
                  <a:srgbClr val="CC0000"/>
                </a:solidFill>
              </a:rPr>
              <a:t> 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4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1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5</a:t>
            </a:r>
            <a:endParaRPr lang="en-US" altLang="en-US" sz="1600" i="1"/>
          </a:p>
          <a:p>
            <a:pPr lvl="1">
              <a:lnSpc>
                <a:spcPct val="150000"/>
              </a:lnSpc>
              <a:spcBef>
                <a:spcPct val="0"/>
              </a:spcBef>
            </a:pPr>
            <a:endParaRPr lang="en-US" altLang="en-US" sz="1600" i="1"/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altLang="en-US" sz="1600" i="1"/>
              <a:t>Transversion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600" b="1" i="1"/>
              <a:t>		g</a:t>
            </a:r>
            <a:r>
              <a:rPr lang="en-US" altLang="en-US" sz="1600" b="1" i="1" baseline="-25000"/>
              <a:t>0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1</a:t>
            </a:r>
            <a:r>
              <a:rPr lang="en-US" altLang="en-US" sz="1600" b="1" i="1"/>
              <a:t> </a:t>
            </a:r>
            <a:r>
              <a:rPr lang="en-US" altLang="en-US" sz="1600" b="1" i="1">
                <a:solidFill>
                  <a:srgbClr val="CC0000"/>
                </a:solidFill>
              </a:rPr>
              <a:t>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2</a:t>
            </a:r>
            <a:r>
              <a:rPr lang="en-US" altLang="en-US" sz="1600" b="1" i="1">
                <a:solidFill>
                  <a:srgbClr val="CC0000"/>
                </a:solidFill>
              </a:rPr>
              <a:t> 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3</a:t>
            </a:r>
            <a:r>
              <a:rPr lang="en-US" altLang="en-US" sz="1600" b="1" i="1">
                <a:solidFill>
                  <a:srgbClr val="CC0000"/>
                </a:solidFill>
              </a:rPr>
              <a:t> 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4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5		 </a:t>
            </a:r>
            <a:r>
              <a:rPr lang="en-US" altLang="en-US" sz="1600" b="1" i="1"/>
              <a:t>g</a:t>
            </a:r>
            <a:r>
              <a:rPr lang="en-US" altLang="en-US" sz="1600" b="1" i="1" baseline="-25000"/>
              <a:t>0</a:t>
            </a:r>
            <a:r>
              <a:rPr lang="en-US" altLang="en-US" sz="1600" b="1" i="1"/>
              <a:t> </a:t>
            </a:r>
            <a:r>
              <a:rPr lang="en-US" altLang="en-US" sz="1600" b="1" i="1">
                <a:solidFill>
                  <a:srgbClr val="CC0000"/>
                </a:solidFill>
              </a:rPr>
              <a:t>–g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4</a:t>
            </a:r>
            <a:r>
              <a:rPr lang="en-US" altLang="en-US" sz="1600" b="1" i="1">
                <a:solidFill>
                  <a:srgbClr val="CC0000"/>
                </a:solidFill>
              </a:rPr>
              <a:t> –g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3</a:t>
            </a:r>
            <a:r>
              <a:rPr lang="en-US" altLang="en-US" sz="1600" b="1" i="1">
                <a:solidFill>
                  <a:srgbClr val="CC0000"/>
                </a:solidFill>
              </a:rPr>
              <a:t> –g</a:t>
            </a:r>
            <a:r>
              <a:rPr lang="en-US" altLang="en-US" sz="1600" b="1" i="1" baseline="-25000">
                <a:solidFill>
                  <a:srgbClr val="CC0000"/>
                </a:solidFill>
              </a:rPr>
              <a:t>2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1</a:t>
            </a:r>
            <a:r>
              <a:rPr lang="en-US" altLang="en-US" sz="1600" b="1" i="1"/>
              <a:t> g</a:t>
            </a:r>
            <a:r>
              <a:rPr lang="en-US" altLang="en-US" sz="1600" b="1" i="1" baseline="-25000"/>
              <a:t>5</a:t>
            </a:r>
            <a:endParaRPr lang="en-US" altLang="en-US" sz="1600"/>
          </a:p>
        </p:txBody>
      </p:sp>
      <p:sp>
        <p:nvSpPr>
          <p:cNvPr id="254981" name="AutoShape 5">
            <a:extLst>
              <a:ext uri="{FF2B5EF4-FFF2-40B4-BE49-F238E27FC236}">
                <a16:creationId xmlns:a16="http://schemas.microsoft.com/office/drawing/2014/main" id="{CD99293D-B4BA-4856-8346-DFC870CCF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04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2" name="AutoShape 6">
            <a:extLst>
              <a:ext uri="{FF2B5EF4-FFF2-40B4-BE49-F238E27FC236}">
                <a16:creationId xmlns:a16="http://schemas.microsoft.com/office/drawing/2014/main" id="{372F46DB-5C96-4C15-A521-B8E5DB4A0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3434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3" name="AutoShape 7">
            <a:extLst>
              <a:ext uri="{FF2B5EF4-FFF2-40B4-BE49-F238E27FC236}">
                <a16:creationId xmlns:a16="http://schemas.microsoft.com/office/drawing/2014/main" id="{F6AD5973-84DF-4DCE-A9A0-1FD89EF95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4102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3">
            <a:extLst>
              <a:ext uri="{FF2B5EF4-FFF2-40B4-BE49-F238E27FC236}">
                <a16:creationId xmlns:a16="http://schemas.microsoft.com/office/drawing/2014/main" id="{302AA0A3-9B34-409F-A4BD-38C8422BD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CB1FA1EF-C46A-4BBC-A8C4-570767E4389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77317ADA-C4B0-4124-B7F8-F26615A0A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Reconstruction Method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B5EB91E7-F250-4A39-BB36-E12D7B289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/>
            <a:r>
              <a:rPr lang="en-US" altLang="en-US"/>
              <a:t>Maximum parsimony:</a:t>
            </a:r>
          </a:p>
          <a:p>
            <a:pPr marL="800100" lvl="1" indent="-342900"/>
            <a:r>
              <a:rPr lang="en-US" altLang="en-US"/>
              <a:t>Search for tree with minimum number of rearrangement events</a:t>
            </a:r>
          </a:p>
          <a:p>
            <a:pPr marL="381000" indent="-381000"/>
            <a:endParaRPr lang="en-US" altLang="en-US"/>
          </a:p>
          <a:p>
            <a:pPr marL="381000" indent="-381000"/>
            <a:r>
              <a:rPr lang="en-US" altLang="en-US"/>
              <a:t>Direct-optimization method:</a:t>
            </a:r>
          </a:p>
          <a:p>
            <a:pPr marL="800100" lvl="1" indent="-342900"/>
            <a:r>
              <a:rPr lang="en-US" altLang="en-US"/>
              <a:t>To evaluate a fixed tree…</a:t>
            </a:r>
          </a:p>
          <a:p>
            <a:pPr marL="1181100" lvl="2" indent="-266700">
              <a:buFontTx/>
              <a:buAutoNum type="arabicPeriod"/>
            </a:pPr>
            <a:r>
              <a:rPr lang="en-US" altLang="en-US"/>
              <a:t>Label all internal vertices with gene orders</a:t>
            </a:r>
          </a:p>
          <a:p>
            <a:pPr lvl="3">
              <a:buFontTx/>
              <a:buChar char="•"/>
            </a:pPr>
            <a:r>
              <a:rPr lang="en-US" altLang="en-US"/>
              <a:t>Initialize and iteratively refine until the labels converges</a:t>
            </a:r>
          </a:p>
          <a:p>
            <a:pPr marL="1181100" lvl="2" indent="-266700">
              <a:buFontTx/>
              <a:buAutoNum type="arabicPeriod"/>
            </a:pPr>
            <a:r>
              <a:rPr lang="en-US" altLang="en-US"/>
              <a:t>Measure edge lengths using distance estimator</a:t>
            </a:r>
          </a:p>
          <a:p>
            <a:pPr marL="1181100" lvl="2" indent="-266700">
              <a:buFontTx/>
              <a:buAutoNum type="arabicPeriod"/>
            </a:pPr>
            <a:endParaRPr lang="en-US" altLang="en-US"/>
          </a:p>
        </p:txBody>
      </p:sp>
      <p:sp>
        <p:nvSpPr>
          <p:cNvPr id="270340" name="Line 4">
            <a:extLst>
              <a:ext uri="{FF2B5EF4-FFF2-40B4-BE49-F238E27FC236}">
                <a16:creationId xmlns:a16="http://schemas.microsoft.com/office/drawing/2014/main" id="{4B7A7190-A924-419B-AD5F-FA3C946890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9938" y="4595813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1" name="Line 5">
            <a:extLst>
              <a:ext uri="{FF2B5EF4-FFF2-40B4-BE49-F238E27FC236}">
                <a16:creationId xmlns:a16="http://schemas.microsoft.com/office/drawing/2014/main" id="{C9F0B702-DDD4-49A4-A50C-C06A3EF690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48538" y="4595813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2" name="Line 6">
            <a:extLst>
              <a:ext uri="{FF2B5EF4-FFF2-40B4-BE49-F238E27FC236}">
                <a16:creationId xmlns:a16="http://schemas.microsoft.com/office/drawing/2014/main" id="{5849314F-1DE8-480B-A95A-55C9E20DFB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6325" y="4595813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3" name="Line 7">
            <a:extLst>
              <a:ext uri="{FF2B5EF4-FFF2-40B4-BE49-F238E27FC236}">
                <a16:creationId xmlns:a16="http://schemas.microsoft.com/office/drawing/2014/main" id="{F005A63F-0D07-4341-83C6-D08E8F161D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14925" y="4595813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4" name="Line 8">
            <a:extLst>
              <a:ext uri="{FF2B5EF4-FFF2-40B4-BE49-F238E27FC236}">
                <a16:creationId xmlns:a16="http://schemas.microsoft.com/office/drawing/2014/main" id="{CE99951E-1021-48BF-965F-A6DE36AA61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675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5" name="Line 9">
            <a:extLst>
              <a:ext uri="{FF2B5EF4-FFF2-40B4-BE49-F238E27FC236}">
                <a16:creationId xmlns:a16="http://schemas.microsoft.com/office/drawing/2014/main" id="{30F926F1-D0D4-4BB7-A195-150BE0FF11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6750" y="5029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6" name="Line 10">
            <a:extLst>
              <a:ext uri="{FF2B5EF4-FFF2-40B4-BE49-F238E27FC236}">
                <a16:creationId xmlns:a16="http://schemas.microsoft.com/office/drawing/2014/main" id="{CA484AB3-477A-4904-AE67-61DA02E69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775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7" name="Line 11">
            <a:extLst>
              <a:ext uri="{FF2B5EF4-FFF2-40B4-BE49-F238E27FC236}">
                <a16:creationId xmlns:a16="http://schemas.microsoft.com/office/drawing/2014/main" id="{98FE3ED4-0B15-4554-96ED-9D0F0C7945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115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8" name="Line 12">
            <a:extLst>
              <a:ext uri="{FF2B5EF4-FFF2-40B4-BE49-F238E27FC236}">
                <a16:creationId xmlns:a16="http://schemas.microsoft.com/office/drawing/2014/main" id="{E0A5C940-BE10-425F-8C43-269B90FCC3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115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49" name="Line 13">
            <a:extLst>
              <a:ext uri="{FF2B5EF4-FFF2-40B4-BE49-F238E27FC236}">
                <a16:creationId xmlns:a16="http://schemas.microsoft.com/office/drawing/2014/main" id="{1F4C1DB5-4BC5-4934-B36F-C1719C01D8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1455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50" name="Line 14">
            <a:extLst>
              <a:ext uri="{FF2B5EF4-FFF2-40B4-BE49-F238E27FC236}">
                <a16:creationId xmlns:a16="http://schemas.microsoft.com/office/drawing/2014/main" id="{936C216E-4A86-460F-8A7F-7C8511F54C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455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51" name="Line 15">
            <a:extLst>
              <a:ext uri="{FF2B5EF4-FFF2-40B4-BE49-F238E27FC236}">
                <a16:creationId xmlns:a16="http://schemas.microsoft.com/office/drawing/2014/main" id="{484825D4-C2EC-460C-B192-A2399F18D7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7950" y="5029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52" name="Line 16">
            <a:extLst>
              <a:ext uri="{FF2B5EF4-FFF2-40B4-BE49-F238E27FC236}">
                <a16:creationId xmlns:a16="http://schemas.microsoft.com/office/drawing/2014/main" id="{01D756F8-6C54-47D8-9266-BEC578BDF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7950" y="5334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53" name="Oval 17">
            <a:extLst>
              <a:ext uri="{FF2B5EF4-FFF2-40B4-BE49-F238E27FC236}">
                <a16:creationId xmlns:a16="http://schemas.microsoft.com/office/drawing/2014/main" id="{459A6FDB-004A-4D2A-A9E0-36E78EBEC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5257800"/>
            <a:ext cx="128588" cy="128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4" name="Oval 18">
            <a:extLst>
              <a:ext uri="{FF2B5EF4-FFF2-40B4-BE49-F238E27FC236}">
                <a16:creationId xmlns:a16="http://schemas.microsoft.com/office/drawing/2014/main" id="{BA2162C0-85B4-41C2-826E-5AF3C72F9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5257800"/>
            <a:ext cx="128588" cy="128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5" name="Oval 19">
            <a:extLst>
              <a:ext uri="{FF2B5EF4-FFF2-40B4-BE49-F238E27FC236}">
                <a16:creationId xmlns:a16="http://schemas.microsoft.com/office/drawing/2014/main" id="{B7E0D795-4EAC-4345-B42C-0E859A6E4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50" y="5257800"/>
            <a:ext cx="128588" cy="128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6" name="Oval 20">
            <a:extLst>
              <a:ext uri="{FF2B5EF4-FFF2-40B4-BE49-F238E27FC236}">
                <a16:creationId xmlns:a16="http://schemas.microsoft.com/office/drawing/2014/main" id="{24ACA0B8-F820-48A9-99AE-48FE4E7B4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5257800"/>
            <a:ext cx="128588" cy="128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7" name="Oval 21">
            <a:extLst>
              <a:ext uri="{FF2B5EF4-FFF2-40B4-BE49-F238E27FC236}">
                <a16:creationId xmlns:a16="http://schemas.microsoft.com/office/drawing/2014/main" id="{5507BCA3-9DA8-4D6D-AB00-ED6871095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4953000"/>
            <a:ext cx="128588" cy="1285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8" name="Oval 22">
            <a:extLst>
              <a:ext uri="{FF2B5EF4-FFF2-40B4-BE49-F238E27FC236}">
                <a16:creationId xmlns:a16="http://schemas.microsoft.com/office/drawing/2014/main" id="{E3659C28-D1DB-4B4B-BA11-98DBB6198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5562600"/>
            <a:ext cx="128588" cy="128588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9" name="Oval 23">
            <a:extLst>
              <a:ext uri="{FF2B5EF4-FFF2-40B4-BE49-F238E27FC236}">
                <a16:creationId xmlns:a16="http://schemas.microsoft.com/office/drawing/2014/main" id="{DEA9FB7E-CACE-4113-B3A2-B4FBC6938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4900613"/>
            <a:ext cx="128588" cy="1285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60" name="Oval 24">
            <a:extLst>
              <a:ext uri="{FF2B5EF4-FFF2-40B4-BE49-F238E27FC236}">
                <a16:creationId xmlns:a16="http://schemas.microsoft.com/office/drawing/2014/main" id="{B7A63679-9E1D-4329-9551-D00128E14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50" y="4900613"/>
            <a:ext cx="128588" cy="12858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61" name="Oval 25">
            <a:extLst>
              <a:ext uri="{FF2B5EF4-FFF2-40B4-BE49-F238E27FC236}">
                <a16:creationId xmlns:a16="http://schemas.microsoft.com/office/drawing/2014/main" id="{4F54D781-4D40-41F1-AC13-572D80806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550" y="4953000"/>
            <a:ext cx="128588" cy="12858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62" name="Oval 26">
            <a:extLst>
              <a:ext uri="{FF2B5EF4-FFF2-40B4-BE49-F238E27FC236}">
                <a16:creationId xmlns:a16="http://schemas.microsoft.com/office/drawing/2014/main" id="{F7A9FAE2-B91E-4FC4-B99D-CCEC898EF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550" y="5562600"/>
            <a:ext cx="128588" cy="128588"/>
          </a:xfrm>
          <a:prstGeom prst="ellipse">
            <a:avLst/>
          </a:pr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63" name="Line 27">
            <a:extLst>
              <a:ext uri="{FF2B5EF4-FFF2-40B4-BE49-F238E27FC236}">
                <a16:creationId xmlns:a16="http://schemas.microsoft.com/office/drawing/2014/main" id="{883C0682-74A7-40D9-BBA4-5331881116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0938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64" name="Line 28">
            <a:extLst>
              <a:ext uri="{FF2B5EF4-FFF2-40B4-BE49-F238E27FC236}">
                <a16:creationId xmlns:a16="http://schemas.microsoft.com/office/drawing/2014/main" id="{04A95170-CE53-4A4C-9684-4547FBEC01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90938" y="5029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65" name="Line 29">
            <a:extLst>
              <a:ext uri="{FF2B5EF4-FFF2-40B4-BE49-F238E27FC236}">
                <a16:creationId xmlns:a16="http://schemas.microsoft.com/office/drawing/2014/main" id="{4119D735-CCBA-4E7C-B023-39CF4F990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1938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66" name="Line 30">
            <a:extLst>
              <a:ext uri="{FF2B5EF4-FFF2-40B4-BE49-F238E27FC236}">
                <a16:creationId xmlns:a16="http://schemas.microsoft.com/office/drawing/2014/main" id="{234FAB7C-271E-494F-BC78-CEEB318DBF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05338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67" name="Line 31">
            <a:extLst>
              <a:ext uri="{FF2B5EF4-FFF2-40B4-BE49-F238E27FC236}">
                <a16:creationId xmlns:a16="http://schemas.microsoft.com/office/drawing/2014/main" id="{2F440990-2E3C-4DCA-8E0D-5F01684E8B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5338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68" name="Line 32">
            <a:extLst>
              <a:ext uri="{FF2B5EF4-FFF2-40B4-BE49-F238E27FC236}">
                <a16:creationId xmlns:a16="http://schemas.microsoft.com/office/drawing/2014/main" id="{661BCA44-2279-4A59-A862-032EB9A494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38738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69" name="Line 33">
            <a:extLst>
              <a:ext uri="{FF2B5EF4-FFF2-40B4-BE49-F238E27FC236}">
                <a16:creationId xmlns:a16="http://schemas.microsoft.com/office/drawing/2014/main" id="{DBBC27FE-9654-474F-BFB7-809646985D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8738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70" name="Oval 34">
            <a:extLst>
              <a:ext uri="{FF2B5EF4-FFF2-40B4-BE49-F238E27FC236}">
                <a16:creationId xmlns:a16="http://schemas.microsoft.com/office/drawing/2014/main" id="{79CB738B-5102-4DF8-A51E-486E4DF67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5257800"/>
            <a:ext cx="128587" cy="128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1" name="Oval 35">
            <a:extLst>
              <a:ext uri="{FF2B5EF4-FFF2-40B4-BE49-F238E27FC236}">
                <a16:creationId xmlns:a16="http://schemas.microsoft.com/office/drawing/2014/main" id="{463242A7-D73C-4F5A-849E-039CD3132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9138" y="5257800"/>
            <a:ext cx="128587" cy="128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2" name="Oval 36">
            <a:extLst>
              <a:ext uri="{FF2B5EF4-FFF2-40B4-BE49-F238E27FC236}">
                <a16:creationId xmlns:a16="http://schemas.microsoft.com/office/drawing/2014/main" id="{8727A6B5-3165-44E4-AC5B-B50473BF3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538" y="5257800"/>
            <a:ext cx="128587" cy="128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3" name="Oval 37">
            <a:extLst>
              <a:ext uri="{FF2B5EF4-FFF2-40B4-BE49-F238E27FC236}">
                <a16:creationId xmlns:a16="http://schemas.microsoft.com/office/drawing/2014/main" id="{7AEABDBA-F1F2-444F-9784-1030D03BD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5938" y="5257800"/>
            <a:ext cx="128587" cy="128588"/>
          </a:xfrm>
          <a:prstGeom prst="ellipse">
            <a:avLst/>
          </a:pr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4" name="Oval 38">
            <a:extLst>
              <a:ext uri="{FF2B5EF4-FFF2-40B4-BE49-F238E27FC236}">
                <a16:creationId xmlns:a16="http://schemas.microsoft.com/office/drawing/2014/main" id="{36A7D091-2EFD-4DE8-B7ED-36881A149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4953000"/>
            <a:ext cx="128587" cy="1285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5" name="Oval 39">
            <a:extLst>
              <a:ext uri="{FF2B5EF4-FFF2-40B4-BE49-F238E27FC236}">
                <a16:creationId xmlns:a16="http://schemas.microsoft.com/office/drawing/2014/main" id="{70BFED37-E2BB-459C-B68D-BC0A6FBA9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5562600"/>
            <a:ext cx="128587" cy="128588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6" name="Oval 40">
            <a:extLst>
              <a:ext uri="{FF2B5EF4-FFF2-40B4-BE49-F238E27FC236}">
                <a16:creationId xmlns:a16="http://schemas.microsoft.com/office/drawing/2014/main" id="{4502B494-10F2-4435-8792-E4744002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9138" y="4900613"/>
            <a:ext cx="128587" cy="1285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7" name="Oval 41">
            <a:extLst>
              <a:ext uri="{FF2B5EF4-FFF2-40B4-BE49-F238E27FC236}">
                <a16:creationId xmlns:a16="http://schemas.microsoft.com/office/drawing/2014/main" id="{68A959C4-3F55-4D9B-80C4-BE3EDB028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538" y="4900613"/>
            <a:ext cx="128587" cy="1285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8" name="Oval 42">
            <a:extLst>
              <a:ext uri="{FF2B5EF4-FFF2-40B4-BE49-F238E27FC236}">
                <a16:creationId xmlns:a16="http://schemas.microsoft.com/office/drawing/2014/main" id="{1492F805-6E6C-4B47-A473-A9BDC7BFF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325" y="4519613"/>
            <a:ext cx="128588" cy="12858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79" name="Line 43">
            <a:extLst>
              <a:ext uri="{FF2B5EF4-FFF2-40B4-BE49-F238E27FC236}">
                <a16:creationId xmlns:a16="http://schemas.microsoft.com/office/drawing/2014/main" id="{E2085897-65D2-43DB-93B8-06B0CF9A32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7950" y="5357813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80" name="Line 44">
            <a:extLst>
              <a:ext uri="{FF2B5EF4-FFF2-40B4-BE49-F238E27FC236}">
                <a16:creationId xmlns:a16="http://schemas.microsoft.com/office/drawing/2014/main" id="{68EC76DB-BC07-41BA-B0D1-C3FC0EC4BC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57950" y="5053013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81" name="Line 45">
            <a:extLst>
              <a:ext uri="{FF2B5EF4-FFF2-40B4-BE49-F238E27FC236}">
                <a16:creationId xmlns:a16="http://schemas.microsoft.com/office/drawing/2014/main" id="{0EA92E29-CF63-43AE-9659-74259DD457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8950" y="535781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82" name="Line 46">
            <a:extLst>
              <a:ext uri="{FF2B5EF4-FFF2-40B4-BE49-F238E27FC236}">
                <a16:creationId xmlns:a16="http://schemas.microsoft.com/office/drawing/2014/main" id="{0505AE20-769E-40B7-B8D7-0B9A1CA292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72350" y="49768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83" name="Line 47">
            <a:extLst>
              <a:ext uri="{FF2B5EF4-FFF2-40B4-BE49-F238E27FC236}">
                <a16:creationId xmlns:a16="http://schemas.microsoft.com/office/drawing/2014/main" id="{99BD7F38-AFCB-41F2-B628-B4B5F904502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2350" y="535781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84" name="Line 48">
            <a:extLst>
              <a:ext uri="{FF2B5EF4-FFF2-40B4-BE49-F238E27FC236}">
                <a16:creationId xmlns:a16="http://schemas.microsoft.com/office/drawing/2014/main" id="{AAA3701A-FB2A-4919-937A-91AABEBAB2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5750" y="49768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85" name="Line 49">
            <a:extLst>
              <a:ext uri="{FF2B5EF4-FFF2-40B4-BE49-F238E27FC236}">
                <a16:creationId xmlns:a16="http://schemas.microsoft.com/office/drawing/2014/main" id="{0E1348F5-D2A6-4E0F-84BE-949BE149C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5750" y="535781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386" name="Oval 50">
            <a:extLst>
              <a:ext uri="{FF2B5EF4-FFF2-40B4-BE49-F238E27FC236}">
                <a16:creationId xmlns:a16="http://schemas.microsoft.com/office/drawing/2014/main" id="{C79D42F6-AC55-4417-A7CE-BA4EAE85E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750" y="5281613"/>
            <a:ext cx="128588" cy="1285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87" name="Oval 51">
            <a:extLst>
              <a:ext uri="{FF2B5EF4-FFF2-40B4-BE49-F238E27FC236}">
                <a16:creationId xmlns:a16="http://schemas.microsoft.com/office/drawing/2014/main" id="{22AA1601-0A70-4398-BF67-A6D323AE6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5281613"/>
            <a:ext cx="128588" cy="1285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88" name="Oval 52">
            <a:extLst>
              <a:ext uri="{FF2B5EF4-FFF2-40B4-BE49-F238E27FC236}">
                <a16:creationId xmlns:a16="http://schemas.microsoft.com/office/drawing/2014/main" id="{9C51C244-2D0C-49FF-AC0E-EE8B309B9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9550" y="5281613"/>
            <a:ext cx="128588" cy="1285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89" name="Oval 53">
            <a:extLst>
              <a:ext uri="{FF2B5EF4-FFF2-40B4-BE49-F238E27FC236}">
                <a16:creationId xmlns:a16="http://schemas.microsoft.com/office/drawing/2014/main" id="{ECDFC0B4-DF2A-4664-A680-0F9E9B253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950" y="5281613"/>
            <a:ext cx="128588" cy="128587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90" name="Oval 54">
            <a:extLst>
              <a:ext uri="{FF2B5EF4-FFF2-40B4-BE49-F238E27FC236}">
                <a16:creationId xmlns:a16="http://schemas.microsoft.com/office/drawing/2014/main" id="{026B97E6-4487-4B62-BC60-A6A7381AA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0" y="4976813"/>
            <a:ext cx="128588" cy="1285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91" name="Oval 55">
            <a:extLst>
              <a:ext uri="{FF2B5EF4-FFF2-40B4-BE49-F238E27FC236}">
                <a16:creationId xmlns:a16="http://schemas.microsoft.com/office/drawing/2014/main" id="{A27C45E2-5A71-4CE2-94DF-C2817087A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0" y="5586413"/>
            <a:ext cx="128588" cy="128587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92" name="Oval 56">
            <a:extLst>
              <a:ext uri="{FF2B5EF4-FFF2-40B4-BE49-F238E27FC236}">
                <a16:creationId xmlns:a16="http://schemas.microsoft.com/office/drawing/2014/main" id="{1F54D6A1-F3FB-45EA-AAFA-1F700437D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4924425"/>
            <a:ext cx="128588" cy="128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93" name="Oval 57">
            <a:extLst>
              <a:ext uri="{FF2B5EF4-FFF2-40B4-BE49-F238E27FC236}">
                <a16:creationId xmlns:a16="http://schemas.microsoft.com/office/drawing/2014/main" id="{829A39D0-1784-40A6-9E97-D75B53650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9550" y="4924425"/>
            <a:ext cx="128588" cy="12858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94" name="Oval 58">
            <a:extLst>
              <a:ext uri="{FF2B5EF4-FFF2-40B4-BE49-F238E27FC236}">
                <a16:creationId xmlns:a16="http://schemas.microsoft.com/office/drawing/2014/main" id="{491015C9-BE12-4551-9C16-9B4B9D919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0125" y="4519613"/>
            <a:ext cx="128588" cy="12858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95" name="Oval 59">
            <a:extLst>
              <a:ext uri="{FF2B5EF4-FFF2-40B4-BE49-F238E27FC236}">
                <a16:creationId xmlns:a16="http://schemas.microsoft.com/office/drawing/2014/main" id="{90F96B1C-FF47-43F3-A12C-F78C45C0B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738" y="4519613"/>
            <a:ext cx="128587" cy="1285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96" name="Oval 60">
            <a:extLst>
              <a:ext uri="{FF2B5EF4-FFF2-40B4-BE49-F238E27FC236}">
                <a16:creationId xmlns:a16="http://schemas.microsoft.com/office/drawing/2014/main" id="{D49B21F5-C446-4AC9-AE26-FF120641B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0938" y="4519613"/>
            <a:ext cx="128587" cy="12858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97" name="Text Box 61">
            <a:extLst>
              <a:ext uri="{FF2B5EF4-FFF2-40B4-BE49-F238E27FC236}">
                <a16:creationId xmlns:a16="http://schemas.microsoft.com/office/drawing/2014/main" id="{B0EDCA59-0CBB-422E-AFA4-3818A283D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8" y="505301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…</a:t>
            </a:r>
          </a:p>
        </p:txBody>
      </p:sp>
      <p:sp>
        <p:nvSpPr>
          <p:cNvPr id="270398" name="Text Box 62">
            <a:extLst>
              <a:ext uri="{FF2B5EF4-FFF2-40B4-BE49-F238E27FC236}">
                <a16:creationId xmlns:a16="http://schemas.microsoft.com/office/drawing/2014/main" id="{4D700285-2977-42BC-AA4C-628DD13D8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1538" y="497681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…</a:t>
            </a:r>
          </a:p>
        </p:txBody>
      </p:sp>
      <p:sp>
        <p:nvSpPr>
          <p:cNvPr id="270399" name="Text Box 63">
            <a:extLst>
              <a:ext uri="{FF2B5EF4-FFF2-40B4-BE49-F238E27FC236}">
                <a16:creationId xmlns:a16="http://schemas.microsoft.com/office/drawing/2014/main" id="{FCE34000-2A68-4874-BC4B-BF4BC8FE1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5138" y="505301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,</a:t>
            </a:r>
          </a:p>
        </p:txBody>
      </p:sp>
      <p:sp>
        <p:nvSpPr>
          <p:cNvPr id="270400" name="Text Box 64">
            <a:extLst>
              <a:ext uri="{FF2B5EF4-FFF2-40B4-BE49-F238E27FC236}">
                <a16:creationId xmlns:a16="http://schemas.microsoft.com/office/drawing/2014/main" id="{99753E18-2CFD-43DB-9F33-9FE621DE4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538" y="505301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,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E01D41D3-817B-4750-A8C2-1398690D1A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BIBE 2007  	Boston, MA	Oct. 14, 2007	 </a:t>
            </a:r>
            <a:fld id="{DEE53D90-2102-4733-B931-7A19A4B0DE0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9175DAE6-FF52-4CA5-B2E9-9BA7378EE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Median</a:t>
            </a:r>
          </a:p>
        </p:txBody>
      </p:sp>
      <p:sp>
        <p:nvSpPr>
          <p:cNvPr id="259075" name="Line 3">
            <a:extLst>
              <a:ext uri="{FF2B5EF4-FFF2-40B4-BE49-F238E27FC236}">
                <a16:creationId xmlns:a16="http://schemas.microsoft.com/office/drawing/2014/main" id="{3B31D44F-3304-4E14-A15A-F36C58C1D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19812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76" name="Line 4">
            <a:extLst>
              <a:ext uri="{FF2B5EF4-FFF2-40B4-BE49-F238E27FC236}">
                <a16:creationId xmlns:a16="http://schemas.microsoft.com/office/drawing/2014/main" id="{2FB54621-35C1-49C7-98AC-91729355F7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19812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77" name="Line 5">
            <a:extLst>
              <a:ext uri="{FF2B5EF4-FFF2-40B4-BE49-F238E27FC236}">
                <a16:creationId xmlns:a16="http://schemas.microsoft.com/office/drawing/2014/main" id="{B98F9381-27D7-4058-A0D3-7FBE3A634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667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9078" name="Group 6">
            <a:extLst>
              <a:ext uri="{FF2B5EF4-FFF2-40B4-BE49-F238E27FC236}">
                <a16:creationId xmlns:a16="http://schemas.microsoft.com/office/drawing/2014/main" id="{F214DFFE-441F-4073-BFD3-4708D390274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752600"/>
            <a:ext cx="457200" cy="457200"/>
            <a:chOff x="2688" y="1872"/>
            <a:chExt cx="288" cy="288"/>
          </a:xfrm>
        </p:grpSpPr>
        <p:sp>
          <p:nvSpPr>
            <p:cNvPr id="259079" name="Oval 7">
              <a:extLst>
                <a:ext uri="{FF2B5EF4-FFF2-40B4-BE49-F238E27FC236}">
                  <a16:creationId xmlns:a16="http://schemas.microsoft.com/office/drawing/2014/main" id="{C9BEF1CA-35E6-456B-AE31-1138A039D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872"/>
              <a:ext cx="288" cy="28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0" name="Text Box 8">
              <a:extLst>
                <a:ext uri="{FF2B5EF4-FFF2-40B4-BE49-F238E27FC236}">
                  <a16:creationId xmlns:a16="http://schemas.microsoft.com/office/drawing/2014/main" id="{6EB32A51-98D7-4BDB-8718-D5828CC5F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3" y="1900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  <a:latin typeface="Verdana" panose="020B0604030504040204" pitchFamily="34" charset="0"/>
                </a:rPr>
                <a:t>A</a:t>
              </a:r>
            </a:p>
          </p:txBody>
        </p:sp>
      </p:grpSp>
      <p:grpSp>
        <p:nvGrpSpPr>
          <p:cNvPr id="259081" name="Group 9">
            <a:extLst>
              <a:ext uri="{FF2B5EF4-FFF2-40B4-BE49-F238E27FC236}">
                <a16:creationId xmlns:a16="http://schemas.microsoft.com/office/drawing/2014/main" id="{611ED0CF-90E2-49C6-8D33-74557F9DBC85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1752600"/>
            <a:ext cx="457200" cy="457200"/>
            <a:chOff x="2688" y="1872"/>
            <a:chExt cx="288" cy="288"/>
          </a:xfrm>
        </p:grpSpPr>
        <p:sp>
          <p:nvSpPr>
            <p:cNvPr id="259082" name="Oval 10">
              <a:extLst>
                <a:ext uri="{FF2B5EF4-FFF2-40B4-BE49-F238E27FC236}">
                  <a16:creationId xmlns:a16="http://schemas.microsoft.com/office/drawing/2014/main" id="{9C136BE3-58FE-43B8-B681-E2556C3FE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872"/>
              <a:ext cx="288" cy="28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3" name="Text Box 11">
              <a:extLst>
                <a:ext uri="{FF2B5EF4-FFF2-40B4-BE49-F238E27FC236}">
                  <a16:creationId xmlns:a16="http://schemas.microsoft.com/office/drawing/2014/main" id="{C1B4F82A-EB8F-45E0-891E-769C92FA8E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3" y="1900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  <a:latin typeface="Verdana" panose="020B0604030504040204" pitchFamily="34" charset="0"/>
                </a:rPr>
                <a:t>B</a:t>
              </a:r>
            </a:p>
          </p:txBody>
        </p:sp>
      </p:grpSp>
      <p:grpSp>
        <p:nvGrpSpPr>
          <p:cNvPr id="259084" name="Group 12">
            <a:extLst>
              <a:ext uri="{FF2B5EF4-FFF2-40B4-BE49-F238E27FC236}">
                <a16:creationId xmlns:a16="http://schemas.microsoft.com/office/drawing/2014/main" id="{D7B5AE05-3740-4FA6-944F-655FB4C5BE06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581400"/>
            <a:ext cx="457200" cy="457200"/>
            <a:chOff x="2688" y="1872"/>
            <a:chExt cx="288" cy="288"/>
          </a:xfrm>
        </p:grpSpPr>
        <p:sp>
          <p:nvSpPr>
            <p:cNvPr id="259085" name="Oval 13">
              <a:extLst>
                <a:ext uri="{FF2B5EF4-FFF2-40B4-BE49-F238E27FC236}">
                  <a16:creationId xmlns:a16="http://schemas.microsoft.com/office/drawing/2014/main" id="{ACCC7B76-4156-4934-8370-B213BE77F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872"/>
              <a:ext cx="288" cy="28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6" name="Text Box 14">
              <a:extLst>
                <a:ext uri="{FF2B5EF4-FFF2-40B4-BE49-F238E27FC236}">
                  <a16:creationId xmlns:a16="http://schemas.microsoft.com/office/drawing/2014/main" id="{92DFB17B-8E55-4919-81E9-310BA62FD3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3" y="1900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  <a:latin typeface="Verdana" panose="020B0604030504040204" pitchFamily="34" charset="0"/>
                </a:rPr>
                <a:t>C</a:t>
              </a:r>
            </a:p>
          </p:txBody>
        </p:sp>
      </p:grpSp>
      <p:grpSp>
        <p:nvGrpSpPr>
          <p:cNvPr id="259087" name="Group 15">
            <a:extLst>
              <a:ext uri="{FF2B5EF4-FFF2-40B4-BE49-F238E27FC236}">
                <a16:creationId xmlns:a16="http://schemas.microsoft.com/office/drawing/2014/main" id="{1E6DB6A2-A61C-4432-AB53-F94F67169616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438400"/>
            <a:ext cx="457200" cy="457200"/>
            <a:chOff x="2784" y="1536"/>
            <a:chExt cx="288" cy="288"/>
          </a:xfrm>
        </p:grpSpPr>
        <p:sp>
          <p:nvSpPr>
            <p:cNvPr id="259088" name="Oval 16">
              <a:extLst>
                <a:ext uri="{FF2B5EF4-FFF2-40B4-BE49-F238E27FC236}">
                  <a16:creationId xmlns:a16="http://schemas.microsoft.com/office/drawing/2014/main" id="{14CBE8C8-0AC2-439D-9A60-6B5C4E71B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536"/>
              <a:ext cx="288" cy="28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9" name="Text Box 17">
              <a:extLst>
                <a:ext uri="{FF2B5EF4-FFF2-40B4-BE49-F238E27FC236}">
                  <a16:creationId xmlns:a16="http://schemas.microsoft.com/office/drawing/2014/main" id="{12A7CA79-6D56-4823-AE63-4346EB0D34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9" y="156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M</a:t>
              </a:r>
            </a:p>
          </p:txBody>
        </p:sp>
      </p:grpSp>
      <p:sp>
        <p:nvSpPr>
          <p:cNvPr id="259090" name="Text Box 18">
            <a:extLst>
              <a:ext uri="{FF2B5EF4-FFF2-40B4-BE49-F238E27FC236}">
                <a16:creationId xmlns:a16="http://schemas.microsoft.com/office/drawing/2014/main" id="{7712B697-B7A4-45BB-9B0A-8E5AB07CE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812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i="1">
                <a:latin typeface="Verdana" panose="020B0604030504040204" pitchFamily="34" charset="0"/>
              </a:rPr>
              <a:t>d</a:t>
            </a:r>
            <a:r>
              <a:rPr lang="en-US" altLang="en-US" sz="1400">
                <a:latin typeface="Verdana" panose="020B0604030504040204" pitchFamily="34" charset="0"/>
              </a:rPr>
              <a:t>(A,M)</a:t>
            </a:r>
          </a:p>
        </p:txBody>
      </p:sp>
      <p:sp>
        <p:nvSpPr>
          <p:cNvPr id="259091" name="Text Box 19">
            <a:extLst>
              <a:ext uri="{FF2B5EF4-FFF2-40B4-BE49-F238E27FC236}">
                <a16:creationId xmlns:a16="http://schemas.microsoft.com/office/drawing/2014/main" id="{8EFC3CE8-B19D-4F11-839F-8AF308AB0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86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i="1">
                <a:latin typeface="Verdana" panose="020B0604030504040204" pitchFamily="34" charset="0"/>
              </a:rPr>
              <a:t>d</a:t>
            </a:r>
            <a:r>
              <a:rPr lang="en-US" altLang="en-US" sz="1400">
                <a:latin typeface="Verdana" panose="020B0604030504040204" pitchFamily="34" charset="0"/>
              </a:rPr>
              <a:t>(B,M)</a:t>
            </a:r>
          </a:p>
        </p:txBody>
      </p:sp>
      <p:sp>
        <p:nvSpPr>
          <p:cNvPr id="259092" name="Text Box 20">
            <a:extLst>
              <a:ext uri="{FF2B5EF4-FFF2-40B4-BE49-F238E27FC236}">
                <a16:creationId xmlns:a16="http://schemas.microsoft.com/office/drawing/2014/main" id="{8CD90BC4-6140-4185-8A6A-643745F47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48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i="1">
                <a:latin typeface="Verdana" panose="020B0604030504040204" pitchFamily="34" charset="0"/>
              </a:rPr>
              <a:t>d</a:t>
            </a:r>
            <a:r>
              <a:rPr lang="en-US" altLang="en-US" sz="1400">
                <a:latin typeface="Verdana" panose="020B0604030504040204" pitchFamily="34" charset="0"/>
              </a:rPr>
              <a:t>(C,M)</a:t>
            </a:r>
          </a:p>
        </p:txBody>
      </p:sp>
      <p:sp>
        <p:nvSpPr>
          <p:cNvPr id="259093" name="Rectangle 21">
            <a:extLst>
              <a:ext uri="{FF2B5EF4-FFF2-40B4-BE49-F238E27FC236}">
                <a16:creationId xmlns:a16="http://schemas.microsoft.com/office/drawing/2014/main" id="{3235DBAB-6D9F-4C1D-BC72-266410856F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0" y="1371600"/>
            <a:ext cx="4876800" cy="4648200"/>
          </a:xfrm>
          <a:noFill/>
          <a:ln/>
        </p:spPr>
        <p:txBody>
          <a:bodyPr/>
          <a:lstStyle/>
          <a:p>
            <a:pPr>
              <a:tabLst>
                <a:tab pos="744538" algn="l"/>
              </a:tabLst>
            </a:pPr>
            <a:r>
              <a:rPr lang="en-US" altLang="en-US" sz="1800">
                <a:solidFill>
                  <a:schemeClr val="tx1"/>
                </a:solidFill>
              </a:rPr>
              <a:t>Median computation </a:t>
            </a:r>
            <a:r>
              <a:rPr lang="en-US" altLang="en-US" sz="1800"/>
              <a:t>used to label internal vertices</a:t>
            </a:r>
            <a:endParaRPr lang="en-US" altLang="en-US" sz="1800">
              <a:solidFill>
                <a:srgbClr val="CC0000"/>
              </a:solidFill>
            </a:endParaRPr>
          </a:p>
          <a:p>
            <a:pPr>
              <a:tabLst>
                <a:tab pos="744538" algn="l"/>
              </a:tabLst>
            </a:pPr>
            <a:endParaRPr lang="en-US" altLang="en-US" sz="1800"/>
          </a:p>
          <a:p>
            <a:pPr>
              <a:tabLst>
                <a:tab pos="744538" algn="l"/>
              </a:tabLst>
            </a:pPr>
            <a:r>
              <a:rPr lang="en-US" altLang="en-US" sz="1800"/>
              <a:t>Find M that minimizes</a:t>
            </a:r>
          </a:p>
          <a:p>
            <a:pPr>
              <a:buFontTx/>
              <a:buNone/>
              <a:tabLst>
                <a:tab pos="744538" algn="l"/>
              </a:tabLst>
            </a:pPr>
            <a:r>
              <a:rPr lang="en-US" altLang="en-US" sz="1800" i="1">
                <a:solidFill>
                  <a:srgbClr val="CC0000"/>
                </a:solidFill>
              </a:rPr>
              <a:t>		</a:t>
            </a:r>
            <a:r>
              <a:rPr lang="en-US" altLang="en-US" sz="1600" i="1"/>
              <a:t>d</a:t>
            </a:r>
            <a:r>
              <a:rPr lang="en-US" altLang="en-US" sz="1600"/>
              <a:t>(A,M) + </a:t>
            </a:r>
            <a:r>
              <a:rPr lang="en-US" altLang="en-US" sz="1600" i="1"/>
              <a:t>d</a:t>
            </a:r>
            <a:r>
              <a:rPr lang="en-US" altLang="en-US" sz="1600"/>
              <a:t>(B,M) + </a:t>
            </a:r>
            <a:r>
              <a:rPr lang="en-US" altLang="en-US" sz="1600" i="1"/>
              <a:t>d</a:t>
            </a:r>
            <a:r>
              <a:rPr lang="en-US" altLang="en-US" sz="1600"/>
              <a:t>(C,M)</a:t>
            </a:r>
          </a:p>
          <a:p>
            <a:pPr>
              <a:buFontTx/>
              <a:buNone/>
              <a:tabLst>
                <a:tab pos="744538" algn="l"/>
              </a:tabLst>
            </a:pPr>
            <a:r>
              <a:rPr lang="en-US" altLang="en-US" sz="1600"/>
              <a:t>		for some distance measure </a:t>
            </a:r>
            <a:r>
              <a:rPr lang="en-US" altLang="en-US" sz="1600" i="1"/>
              <a:t>d</a:t>
            </a:r>
            <a:r>
              <a:rPr lang="en-US" altLang="en-US" sz="1600"/>
              <a:t>()</a:t>
            </a:r>
          </a:p>
          <a:p>
            <a:pPr>
              <a:tabLst>
                <a:tab pos="744538" algn="l"/>
              </a:tabLst>
            </a:pPr>
            <a:endParaRPr lang="en-US" altLang="en-US" sz="1600"/>
          </a:p>
          <a:p>
            <a:pPr>
              <a:tabLst>
                <a:tab pos="744538" algn="l"/>
              </a:tabLst>
            </a:pPr>
            <a:r>
              <a:rPr lang="en-US" altLang="en-US" sz="1800"/>
              <a:t>For gene rearrangement data:</a:t>
            </a:r>
          </a:p>
          <a:p>
            <a:pPr lvl="1">
              <a:tabLst>
                <a:tab pos="744538" algn="l"/>
              </a:tabLst>
            </a:pPr>
            <a:r>
              <a:rPr lang="en-US" altLang="en-US" sz="1600"/>
              <a:t>Optimal solution is NP-hard in “diameter” of inputs:</a:t>
            </a:r>
          </a:p>
          <a:p>
            <a:pPr lvl="1">
              <a:buFontTx/>
              <a:buNone/>
              <a:tabLst>
                <a:tab pos="744538" algn="l"/>
              </a:tabLst>
            </a:pPr>
            <a:r>
              <a:rPr lang="en-US" altLang="en-US" sz="1600" i="1">
                <a:solidFill>
                  <a:srgbClr val="000000"/>
                </a:solidFill>
              </a:rPr>
              <a:t>	d</a:t>
            </a:r>
            <a:r>
              <a:rPr lang="en-US" altLang="en-US" sz="1600">
                <a:solidFill>
                  <a:srgbClr val="000000"/>
                </a:solidFill>
              </a:rPr>
              <a:t>(A,B) + </a:t>
            </a:r>
            <a:r>
              <a:rPr lang="en-US" altLang="en-US" sz="1600" i="1">
                <a:solidFill>
                  <a:srgbClr val="000000"/>
                </a:solidFill>
              </a:rPr>
              <a:t>d</a:t>
            </a:r>
            <a:r>
              <a:rPr lang="en-US" altLang="en-US" sz="1600">
                <a:solidFill>
                  <a:srgbClr val="000000"/>
                </a:solidFill>
              </a:rPr>
              <a:t>(A,C) + </a:t>
            </a:r>
            <a:r>
              <a:rPr lang="en-US" altLang="en-US" sz="1600" i="1">
                <a:solidFill>
                  <a:srgbClr val="000000"/>
                </a:solidFill>
              </a:rPr>
              <a:t>d</a:t>
            </a:r>
            <a:r>
              <a:rPr lang="en-US" altLang="en-US" sz="1600">
                <a:solidFill>
                  <a:srgbClr val="000000"/>
                </a:solidFill>
              </a:rPr>
              <a:t>(B,C)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7|5.3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6.3|0.3"/>
</p:tagLst>
</file>

<file path=ppt/theme/theme1.xml><?xml version="1.0" encoding="utf-8"?>
<a:theme xmlns:a="http://schemas.openxmlformats.org/drawingml/2006/main" name="usc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usc</Template>
  <TotalTime>29709</TotalTime>
  <Words>2523</Words>
  <Application>Microsoft Office PowerPoint</Application>
  <PresentationFormat>On-screen Show (4:3)</PresentationFormat>
  <Paragraphs>538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Verdana</vt:lpstr>
      <vt:lpstr>Symbol</vt:lpstr>
      <vt:lpstr>Times New Roman</vt:lpstr>
      <vt:lpstr>Courier New</vt:lpstr>
      <vt:lpstr>usc</vt:lpstr>
      <vt:lpstr>FPGA Acceleration of Phylogeny Reconstruction for Whole Genome Data</vt:lpstr>
      <vt:lpstr>Talk Outline</vt:lpstr>
      <vt:lpstr>High-Performance Reconfigurable Computing</vt:lpstr>
      <vt:lpstr>HPRC:  Requirements, Pros, Cons</vt:lpstr>
      <vt:lpstr>Programming an FPGA</vt:lpstr>
      <vt:lpstr>Talk Outline</vt:lpstr>
      <vt:lpstr>Target Application</vt:lpstr>
      <vt:lpstr>Reconstruction Method</vt:lpstr>
      <vt:lpstr>Median</vt:lpstr>
      <vt:lpstr>Execution Behavior</vt:lpstr>
      <vt:lpstr>Breakpoint Median</vt:lpstr>
      <vt:lpstr>Breakpoint Median Algorithm</vt:lpstr>
      <vt:lpstr>Example Breakpoint Median</vt:lpstr>
      <vt:lpstr>Example Breakpoint Median</vt:lpstr>
      <vt:lpstr>Talk Outline</vt:lpstr>
      <vt:lpstr>Hardware Median Core Design</vt:lpstr>
      <vt:lpstr>Parallelizing the Median Computation</vt:lpstr>
      <vt:lpstr>Fine-Grain Parallelism</vt:lpstr>
      <vt:lpstr>Coarse-Grain Parallelism</vt:lpstr>
      <vt:lpstr>Experimental Results:  Median Acceleration</vt:lpstr>
      <vt:lpstr>Experimental Results:  Application Acceleration</vt:lpstr>
      <vt:lpstr>Conclusions and Future Work</vt:lpstr>
    </vt:vector>
  </TitlesOfParts>
  <Company>Department of Computer Science and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612:  VLSI System Design</dc:title>
  <dc:creator>Jason D. Bakos</dc:creator>
  <cp:lastModifiedBy>Jed Ostrom</cp:lastModifiedBy>
  <cp:revision>347</cp:revision>
  <dcterms:created xsi:type="dcterms:W3CDTF">2005-09-22T21:21:18Z</dcterms:created>
  <dcterms:modified xsi:type="dcterms:W3CDTF">2021-03-22T20:07:54Z</dcterms:modified>
</cp:coreProperties>
</file>