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548" r:id="rId2"/>
    <p:sldId id="573" r:id="rId3"/>
    <p:sldId id="575" r:id="rId4"/>
    <p:sldId id="610" r:id="rId5"/>
    <p:sldId id="570" r:id="rId6"/>
    <p:sldId id="571" r:id="rId7"/>
    <p:sldId id="577" r:id="rId8"/>
    <p:sldId id="574" r:id="rId9"/>
    <p:sldId id="576" r:id="rId10"/>
    <p:sldId id="579" r:id="rId11"/>
    <p:sldId id="613" r:id="rId12"/>
    <p:sldId id="580" r:id="rId13"/>
    <p:sldId id="581" r:id="rId14"/>
    <p:sldId id="602" r:id="rId15"/>
    <p:sldId id="582" r:id="rId16"/>
    <p:sldId id="595" r:id="rId17"/>
    <p:sldId id="612" r:id="rId18"/>
    <p:sldId id="583" r:id="rId19"/>
    <p:sldId id="597" r:id="rId20"/>
    <p:sldId id="596" r:id="rId21"/>
    <p:sldId id="604" r:id="rId22"/>
    <p:sldId id="594" r:id="rId23"/>
    <p:sldId id="603" r:id="rId24"/>
    <p:sldId id="605" r:id="rId25"/>
    <p:sldId id="584" r:id="rId26"/>
    <p:sldId id="587" r:id="rId27"/>
    <p:sldId id="599" r:id="rId28"/>
    <p:sldId id="585" r:id="rId29"/>
    <p:sldId id="589" r:id="rId30"/>
    <p:sldId id="590" r:id="rId31"/>
    <p:sldId id="586" r:id="rId32"/>
    <p:sldId id="600" r:id="rId33"/>
    <p:sldId id="598" r:id="rId34"/>
    <p:sldId id="588" r:id="rId35"/>
    <p:sldId id="606" r:id="rId36"/>
  </p:sldIdLst>
  <p:sldSz cx="12161838"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0000"/>
    <a:srgbClr val="FF5050"/>
    <a:srgbClr val="990033"/>
    <a:srgbClr val="9933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46" autoAdjust="0"/>
  </p:normalViewPr>
  <p:slideViewPr>
    <p:cSldViewPr>
      <p:cViewPr varScale="1">
        <p:scale>
          <a:sx n="87" d="100"/>
          <a:sy n="87" d="100"/>
        </p:scale>
        <p:origin x="68" y="344"/>
      </p:cViewPr>
      <p:guideLst>
        <p:guide orient="horz" pos="2160"/>
        <p:guide pos="3831"/>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5898"/>
    </p:cViewPr>
  </p:sorterViewPr>
  <p:notesViewPr>
    <p:cSldViewPr>
      <p:cViewPr varScale="1">
        <p:scale>
          <a:sx n="65" d="100"/>
          <a:sy n="65" d="100"/>
        </p:scale>
        <p:origin x="193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son%20D.%20Bakos\Desktop\Dropbox\Jason\chair_app\Ex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son%20D.%20Bakos\Desktop\Dropbox\Jason\chair_app\Ex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son%20D.%20Bakos\Desktop\Dropbox\Jason\chair_app\Expor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New </a:t>
            </a:r>
            <a:r>
              <a:rPr lang="en-US" smtClean="0"/>
              <a:t>CSE </a:t>
            </a:r>
            <a:r>
              <a:rPr lang="en-US"/>
              <a:t>Research Project</a:t>
            </a:r>
            <a:r>
              <a:rPr lang="en-US" baseline="0"/>
              <a:t> Budgets</a:t>
            </a:r>
            <a:r>
              <a:rPr lang="en-US"/>
              <a:t>, total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trendline>
            <c:spPr>
              <a:ln w="19050" cap="rnd">
                <a:solidFill>
                  <a:schemeClr val="bg2">
                    <a:lumMod val="75000"/>
                  </a:schemeClr>
                </a:solidFill>
                <a:prstDash val="sysDot"/>
              </a:ln>
              <a:effectLst/>
            </c:spPr>
            <c:trendlineType val="linear"/>
            <c:dispRSqr val="0"/>
            <c:dispEq val="0"/>
          </c:trendline>
          <c:cat>
            <c:numRef>
              <c:f>Export!$C$277:$C$292</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Export!$D$277:$D$292</c:f>
              <c:numCache>
                <c:formatCode>General</c:formatCode>
                <c:ptCount val="16"/>
                <c:pt idx="0">
                  <c:v>621197</c:v>
                </c:pt>
                <c:pt idx="1">
                  <c:v>1649112</c:v>
                </c:pt>
                <c:pt idx="2">
                  <c:v>1448798</c:v>
                </c:pt>
                <c:pt idx="3">
                  <c:v>2049676</c:v>
                </c:pt>
                <c:pt idx="4">
                  <c:v>864143</c:v>
                </c:pt>
                <c:pt idx="5">
                  <c:v>2125607</c:v>
                </c:pt>
                <c:pt idx="6">
                  <c:v>2768032</c:v>
                </c:pt>
                <c:pt idx="7">
                  <c:v>480104</c:v>
                </c:pt>
                <c:pt idx="8">
                  <c:v>2980979</c:v>
                </c:pt>
                <c:pt idx="9">
                  <c:v>2659337</c:v>
                </c:pt>
                <c:pt idx="10">
                  <c:v>1408442</c:v>
                </c:pt>
                <c:pt idx="11">
                  <c:v>1599202</c:v>
                </c:pt>
                <c:pt idx="12">
                  <c:v>929452</c:v>
                </c:pt>
                <c:pt idx="13">
                  <c:v>780475</c:v>
                </c:pt>
                <c:pt idx="14">
                  <c:v>2285634</c:v>
                </c:pt>
                <c:pt idx="15">
                  <c:v>1300001</c:v>
                </c:pt>
              </c:numCache>
            </c:numRef>
          </c:val>
          <c:smooth val="0"/>
        </c:ser>
        <c:dLbls>
          <c:showLegendKey val="0"/>
          <c:showVal val="0"/>
          <c:showCatName val="0"/>
          <c:showSerName val="0"/>
          <c:showPercent val="0"/>
          <c:showBubbleSize val="0"/>
        </c:dLbls>
        <c:smooth val="0"/>
        <c:axId val="93985232"/>
        <c:axId val="174477536"/>
      </c:lineChart>
      <c:catAx>
        <c:axId val="9398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477536"/>
        <c:crosses val="autoZero"/>
        <c:auto val="1"/>
        <c:lblAlgn val="ctr"/>
        <c:lblOffset val="100"/>
        <c:noMultiLvlLbl val="0"/>
      </c:catAx>
      <c:valAx>
        <c:axId val="174477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985232"/>
        <c:crosses val="autoZero"/>
        <c:crossBetween val="between"/>
      </c:val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mtClean="0"/>
              <a:t>CSE Research</a:t>
            </a:r>
            <a:r>
              <a:rPr lang="en-US" baseline="0" smtClean="0"/>
              <a:t> </a:t>
            </a:r>
            <a:r>
              <a:rPr lang="en-US" baseline="0"/>
              <a:t>Project Accounts Opened</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bg2">
                  <a:lumMod val="75000"/>
                </a:schemeClr>
              </a:solidFill>
              <a:round/>
            </a:ln>
            <a:effectLst/>
          </c:spPr>
          <c:marker>
            <c:symbol val="none"/>
          </c:marker>
          <c:trendline>
            <c:spPr>
              <a:ln w="19050" cap="rnd">
                <a:solidFill>
                  <a:schemeClr val="tx1">
                    <a:lumMod val="75000"/>
                    <a:lumOff val="25000"/>
                  </a:schemeClr>
                </a:solidFill>
                <a:prstDash val="sysDot"/>
              </a:ln>
              <a:effectLst/>
            </c:spPr>
            <c:trendlineType val="linear"/>
            <c:dispRSqr val="0"/>
            <c:dispEq val="0"/>
          </c:trendline>
          <c:cat>
            <c:numRef>
              <c:f>Export!$C$281:$C$292</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Export!$E$281:$E$292</c:f>
              <c:numCache>
                <c:formatCode>General</c:formatCode>
                <c:ptCount val="12"/>
                <c:pt idx="0">
                  <c:v>10</c:v>
                </c:pt>
                <c:pt idx="1">
                  <c:v>14</c:v>
                </c:pt>
                <c:pt idx="2">
                  <c:v>13</c:v>
                </c:pt>
                <c:pt idx="3">
                  <c:v>8</c:v>
                </c:pt>
                <c:pt idx="4">
                  <c:v>24</c:v>
                </c:pt>
                <c:pt idx="5">
                  <c:v>22</c:v>
                </c:pt>
                <c:pt idx="6">
                  <c:v>17</c:v>
                </c:pt>
                <c:pt idx="7">
                  <c:v>14</c:v>
                </c:pt>
                <c:pt idx="8">
                  <c:v>8</c:v>
                </c:pt>
                <c:pt idx="9">
                  <c:v>8</c:v>
                </c:pt>
                <c:pt idx="10">
                  <c:v>11</c:v>
                </c:pt>
                <c:pt idx="11">
                  <c:v>9</c:v>
                </c:pt>
              </c:numCache>
            </c:numRef>
          </c:val>
          <c:smooth val="0"/>
        </c:ser>
        <c:dLbls>
          <c:showLegendKey val="0"/>
          <c:showVal val="0"/>
          <c:showCatName val="0"/>
          <c:showSerName val="0"/>
          <c:showPercent val="0"/>
          <c:showBubbleSize val="0"/>
        </c:dLbls>
        <c:smooth val="0"/>
        <c:axId val="174479776"/>
        <c:axId val="174480336"/>
      </c:lineChart>
      <c:catAx>
        <c:axId val="17447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480336"/>
        <c:crosses val="autoZero"/>
        <c:auto val="1"/>
        <c:lblAlgn val="ctr"/>
        <c:lblOffset val="100"/>
        <c:noMultiLvlLbl val="0"/>
      </c:catAx>
      <c:valAx>
        <c:axId val="17448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479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of CSE Faculty Who Are Untenured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Export!$E$327</c:f>
              <c:strCache>
                <c:ptCount val="1"/>
                <c:pt idx="0">
                  <c:v>percent untenured</c:v>
                </c:pt>
              </c:strCache>
            </c:strRef>
          </c:tx>
          <c:spPr>
            <a:ln w="28575" cap="rnd">
              <a:solidFill>
                <a:schemeClr val="tx1">
                  <a:lumMod val="75000"/>
                  <a:lumOff val="25000"/>
                </a:schemeClr>
              </a:solidFill>
              <a:round/>
            </a:ln>
            <a:effectLst/>
          </c:spPr>
          <c:marker>
            <c:symbol val="none"/>
          </c:marker>
          <c:trendline>
            <c:spPr>
              <a:ln w="19050" cap="rnd">
                <a:solidFill>
                  <a:schemeClr val="tx1">
                    <a:lumMod val="85000"/>
                    <a:lumOff val="15000"/>
                  </a:schemeClr>
                </a:solidFill>
                <a:prstDash val="sysDot"/>
              </a:ln>
              <a:effectLst/>
            </c:spPr>
            <c:trendlineType val="linear"/>
            <c:dispRSqr val="0"/>
            <c:dispEq val="0"/>
          </c:trendline>
          <c:cat>
            <c:numRef>
              <c:f>Export!$F$296:$X$296</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Export!$F$327:$X$327</c:f>
              <c:numCache>
                <c:formatCode>0%</c:formatCode>
                <c:ptCount val="12"/>
                <c:pt idx="0">
                  <c:v>0.6</c:v>
                </c:pt>
                <c:pt idx="1">
                  <c:v>0.53333333333333333</c:v>
                </c:pt>
                <c:pt idx="2">
                  <c:v>0.61111111111111116</c:v>
                </c:pt>
                <c:pt idx="3">
                  <c:v>0.5</c:v>
                </c:pt>
                <c:pt idx="4">
                  <c:v>0.3888888888888889</c:v>
                </c:pt>
                <c:pt idx="5">
                  <c:v>0.33333333333333331</c:v>
                </c:pt>
                <c:pt idx="6">
                  <c:v>0.27777777777777779</c:v>
                </c:pt>
                <c:pt idx="7">
                  <c:v>0.3</c:v>
                </c:pt>
                <c:pt idx="8">
                  <c:v>0.15</c:v>
                </c:pt>
                <c:pt idx="9">
                  <c:v>0.19047619047619047</c:v>
                </c:pt>
                <c:pt idx="10">
                  <c:v>0.19047619047619047</c:v>
                </c:pt>
                <c:pt idx="11">
                  <c:v>0.19047619047619047</c:v>
                </c:pt>
              </c:numCache>
            </c:numRef>
          </c:val>
          <c:smooth val="0"/>
        </c:ser>
        <c:dLbls>
          <c:showLegendKey val="0"/>
          <c:showVal val="0"/>
          <c:showCatName val="0"/>
          <c:showSerName val="0"/>
          <c:showPercent val="0"/>
          <c:showBubbleSize val="0"/>
        </c:dLbls>
        <c:smooth val="0"/>
        <c:axId val="174748832"/>
        <c:axId val="174749392"/>
      </c:lineChart>
      <c:catAx>
        <c:axId val="17474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749392"/>
        <c:crosses val="autoZero"/>
        <c:auto val="1"/>
        <c:lblAlgn val="ctr"/>
        <c:lblOffset val="100"/>
        <c:noMultiLvlLbl val="0"/>
      </c:catAx>
      <c:valAx>
        <c:axId val="174749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74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18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18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18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A4916C-1A6E-44CE-A04C-749052816E03}" type="slidenum">
              <a:rPr lang="en-US"/>
              <a:pPr/>
              <a:t>‹#›</a:t>
            </a:fld>
            <a:endParaRPr lang="en-US"/>
          </a:p>
        </p:txBody>
      </p:sp>
    </p:spTree>
    <p:extLst>
      <p:ext uri="{BB962C8B-B14F-4D97-AF65-F5344CB8AC3E}">
        <p14:creationId xmlns:p14="http://schemas.microsoft.com/office/powerpoint/2010/main" val="1902879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388938" y="685800"/>
            <a:ext cx="6080125"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A27AAF-E5C4-4085-AC44-F888A3EE0FDC}" type="slidenum">
              <a:rPr lang="en-US"/>
              <a:pPr/>
              <a:t>‹#›</a:t>
            </a:fld>
            <a:endParaRPr lang="en-US"/>
          </a:p>
        </p:txBody>
      </p:sp>
    </p:spTree>
    <p:extLst>
      <p:ext uri="{BB962C8B-B14F-4D97-AF65-F5344CB8AC3E}">
        <p14:creationId xmlns:p14="http://schemas.microsoft.com/office/powerpoint/2010/main" val="760031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202697" y="3124200"/>
            <a:ext cx="7601149" cy="304800"/>
          </a:xfrm>
          <a:prstGeom prst="rect">
            <a:avLst/>
          </a:prstGeom>
          <a:solidFill>
            <a:srgbClr val="990033"/>
          </a:solidFill>
          <a:ln w="19050">
            <a:solidFill>
              <a:schemeClr val="tx1"/>
            </a:solidFill>
            <a:miter lim="800000"/>
            <a:headEnd/>
            <a:tailEnd/>
          </a:ln>
        </p:spPr>
        <p:txBody>
          <a:bodyPr wrap="none" anchor="ctr"/>
          <a:lstStyle/>
          <a:p>
            <a:endParaRPr lang="en-US"/>
          </a:p>
        </p:txBody>
      </p:sp>
      <p:sp>
        <p:nvSpPr>
          <p:cNvPr id="5" name="Rectangle 9"/>
          <p:cNvSpPr>
            <a:spLocks noChangeArrowheads="1"/>
          </p:cNvSpPr>
          <p:nvPr/>
        </p:nvSpPr>
        <p:spPr bwMode="auto">
          <a:xfrm>
            <a:off x="2128323" y="4800600"/>
            <a:ext cx="9830819" cy="304800"/>
          </a:xfrm>
          <a:prstGeom prst="rect">
            <a:avLst/>
          </a:prstGeom>
          <a:solidFill>
            <a:srgbClr val="990033"/>
          </a:solidFill>
          <a:ln w="19050">
            <a:solidFill>
              <a:schemeClr val="tx1"/>
            </a:solidFill>
            <a:miter lim="800000"/>
            <a:headEnd/>
            <a:tailEnd/>
          </a:ln>
        </p:spPr>
        <p:txBody>
          <a:bodyPr wrap="none" anchor="ctr"/>
          <a:lstStyle/>
          <a:p>
            <a:endParaRPr lang="en-US"/>
          </a:p>
        </p:txBody>
      </p:sp>
      <p:sp>
        <p:nvSpPr>
          <p:cNvPr id="4098" name="Rectangle 2"/>
          <p:cNvSpPr>
            <a:spLocks noGrp="1" noChangeArrowheads="1"/>
          </p:cNvSpPr>
          <p:nvPr>
            <p:ph type="ctrTitle"/>
          </p:nvPr>
        </p:nvSpPr>
        <p:spPr>
          <a:xfrm>
            <a:off x="912138" y="2286000"/>
            <a:ext cx="10337562" cy="609600"/>
          </a:xfrm>
        </p:spPr>
        <p:txBody>
          <a:bodyPr/>
          <a:lstStyle>
            <a:lvl1pPr>
              <a:defRPr sz="3600"/>
            </a:lvl1pPr>
          </a:lstStyle>
          <a:p>
            <a:r>
              <a:rPr lang="en-US"/>
              <a:t>Click to edit Master title style</a:t>
            </a:r>
          </a:p>
        </p:txBody>
      </p:sp>
      <p:sp>
        <p:nvSpPr>
          <p:cNvPr id="4099" name="Rectangle 3"/>
          <p:cNvSpPr>
            <a:spLocks noGrp="1" noChangeArrowheads="1"/>
          </p:cNvSpPr>
          <p:nvPr>
            <p:ph type="subTitle" idx="1"/>
          </p:nvPr>
        </p:nvSpPr>
        <p:spPr>
          <a:xfrm>
            <a:off x="1824278" y="4114800"/>
            <a:ext cx="8513287" cy="457200"/>
          </a:xfrm>
        </p:spPr>
        <p:txBody>
          <a:bodyPr/>
          <a:lstStyle>
            <a:lvl1pPr marL="0" indent="0" algn="ctr">
              <a:buFontTx/>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smtClean="0"/>
              <a:t> </a:t>
            </a:r>
            <a:r>
              <a:rPr lang="en-US" smtClean="0">
                <a:solidFill>
                  <a:srgbClr val="990033"/>
                </a:solidFill>
              </a:rPr>
              <a:t>			 </a:t>
            </a:r>
            <a:fld id="{2BACBE7A-AB2A-4317-A4D3-42D9A411A158}" type="slidenum">
              <a:rPr lang="en-US" smtClean="0">
                <a:solidFill>
                  <a:srgbClr val="990033"/>
                </a:solidFill>
              </a:rPr>
              <a:pPr/>
              <a:t>‹#›</a:t>
            </a:fld>
            <a:endParaRPr lang="en-US">
              <a:solidFill>
                <a:srgbClr val="990033"/>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457200"/>
            <a:ext cx="2736414"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457200"/>
            <a:ext cx="8006543"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smtClean="0"/>
              <a:t> </a:t>
            </a:r>
            <a:r>
              <a:rPr lang="en-US">
                <a:solidFill>
                  <a:srgbClr val="990033"/>
                </a:solidFill>
              </a:rPr>
              <a:t>			 </a:t>
            </a:r>
            <a:fld id="{ABE4B33F-0C38-4749-BFCF-63F59F94198E}" type="slidenum">
              <a:rPr lang="en-US">
                <a:solidFill>
                  <a:srgbClr val="990033"/>
                </a:solidFill>
              </a:rPr>
              <a:pPr/>
              <a:t>‹#›</a:t>
            </a:fld>
            <a:endParaRPr lang="en-US">
              <a:solidFill>
                <a:srgbClr val="990033"/>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8092" y="457208"/>
            <a:ext cx="10945654" cy="7921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8092" y="1371601"/>
            <a:ext cx="5371478"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82268" y="1371601"/>
            <a:ext cx="5371478"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8092" y="3771901"/>
            <a:ext cx="5371478"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82268" y="3771901"/>
            <a:ext cx="5371478"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smtClean="0"/>
              <a:t> </a:t>
            </a:r>
            <a:r>
              <a:rPr lang="en-US">
                <a:solidFill>
                  <a:srgbClr val="990033"/>
                </a:solidFill>
              </a:rPr>
              <a:t>			 </a:t>
            </a:r>
            <a:fld id="{A0F5238D-68D4-4339-B26D-5307C8DA216B}" type="slidenum">
              <a:rPr lang="en-US">
                <a:solidFill>
                  <a:srgbClr val="990033"/>
                </a:solidFill>
              </a:rPr>
              <a:pPr/>
              <a:t>‹#›</a:t>
            </a:fld>
            <a:endParaRPr lang="en-US">
              <a:solidFill>
                <a:srgbClr val="990033"/>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457208"/>
            <a:ext cx="10945654"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8092" y="1371600"/>
            <a:ext cx="5371478"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371600"/>
            <a:ext cx="5371478"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smtClean="0"/>
              <a:t> </a:t>
            </a:r>
            <a:r>
              <a:rPr lang="en-US">
                <a:solidFill>
                  <a:srgbClr val="990033"/>
                </a:solidFill>
              </a:rPr>
              <a:t>			 </a:t>
            </a:r>
            <a:fld id="{B9485896-772D-4199-8AC8-461193A2DCF0}" type="slidenum">
              <a:rPr lang="en-US">
                <a:solidFill>
                  <a:srgbClr val="990033"/>
                </a:solidFill>
              </a:rPr>
              <a:pPr/>
              <a:t>‹#›</a:t>
            </a:fld>
            <a:endParaRPr lang="en-US">
              <a:solidFill>
                <a:srgbClr val="99003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r>
              <a:rPr lang="en-US" smtClean="0"/>
              <a:t> </a:t>
            </a:r>
            <a:r>
              <a:rPr lang="en-US">
                <a:solidFill>
                  <a:srgbClr val="990033"/>
                </a:solidFill>
              </a:rPr>
              <a:t>			 </a:t>
            </a:r>
            <a:fld id="{3085F243-DA53-4996-A494-7454463B9EC2}" type="slidenum">
              <a:rPr lang="en-US">
                <a:solidFill>
                  <a:srgbClr val="990033"/>
                </a:solidFill>
              </a:rPr>
              <a:pPr/>
              <a:t>‹#›</a:t>
            </a:fld>
            <a:endParaRPr lang="en-US">
              <a:solidFill>
                <a:srgbClr val="990033"/>
              </a:solidFill>
            </a:endParaRPr>
          </a:p>
        </p:txBody>
      </p:sp>
      <p:pic>
        <p:nvPicPr>
          <p:cNvPr id="5"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3350" y="6134100"/>
            <a:ext cx="2527191" cy="68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8"/>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r>
              <a:rPr lang="en-US" smtClean="0"/>
              <a:t> </a:t>
            </a:r>
            <a:r>
              <a:rPr lang="en-US">
                <a:solidFill>
                  <a:srgbClr val="990033"/>
                </a:solidFill>
              </a:rPr>
              <a:t>			 </a:t>
            </a:r>
            <a:fld id="{AA359B1A-3099-43FB-872C-AEC66D3F646C}" type="slidenum">
              <a:rPr lang="en-US">
                <a:solidFill>
                  <a:srgbClr val="990033"/>
                </a:solidFill>
              </a:rPr>
              <a:pPr/>
              <a:t>‹#›</a:t>
            </a:fld>
            <a:endParaRPr lang="en-US">
              <a:solidFill>
                <a:srgbClr val="99003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371600"/>
            <a:ext cx="5371478"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371600"/>
            <a:ext cx="5371478"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smtClean="0"/>
              <a:t> </a:t>
            </a:r>
            <a:r>
              <a:rPr lang="en-US">
                <a:solidFill>
                  <a:srgbClr val="990033"/>
                </a:solidFill>
              </a:rPr>
              <a:t>			 </a:t>
            </a:r>
            <a:fld id="{42C8110E-4F0B-4908-84A5-0A076C0197C5}" type="slidenum">
              <a:rPr lang="en-US">
                <a:solidFill>
                  <a:srgbClr val="990033"/>
                </a:solidFill>
              </a:rPr>
              <a:pPr/>
              <a:t>‹#›</a:t>
            </a:fld>
            <a:endParaRPr lang="en-US">
              <a:solidFill>
                <a:srgbClr val="99003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3" y="1535117"/>
            <a:ext cx="537359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52" y="1535117"/>
            <a:ext cx="537570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52"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smtClean="0"/>
              <a:t> </a:t>
            </a:r>
            <a:r>
              <a:rPr lang="en-US">
                <a:solidFill>
                  <a:srgbClr val="990033"/>
                </a:solidFill>
              </a:rPr>
              <a:t>			 </a:t>
            </a:r>
            <a:fld id="{7DA37DB1-F6CB-4B1A-82F7-86E04B543464}" type="slidenum">
              <a:rPr lang="en-US">
                <a:solidFill>
                  <a:srgbClr val="990033"/>
                </a:solidFill>
              </a:rPr>
              <a:pPr/>
              <a:t>‹#›</a:t>
            </a:fld>
            <a:endParaRPr lang="en-US">
              <a:solidFill>
                <a:srgbClr val="99003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smtClean="0"/>
              <a:t> </a:t>
            </a:r>
            <a:r>
              <a:rPr lang="en-US">
                <a:solidFill>
                  <a:srgbClr val="990033"/>
                </a:solidFill>
              </a:rPr>
              <a:t>			 </a:t>
            </a:r>
            <a:fld id="{392576FE-B656-4DEB-8C91-64996BEC9DFC}" type="slidenum">
              <a:rPr lang="en-US">
                <a:solidFill>
                  <a:srgbClr val="990033"/>
                </a:solidFill>
              </a:rPr>
              <a:pPr/>
              <a:t>‹#›</a:t>
            </a:fld>
            <a:endParaRPr lang="en-US">
              <a:solidFill>
                <a:srgbClr val="99003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smtClean="0"/>
              <a:t> </a:t>
            </a:r>
            <a:r>
              <a:rPr lang="en-US">
                <a:solidFill>
                  <a:srgbClr val="990033"/>
                </a:solidFill>
              </a:rPr>
              <a:t>			 </a:t>
            </a:r>
            <a:fld id="{617F039C-4162-4760-842B-A5B0D32EDB58}" type="slidenum">
              <a:rPr lang="en-US">
                <a:solidFill>
                  <a:srgbClr val="990033"/>
                </a:solidFill>
              </a:rPr>
              <a:pPr/>
              <a:t>‹#›</a:t>
            </a:fld>
            <a:endParaRPr lang="en-US">
              <a:solidFill>
                <a:srgbClr val="99003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9" y="273054"/>
            <a:ext cx="4001161"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8"/>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9"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smtClean="0"/>
              <a:t> </a:t>
            </a:r>
            <a:r>
              <a:rPr lang="en-US">
                <a:solidFill>
                  <a:srgbClr val="990033"/>
                </a:solidFill>
              </a:rPr>
              <a:t>			 </a:t>
            </a:r>
            <a:fld id="{F7876CD0-A360-467F-98E9-7F6D4AC26BCA}" type="slidenum">
              <a:rPr lang="en-US">
                <a:solidFill>
                  <a:srgbClr val="990033"/>
                </a:solidFill>
              </a:rPr>
              <a:pPr/>
              <a:t>‹#›</a:t>
            </a:fld>
            <a:endParaRPr lang="en-US">
              <a:solidFill>
                <a:srgbClr val="990033"/>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5"/>
            <a:ext cx="7297103"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3805" y="5367343"/>
            <a:ext cx="7297103"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smtClean="0"/>
              <a:t> </a:t>
            </a:r>
            <a:r>
              <a:rPr lang="en-US">
                <a:solidFill>
                  <a:srgbClr val="990033"/>
                </a:solidFill>
              </a:rPr>
              <a:t>			 </a:t>
            </a:r>
            <a:fld id="{6277439C-2AB1-4F72-B543-880AD6D2B7C0}" type="slidenum">
              <a:rPr lang="en-US">
                <a:solidFill>
                  <a:srgbClr val="990033"/>
                </a:solidFill>
              </a:rPr>
              <a:pPr/>
              <a:t>‹#›</a:t>
            </a:fld>
            <a:endParaRPr lang="en-US">
              <a:solidFill>
                <a:srgbClr val="99003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092" y="457208"/>
            <a:ext cx="10945654"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8092" y="1371600"/>
            <a:ext cx="10945654"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3445854" y="6324600"/>
            <a:ext cx="8513287"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r>
              <a:rPr lang="en-US" smtClean="0"/>
              <a:t> </a:t>
            </a:r>
            <a:r>
              <a:rPr lang="en-US">
                <a:solidFill>
                  <a:srgbClr val="990033"/>
                </a:solidFill>
              </a:rPr>
              <a:t>			 </a:t>
            </a:r>
            <a:fld id="{DCBF27C9-8594-43C4-84E4-07F7A13E4D58}" type="slidenum">
              <a:rPr lang="en-US">
                <a:solidFill>
                  <a:srgbClr val="990033"/>
                </a:solidFill>
              </a:rPr>
              <a:pPr/>
              <a:t>‹#›</a:t>
            </a:fld>
            <a:endParaRPr lang="en-US">
              <a:solidFill>
                <a:srgbClr val="990033"/>
              </a:solidFill>
            </a:endParaRPr>
          </a:p>
        </p:txBody>
      </p:sp>
      <p:sp>
        <p:nvSpPr>
          <p:cNvPr id="2" name="Line 9"/>
          <p:cNvSpPr>
            <a:spLocks noChangeShapeType="1"/>
          </p:cNvSpPr>
          <p:nvPr/>
        </p:nvSpPr>
        <p:spPr bwMode="auto">
          <a:xfrm>
            <a:off x="101351" y="6096000"/>
            <a:ext cx="11959141" cy="0"/>
          </a:xfrm>
          <a:prstGeom prst="line">
            <a:avLst/>
          </a:prstGeom>
          <a:noFill/>
          <a:ln w="28575">
            <a:solidFill>
              <a:srgbClr val="990033"/>
            </a:solidFill>
            <a:round/>
            <a:headEnd/>
            <a:tailEnd/>
          </a:ln>
        </p:spPr>
        <p:txBody>
          <a:bodyPr/>
          <a:lstStyle/>
          <a:p>
            <a:endParaRPr lang="en-US"/>
          </a:p>
        </p:txBody>
      </p:sp>
      <p:sp>
        <p:nvSpPr>
          <p:cNvPr id="1031" name="Line 10"/>
          <p:cNvSpPr>
            <a:spLocks noChangeShapeType="1"/>
          </p:cNvSpPr>
          <p:nvPr/>
        </p:nvSpPr>
        <p:spPr bwMode="auto">
          <a:xfrm>
            <a:off x="101351" y="1295400"/>
            <a:ext cx="11959141" cy="0"/>
          </a:xfrm>
          <a:prstGeom prst="line">
            <a:avLst/>
          </a:prstGeom>
          <a:noFill/>
          <a:ln w="28575">
            <a:solidFill>
              <a:srgbClr val="990033"/>
            </a:solidFill>
            <a:round/>
            <a:headEnd/>
            <a:tailEnd/>
          </a:ln>
        </p:spPr>
        <p:txBody>
          <a:bodyPr/>
          <a:lstStyle/>
          <a:p>
            <a:endParaRPr lang="en-US"/>
          </a:p>
        </p:txBody>
      </p:sp>
      <p:sp>
        <p:nvSpPr>
          <p:cNvPr id="1032" name="Line 12"/>
          <p:cNvSpPr>
            <a:spLocks noChangeShapeType="1"/>
          </p:cNvSpPr>
          <p:nvPr/>
        </p:nvSpPr>
        <p:spPr bwMode="auto">
          <a:xfrm>
            <a:off x="101351" y="457200"/>
            <a:ext cx="11959141" cy="0"/>
          </a:xfrm>
          <a:prstGeom prst="line">
            <a:avLst/>
          </a:prstGeom>
          <a:noFill/>
          <a:ln w="28575">
            <a:solidFill>
              <a:srgbClr val="990033"/>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927"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Verdana" pitchFamily="34" charset="0"/>
        </a:defRPr>
      </a:lvl2pPr>
      <a:lvl3pPr algn="ctr" rtl="0" eaLnBrk="0" fontAlgn="base" hangingPunct="0">
        <a:spcBef>
          <a:spcPct val="0"/>
        </a:spcBef>
        <a:spcAft>
          <a:spcPct val="0"/>
        </a:spcAft>
        <a:defRPr sz="2800">
          <a:solidFill>
            <a:schemeClr val="tx2"/>
          </a:solidFill>
          <a:latin typeface="Verdana" pitchFamily="34" charset="0"/>
        </a:defRPr>
      </a:lvl3pPr>
      <a:lvl4pPr algn="ctr" rtl="0" eaLnBrk="0" fontAlgn="base" hangingPunct="0">
        <a:spcBef>
          <a:spcPct val="0"/>
        </a:spcBef>
        <a:spcAft>
          <a:spcPct val="0"/>
        </a:spcAft>
        <a:defRPr sz="2800">
          <a:solidFill>
            <a:schemeClr val="tx2"/>
          </a:solidFill>
          <a:latin typeface="Verdana" pitchFamily="34" charset="0"/>
        </a:defRPr>
      </a:lvl4pPr>
      <a:lvl5pPr algn="ctr" rtl="0" eaLnBrk="0" fontAlgn="base" hangingPunct="0">
        <a:spcBef>
          <a:spcPct val="0"/>
        </a:spcBef>
        <a:spcAft>
          <a:spcPct val="0"/>
        </a:spcAft>
        <a:defRPr sz="2800">
          <a:solidFill>
            <a:schemeClr val="tx2"/>
          </a:solidFill>
          <a:latin typeface="Verdana" pitchFamily="34" charset="0"/>
        </a:defRPr>
      </a:lvl5pPr>
      <a:lvl6pPr marL="457200" algn="ctr" rtl="0" fontAlgn="base">
        <a:spcBef>
          <a:spcPct val="0"/>
        </a:spcBef>
        <a:spcAft>
          <a:spcPct val="0"/>
        </a:spcAft>
        <a:defRPr sz="2800">
          <a:solidFill>
            <a:schemeClr val="tx2"/>
          </a:solidFill>
          <a:latin typeface="Verdana" pitchFamily="34" charset="0"/>
        </a:defRPr>
      </a:lvl6pPr>
      <a:lvl7pPr marL="914400" algn="ctr" rtl="0" fontAlgn="base">
        <a:spcBef>
          <a:spcPct val="0"/>
        </a:spcBef>
        <a:spcAft>
          <a:spcPct val="0"/>
        </a:spcAft>
        <a:defRPr sz="2800">
          <a:solidFill>
            <a:schemeClr val="tx2"/>
          </a:solidFill>
          <a:latin typeface="Verdana" pitchFamily="34" charset="0"/>
        </a:defRPr>
      </a:lvl7pPr>
      <a:lvl8pPr marL="1371600" algn="ctr" rtl="0" fontAlgn="base">
        <a:spcBef>
          <a:spcPct val="0"/>
        </a:spcBef>
        <a:spcAft>
          <a:spcPct val="0"/>
        </a:spcAft>
        <a:defRPr sz="2800">
          <a:solidFill>
            <a:schemeClr val="tx2"/>
          </a:solidFill>
          <a:latin typeface="Verdana" pitchFamily="34" charset="0"/>
        </a:defRPr>
      </a:lvl8pPr>
      <a:lvl9pPr marL="1828800" algn="ctr" rtl="0" fontAlgn="base">
        <a:spcBef>
          <a:spcPct val="0"/>
        </a:spcBef>
        <a:spcAft>
          <a:spcPct val="0"/>
        </a:spcAft>
        <a:defRPr sz="28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438400"/>
            <a:ext cx="10337562" cy="609600"/>
          </a:xfrm>
        </p:spPr>
        <p:txBody>
          <a:bodyPr/>
          <a:lstStyle/>
          <a:p>
            <a:r>
              <a:rPr lang="en-US" sz="4400" smtClean="0"/>
              <a:t>Administrative Vision</a:t>
            </a:r>
            <a:endParaRPr lang="en-US" sz="4400"/>
          </a:p>
        </p:txBody>
      </p:sp>
      <p:sp>
        <p:nvSpPr>
          <p:cNvPr id="4" name="Title 1"/>
          <p:cNvSpPr txBox="1">
            <a:spLocks/>
          </p:cNvSpPr>
          <p:nvPr/>
        </p:nvSpPr>
        <p:spPr bwMode="auto">
          <a:xfrm>
            <a:off x="61119" y="4191000"/>
            <a:ext cx="12039599"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Verdana" pitchFamily="34" charset="0"/>
              </a:defRPr>
            </a:lvl2pPr>
            <a:lvl3pPr algn="ctr" rtl="0" eaLnBrk="0" fontAlgn="base" hangingPunct="0">
              <a:spcBef>
                <a:spcPct val="0"/>
              </a:spcBef>
              <a:spcAft>
                <a:spcPct val="0"/>
              </a:spcAft>
              <a:defRPr sz="2800">
                <a:solidFill>
                  <a:schemeClr val="tx2"/>
                </a:solidFill>
                <a:latin typeface="Verdana" pitchFamily="34" charset="0"/>
              </a:defRPr>
            </a:lvl3pPr>
            <a:lvl4pPr algn="ctr" rtl="0" eaLnBrk="0" fontAlgn="base" hangingPunct="0">
              <a:spcBef>
                <a:spcPct val="0"/>
              </a:spcBef>
              <a:spcAft>
                <a:spcPct val="0"/>
              </a:spcAft>
              <a:defRPr sz="2800">
                <a:solidFill>
                  <a:schemeClr val="tx2"/>
                </a:solidFill>
                <a:latin typeface="Verdana" pitchFamily="34" charset="0"/>
              </a:defRPr>
            </a:lvl4pPr>
            <a:lvl5pPr algn="ctr" rtl="0" eaLnBrk="0" fontAlgn="base" hangingPunct="0">
              <a:spcBef>
                <a:spcPct val="0"/>
              </a:spcBef>
              <a:spcAft>
                <a:spcPct val="0"/>
              </a:spcAft>
              <a:defRPr sz="2800">
                <a:solidFill>
                  <a:schemeClr val="tx2"/>
                </a:solidFill>
                <a:latin typeface="Verdana" pitchFamily="34" charset="0"/>
              </a:defRPr>
            </a:lvl5pPr>
            <a:lvl6pPr marL="457200" algn="ctr" rtl="0" fontAlgn="base">
              <a:spcBef>
                <a:spcPct val="0"/>
              </a:spcBef>
              <a:spcAft>
                <a:spcPct val="0"/>
              </a:spcAft>
              <a:defRPr sz="2800">
                <a:solidFill>
                  <a:schemeClr val="tx2"/>
                </a:solidFill>
                <a:latin typeface="Verdana" pitchFamily="34" charset="0"/>
              </a:defRPr>
            </a:lvl6pPr>
            <a:lvl7pPr marL="914400" algn="ctr" rtl="0" fontAlgn="base">
              <a:spcBef>
                <a:spcPct val="0"/>
              </a:spcBef>
              <a:spcAft>
                <a:spcPct val="0"/>
              </a:spcAft>
              <a:defRPr sz="2800">
                <a:solidFill>
                  <a:schemeClr val="tx2"/>
                </a:solidFill>
                <a:latin typeface="Verdana" pitchFamily="34" charset="0"/>
              </a:defRPr>
            </a:lvl7pPr>
            <a:lvl8pPr marL="1371600" algn="ctr" rtl="0" fontAlgn="base">
              <a:spcBef>
                <a:spcPct val="0"/>
              </a:spcBef>
              <a:spcAft>
                <a:spcPct val="0"/>
              </a:spcAft>
              <a:defRPr sz="2800">
                <a:solidFill>
                  <a:schemeClr val="tx2"/>
                </a:solidFill>
                <a:latin typeface="Verdana" pitchFamily="34" charset="0"/>
              </a:defRPr>
            </a:lvl8pPr>
            <a:lvl9pPr marL="1828800" algn="ctr" rtl="0" fontAlgn="base">
              <a:spcBef>
                <a:spcPct val="0"/>
              </a:spcBef>
              <a:spcAft>
                <a:spcPct val="0"/>
              </a:spcAft>
              <a:defRPr sz="2800">
                <a:solidFill>
                  <a:schemeClr val="tx2"/>
                </a:solidFill>
                <a:latin typeface="Verdana" pitchFamily="34" charset="0"/>
              </a:defRPr>
            </a:lvl9pPr>
          </a:lstStyle>
          <a:p>
            <a:r>
              <a:rPr lang="en-US" kern="0" smtClean="0"/>
              <a:t>Jason D. Bakos</a:t>
            </a:r>
            <a:endParaRPr lang="en-US" kern="0"/>
          </a:p>
        </p:txBody>
      </p:sp>
    </p:spTree>
    <p:extLst>
      <p:ext uri="{BB962C8B-B14F-4D97-AF65-F5344CB8AC3E}">
        <p14:creationId xmlns:p14="http://schemas.microsoft.com/office/powerpoint/2010/main" val="2814414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Dean's </a:t>
            </a:r>
            <a:r>
              <a:rPr lang="en-US" smtClean="0"/>
              <a:t>Prospective:  Research</a:t>
            </a:r>
            <a:endParaRPr lang="en-US"/>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10</a:t>
            </a:fld>
            <a:endParaRPr lang="en-US">
              <a:solidFill>
                <a:srgbClr val="990033"/>
              </a:solidFill>
            </a:endParaRPr>
          </a:p>
        </p:txBody>
      </p:sp>
      <p:pic>
        <p:nvPicPr>
          <p:cNvPr id="7" name="Picture 6"/>
          <p:cNvPicPr>
            <a:picLocks noChangeAspect="1"/>
          </p:cNvPicPr>
          <p:nvPr/>
        </p:nvPicPr>
        <p:blipFill>
          <a:blip r:embed="rId2"/>
          <a:stretch>
            <a:fillRect/>
          </a:stretch>
        </p:blipFill>
        <p:spPr>
          <a:xfrm>
            <a:off x="3185319" y="3778050"/>
            <a:ext cx="5105400" cy="2842853"/>
          </a:xfrm>
          <a:prstGeom prst="rect">
            <a:avLst/>
          </a:prstGeom>
        </p:spPr>
      </p:pic>
      <p:pic>
        <p:nvPicPr>
          <p:cNvPr id="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919" y="1369705"/>
            <a:ext cx="8382000" cy="228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87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Dean’s Prospective:  Research</a:t>
            </a:r>
            <a:endParaRPr lang="en-US" dirty="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11</a:t>
            </a:fld>
            <a:endParaRPr lang="en-US">
              <a:solidFill>
                <a:srgbClr val="99003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52953585"/>
              </p:ext>
            </p:extLst>
          </p:nvPr>
        </p:nvGraphicFramePr>
        <p:xfrm>
          <a:off x="3109119" y="4724400"/>
          <a:ext cx="6045201" cy="1531620"/>
        </p:xfrm>
        <a:graphic>
          <a:graphicData uri="http://schemas.openxmlformats.org/drawingml/2006/table">
            <a:tbl>
              <a:tblPr>
                <a:tableStyleId>{00A15C55-8517-42AA-B614-E9B94910E393}</a:tableStyleId>
              </a:tblPr>
              <a:tblGrid>
                <a:gridCol w="1028700"/>
                <a:gridCol w="1352550"/>
                <a:gridCol w="1343025"/>
                <a:gridCol w="728663"/>
                <a:gridCol w="1592263"/>
              </a:tblGrid>
              <a:tr h="184150">
                <a:tc>
                  <a:txBody>
                    <a:bodyPr/>
                    <a:lstStyle/>
                    <a:p>
                      <a:pPr algn="ctr" fontAlgn="b"/>
                      <a:r>
                        <a:rPr lang="en-US" sz="1400" b="1" u="none" strike="noStrike" dirty="0">
                          <a:effectLst/>
                        </a:rPr>
                        <a:t>Dept.</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a:effectLst/>
                        </a:rPr>
                        <a:t>Expend ('15)</a:t>
                      </a:r>
                      <a:endParaRPr lang="en-US"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Faculty ('17)</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$/TT</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Intersect (20,35]</a:t>
                      </a:r>
                      <a:endParaRPr lang="en-US" sz="1400" b="1"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ctr" fontAlgn="b"/>
                      <a:r>
                        <a:rPr lang="en-US" sz="1400" u="none" strike="noStrike">
                          <a:effectLst/>
                        </a:rPr>
                        <a:t>Chemical</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4299997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238889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85</a:t>
                      </a:r>
                      <a:endParaRPr lang="en-US" sz="14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ctr" fontAlgn="b"/>
                      <a:r>
                        <a:rPr lang="en-US" sz="1400" u="none" strike="noStrike">
                          <a:effectLst/>
                        </a:rPr>
                        <a:t>Mechanical</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7721321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36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214481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75</a:t>
                      </a:r>
                      <a:endParaRPr lang="en-US" sz="14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ctr" fontAlgn="b"/>
                      <a:r>
                        <a:rPr lang="en-US" sz="1400" u="none" strike="noStrike">
                          <a:effectLst/>
                        </a:rPr>
                        <a:t>Electrical</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3025469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201698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70</a:t>
                      </a:r>
                      <a:endParaRPr lang="en-US" sz="14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ctr" fontAlgn="b"/>
                      <a:r>
                        <a:rPr lang="en-US" sz="1400" u="none" strike="noStrike">
                          <a:effectLst/>
                        </a:rPr>
                        <a:t>Civil</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1598417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76115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ctr" fontAlgn="b"/>
                      <a:r>
                        <a:rPr lang="en-US" sz="1400" u="none" strike="noStrike">
                          <a:effectLst/>
                        </a:rPr>
                        <a:t>CSE</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1166574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53026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pic>
        <p:nvPicPr>
          <p:cNvPr id="6" name="Picture 5"/>
          <p:cNvPicPr>
            <a:picLocks noChangeAspect="1"/>
          </p:cNvPicPr>
          <p:nvPr/>
        </p:nvPicPr>
        <p:blipFill>
          <a:blip r:embed="rId2"/>
          <a:stretch>
            <a:fillRect/>
          </a:stretch>
        </p:blipFill>
        <p:spPr>
          <a:xfrm>
            <a:off x="442119" y="1324430"/>
            <a:ext cx="4564856" cy="3223311"/>
          </a:xfrm>
          <a:prstGeom prst="rect">
            <a:avLst/>
          </a:prstGeom>
        </p:spPr>
      </p:pic>
      <p:pic>
        <p:nvPicPr>
          <p:cNvPr id="8" name="Picture 7"/>
          <p:cNvPicPr>
            <a:picLocks noChangeAspect="1"/>
          </p:cNvPicPr>
          <p:nvPr/>
        </p:nvPicPr>
        <p:blipFill>
          <a:blip r:embed="rId3"/>
          <a:stretch>
            <a:fillRect/>
          </a:stretch>
        </p:blipFill>
        <p:spPr>
          <a:xfrm>
            <a:off x="6242765" y="1449745"/>
            <a:ext cx="5334000" cy="3206075"/>
          </a:xfrm>
          <a:prstGeom prst="rect">
            <a:avLst/>
          </a:prstGeom>
        </p:spPr>
      </p:pic>
      <p:sp>
        <p:nvSpPr>
          <p:cNvPr id="9" name="TextBox 8"/>
          <p:cNvSpPr txBox="1"/>
          <p:nvPr/>
        </p:nvSpPr>
        <p:spPr>
          <a:xfrm>
            <a:off x="9814719" y="1828800"/>
            <a:ext cx="83820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dirty="0" err="1" smtClean="0"/>
              <a:t>ChemE</a:t>
            </a:r>
            <a:endParaRPr lang="en-US" sz="1400" dirty="0"/>
          </a:p>
        </p:txBody>
      </p:sp>
      <p:sp>
        <p:nvSpPr>
          <p:cNvPr id="10" name="TextBox 9"/>
          <p:cNvSpPr txBox="1"/>
          <p:nvPr/>
        </p:nvSpPr>
        <p:spPr>
          <a:xfrm>
            <a:off x="9052719" y="2136577"/>
            <a:ext cx="83820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dirty="0" err="1" smtClean="0"/>
              <a:t>MechE</a:t>
            </a:r>
            <a:endParaRPr lang="en-US" sz="1400" dirty="0"/>
          </a:p>
        </p:txBody>
      </p:sp>
      <p:sp>
        <p:nvSpPr>
          <p:cNvPr id="11" name="TextBox 10"/>
          <p:cNvSpPr txBox="1"/>
          <p:nvPr/>
        </p:nvSpPr>
        <p:spPr>
          <a:xfrm>
            <a:off x="8214519" y="2343035"/>
            <a:ext cx="83820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dirty="0" smtClean="0"/>
              <a:t>EE</a:t>
            </a:r>
            <a:endParaRPr lang="en-US" sz="1400" dirty="0"/>
          </a:p>
        </p:txBody>
      </p:sp>
      <p:sp>
        <p:nvSpPr>
          <p:cNvPr id="12" name="TextBox 11"/>
          <p:cNvSpPr txBox="1"/>
          <p:nvPr/>
        </p:nvSpPr>
        <p:spPr>
          <a:xfrm>
            <a:off x="7452519" y="2656650"/>
            <a:ext cx="83820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dirty="0" err="1" smtClean="0"/>
              <a:t>CivilE</a:t>
            </a:r>
            <a:endParaRPr lang="en-US" sz="1400" dirty="0"/>
          </a:p>
        </p:txBody>
      </p:sp>
      <p:sp>
        <p:nvSpPr>
          <p:cNvPr id="13" name="TextBox 12"/>
          <p:cNvSpPr txBox="1"/>
          <p:nvPr/>
        </p:nvSpPr>
        <p:spPr>
          <a:xfrm>
            <a:off x="7033419" y="2192335"/>
            <a:ext cx="838200"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400" dirty="0" smtClean="0"/>
              <a:t>CSE</a:t>
            </a:r>
            <a:endParaRPr lang="en-US" sz="1400" dirty="0"/>
          </a:p>
        </p:txBody>
      </p:sp>
      <p:cxnSp>
        <p:nvCxnSpPr>
          <p:cNvPr id="15" name="Straight Arrow Connector 14"/>
          <p:cNvCxnSpPr/>
          <p:nvPr/>
        </p:nvCxnSpPr>
        <p:spPr>
          <a:xfrm>
            <a:off x="10348119" y="2192335"/>
            <a:ext cx="304800" cy="252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471819" y="2478974"/>
            <a:ext cx="723900" cy="1718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614569" y="2638700"/>
            <a:ext cx="1338223" cy="1013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p:cNvCxnSpPr>
          <p:nvPr/>
        </p:nvCxnSpPr>
        <p:spPr>
          <a:xfrm>
            <a:off x="7871619" y="2964427"/>
            <a:ext cx="342900" cy="3442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456487" y="2505950"/>
            <a:ext cx="72232" cy="8998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78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CSE Research</a:t>
            </a:r>
            <a:endParaRPr lang="en-US"/>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12</a:t>
            </a:fld>
            <a:endParaRPr lang="en-US">
              <a:solidFill>
                <a:srgbClr val="990033"/>
              </a:solidFill>
            </a:endParaRPr>
          </a:p>
        </p:txBody>
      </p:sp>
      <p:graphicFrame>
        <p:nvGraphicFramePr>
          <p:cNvPr id="8" name="Chart 7"/>
          <p:cNvGraphicFramePr>
            <a:graphicFrameLocks/>
          </p:cNvGraphicFramePr>
          <p:nvPr>
            <p:extLst>
              <p:ext uri="{D42A27DB-BD31-4B8C-83A1-F6EECF244321}">
                <p14:modId xmlns:p14="http://schemas.microsoft.com/office/powerpoint/2010/main" val="2713281858"/>
              </p:ext>
            </p:extLst>
          </p:nvPr>
        </p:nvGraphicFramePr>
        <p:xfrm>
          <a:off x="608092" y="1447800"/>
          <a:ext cx="5730399"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452519" y="1871097"/>
            <a:ext cx="1905000" cy="400110"/>
          </a:xfrm>
          <a:prstGeom prst="rect">
            <a:avLst/>
          </a:prstGeom>
          <a:noFill/>
        </p:spPr>
        <p:txBody>
          <a:bodyPr wrap="square" rtlCol="0">
            <a:spAutoFit/>
          </a:bodyPr>
          <a:lstStyle/>
          <a:p>
            <a:r>
              <a:rPr lang="en-US" sz="2000" smtClean="0"/>
              <a:t>2008 Stimulus</a:t>
            </a:r>
          </a:p>
        </p:txBody>
      </p:sp>
      <p:cxnSp>
        <p:nvCxnSpPr>
          <p:cNvPr id="12" name="Straight Arrow Connector 11"/>
          <p:cNvCxnSpPr/>
          <p:nvPr/>
        </p:nvCxnSpPr>
        <p:spPr>
          <a:xfrm flipH="1">
            <a:off x="4023519" y="2057400"/>
            <a:ext cx="3352800" cy="298424"/>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328319" y="2660624"/>
            <a:ext cx="3048000" cy="53492"/>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404519" y="2928568"/>
            <a:ext cx="2895600" cy="353782"/>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937919" y="3804012"/>
            <a:ext cx="2514600" cy="44556"/>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242719" y="4478715"/>
            <a:ext cx="2171700" cy="39281"/>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52519" y="2455898"/>
            <a:ext cx="4038601" cy="400110"/>
          </a:xfrm>
          <a:prstGeom prst="rect">
            <a:avLst/>
          </a:prstGeom>
          <a:noFill/>
        </p:spPr>
        <p:txBody>
          <a:bodyPr wrap="square" rtlCol="0">
            <a:spAutoFit/>
          </a:bodyPr>
          <a:lstStyle/>
          <a:p>
            <a:r>
              <a:rPr lang="en-US" sz="2000" smtClean="0"/>
              <a:t>2009</a:t>
            </a:r>
            <a:r>
              <a:rPr lang="en-US" sz="2000"/>
              <a:t>: Bakos, Xu,  Hu CAREER</a:t>
            </a:r>
          </a:p>
        </p:txBody>
      </p:sp>
      <p:sp>
        <p:nvSpPr>
          <p:cNvPr id="14" name="TextBox 13"/>
          <p:cNvSpPr txBox="1"/>
          <p:nvPr/>
        </p:nvSpPr>
        <p:spPr>
          <a:xfrm>
            <a:off x="7452519" y="3055975"/>
            <a:ext cx="4038601" cy="400110"/>
          </a:xfrm>
          <a:prstGeom prst="rect">
            <a:avLst/>
          </a:prstGeom>
          <a:noFill/>
        </p:spPr>
        <p:txBody>
          <a:bodyPr wrap="square" rtlCol="0">
            <a:spAutoFit/>
          </a:bodyPr>
          <a:lstStyle/>
          <a:p>
            <a:r>
              <a:rPr lang="en-US" sz="2000"/>
              <a:t>2010: O’Kane CAREER</a:t>
            </a:r>
          </a:p>
        </p:txBody>
      </p:sp>
      <p:sp>
        <p:nvSpPr>
          <p:cNvPr id="15" name="TextBox 14"/>
          <p:cNvSpPr txBox="1"/>
          <p:nvPr/>
        </p:nvSpPr>
        <p:spPr>
          <a:xfrm>
            <a:off x="7452518" y="3626235"/>
            <a:ext cx="4038601" cy="400110"/>
          </a:xfrm>
          <a:prstGeom prst="rect">
            <a:avLst/>
          </a:prstGeom>
          <a:noFill/>
        </p:spPr>
        <p:txBody>
          <a:bodyPr wrap="square" rtlCol="0">
            <a:spAutoFit/>
          </a:bodyPr>
          <a:lstStyle/>
          <a:p>
            <a:r>
              <a:rPr lang="en-US" sz="2000" smtClean="0"/>
              <a:t>2012: Tong </a:t>
            </a:r>
            <a:r>
              <a:rPr lang="en-US" sz="2000"/>
              <a:t>CAREER</a:t>
            </a:r>
          </a:p>
        </p:txBody>
      </p:sp>
      <p:sp>
        <p:nvSpPr>
          <p:cNvPr id="17" name="TextBox 16"/>
          <p:cNvSpPr txBox="1"/>
          <p:nvPr/>
        </p:nvSpPr>
        <p:spPr>
          <a:xfrm>
            <a:off x="7452518" y="4347129"/>
            <a:ext cx="4038601" cy="400110"/>
          </a:xfrm>
          <a:prstGeom prst="rect">
            <a:avLst/>
          </a:prstGeom>
          <a:noFill/>
        </p:spPr>
        <p:txBody>
          <a:bodyPr wrap="square" rtlCol="0">
            <a:spAutoFit/>
          </a:bodyPr>
          <a:lstStyle/>
          <a:p>
            <a:r>
              <a:rPr lang="en-US" sz="2000" smtClean="0"/>
              <a:t>2013: Max CAREER</a:t>
            </a:r>
            <a:endParaRPr lang="en-US" sz="2000"/>
          </a:p>
        </p:txBody>
      </p:sp>
      <p:sp>
        <p:nvSpPr>
          <p:cNvPr id="18" name="TextBox 17"/>
          <p:cNvSpPr txBox="1"/>
          <p:nvPr/>
        </p:nvSpPr>
        <p:spPr>
          <a:xfrm>
            <a:off x="7452517" y="4896646"/>
            <a:ext cx="4506624" cy="400110"/>
          </a:xfrm>
          <a:prstGeom prst="rect">
            <a:avLst/>
          </a:prstGeom>
          <a:noFill/>
        </p:spPr>
        <p:txBody>
          <a:bodyPr wrap="square" rtlCol="0">
            <a:spAutoFit/>
          </a:bodyPr>
          <a:lstStyle/>
          <a:p>
            <a:r>
              <a:rPr lang="en-US" sz="2000" smtClean="0"/>
              <a:t>2015: Xu, Rekleitis, O’Kane, Terejanu</a:t>
            </a:r>
            <a:endParaRPr lang="en-US" sz="2000"/>
          </a:p>
        </p:txBody>
      </p:sp>
      <p:cxnSp>
        <p:nvCxnSpPr>
          <p:cNvPr id="20" name="Straight Arrow Connector 19"/>
          <p:cNvCxnSpPr/>
          <p:nvPr/>
        </p:nvCxnSpPr>
        <p:spPr>
          <a:xfrm flipH="1" flipV="1">
            <a:off x="5809654" y="3212677"/>
            <a:ext cx="1614687" cy="1903665"/>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03225" y="581766"/>
            <a:ext cx="3382144" cy="1754326"/>
          </a:xfrm>
          <a:prstGeom prst="rect">
            <a:avLst/>
          </a:prstGeom>
          <a:solidFill>
            <a:schemeClr val="bg1"/>
          </a:solidFill>
          <a:ln>
            <a:solidFill>
              <a:schemeClr val="tx1"/>
            </a:solidFill>
          </a:ln>
        </p:spPr>
        <p:txBody>
          <a:bodyPr wrap="none">
            <a:spAutoFit/>
          </a:bodyPr>
          <a:lstStyle/>
          <a:p>
            <a:r>
              <a:rPr lang="en-US" smtClean="0"/>
              <a:t>2006: </a:t>
            </a:r>
            <a:r>
              <a:rPr lang="en-US"/>
              <a:t>Quan </a:t>
            </a:r>
            <a:r>
              <a:rPr lang="en-US" smtClean="0"/>
              <a:t>CAREER</a:t>
            </a:r>
          </a:p>
          <a:p>
            <a:r>
              <a:rPr lang="en-US"/>
              <a:t> </a:t>
            </a:r>
            <a:r>
              <a:rPr lang="en-US" smtClean="0"/>
              <a:t>         Marco/Mike AFRL $600K</a:t>
            </a:r>
          </a:p>
          <a:p>
            <a:r>
              <a:rPr lang="en-US" smtClean="0"/>
              <a:t>          Jijun/Moret NIH $500K</a:t>
            </a:r>
          </a:p>
          <a:p>
            <a:r>
              <a:rPr lang="en-US"/>
              <a:t> </a:t>
            </a:r>
            <a:r>
              <a:rPr lang="en-US" smtClean="0"/>
              <a:t>         Srihari NSF $200K</a:t>
            </a:r>
          </a:p>
          <a:p>
            <a:r>
              <a:rPr lang="en-US"/>
              <a:t> </a:t>
            </a:r>
            <a:r>
              <a:rPr lang="en-US" smtClean="0"/>
              <a:t>         Rose NIH $200K</a:t>
            </a:r>
          </a:p>
          <a:p>
            <a:r>
              <a:rPr lang="en-US" smtClean="0"/>
              <a:t>          Buell AFRL $200K</a:t>
            </a:r>
          </a:p>
        </p:txBody>
      </p:sp>
      <p:cxnSp>
        <p:nvCxnSpPr>
          <p:cNvPr id="23" name="Straight Arrow Connector 22"/>
          <p:cNvCxnSpPr/>
          <p:nvPr/>
        </p:nvCxnSpPr>
        <p:spPr>
          <a:xfrm>
            <a:off x="2804319" y="2355824"/>
            <a:ext cx="342900" cy="275927"/>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67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4" grpId="0"/>
      <p:bldP spid="15" grpId="0"/>
      <p:bldP spid="17" grpId="0"/>
      <p:bldP spid="18"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CSE Research</a:t>
            </a:r>
            <a:endParaRPr lang="en-US"/>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13</a:t>
            </a:fld>
            <a:endParaRPr lang="en-US">
              <a:solidFill>
                <a:srgbClr val="990033"/>
              </a:solidFill>
            </a:endParaRPr>
          </a:p>
        </p:txBody>
      </p:sp>
      <p:graphicFrame>
        <p:nvGraphicFramePr>
          <p:cNvPr id="5" name="Chart 4"/>
          <p:cNvGraphicFramePr>
            <a:graphicFrameLocks/>
          </p:cNvGraphicFramePr>
          <p:nvPr>
            <p:extLst>
              <p:ext uri="{D42A27DB-BD31-4B8C-83A1-F6EECF244321}">
                <p14:modId xmlns:p14="http://schemas.microsoft.com/office/powerpoint/2010/main" val="3369902588"/>
              </p:ext>
            </p:extLst>
          </p:nvPr>
        </p:nvGraphicFramePr>
        <p:xfrm>
          <a:off x="365919" y="1828800"/>
          <a:ext cx="5410200" cy="3230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975040509"/>
              </p:ext>
            </p:extLst>
          </p:nvPr>
        </p:nvGraphicFramePr>
        <p:xfrm>
          <a:off x="6080919" y="1828800"/>
          <a:ext cx="5585300" cy="3230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044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CSE Proposals</a:t>
            </a: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29527474"/>
              </p:ext>
            </p:extLst>
          </p:nvPr>
        </p:nvGraphicFramePr>
        <p:xfrm>
          <a:off x="1356519" y="1981200"/>
          <a:ext cx="4855846" cy="3235960"/>
        </p:xfrm>
        <a:graphic>
          <a:graphicData uri="http://schemas.openxmlformats.org/drawingml/2006/table">
            <a:tbl>
              <a:tblPr firstRow="1" bandRow="1">
                <a:tableStyleId>{073A0DAA-6AF3-43AB-8588-CEC1D06C72B9}</a:tableStyleId>
              </a:tblPr>
              <a:tblGrid>
                <a:gridCol w="1621155"/>
                <a:gridCol w="908368"/>
                <a:gridCol w="908368"/>
                <a:gridCol w="141795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mtClean="0"/>
                        <a:t>Amount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mtClean="0"/>
                        <a:t>Requested</a:t>
                      </a:r>
                    </a:p>
                  </a:txBody>
                  <a:tcPr anchor="ctr"/>
                </a:tc>
                <a:tc>
                  <a:txBody>
                    <a:bodyPr/>
                    <a:lstStyle/>
                    <a:p>
                      <a:r>
                        <a:rPr lang="en-US" sz="1800" smtClean="0"/>
                        <a:t>2015</a:t>
                      </a:r>
                      <a:endParaRPr lang="en-US" sz="1800"/>
                    </a:p>
                  </a:txBody>
                  <a:tcPr anchor="ctr"/>
                </a:tc>
                <a:tc>
                  <a:txBody>
                    <a:bodyPr/>
                    <a:lstStyle/>
                    <a:p>
                      <a:r>
                        <a:rPr lang="en-US" sz="1800" smtClean="0"/>
                        <a:t>2016</a:t>
                      </a:r>
                      <a:endParaRPr lang="en-US" sz="1800"/>
                    </a:p>
                  </a:txBody>
                  <a:tcPr anchor="ctr"/>
                </a:tc>
                <a:tc>
                  <a:txBody>
                    <a:bodyPr/>
                    <a:lstStyle/>
                    <a:p>
                      <a:r>
                        <a:rPr lang="en-US" sz="1800" smtClean="0"/>
                        <a:t>2017</a:t>
                      </a:r>
                    </a:p>
                    <a:p>
                      <a:r>
                        <a:rPr lang="en-US" sz="1800" smtClean="0"/>
                        <a:t>(to date)</a:t>
                      </a:r>
                      <a:endParaRPr lang="en-US" sz="1800"/>
                    </a:p>
                  </a:txBody>
                  <a:tcPr anchor="ctr"/>
                </a:tc>
              </a:tr>
              <a:tr h="370840">
                <a:tc>
                  <a:txBody>
                    <a:bodyPr/>
                    <a:lstStyle/>
                    <a:p>
                      <a:pPr algn="l" fontAlgn="b"/>
                      <a:r>
                        <a:rPr lang="en-US" sz="1800" u="none" strike="noStrike">
                          <a:effectLst/>
                        </a:rPr>
                        <a:t>0-199K</a:t>
                      </a:r>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r>
                        <a:rPr lang="en-US" sz="1800" smtClean="0"/>
                        <a:t>28</a:t>
                      </a:r>
                      <a:endParaRPr lang="en-US" sz="1800"/>
                    </a:p>
                  </a:txBody>
                  <a:tcPr anchor="ctr"/>
                </a:tc>
                <a:tc>
                  <a:txBody>
                    <a:bodyPr/>
                    <a:lstStyle/>
                    <a:p>
                      <a:r>
                        <a:rPr lang="en-US" sz="1800" smtClean="0"/>
                        <a:t>24</a:t>
                      </a:r>
                      <a:endParaRPr lang="en-US" sz="1800"/>
                    </a:p>
                  </a:txBody>
                  <a:tcPr anchor="ctr"/>
                </a:tc>
                <a:tc>
                  <a:txBody>
                    <a:bodyPr/>
                    <a:lstStyle/>
                    <a:p>
                      <a:r>
                        <a:rPr lang="en-US" sz="1800" smtClean="0"/>
                        <a:t>18</a:t>
                      </a:r>
                      <a:endParaRPr lang="en-US" sz="1800"/>
                    </a:p>
                  </a:txBody>
                  <a:tcPr anchor="ctr"/>
                </a:tc>
              </a:tr>
              <a:tr h="370840">
                <a:tc>
                  <a:txBody>
                    <a:bodyPr/>
                    <a:lstStyle/>
                    <a:p>
                      <a:pPr algn="l" fontAlgn="b"/>
                      <a:r>
                        <a:rPr lang="en-US" sz="1800" u="none" strike="noStrike">
                          <a:effectLst/>
                        </a:rPr>
                        <a:t>200-399K</a:t>
                      </a:r>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r>
                        <a:rPr lang="en-US" sz="1800" smtClean="0"/>
                        <a:t>10</a:t>
                      </a:r>
                      <a:endParaRPr lang="en-US" sz="1800"/>
                    </a:p>
                  </a:txBody>
                  <a:tcPr anchor="ctr"/>
                </a:tc>
                <a:tc>
                  <a:txBody>
                    <a:bodyPr/>
                    <a:lstStyle/>
                    <a:p>
                      <a:r>
                        <a:rPr lang="en-US" sz="1800" smtClean="0"/>
                        <a:t>10</a:t>
                      </a:r>
                      <a:endParaRPr lang="en-US" sz="1800"/>
                    </a:p>
                  </a:txBody>
                  <a:tcPr anchor="ctr"/>
                </a:tc>
                <a:tc>
                  <a:txBody>
                    <a:bodyPr/>
                    <a:lstStyle/>
                    <a:p>
                      <a:r>
                        <a:rPr lang="en-US" sz="1800" smtClean="0"/>
                        <a:t>7</a:t>
                      </a:r>
                      <a:endParaRPr lang="en-US" sz="1800"/>
                    </a:p>
                  </a:txBody>
                  <a:tcPr anchor="ctr"/>
                </a:tc>
              </a:tr>
              <a:tr h="370840">
                <a:tc>
                  <a:txBody>
                    <a:bodyPr/>
                    <a:lstStyle/>
                    <a:p>
                      <a:pPr algn="l" fontAlgn="b"/>
                      <a:r>
                        <a:rPr lang="en-US" sz="1800" u="none" strike="noStrike">
                          <a:effectLst/>
                        </a:rPr>
                        <a:t>400-599K</a:t>
                      </a:r>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r>
                        <a:rPr lang="en-US" sz="1800" smtClean="0"/>
                        <a:t>10</a:t>
                      </a:r>
                      <a:endParaRPr lang="en-US" sz="1800"/>
                    </a:p>
                  </a:txBody>
                  <a:tcPr anchor="ctr"/>
                </a:tc>
                <a:tc>
                  <a:txBody>
                    <a:bodyPr/>
                    <a:lstStyle/>
                    <a:p>
                      <a:r>
                        <a:rPr lang="en-US" sz="1800" smtClean="0"/>
                        <a:t>12</a:t>
                      </a:r>
                      <a:endParaRPr lang="en-US" sz="1800"/>
                    </a:p>
                  </a:txBody>
                  <a:tcPr anchor="ctr"/>
                </a:tc>
                <a:tc>
                  <a:txBody>
                    <a:bodyPr/>
                    <a:lstStyle/>
                    <a:p>
                      <a:r>
                        <a:rPr lang="en-US" sz="1800" smtClean="0"/>
                        <a:t>5</a:t>
                      </a:r>
                      <a:endParaRPr lang="en-US" sz="1800"/>
                    </a:p>
                  </a:txBody>
                  <a:tcPr anchor="ctr"/>
                </a:tc>
              </a:tr>
              <a:tr h="370840">
                <a:tc>
                  <a:txBody>
                    <a:bodyPr/>
                    <a:lstStyle/>
                    <a:p>
                      <a:pPr algn="l" fontAlgn="b"/>
                      <a:r>
                        <a:rPr lang="en-US" sz="1800" u="none" strike="noStrike">
                          <a:effectLst/>
                        </a:rPr>
                        <a:t>600-799K</a:t>
                      </a:r>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r>
                        <a:rPr lang="en-US" sz="1800" smtClean="0"/>
                        <a:t>2</a:t>
                      </a:r>
                      <a:endParaRPr lang="en-US" sz="1800"/>
                    </a:p>
                  </a:txBody>
                  <a:tcPr anchor="ctr"/>
                </a:tc>
                <a:tc>
                  <a:txBody>
                    <a:bodyPr/>
                    <a:lstStyle/>
                    <a:p>
                      <a:r>
                        <a:rPr lang="en-US" sz="1800" smtClean="0"/>
                        <a:t>1</a:t>
                      </a:r>
                      <a:endParaRPr lang="en-US" sz="1800"/>
                    </a:p>
                  </a:txBody>
                  <a:tcPr anchor="ctr"/>
                </a:tc>
                <a:tc>
                  <a:txBody>
                    <a:bodyPr/>
                    <a:lstStyle/>
                    <a:p>
                      <a:r>
                        <a:rPr lang="en-US" sz="1800" smtClean="0"/>
                        <a:t>2</a:t>
                      </a:r>
                      <a:endParaRPr lang="en-US" sz="1800"/>
                    </a:p>
                  </a:txBody>
                  <a:tcPr anchor="ctr"/>
                </a:tc>
              </a:tr>
              <a:tr h="370840">
                <a:tc>
                  <a:txBody>
                    <a:bodyPr/>
                    <a:lstStyle/>
                    <a:p>
                      <a:pPr algn="l" fontAlgn="b"/>
                      <a:r>
                        <a:rPr lang="en-US" sz="1800" u="none" strike="noStrike">
                          <a:effectLst/>
                        </a:rPr>
                        <a:t>800-999K</a:t>
                      </a:r>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r>
                        <a:rPr lang="en-US" sz="1800" smtClean="0"/>
                        <a:t>2</a:t>
                      </a:r>
                      <a:endParaRPr lang="en-US" sz="1800"/>
                    </a:p>
                  </a:txBody>
                  <a:tcPr anchor="ctr"/>
                </a:tc>
                <a:tc>
                  <a:txBody>
                    <a:bodyPr/>
                    <a:lstStyle/>
                    <a:p>
                      <a:r>
                        <a:rPr lang="en-US" sz="1800" smtClean="0"/>
                        <a:t>2</a:t>
                      </a:r>
                      <a:endParaRPr lang="en-US" sz="1800"/>
                    </a:p>
                  </a:txBody>
                  <a:tcPr anchor="ctr"/>
                </a:tc>
                <a:tc>
                  <a:txBody>
                    <a:bodyPr/>
                    <a:lstStyle/>
                    <a:p>
                      <a:r>
                        <a:rPr lang="en-US" sz="1800" smtClean="0"/>
                        <a:t>1</a:t>
                      </a:r>
                      <a:endParaRPr lang="en-US" sz="1800"/>
                    </a:p>
                  </a:txBody>
                  <a:tcPr anchor="ctr"/>
                </a:tc>
              </a:tr>
              <a:tr h="370840">
                <a:tc>
                  <a:txBody>
                    <a:bodyPr/>
                    <a:lstStyle/>
                    <a:p>
                      <a:pPr algn="l" fontAlgn="b"/>
                      <a:r>
                        <a:rPr lang="en-US" sz="1800" u="none" strike="noStrike">
                          <a:effectLst/>
                        </a:rPr>
                        <a:t>1M+</a:t>
                      </a:r>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r>
                        <a:rPr lang="en-US" sz="1800" smtClean="0"/>
                        <a:t>0</a:t>
                      </a:r>
                      <a:endParaRPr lang="en-US" sz="1800"/>
                    </a:p>
                  </a:txBody>
                  <a:tcPr anchor="ctr"/>
                </a:tc>
                <a:tc>
                  <a:txBody>
                    <a:bodyPr/>
                    <a:lstStyle/>
                    <a:p>
                      <a:r>
                        <a:rPr lang="en-US" sz="1800" smtClean="0"/>
                        <a:t>1</a:t>
                      </a:r>
                      <a:endParaRPr lang="en-US" sz="1800"/>
                    </a:p>
                  </a:txBody>
                  <a:tcPr anchor="ctr"/>
                </a:tc>
                <a:tc>
                  <a:txBody>
                    <a:bodyPr/>
                    <a:lstStyle/>
                    <a:p>
                      <a:r>
                        <a:rPr lang="en-US" sz="1800" smtClean="0"/>
                        <a:t>2</a:t>
                      </a:r>
                      <a:endParaRPr lang="en-US" sz="1800"/>
                    </a:p>
                  </a:txBody>
                  <a:tcPr anchor="ctr"/>
                </a:tc>
              </a:tr>
              <a:tr h="370840">
                <a:tc>
                  <a:txBody>
                    <a:bodyPr/>
                    <a:lstStyle/>
                    <a:p>
                      <a:r>
                        <a:rPr lang="en-US" sz="1800" b="1" smtClean="0"/>
                        <a:t>total</a:t>
                      </a:r>
                      <a:endParaRPr lang="en-US" sz="1800" b="1"/>
                    </a:p>
                  </a:txBody>
                  <a:tcPr anchor="ctr"/>
                </a:tc>
                <a:tc>
                  <a:txBody>
                    <a:bodyPr/>
                    <a:lstStyle/>
                    <a:p>
                      <a:r>
                        <a:rPr lang="en-US" sz="1800" b="1" smtClean="0"/>
                        <a:t>52</a:t>
                      </a:r>
                      <a:endParaRPr lang="en-US" sz="1800" b="1"/>
                    </a:p>
                  </a:txBody>
                  <a:tcPr anchor="ctr"/>
                </a:tc>
                <a:tc>
                  <a:txBody>
                    <a:bodyPr/>
                    <a:lstStyle/>
                    <a:p>
                      <a:r>
                        <a:rPr lang="en-US" sz="1800" b="1" smtClean="0"/>
                        <a:t>50</a:t>
                      </a:r>
                      <a:endParaRPr lang="en-US" sz="1800" b="1"/>
                    </a:p>
                  </a:txBody>
                  <a:tcPr anchor="ctr"/>
                </a:tc>
                <a:tc>
                  <a:txBody>
                    <a:bodyPr/>
                    <a:lstStyle/>
                    <a:p>
                      <a:r>
                        <a:rPr lang="en-US" sz="1800" b="1" smtClean="0"/>
                        <a:t>35</a:t>
                      </a:r>
                      <a:endParaRPr lang="en-US" sz="1800" b="1"/>
                    </a:p>
                  </a:txBody>
                  <a:tcPr anchor="ctr"/>
                </a:tc>
              </a:tr>
            </a:tbl>
          </a:graphicData>
        </a:graphic>
      </p:graphicFrame>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14</a:t>
            </a:fld>
            <a:endParaRPr lang="en-US">
              <a:solidFill>
                <a:srgbClr val="990033"/>
              </a:solidFill>
            </a:endParaRPr>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2136596788"/>
              </p:ext>
            </p:extLst>
          </p:nvPr>
        </p:nvGraphicFramePr>
        <p:xfrm>
          <a:off x="7604919" y="2438400"/>
          <a:ext cx="2529523" cy="2123440"/>
        </p:xfrm>
        <a:graphic>
          <a:graphicData uri="http://schemas.openxmlformats.org/drawingml/2006/table">
            <a:tbl>
              <a:tblPr firstRow="1" bandRow="1">
                <a:tableStyleId>{073A0DAA-6AF3-43AB-8588-CEC1D06C72B9}</a:tableStyleId>
              </a:tblPr>
              <a:tblGrid>
                <a:gridCol w="1621155"/>
                <a:gridCol w="908368"/>
              </a:tblGrid>
              <a:tr h="370840">
                <a:tc>
                  <a:txBody>
                    <a:bodyPr/>
                    <a:lstStyle/>
                    <a:p>
                      <a:r>
                        <a:rPr lang="en-US" sz="1800" smtClean="0"/>
                        <a:t>Agency</a:t>
                      </a:r>
                    </a:p>
                    <a:p>
                      <a:r>
                        <a:rPr lang="en-US" sz="1800" smtClean="0"/>
                        <a:t>2015-2017</a:t>
                      </a:r>
                      <a:endParaRPr lang="en-US" sz="1800"/>
                    </a:p>
                  </a:txBody>
                  <a:tcPr anchor="ctr"/>
                </a:tc>
                <a:tc>
                  <a:txBody>
                    <a:bodyPr/>
                    <a:lstStyle/>
                    <a:p>
                      <a:r>
                        <a:rPr lang="en-US" sz="1800" smtClean="0"/>
                        <a:t>%</a:t>
                      </a:r>
                      <a:endParaRPr lang="en-US" sz="1800"/>
                    </a:p>
                  </a:txBody>
                  <a:tcPr anchor="ctr"/>
                </a:tc>
              </a:tr>
              <a:tr h="370840">
                <a:tc>
                  <a:txBody>
                    <a:bodyPr/>
                    <a:lstStyle/>
                    <a:p>
                      <a:pPr algn="l" fontAlgn="b"/>
                      <a:r>
                        <a:rPr lang="en-US" sz="1800" u="none" strike="noStrike" smtClean="0">
                          <a:effectLst/>
                        </a:rPr>
                        <a:t>NSF</a:t>
                      </a:r>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r>
                        <a:rPr lang="en-US" sz="1800" smtClean="0"/>
                        <a:t>42%</a:t>
                      </a:r>
                      <a:endParaRPr lang="en-US" sz="1800"/>
                    </a:p>
                  </a:txBody>
                  <a:tcPr anchor="ctr"/>
                </a:tc>
              </a:tr>
              <a:tr h="370840">
                <a:tc>
                  <a:txBody>
                    <a:bodyPr/>
                    <a:lstStyle/>
                    <a:p>
                      <a:pPr algn="l" fontAlgn="b"/>
                      <a:r>
                        <a:rPr lang="en-US" sz="1800" u="none" strike="noStrike" smtClean="0">
                          <a:effectLst/>
                        </a:rPr>
                        <a:t>NIH</a:t>
                      </a:r>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r>
                        <a:rPr lang="en-US" sz="1800" smtClean="0"/>
                        <a:t>9%</a:t>
                      </a:r>
                      <a:endParaRPr lang="en-US" sz="1800"/>
                    </a:p>
                  </a:txBody>
                  <a:tcPr anchor="ctr"/>
                </a:tc>
              </a:tr>
              <a:tr h="370840">
                <a:tc>
                  <a:txBody>
                    <a:bodyPr/>
                    <a:lstStyle/>
                    <a:p>
                      <a:pPr algn="l" fontAlgn="b"/>
                      <a:r>
                        <a:rPr lang="en-US" sz="1800" u="none" strike="noStrike" smtClean="0">
                          <a:effectLst/>
                        </a:rPr>
                        <a:t>internal</a:t>
                      </a:r>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r>
                        <a:rPr lang="en-US" sz="1800" smtClean="0"/>
                        <a:t>30%</a:t>
                      </a:r>
                      <a:endParaRPr lang="en-US" sz="1800"/>
                    </a:p>
                  </a:txBody>
                  <a:tcPr anchor="ctr"/>
                </a:tc>
              </a:tr>
              <a:tr h="370840">
                <a:tc>
                  <a:txBody>
                    <a:bodyPr/>
                    <a:lstStyle/>
                    <a:p>
                      <a:pPr algn="l" fontAlgn="b"/>
                      <a:r>
                        <a:rPr lang="en-US" sz="1800" u="none" strike="noStrike" smtClean="0">
                          <a:effectLst/>
                        </a:rPr>
                        <a:t>Other</a:t>
                      </a:r>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r>
                        <a:rPr lang="en-US" sz="1800" smtClean="0"/>
                        <a:t>19%</a:t>
                      </a:r>
                      <a:endParaRPr lang="en-US" sz="1800"/>
                    </a:p>
                  </a:txBody>
                  <a:tcPr anchor="ctr"/>
                </a:tc>
              </a:tr>
            </a:tbl>
          </a:graphicData>
        </a:graphic>
      </p:graphicFrame>
    </p:spTree>
    <p:extLst>
      <p:ext uri="{BB962C8B-B14F-4D97-AF65-F5344CB8AC3E}">
        <p14:creationId xmlns:p14="http://schemas.microsoft.com/office/powerpoint/2010/main" val="410579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Senior Faculty Research</a:t>
            </a:r>
            <a:endParaRPr lang="en-US"/>
          </a:p>
        </p:txBody>
      </p:sp>
      <p:sp>
        <p:nvSpPr>
          <p:cNvPr id="3" name="Content Placeholder 2"/>
          <p:cNvSpPr>
            <a:spLocks noGrp="1"/>
          </p:cNvSpPr>
          <p:nvPr>
            <p:ph idx="1"/>
          </p:nvPr>
        </p:nvSpPr>
        <p:spPr/>
        <p:txBody>
          <a:bodyPr/>
          <a:lstStyle/>
          <a:p>
            <a:r>
              <a:rPr lang="en-US" sz="2800" dirty="0" smtClean="0"/>
              <a:t>As of Dec. 2017:</a:t>
            </a:r>
          </a:p>
          <a:p>
            <a:pPr lvl="1"/>
            <a:r>
              <a:rPr lang="en-US" sz="2400" dirty="0" smtClean="0"/>
              <a:t>Senior faculty:</a:t>
            </a:r>
          </a:p>
          <a:p>
            <a:pPr lvl="2"/>
            <a:r>
              <a:rPr lang="en-US" sz="2000" dirty="0" smtClean="0"/>
              <a:t>5 of 13 full professors have at least one active award</a:t>
            </a:r>
          </a:p>
          <a:p>
            <a:pPr lvl="2"/>
            <a:r>
              <a:rPr lang="en-US" sz="2000" dirty="0" smtClean="0"/>
              <a:t>3 of 4 associate professors have at least one active award</a:t>
            </a:r>
          </a:p>
          <a:p>
            <a:pPr lvl="2"/>
            <a:endParaRPr lang="en-US" sz="2000" dirty="0"/>
          </a:p>
          <a:p>
            <a:pPr lvl="2"/>
            <a:endParaRPr lang="en-US" sz="2000" dirty="0" smtClean="0"/>
          </a:p>
          <a:p>
            <a:r>
              <a:rPr lang="en-US" sz="2800" dirty="0" smtClean="0"/>
              <a:t>How do we cultivate our successful junior faculty to become proportionally successful senior faculty?</a:t>
            </a:r>
          </a:p>
          <a:p>
            <a:pPr lvl="1"/>
            <a:r>
              <a:rPr lang="en-US" sz="2400" dirty="0" smtClean="0"/>
              <a:t>i.e. $1M awards!</a:t>
            </a:r>
            <a:endParaRPr lang="en-US" sz="2800" dirty="0" smtClean="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15</a:t>
            </a:fld>
            <a:endParaRPr lang="en-US">
              <a:solidFill>
                <a:srgbClr val="990033"/>
              </a:solidFill>
            </a:endParaRPr>
          </a:p>
        </p:txBody>
      </p:sp>
    </p:spTree>
    <p:extLst>
      <p:ext uri="{BB962C8B-B14F-4D97-AF65-F5344CB8AC3E}">
        <p14:creationId xmlns:p14="http://schemas.microsoft.com/office/powerpoint/2010/main" val="58029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Strategy</a:t>
            </a:r>
            <a:endParaRPr lang="en-US" sz="2400" dirty="0"/>
          </a:p>
        </p:txBody>
      </p:sp>
      <p:sp>
        <p:nvSpPr>
          <p:cNvPr id="3" name="Content Placeholder 2"/>
          <p:cNvSpPr>
            <a:spLocks noGrp="1"/>
          </p:cNvSpPr>
          <p:nvPr>
            <p:ph idx="1"/>
          </p:nvPr>
        </p:nvSpPr>
        <p:spPr>
          <a:xfrm>
            <a:off x="608092" y="1524000"/>
            <a:ext cx="10945654" cy="4495800"/>
          </a:xfrm>
        </p:spPr>
        <p:txBody>
          <a:bodyPr/>
          <a:lstStyle/>
          <a:p>
            <a:pPr marL="0" indent="0" algn="ctr">
              <a:buNone/>
            </a:pPr>
            <a:endParaRPr lang="en-US" sz="2800" smtClean="0"/>
          </a:p>
          <a:p>
            <a:pPr marL="0" indent="0" algn="ctr">
              <a:buNone/>
            </a:pPr>
            <a:endParaRPr lang="en-US" sz="2800"/>
          </a:p>
          <a:p>
            <a:pPr marL="0" indent="0" algn="ctr">
              <a:buNone/>
            </a:pPr>
            <a:endParaRPr lang="en-US" sz="2800" smtClean="0"/>
          </a:p>
          <a:p>
            <a:pPr marL="0" indent="0" algn="ctr">
              <a:buNone/>
            </a:pPr>
            <a:r>
              <a:rPr lang="en-US" sz="2800" smtClean="0"/>
              <a:t>Recipe </a:t>
            </a:r>
            <a:r>
              <a:rPr lang="en-US" sz="2800"/>
              <a:t>for Growing Great Junior </a:t>
            </a:r>
            <a:r>
              <a:rPr lang="en-US" sz="2800" smtClean="0"/>
              <a:t>Faculty</a:t>
            </a:r>
          </a:p>
          <a:p>
            <a:pPr marL="0" indent="0" algn="ctr">
              <a:buNone/>
            </a:pPr>
            <a:r>
              <a:rPr lang="en-US" sz="2800" smtClean="0"/>
              <a:t>into </a:t>
            </a:r>
            <a:r>
              <a:rPr lang="en-US" sz="2800"/>
              <a:t>Super Senior Faculty</a:t>
            </a:r>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16</a:t>
            </a:fld>
            <a:endParaRPr lang="en-US">
              <a:solidFill>
                <a:srgbClr val="990033"/>
              </a:solidFill>
            </a:endParaRPr>
          </a:p>
        </p:txBody>
      </p:sp>
    </p:spTree>
    <p:extLst>
      <p:ext uri="{BB962C8B-B14F-4D97-AF65-F5344CB8AC3E}">
        <p14:creationId xmlns:p14="http://schemas.microsoft.com/office/powerpoint/2010/main" val="2086843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Recipe for Growing Great Junior Faculty into Super Senior Faculty</a:t>
            </a:r>
            <a:endParaRPr lang="en-US" sz="2400" dirty="0"/>
          </a:p>
        </p:txBody>
      </p:sp>
      <p:sp>
        <p:nvSpPr>
          <p:cNvPr id="3" name="Content Placeholder 2"/>
          <p:cNvSpPr>
            <a:spLocks noGrp="1"/>
          </p:cNvSpPr>
          <p:nvPr>
            <p:ph idx="1"/>
          </p:nvPr>
        </p:nvSpPr>
        <p:spPr>
          <a:xfrm>
            <a:off x="608092" y="3200400"/>
            <a:ext cx="10945654" cy="2819400"/>
          </a:xfrm>
        </p:spPr>
        <p:txBody>
          <a:bodyPr/>
          <a:lstStyle/>
          <a:p>
            <a:pPr marL="0" indent="0" algn="ctr">
              <a:buNone/>
            </a:pPr>
            <a:r>
              <a:rPr lang="en-US" sz="2800"/>
              <a:t>1. Graduate </a:t>
            </a:r>
            <a:r>
              <a:rPr lang="en-US" sz="2800" smtClean="0"/>
              <a:t>students</a:t>
            </a:r>
            <a:endParaRPr lang="en-US" sz="280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17</a:t>
            </a:fld>
            <a:endParaRPr lang="en-US">
              <a:solidFill>
                <a:srgbClr val="990033"/>
              </a:solidFill>
            </a:endParaRPr>
          </a:p>
        </p:txBody>
      </p:sp>
    </p:spTree>
    <p:extLst>
      <p:ext uri="{BB962C8B-B14F-4D97-AF65-F5344CB8AC3E}">
        <p14:creationId xmlns:p14="http://schemas.microsoft.com/office/powerpoint/2010/main" val="376398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Graduate Students</a:t>
            </a:r>
            <a:endParaRPr lang="en-US"/>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18</a:t>
            </a:fld>
            <a:endParaRPr lang="en-US">
              <a:solidFill>
                <a:srgbClr val="990033"/>
              </a:solidFill>
            </a:endParaRPr>
          </a:p>
        </p:txBody>
      </p:sp>
      <p:sp>
        <p:nvSpPr>
          <p:cNvPr id="5" name="Content Placeholder 4"/>
          <p:cNvSpPr>
            <a:spLocks noGrp="1"/>
          </p:cNvSpPr>
          <p:nvPr>
            <p:ph idx="1"/>
          </p:nvPr>
        </p:nvSpPr>
        <p:spPr>
          <a:xfrm>
            <a:off x="608092" y="5410200"/>
            <a:ext cx="10945654" cy="609600"/>
          </a:xfrm>
        </p:spPr>
        <p:txBody>
          <a:bodyPr/>
          <a:lstStyle/>
          <a:p>
            <a:r>
              <a:rPr lang="en-US" smtClean="0"/>
              <a:t>Current HeRC group:  4 Ph.D. students, none can program at the CSCE 240 level</a:t>
            </a:r>
            <a:endParaRPr lang="en-US"/>
          </a:p>
        </p:txBody>
      </p:sp>
      <p:pic>
        <p:nvPicPr>
          <p:cNvPr id="6" name="Picture 5"/>
          <p:cNvPicPr>
            <a:picLocks noChangeAspect="1"/>
          </p:cNvPicPr>
          <p:nvPr/>
        </p:nvPicPr>
        <p:blipFill>
          <a:blip r:embed="rId2"/>
          <a:stretch>
            <a:fillRect/>
          </a:stretch>
        </p:blipFill>
        <p:spPr>
          <a:xfrm>
            <a:off x="8519319" y="1395412"/>
            <a:ext cx="3565281" cy="3862388"/>
          </a:xfrm>
          <a:prstGeom prst="rect">
            <a:avLst/>
          </a:prstGeom>
        </p:spPr>
      </p:pic>
      <p:pic>
        <p:nvPicPr>
          <p:cNvPr id="7" name="Picture 6"/>
          <p:cNvPicPr>
            <a:picLocks noChangeAspect="1"/>
          </p:cNvPicPr>
          <p:nvPr/>
        </p:nvPicPr>
        <p:blipFill>
          <a:blip r:embed="rId3"/>
          <a:stretch>
            <a:fillRect/>
          </a:stretch>
        </p:blipFill>
        <p:spPr>
          <a:xfrm>
            <a:off x="137319" y="1678358"/>
            <a:ext cx="8129588" cy="3302855"/>
          </a:xfrm>
          <a:prstGeom prst="rect">
            <a:avLst/>
          </a:prstGeom>
        </p:spPr>
      </p:pic>
    </p:spTree>
    <p:extLst>
      <p:ext uri="{BB962C8B-B14F-4D97-AF65-F5344CB8AC3E}">
        <p14:creationId xmlns:p14="http://schemas.microsoft.com/office/powerpoint/2010/main" val="292019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Graduate Students</a:t>
            </a:r>
            <a:endParaRPr lang="en-US"/>
          </a:p>
        </p:txBody>
      </p:sp>
      <p:sp>
        <p:nvSpPr>
          <p:cNvPr id="3" name="Content Placeholder 2"/>
          <p:cNvSpPr>
            <a:spLocks noGrp="1"/>
          </p:cNvSpPr>
          <p:nvPr>
            <p:ph idx="1"/>
          </p:nvPr>
        </p:nvSpPr>
        <p:spPr/>
        <p:txBody>
          <a:bodyPr/>
          <a:lstStyle/>
          <a:p>
            <a:r>
              <a:rPr lang="en-US" dirty="0" smtClean="0"/>
              <a:t>Actively recruit good foreign students</a:t>
            </a:r>
          </a:p>
          <a:p>
            <a:pPr lvl="1"/>
            <a:r>
              <a:rPr lang="en-US" dirty="0" err="1"/>
              <a:t>Qiang</a:t>
            </a:r>
            <a:r>
              <a:rPr lang="en-US" dirty="0"/>
              <a:t> Zeng: </a:t>
            </a:r>
            <a:r>
              <a:rPr lang="en-US" dirty="0" smtClean="0"/>
              <a:t>bbs.gter.net/forum-49-1.html, www.newsmth.net/nForum</a:t>
            </a:r>
            <a:r>
              <a:rPr lang="en-US" dirty="0"/>
              <a:t>/#!</a:t>
            </a:r>
            <a:r>
              <a:rPr lang="en-US" dirty="0" smtClean="0"/>
              <a:t>board/AdvancedEdu</a:t>
            </a:r>
          </a:p>
          <a:p>
            <a:endParaRPr lang="en-US" sz="2000" dirty="0"/>
          </a:p>
          <a:p>
            <a:r>
              <a:rPr lang="en-US" dirty="0" smtClean="0"/>
              <a:t>Increase stipends, find incentives for graduate students</a:t>
            </a:r>
          </a:p>
          <a:p>
            <a:pPr lvl="1"/>
            <a:r>
              <a:rPr lang="en-US" dirty="0" smtClean="0"/>
              <a:t>Use departmental funds if necessary</a:t>
            </a:r>
            <a:endParaRPr lang="en-US" dirty="0"/>
          </a:p>
          <a:p>
            <a:pPr marL="0" indent="0">
              <a:buNone/>
            </a:pPr>
            <a:endParaRPr lang="en-US" dirty="0" smtClean="0"/>
          </a:p>
          <a:p>
            <a:r>
              <a:rPr lang="en-US" dirty="0"/>
              <a:t>A. Foster </a:t>
            </a:r>
            <a:r>
              <a:rPr lang="en-US" dirty="0" err="1"/>
              <a:t>McKissick</a:t>
            </a:r>
            <a:r>
              <a:rPr lang="en-US" dirty="0"/>
              <a:t> Trustee Account:</a:t>
            </a:r>
          </a:p>
          <a:p>
            <a:pPr lvl="1"/>
            <a:r>
              <a:rPr lang="en-US" dirty="0"/>
              <a:t>Established:  June 4, 1965</a:t>
            </a:r>
          </a:p>
          <a:p>
            <a:pPr lvl="1"/>
            <a:r>
              <a:rPr lang="en-US" dirty="0"/>
              <a:t>Source:  Endowment Income</a:t>
            </a:r>
          </a:p>
          <a:p>
            <a:pPr lvl="1"/>
            <a:r>
              <a:rPr lang="en-US" dirty="0"/>
              <a:t>Purpose:  “Fellowship for graduate students in School of Engineering [sic]”</a:t>
            </a:r>
          </a:p>
          <a:p>
            <a:pPr lvl="1"/>
            <a:r>
              <a:rPr lang="en-US" dirty="0"/>
              <a:t>Balance:  $162K</a:t>
            </a:r>
          </a:p>
          <a:p>
            <a:pPr lvl="1"/>
            <a:r>
              <a:rPr lang="en-US" dirty="0"/>
              <a:t>Status:  Not currently </a:t>
            </a:r>
            <a:r>
              <a:rPr lang="en-US" dirty="0" smtClean="0"/>
              <a:t>used</a:t>
            </a:r>
          </a:p>
          <a:p>
            <a:pPr lvl="1"/>
            <a:endParaRPr lang="en-US" dirty="0"/>
          </a:p>
          <a:p>
            <a:r>
              <a:rPr lang="en-US" smtClean="0"/>
              <a:t>Better recruiting of our our good undergraduates</a:t>
            </a:r>
          </a:p>
          <a:p>
            <a:pPr lvl="1"/>
            <a:r>
              <a:rPr lang="en-US" b="1" smtClean="0"/>
              <a:t>Key:  help </a:t>
            </a:r>
            <a:r>
              <a:rPr lang="en-US" b="1" dirty="0" smtClean="0"/>
              <a:t>them develop NSF Graduate Research Fellowship application in 2</a:t>
            </a:r>
            <a:r>
              <a:rPr lang="en-US" b="1" baseline="30000" dirty="0" smtClean="0"/>
              <a:t>nd</a:t>
            </a:r>
            <a:r>
              <a:rPr lang="en-US" b="1" dirty="0"/>
              <a:t> </a:t>
            </a:r>
            <a:r>
              <a:rPr lang="en-US" b="1" dirty="0" smtClean="0"/>
              <a:t>year!</a:t>
            </a:r>
            <a:endParaRPr lang="en-US" b="1" dirty="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19</a:t>
            </a:fld>
            <a:endParaRPr lang="en-US">
              <a:solidFill>
                <a:srgbClr val="990033"/>
              </a:solidFill>
            </a:endParaRPr>
          </a:p>
        </p:txBody>
      </p:sp>
    </p:spTree>
    <p:extLst>
      <p:ext uri="{BB962C8B-B14F-4D97-AF65-F5344CB8AC3E}">
        <p14:creationId xmlns:p14="http://schemas.microsoft.com/office/powerpoint/2010/main" val="21754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About Me</a:t>
            </a:r>
            <a:endParaRPr lang="en-US"/>
          </a:p>
        </p:txBody>
      </p:sp>
      <p:sp>
        <p:nvSpPr>
          <p:cNvPr id="3" name="Content Placeholder 2"/>
          <p:cNvSpPr>
            <a:spLocks noGrp="1"/>
          </p:cNvSpPr>
          <p:nvPr>
            <p:ph idx="1"/>
          </p:nvPr>
        </p:nvSpPr>
        <p:spPr/>
        <p:txBody>
          <a:bodyPr/>
          <a:lstStyle/>
          <a:p>
            <a:r>
              <a:rPr lang="en-US" sz="2400" smtClean="0"/>
              <a:t>Joined CSE in 2005 from U. Pittsburgh</a:t>
            </a:r>
          </a:p>
          <a:p>
            <a:endParaRPr lang="en-US" sz="2400" smtClean="0"/>
          </a:p>
          <a:p>
            <a:r>
              <a:rPr lang="en-US" sz="2400"/>
              <a:t>Associate undergraduate director for Computer Engineering program</a:t>
            </a:r>
          </a:p>
          <a:p>
            <a:pPr marL="0" indent="0">
              <a:buNone/>
            </a:pPr>
            <a:endParaRPr lang="en-US" sz="2400" smtClean="0"/>
          </a:p>
          <a:p>
            <a:r>
              <a:rPr lang="en-US" sz="2400" smtClean="0"/>
              <a:t>Research: computer architecture for high-performance and embedded computing</a:t>
            </a:r>
          </a:p>
          <a:p>
            <a:pPr lvl="1"/>
            <a:r>
              <a:rPr lang="en-US" sz="2000" smtClean="0"/>
              <a:t>Recently recognized by steering committee of top US reconfigurable computing conference to serve as chair</a:t>
            </a:r>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2</a:t>
            </a:fld>
            <a:endParaRPr lang="en-US">
              <a:solidFill>
                <a:srgbClr val="990033"/>
              </a:solidFill>
            </a:endParaRPr>
          </a:p>
        </p:txBody>
      </p:sp>
    </p:spTree>
    <p:extLst>
      <p:ext uri="{BB962C8B-B14F-4D97-AF65-F5344CB8AC3E}">
        <p14:creationId xmlns:p14="http://schemas.microsoft.com/office/powerpoint/2010/main" val="1105541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Recipe for Growing Great Junior Faculty into Super Senior Faculty</a:t>
            </a:r>
            <a:endParaRPr lang="en-US" sz="2400" dirty="0"/>
          </a:p>
        </p:txBody>
      </p:sp>
      <p:sp>
        <p:nvSpPr>
          <p:cNvPr id="3" name="Content Placeholder 2"/>
          <p:cNvSpPr>
            <a:spLocks noGrp="1"/>
          </p:cNvSpPr>
          <p:nvPr>
            <p:ph idx="1"/>
          </p:nvPr>
        </p:nvSpPr>
        <p:spPr>
          <a:xfrm>
            <a:off x="608092" y="3200400"/>
            <a:ext cx="10945654" cy="2819400"/>
          </a:xfrm>
        </p:spPr>
        <p:txBody>
          <a:bodyPr/>
          <a:lstStyle/>
          <a:p>
            <a:pPr marL="0" indent="0" algn="ctr">
              <a:buNone/>
            </a:pPr>
            <a:r>
              <a:rPr lang="en-US" sz="2800" smtClean="0"/>
              <a:t>2. Departmental </a:t>
            </a:r>
            <a:r>
              <a:rPr lang="en-US" sz="2800"/>
              <a:t>strategic plan for </a:t>
            </a:r>
            <a:r>
              <a:rPr lang="en-US" sz="2800" smtClean="0"/>
              <a:t>hiring</a:t>
            </a:r>
          </a:p>
          <a:p>
            <a:pPr marL="0" indent="0" algn="ctr">
              <a:buNone/>
            </a:pPr>
            <a:r>
              <a:rPr lang="en-US" sz="2800" smtClean="0">
                <a:solidFill>
                  <a:srgbClr val="FF0000"/>
                </a:solidFill>
              </a:rPr>
              <a:t>…and research success for our current faculty!</a:t>
            </a:r>
            <a:endParaRPr lang="en-US" sz="2800">
              <a:solidFill>
                <a:srgbClr val="FF0000"/>
              </a:solidFill>
            </a:endParaRPr>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20</a:t>
            </a:fld>
            <a:endParaRPr lang="en-US">
              <a:solidFill>
                <a:srgbClr val="990033"/>
              </a:solidFill>
            </a:endParaRPr>
          </a:p>
        </p:txBody>
      </p:sp>
    </p:spTree>
    <p:extLst>
      <p:ext uri="{BB962C8B-B14F-4D97-AF65-F5344CB8AC3E}">
        <p14:creationId xmlns:p14="http://schemas.microsoft.com/office/powerpoint/2010/main" val="111712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 Strategic Planning:  Hiring</a:t>
            </a:r>
          </a:p>
        </p:txBody>
      </p:sp>
      <p:pic>
        <p:nvPicPr>
          <p:cNvPr id="4" name="Picture 3"/>
          <p:cNvPicPr>
            <a:picLocks noChangeAspect="1"/>
          </p:cNvPicPr>
          <p:nvPr/>
        </p:nvPicPr>
        <p:blipFill rotWithShape="1">
          <a:blip r:embed="rId2"/>
          <a:srcRect t="22594" b="-459"/>
          <a:stretch/>
        </p:blipFill>
        <p:spPr>
          <a:xfrm>
            <a:off x="7189086" y="1818171"/>
            <a:ext cx="4646338" cy="2713412"/>
          </a:xfrm>
          <a:prstGeom prst="rect">
            <a:avLst/>
          </a:prstGeom>
        </p:spPr>
      </p:pic>
      <p:pic>
        <p:nvPicPr>
          <p:cNvPr id="7" name="Picture 6"/>
          <p:cNvPicPr>
            <a:picLocks noChangeAspect="1"/>
          </p:cNvPicPr>
          <p:nvPr/>
        </p:nvPicPr>
        <p:blipFill>
          <a:blip r:embed="rId3"/>
          <a:stretch>
            <a:fillRect/>
          </a:stretch>
        </p:blipFill>
        <p:spPr>
          <a:xfrm>
            <a:off x="230532" y="1846419"/>
            <a:ext cx="1921705" cy="1921705"/>
          </a:xfrm>
          <a:prstGeom prst="rect">
            <a:avLst/>
          </a:prstGeom>
        </p:spPr>
      </p:pic>
      <p:pic>
        <p:nvPicPr>
          <p:cNvPr id="1028" name="Picture 4" descr="Image result for smart grid"/>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976" y="3810000"/>
            <a:ext cx="3390251" cy="22521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tesla dashboa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4844" y="3854450"/>
            <a:ext cx="3272230" cy="20462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tctechcrunch2011.files.wordpress.com/2011/12/nest_thermostat.jpg?w=4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148" y="1874117"/>
            <a:ext cx="1962526" cy="182514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411840" y="1374462"/>
            <a:ext cx="3452522" cy="456409"/>
          </a:xfrm>
        </p:spPr>
        <p:txBody>
          <a:bodyPr>
            <a:normAutofit/>
          </a:bodyPr>
          <a:lstStyle/>
          <a:p>
            <a:r>
              <a:rPr lang="en-US" u="sng" smtClean="0"/>
              <a:t>Cyber-physical Systems</a:t>
            </a:r>
            <a:endParaRPr lang="en-US" u="sng"/>
          </a:p>
        </p:txBody>
      </p:sp>
      <p:sp>
        <p:nvSpPr>
          <p:cNvPr id="14" name="Content Placeholder 2"/>
          <p:cNvSpPr txBox="1">
            <a:spLocks/>
          </p:cNvSpPr>
          <p:nvPr/>
        </p:nvSpPr>
        <p:spPr bwMode="auto">
          <a:xfrm>
            <a:off x="6842918" y="1371600"/>
            <a:ext cx="3452522" cy="456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r>
              <a:rPr lang="en-US" u="sng" kern="0" smtClean="0"/>
              <a:t>Data Science</a:t>
            </a:r>
            <a:endParaRPr lang="en-US" u="sng" kern="0"/>
          </a:p>
        </p:txBody>
      </p:sp>
      <p:sp>
        <p:nvSpPr>
          <p:cNvPr id="15" name="Content Placeholder 2"/>
          <p:cNvSpPr txBox="1">
            <a:spLocks/>
          </p:cNvSpPr>
          <p:nvPr/>
        </p:nvSpPr>
        <p:spPr bwMode="auto">
          <a:xfrm>
            <a:off x="7332023" y="4356539"/>
            <a:ext cx="1949296" cy="115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r>
              <a:rPr lang="en-US" u="sng" kern="0" smtClean="0"/>
              <a:t>Edge Computing/IoT</a:t>
            </a:r>
            <a:endParaRPr lang="en-US" u="sng" kern="0"/>
          </a:p>
        </p:txBody>
      </p:sp>
      <p:pic>
        <p:nvPicPr>
          <p:cNvPr id="11266" name="Picture 2" descr="Image result for edge computing ca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05119" y="4420511"/>
            <a:ext cx="2840587" cy="15912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mart tv"/>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7956" y="1646805"/>
            <a:ext cx="2347472" cy="2066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clrChange>
              <a:clrFrom>
                <a:srgbClr val="FFFFFF"/>
              </a:clrFrom>
              <a:clrTo>
                <a:srgbClr val="FFFFFF">
                  <a:alpha val="0"/>
                </a:srgbClr>
              </a:clrTo>
            </a:clrChange>
          </a:blip>
          <a:stretch>
            <a:fillRect/>
          </a:stretch>
        </p:blipFill>
        <p:spPr>
          <a:xfrm>
            <a:off x="2651919" y="5515652"/>
            <a:ext cx="2895600" cy="1629388"/>
          </a:xfrm>
          <a:prstGeom prst="rect">
            <a:avLst/>
          </a:prstGeom>
        </p:spPr>
      </p:pic>
    </p:spTree>
    <p:extLst>
      <p:ext uri="{BB962C8B-B14F-4D97-AF65-F5344CB8AC3E}">
        <p14:creationId xmlns:p14="http://schemas.microsoft.com/office/powerpoint/2010/main" val="1604213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Strategic Planning:  Hiring</a:t>
            </a:r>
            <a:endParaRPr lang="en-US"/>
          </a:p>
        </p:txBody>
      </p:sp>
      <p:sp>
        <p:nvSpPr>
          <p:cNvPr id="3" name="Content Placeholder 2"/>
          <p:cNvSpPr>
            <a:spLocks noGrp="1"/>
          </p:cNvSpPr>
          <p:nvPr>
            <p:ph idx="1"/>
          </p:nvPr>
        </p:nvSpPr>
        <p:spPr/>
        <p:txBody>
          <a:bodyPr/>
          <a:lstStyle/>
          <a:p>
            <a:r>
              <a:rPr lang="en-US" sz="2800" dirty="0" smtClean="0"/>
              <a:t>Upcoming NSF CISE deadlines:</a:t>
            </a:r>
          </a:p>
          <a:p>
            <a:pPr lvl="1"/>
            <a:r>
              <a:rPr lang="en-US" sz="2000" dirty="0"/>
              <a:t>Dec. 11, </a:t>
            </a:r>
            <a:r>
              <a:rPr lang="en-US" sz="2000" dirty="0" smtClean="0"/>
              <a:t>2017:</a:t>
            </a:r>
            <a:endParaRPr lang="en-US" sz="2400" dirty="0"/>
          </a:p>
          <a:p>
            <a:pPr lvl="2"/>
            <a:r>
              <a:rPr lang="en-US" sz="1400" b="1" dirty="0" smtClean="0"/>
              <a:t>Computational </a:t>
            </a:r>
            <a:r>
              <a:rPr lang="en-US" sz="1400" b="1" dirty="0"/>
              <a:t>and Data-Enabled Science and Engineering in Mathematical and Statistical Sciences (CDS&amp;E-MSS</a:t>
            </a:r>
            <a:r>
              <a:rPr lang="en-US" sz="1400" b="1" dirty="0" smtClean="0"/>
              <a:t>)</a:t>
            </a:r>
            <a:r>
              <a:rPr lang="en-US" sz="1400" dirty="0" smtClean="0"/>
              <a:t> </a:t>
            </a:r>
            <a:r>
              <a:rPr lang="en-US" sz="1400" b="1" dirty="0" smtClean="0">
                <a:solidFill>
                  <a:srgbClr val="FF0000"/>
                </a:solidFill>
              </a:rPr>
              <a:t>[scientific computing, data science, machine learning, HPC]</a:t>
            </a:r>
          </a:p>
          <a:p>
            <a:pPr lvl="1"/>
            <a:r>
              <a:rPr lang="en-US" sz="2000" dirty="0"/>
              <a:t>Dec. 13, </a:t>
            </a:r>
            <a:r>
              <a:rPr lang="en-US" sz="2000" dirty="0" smtClean="0"/>
              <a:t>2017:</a:t>
            </a:r>
            <a:endParaRPr lang="en-US" sz="2400" dirty="0"/>
          </a:p>
          <a:p>
            <a:pPr lvl="2"/>
            <a:r>
              <a:rPr lang="en-US" sz="1400" b="1" dirty="0" smtClean="0"/>
              <a:t>Secure </a:t>
            </a:r>
            <a:r>
              <a:rPr lang="en-US" sz="1400" b="1" dirty="0"/>
              <a:t>and Trustworthy Cyberspace (</a:t>
            </a:r>
            <a:r>
              <a:rPr lang="en-US" sz="1400" b="1" dirty="0" err="1"/>
              <a:t>SaTC</a:t>
            </a:r>
            <a:r>
              <a:rPr lang="en-US" sz="1400" b="1" dirty="0" smtClean="0"/>
              <a:t>)</a:t>
            </a:r>
            <a:r>
              <a:rPr lang="en-US" sz="1400" dirty="0" smtClean="0"/>
              <a:t> </a:t>
            </a:r>
            <a:r>
              <a:rPr lang="en-US" sz="1400" b="1" dirty="0" smtClean="0">
                <a:solidFill>
                  <a:srgbClr val="FF0000"/>
                </a:solidFill>
              </a:rPr>
              <a:t>[security]</a:t>
            </a:r>
            <a:endParaRPr lang="en-US" sz="1400" b="1" dirty="0">
              <a:solidFill>
                <a:srgbClr val="FF0000"/>
              </a:solidFill>
            </a:endParaRPr>
          </a:p>
          <a:p>
            <a:pPr lvl="1"/>
            <a:r>
              <a:rPr lang="en-US" sz="2000" dirty="0"/>
              <a:t>Jan. 8, </a:t>
            </a:r>
            <a:r>
              <a:rPr lang="en-US" sz="2000" dirty="0" smtClean="0"/>
              <a:t>2018:</a:t>
            </a:r>
            <a:endParaRPr lang="en-US" sz="2400" dirty="0"/>
          </a:p>
          <a:p>
            <a:pPr lvl="2"/>
            <a:r>
              <a:rPr lang="en-US" sz="1400" b="1" dirty="0" smtClean="0"/>
              <a:t>Scalable </a:t>
            </a:r>
            <a:r>
              <a:rPr lang="en-US" sz="1400" b="1" dirty="0"/>
              <a:t>Parallelism in the </a:t>
            </a:r>
            <a:r>
              <a:rPr lang="en-US" sz="1400" b="1" dirty="0" smtClean="0"/>
              <a:t>Extreme </a:t>
            </a:r>
            <a:r>
              <a:rPr lang="en-US" sz="1400" b="1" dirty="0" smtClean="0">
                <a:solidFill>
                  <a:srgbClr val="FF0000"/>
                </a:solidFill>
              </a:rPr>
              <a:t>[</a:t>
            </a:r>
            <a:r>
              <a:rPr lang="en-US" sz="1400" b="1" dirty="0">
                <a:solidFill>
                  <a:srgbClr val="FF0000"/>
                </a:solidFill>
              </a:rPr>
              <a:t>HPC]</a:t>
            </a:r>
            <a:endParaRPr lang="en-US" sz="1400" dirty="0"/>
          </a:p>
          <a:p>
            <a:pPr lvl="1"/>
            <a:r>
              <a:rPr lang="en-US" sz="2000" dirty="0"/>
              <a:t>Jan. 12, </a:t>
            </a:r>
            <a:r>
              <a:rPr lang="en-US" sz="2000" dirty="0" smtClean="0"/>
              <a:t>2018:</a:t>
            </a:r>
            <a:endParaRPr lang="en-US" sz="2400" dirty="0"/>
          </a:p>
          <a:p>
            <a:pPr lvl="2"/>
            <a:r>
              <a:rPr lang="en-US" sz="1400" b="1" dirty="0" smtClean="0"/>
              <a:t>NSF/Intel </a:t>
            </a:r>
            <a:r>
              <a:rPr lang="en-US" sz="1400" b="1" dirty="0"/>
              <a:t>Partnership on Foundational Microarchitecture Research (</a:t>
            </a:r>
            <a:r>
              <a:rPr lang="en-US" sz="1400" b="1" dirty="0" err="1"/>
              <a:t>FoMR</a:t>
            </a:r>
            <a:r>
              <a:rPr lang="en-US" sz="1400" b="1" dirty="0" smtClean="0"/>
              <a:t>)</a:t>
            </a:r>
            <a:r>
              <a:rPr lang="en-US" sz="1400" dirty="0" smtClean="0"/>
              <a:t> </a:t>
            </a:r>
            <a:r>
              <a:rPr lang="en-US" sz="1400" b="1" dirty="0" smtClean="0">
                <a:solidFill>
                  <a:srgbClr val="FF0000"/>
                </a:solidFill>
              </a:rPr>
              <a:t>[architecture/HPC</a:t>
            </a:r>
            <a:r>
              <a:rPr lang="en-US" sz="1400" b="1" dirty="0">
                <a:solidFill>
                  <a:srgbClr val="FF0000"/>
                </a:solidFill>
              </a:rPr>
              <a:t>]</a:t>
            </a:r>
            <a:endParaRPr lang="en-US" sz="1400" dirty="0" smtClean="0"/>
          </a:p>
          <a:p>
            <a:pPr lvl="1"/>
            <a:r>
              <a:rPr lang="en-US" sz="2000" dirty="0"/>
              <a:t>Oct. 15, </a:t>
            </a:r>
            <a:r>
              <a:rPr lang="en-US" sz="2000" dirty="0" smtClean="0"/>
              <a:t>2018:</a:t>
            </a:r>
            <a:endParaRPr lang="en-US" sz="2000" dirty="0"/>
          </a:p>
          <a:p>
            <a:pPr lvl="2"/>
            <a:r>
              <a:rPr lang="en-US" sz="1400" b="1" dirty="0" smtClean="0"/>
              <a:t>Computational </a:t>
            </a:r>
            <a:r>
              <a:rPr lang="en-US" sz="1400" b="1" dirty="0"/>
              <a:t>and Data-Enabled Science and Engineering (CDS&amp;E</a:t>
            </a:r>
            <a:r>
              <a:rPr lang="en-US" sz="1400" b="1" dirty="0" smtClean="0"/>
              <a:t>)</a:t>
            </a:r>
            <a:r>
              <a:rPr lang="en-US" sz="1400" dirty="0" smtClean="0"/>
              <a:t> </a:t>
            </a:r>
            <a:r>
              <a:rPr lang="en-US" sz="1400" b="1" dirty="0">
                <a:solidFill>
                  <a:srgbClr val="FF0000"/>
                </a:solidFill>
              </a:rPr>
              <a:t>[scientific computing, big data, machine learning, HPC]</a:t>
            </a:r>
            <a:endParaRPr lang="en-US" dirty="0" smtClean="0"/>
          </a:p>
          <a:p>
            <a:pPr lvl="1"/>
            <a:endParaRPr lang="en-US" dirty="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22</a:t>
            </a:fld>
            <a:endParaRPr lang="en-US">
              <a:solidFill>
                <a:srgbClr val="990033"/>
              </a:solidFill>
            </a:endParaRPr>
          </a:p>
        </p:txBody>
      </p:sp>
    </p:spTree>
    <p:extLst>
      <p:ext uri="{BB962C8B-B14F-4D97-AF65-F5344CB8AC3E}">
        <p14:creationId xmlns:p14="http://schemas.microsoft.com/office/powerpoint/2010/main" val="698969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Strategic Planning: Hiring</a:t>
            </a:r>
            <a:endParaRPr lang="en-US"/>
          </a:p>
        </p:txBody>
      </p:sp>
      <p:sp>
        <p:nvSpPr>
          <p:cNvPr id="3" name="Content Placeholder 2"/>
          <p:cNvSpPr>
            <a:spLocks noGrp="1"/>
          </p:cNvSpPr>
          <p:nvPr>
            <p:ph idx="1"/>
          </p:nvPr>
        </p:nvSpPr>
        <p:spPr/>
        <p:txBody>
          <a:bodyPr/>
          <a:lstStyle/>
          <a:p>
            <a:r>
              <a:rPr lang="en-US" sz="2400" smtClean="0">
                <a:solidFill>
                  <a:srgbClr val="FF0000"/>
                </a:solidFill>
              </a:rPr>
              <a:t>Objective:  </a:t>
            </a:r>
            <a:r>
              <a:rPr lang="en-US" sz="2400" smtClean="0"/>
              <a:t>Develop </a:t>
            </a:r>
            <a:r>
              <a:rPr lang="en-US" sz="2400"/>
              <a:t>strategy that includes funding plan for hires over next four </a:t>
            </a:r>
            <a:r>
              <a:rPr lang="en-US" sz="2400" smtClean="0"/>
              <a:t>years</a:t>
            </a:r>
          </a:p>
          <a:p>
            <a:endParaRPr lang="en-US" sz="2400"/>
          </a:p>
          <a:p>
            <a:r>
              <a:rPr lang="en-US" sz="2400" smtClean="0"/>
              <a:t>Hard to predict what “hot” topics will persist, but:</a:t>
            </a:r>
          </a:p>
          <a:p>
            <a:pPr lvl="1"/>
            <a:r>
              <a:rPr lang="en-US" sz="2200" smtClean="0"/>
              <a:t>Machine learning, cyber-physical systems, security, HPC</a:t>
            </a:r>
          </a:p>
          <a:p>
            <a:pPr lvl="1"/>
            <a:r>
              <a:rPr lang="en-US" sz="2200" smtClean="0"/>
              <a:t>Won't this already reflect the current applicant pool?</a:t>
            </a:r>
          </a:p>
          <a:p>
            <a:pPr lvl="1"/>
            <a:endParaRPr lang="en-US" sz="2200"/>
          </a:p>
          <a:p>
            <a:r>
              <a:rPr lang="en-US" sz="2400"/>
              <a:t>Duncan:  </a:t>
            </a:r>
            <a:r>
              <a:rPr lang="en-US" sz="2400" smtClean="0"/>
              <a:t>“create </a:t>
            </a:r>
            <a:r>
              <a:rPr lang="en-US" sz="2400"/>
              <a:t>a department in which no one was totally alone but no one was </a:t>
            </a:r>
            <a:r>
              <a:rPr lang="en-US" sz="2400" smtClean="0"/>
              <a:t>duplicated”</a:t>
            </a:r>
          </a:p>
          <a:p>
            <a:pPr marL="0" indent="0">
              <a:buNone/>
            </a:pPr>
            <a:endParaRPr lang="en-US" sz="240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23</a:t>
            </a:fld>
            <a:endParaRPr lang="en-US">
              <a:solidFill>
                <a:srgbClr val="990033"/>
              </a:solidFill>
            </a:endParaRPr>
          </a:p>
        </p:txBody>
      </p:sp>
    </p:spTree>
    <p:extLst>
      <p:ext uri="{BB962C8B-B14F-4D97-AF65-F5344CB8AC3E}">
        <p14:creationId xmlns:p14="http://schemas.microsoft.com/office/powerpoint/2010/main" val="49616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Recipe for Growing Great Junior Faculty into Super Senior Faculty</a:t>
            </a:r>
            <a:endParaRPr lang="en-US" sz="2400" dirty="0"/>
          </a:p>
        </p:txBody>
      </p:sp>
      <p:sp>
        <p:nvSpPr>
          <p:cNvPr id="3" name="Content Placeholder 2"/>
          <p:cNvSpPr>
            <a:spLocks noGrp="1"/>
          </p:cNvSpPr>
          <p:nvPr>
            <p:ph idx="1"/>
          </p:nvPr>
        </p:nvSpPr>
        <p:spPr>
          <a:xfrm>
            <a:off x="608092" y="3352800"/>
            <a:ext cx="10945654" cy="2667000"/>
          </a:xfrm>
        </p:spPr>
        <p:txBody>
          <a:bodyPr/>
          <a:lstStyle/>
          <a:p>
            <a:pPr marL="0" indent="0" algn="ctr">
              <a:buNone/>
            </a:pPr>
            <a:r>
              <a:rPr lang="en-US" sz="2800" smtClean="0"/>
              <a:t>3.  Need departmental leadership for collaborative and large-scale proposals</a:t>
            </a:r>
            <a:endParaRPr lang="en-US" sz="280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24</a:t>
            </a:fld>
            <a:endParaRPr lang="en-US">
              <a:solidFill>
                <a:srgbClr val="990033"/>
              </a:solidFill>
            </a:endParaRPr>
          </a:p>
        </p:txBody>
      </p:sp>
    </p:spTree>
    <p:extLst>
      <p:ext uri="{BB962C8B-B14F-4D97-AF65-F5344CB8AC3E}">
        <p14:creationId xmlns:p14="http://schemas.microsoft.com/office/powerpoint/2010/main" val="1919005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a:t>
            </a:r>
            <a:r>
              <a:rPr lang="en-US" smtClean="0"/>
              <a:t>. Departmental Support for Proposals</a:t>
            </a:r>
            <a:endParaRPr lang="en-US"/>
          </a:p>
        </p:txBody>
      </p:sp>
      <p:sp>
        <p:nvSpPr>
          <p:cNvPr id="3" name="Content Placeholder 2"/>
          <p:cNvSpPr>
            <a:spLocks noGrp="1"/>
          </p:cNvSpPr>
          <p:nvPr>
            <p:ph idx="1"/>
          </p:nvPr>
        </p:nvSpPr>
        <p:spPr/>
        <p:txBody>
          <a:bodyPr/>
          <a:lstStyle/>
          <a:p>
            <a:r>
              <a:rPr lang="en-US" sz="2400" b="1" smtClean="0">
                <a:solidFill>
                  <a:srgbClr val="FF0000"/>
                </a:solidFill>
              </a:rPr>
              <a:t>Find </a:t>
            </a:r>
            <a:r>
              <a:rPr lang="en-US" sz="2400" smtClean="0">
                <a:solidFill>
                  <a:schemeClr val="tx1"/>
                </a:solidFill>
              </a:rPr>
              <a:t>(</a:t>
            </a:r>
            <a:r>
              <a:rPr lang="en-US" sz="2400" smtClean="0"/>
              <a:t>larger) funding opportunities, go to faculty and support proposal writing process</a:t>
            </a:r>
          </a:p>
          <a:p>
            <a:endParaRPr lang="en-US" sz="2400"/>
          </a:p>
          <a:p>
            <a:r>
              <a:rPr lang="en-US" sz="2400" smtClean="0"/>
              <a:t>Goal:</a:t>
            </a:r>
          </a:p>
          <a:p>
            <a:pPr lvl="1"/>
            <a:r>
              <a:rPr lang="en-US" sz="2200" smtClean="0"/>
              <a:t>Lead the development of least three MEDIUM or LARGE core proposals every cycle with multiple faculty members in and outside the department</a:t>
            </a:r>
          </a:p>
          <a:p>
            <a:pPr lvl="1"/>
            <a:r>
              <a:rPr lang="en-US" sz="2200" smtClean="0"/>
              <a:t>Incentivise proposal writing ($$$)</a:t>
            </a:r>
          </a:p>
          <a:p>
            <a:pPr lvl="1"/>
            <a:r>
              <a:rPr lang="en-US" sz="2200" smtClean="0"/>
              <a:t>Pair junior/senior faculty!!!</a:t>
            </a:r>
          </a:p>
          <a:p>
            <a:endParaRPr lang="en-US" sz="240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25</a:t>
            </a:fld>
            <a:endParaRPr lang="en-US">
              <a:solidFill>
                <a:srgbClr val="990033"/>
              </a:solidFill>
            </a:endParaRPr>
          </a:p>
        </p:txBody>
      </p:sp>
    </p:spTree>
    <p:extLst>
      <p:ext uri="{BB962C8B-B14F-4D97-AF65-F5344CB8AC3E}">
        <p14:creationId xmlns:p14="http://schemas.microsoft.com/office/powerpoint/2010/main" val="288161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 Departmental </a:t>
            </a:r>
            <a:r>
              <a:rPr lang="en-US"/>
              <a:t>Support for Proposals</a:t>
            </a:r>
          </a:p>
        </p:txBody>
      </p:sp>
      <p:sp>
        <p:nvSpPr>
          <p:cNvPr id="3" name="Content Placeholder 2"/>
          <p:cNvSpPr>
            <a:spLocks noGrp="1"/>
          </p:cNvSpPr>
          <p:nvPr>
            <p:ph idx="1"/>
          </p:nvPr>
        </p:nvSpPr>
        <p:spPr>
          <a:xfrm>
            <a:off x="608092" y="1371600"/>
            <a:ext cx="10945654" cy="4800600"/>
          </a:xfrm>
        </p:spPr>
        <p:txBody>
          <a:bodyPr/>
          <a:lstStyle/>
          <a:p>
            <a:r>
              <a:rPr lang="en-US" sz="2000" dirty="0" smtClean="0"/>
              <a:t>Bioinformatics group:</a:t>
            </a:r>
          </a:p>
          <a:p>
            <a:pPr lvl="1"/>
            <a:r>
              <a:rPr lang="en-US" sz="2000" dirty="0" smtClean="0"/>
              <a:t>Tang, Rose, </a:t>
            </a:r>
            <a:r>
              <a:rPr lang="en-US" sz="2000" dirty="0" err="1" smtClean="0"/>
              <a:t>Valafar</a:t>
            </a:r>
            <a:r>
              <a:rPr lang="en-US" sz="2000" dirty="0" smtClean="0"/>
              <a:t>, Hu</a:t>
            </a:r>
          </a:p>
          <a:p>
            <a:r>
              <a:rPr lang="en-US" sz="2000" dirty="0" smtClean="0"/>
              <a:t>Security group:</a:t>
            </a:r>
          </a:p>
          <a:p>
            <a:pPr lvl="1"/>
            <a:r>
              <a:rPr lang="en-US" sz="2000" dirty="0" err="1" smtClean="0"/>
              <a:t>Farkas</a:t>
            </a:r>
            <a:r>
              <a:rPr lang="en-US" sz="2000" smtClean="0"/>
              <a:t>, Huang[, Xu]</a:t>
            </a:r>
            <a:endParaRPr lang="en-US" sz="2000" dirty="0" smtClean="0"/>
          </a:p>
          <a:p>
            <a:r>
              <a:rPr lang="en-US" sz="2000" dirty="0" smtClean="0"/>
              <a:t>Multi-agent systems group:</a:t>
            </a:r>
          </a:p>
          <a:p>
            <a:pPr lvl="1"/>
            <a:r>
              <a:rPr lang="en-US" sz="2000" dirty="0" err="1" smtClean="0"/>
              <a:t>Valtorta</a:t>
            </a:r>
            <a:r>
              <a:rPr lang="en-US" sz="2000" dirty="0" smtClean="0"/>
              <a:t>, </a:t>
            </a:r>
            <a:r>
              <a:rPr lang="en-US" sz="2000" dirty="0" err="1" smtClean="0"/>
              <a:t>Huhns</a:t>
            </a:r>
            <a:r>
              <a:rPr lang="en-US" sz="2000" dirty="0" smtClean="0"/>
              <a:t>, Vidal</a:t>
            </a:r>
          </a:p>
          <a:p>
            <a:r>
              <a:rPr lang="en-US" sz="2000" dirty="0" smtClean="0"/>
              <a:t>Robotics group:</a:t>
            </a:r>
          </a:p>
          <a:p>
            <a:pPr lvl="1"/>
            <a:r>
              <a:rPr lang="en-US" sz="2000" dirty="0" smtClean="0"/>
              <a:t>O’Kane, </a:t>
            </a:r>
            <a:r>
              <a:rPr lang="en-US" sz="2000" dirty="0" err="1" smtClean="0"/>
              <a:t>Reklitis</a:t>
            </a:r>
            <a:endParaRPr lang="en-US" sz="2000" dirty="0" smtClean="0"/>
          </a:p>
          <a:p>
            <a:r>
              <a:rPr lang="en-US" sz="2000" dirty="0" smtClean="0"/>
              <a:t>Vision group:</a:t>
            </a:r>
          </a:p>
          <a:p>
            <a:pPr lvl="1"/>
            <a:r>
              <a:rPr lang="en-US" sz="2000" dirty="0" smtClean="0"/>
              <a:t>Wang, Tong</a:t>
            </a:r>
          </a:p>
          <a:p>
            <a:pPr lvl="1"/>
            <a:endParaRPr lang="en-US" sz="2000" dirty="0"/>
          </a:p>
          <a:p>
            <a:r>
              <a:rPr lang="en-US" sz="2200" b="1" dirty="0">
                <a:solidFill>
                  <a:srgbClr val="FF0000"/>
                </a:solidFill>
              </a:rPr>
              <a:t>Only one of the department’s currently active research awards has a co-PI from our department</a:t>
            </a:r>
            <a:endParaRPr lang="en-US" sz="2200" b="1" dirty="0" smtClean="0">
              <a:solidFill>
                <a:srgbClr val="FF0000"/>
              </a:solidFill>
            </a:endParaRPr>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26</a:t>
            </a:fld>
            <a:endParaRPr lang="en-US">
              <a:solidFill>
                <a:srgbClr val="990033"/>
              </a:solidFill>
            </a:endParaRPr>
          </a:p>
        </p:txBody>
      </p:sp>
    </p:spTree>
    <p:extLst>
      <p:ext uri="{BB962C8B-B14F-4D97-AF65-F5344CB8AC3E}">
        <p14:creationId xmlns:p14="http://schemas.microsoft.com/office/powerpoint/2010/main" val="28155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Recipe for Growing Great Junior Faculty into Super Senior Faculty</a:t>
            </a:r>
            <a:endParaRPr lang="en-US" sz="2400" b="1" dirty="0"/>
          </a:p>
        </p:txBody>
      </p:sp>
      <p:sp>
        <p:nvSpPr>
          <p:cNvPr id="3" name="Content Placeholder 2"/>
          <p:cNvSpPr>
            <a:spLocks noGrp="1"/>
          </p:cNvSpPr>
          <p:nvPr>
            <p:ph idx="1"/>
          </p:nvPr>
        </p:nvSpPr>
        <p:spPr>
          <a:xfrm>
            <a:off x="608092" y="3200400"/>
            <a:ext cx="10945654" cy="2819400"/>
          </a:xfrm>
        </p:spPr>
        <p:txBody>
          <a:bodyPr/>
          <a:lstStyle/>
          <a:p>
            <a:pPr marL="0" indent="0" algn="ctr">
              <a:buNone/>
            </a:pPr>
            <a:r>
              <a:rPr lang="en-US" sz="2800"/>
              <a:t>4</a:t>
            </a:r>
            <a:r>
              <a:rPr lang="en-US" sz="2800" smtClean="0"/>
              <a:t>. Department investment in research</a:t>
            </a:r>
            <a:endParaRPr lang="en-US" sz="280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27</a:t>
            </a:fld>
            <a:endParaRPr lang="en-US">
              <a:solidFill>
                <a:srgbClr val="990033"/>
              </a:solidFill>
            </a:endParaRPr>
          </a:p>
        </p:txBody>
      </p:sp>
    </p:spTree>
    <p:extLst>
      <p:ext uri="{BB962C8B-B14F-4D97-AF65-F5344CB8AC3E}">
        <p14:creationId xmlns:p14="http://schemas.microsoft.com/office/powerpoint/2010/main" val="377431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a:t>
            </a:r>
            <a:r>
              <a:rPr lang="en-US" smtClean="0"/>
              <a:t>. Invest in Research</a:t>
            </a:r>
            <a:endParaRPr lang="en-US"/>
          </a:p>
        </p:txBody>
      </p:sp>
      <p:sp>
        <p:nvSpPr>
          <p:cNvPr id="3" name="Content Placeholder 2"/>
          <p:cNvSpPr>
            <a:spLocks noGrp="1"/>
          </p:cNvSpPr>
          <p:nvPr>
            <p:ph idx="1"/>
          </p:nvPr>
        </p:nvSpPr>
        <p:spPr/>
        <p:txBody>
          <a:bodyPr/>
          <a:lstStyle/>
          <a:p>
            <a:r>
              <a:rPr lang="en-US" sz="2400" smtClean="0"/>
              <a:t>Indirects?</a:t>
            </a:r>
          </a:p>
          <a:p>
            <a:r>
              <a:rPr lang="en-US" sz="2400" smtClean="0"/>
              <a:t>NSF Grant Policy Manual Section 612.4:</a:t>
            </a:r>
          </a:p>
          <a:p>
            <a:endParaRPr lang="en-US"/>
          </a:p>
          <a:p>
            <a:pPr marL="0" indent="0">
              <a:buNone/>
            </a:pPr>
            <a:r>
              <a:rPr lang="en-US" smtClean="0"/>
              <a:t>General Purpose Equipment</a:t>
            </a:r>
          </a:p>
          <a:p>
            <a:pPr indent="0">
              <a:buNone/>
            </a:pPr>
            <a:r>
              <a:rPr lang="en-US" i="1" smtClean="0"/>
              <a:t>Expenditures for general purpose equipment are normally unallowable unless the equipment is primarily or exclusively used in the actual conduct of research. NSF review and approval is required for all equipment purchases by small business or other commercial organizations.</a:t>
            </a:r>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28</a:t>
            </a:fld>
            <a:endParaRPr lang="en-US">
              <a:solidFill>
                <a:srgbClr val="990033"/>
              </a:solidFill>
            </a:endParaRPr>
          </a:p>
        </p:txBody>
      </p:sp>
    </p:spTree>
    <p:extLst>
      <p:ext uri="{BB962C8B-B14F-4D97-AF65-F5344CB8AC3E}">
        <p14:creationId xmlns:p14="http://schemas.microsoft.com/office/powerpoint/2010/main" val="8602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29</a:t>
            </a:fld>
            <a:endParaRPr lang="en-US">
              <a:solidFill>
                <a:srgbClr val="990033"/>
              </a:solidFill>
            </a:endParaRPr>
          </a:p>
        </p:txBody>
      </p:sp>
      <p:pic>
        <p:nvPicPr>
          <p:cNvPr id="5" name="Picture 4"/>
          <p:cNvPicPr>
            <a:picLocks noChangeAspect="1"/>
          </p:cNvPicPr>
          <p:nvPr/>
        </p:nvPicPr>
        <p:blipFill>
          <a:blip r:embed="rId2"/>
          <a:stretch>
            <a:fillRect/>
          </a:stretch>
        </p:blipFill>
        <p:spPr>
          <a:xfrm>
            <a:off x="1737519" y="76200"/>
            <a:ext cx="8508911" cy="6287508"/>
          </a:xfrm>
          <a:prstGeom prst="rect">
            <a:avLst/>
          </a:prstGeom>
        </p:spPr>
      </p:pic>
    </p:spTree>
    <p:extLst>
      <p:ext uri="{BB962C8B-B14F-4D97-AF65-F5344CB8AC3E}">
        <p14:creationId xmlns:p14="http://schemas.microsoft.com/office/powerpoint/2010/main" val="3144090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a:off x="2562145" y="2819400"/>
            <a:ext cx="6871574" cy="914400"/>
          </a:xfrm>
          <a:prstGeom prst="rightArrow">
            <a:avLst>
              <a:gd name="adj1" fmla="val 50000"/>
              <a:gd name="adj2" fmla="val 118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90119" y="1555515"/>
            <a:ext cx="4343400" cy="347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CSE Faculty:  2005 and 2017</a:t>
            </a:r>
            <a:endParaRPr lang="en-US"/>
          </a:p>
        </p:txBody>
      </p:sp>
      <p:sp>
        <p:nvSpPr>
          <p:cNvPr id="3" name="Content Placeholder 2"/>
          <p:cNvSpPr>
            <a:spLocks noGrp="1"/>
          </p:cNvSpPr>
          <p:nvPr>
            <p:ph idx="1"/>
          </p:nvPr>
        </p:nvSpPr>
        <p:spPr>
          <a:xfrm>
            <a:off x="4252119" y="2133600"/>
            <a:ext cx="1510427" cy="2438400"/>
          </a:xfrm>
        </p:spPr>
        <p:txBody>
          <a:bodyPr/>
          <a:lstStyle/>
          <a:p>
            <a:pPr marL="0" indent="0" algn="ctr">
              <a:buNone/>
            </a:pPr>
            <a:r>
              <a:rPr lang="en-US" smtClean="0"/>
              <a:t>Bakos</a:t>
            </a:r>
          </a:p>
          <a:p>
            <a:pPr marL="0" indent="0" algn="ctr">
              <a:buNone/>
            </a:pPr>
            <a:r>
              <a:rPr lang="en-US" smtClean="0"/>
              <a:t>Buell</a:t>
            </a:r>
          </a:p>
          <a:p>
            <a:pPr marL="0" indent="0" algn="ctr">
              <a:buNone/>
            </a:pPr>
            <a:r>
              <a:rPr lang="en-US" smtClean="0"/>
              <a:t>Farkas</a:t>
            </a:r>
          </a:p>
          <a:p>
            <a:pPr marL="0" indent="0" algn="ctr">
              <a:buNone/>
            </a:pPr>
            <a:r>
              <a:rPr lang="en-US" smtClean="0"/>
              <a:t>Fenner</a:t>
            </a:r>
          </a:p>
          <a:p>
            <a:pPr marL="0" indent="0" algn="ctr">
              <a:buNone/>
            </a:pPr>
            <a:r>
              <a:rPr lang="en-US" smtClean="0"/>
              <a:t>Huang</a:t>
            </a:r>
          </a:p>
          <a:p>
            <a:pPr marL="0" indent="0" algn="ctr">
              <a:buNone/>
            </a:pPr>
            <a:r>
              <a:rPr lang="en-US" smtClean="0"/>
              <a:t>Matthews</a:t>
            </a:r>
          </a:p>
          <a:p>
            <a:pPr marL="0" indent="0" algn="ctr">
              <a:buNone/>
            </a:pPr>
            <a:r>
              <a:rPr lang="en-US" smtClean="0"/>
              <a:t>Nelakuditi</a:t>
            </a:r>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3</a:t>
            </a:fld>
            <a:endParaRPr lang="en-US">
              <a:solidFill>
                <a:srgbClr val="990033"/>
              </a:solidFill>
            </a:endParaRPr>
          </a:p>
        </p:txBody>
      </p:sp>
      <p:sp>
        <p:nvSpPr>
          <p:cNvPr id="5" name="Content Placeholder 2"/>
          <p:cNvSpPr txBox="1">
            <a:spLocks/>
          </p:cNvSpPr>
          <p:nvPr/>
        </p:nvSpPr>
        <p:spPr bwMode="auto">
          <a:xfrm>
            <a:off x="5656751" y="2135985"/>
            <a:ext cx="1510427" cy="22074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pPr marL="0" indent="0" algn="ctr">
              <a:buFontTx/>
              <a:buNone/>
            </a:pPr>
            <a:r>
              <a:rPr lang="en-US" kern="0" smtClean="0"/>
              <a:t>Rose</a:t>
            </a:r>
          </a:p>
          <a:p>
            <a:pPr marL="0" indent="0" algn="ctr">
              <a:buFontTx/>
              <a:buNone/>
            </a:pPr>
            <a:r>
              <a:rPr lang="en-US" kern="0" smtClean="0"/>
              <a:t>Tang</a:t>
            </a:r>
          </a:p>
          <a:p>
            <a:pPr marL="0" indent="0" algn="ctr">
              <a:buFontTx/>
              <a:buNone/>
            </a:pPr>
            <a:r>
              <a:rPr lang="en-US" kern="0" smtClean="0"/>
              <a:t>Valafar</a:t>
            </a:r>
          </a:p>
          <a:p>
            <a:pPr marL="0" indent="0" algn="ctr">
              <a:buFontTx/>
              <a:buNone/>
            </a:pPr>
            <a:r>
              <a:rPr lang="en-US" kern="0" smtClean="0"/>
              <a:t>Valtorta</a:t>
            </a:r>
          </a:p>
          <a:p>
            <a:pPr marL="0" indent="0" algn="ctr">
              <a:buFontTx/>
              <a:buNone/>
            </a:pPr>
            <a:r>
              <a:rPr lang="en-US" kern="0" smtClean="0"/>
              <a:t>Vidal</a:t>
            </a:r>
          </a:p>
          <a:p>
            <a:pPr marL="0" indent="0" algn="ctr">
              <a:buFontTx/>
              <a:buNone/>
            </a:pPr>
            <a:r>
              <a:rPr lang="en-US" kern="0" smtClean="0"/>
              <a:t>Wang</a:t>
            </a:r>
          </a:p>
        </p:txBody>
      </p:sp>
      <p:sp>
        <p:nvSpPr>
          <p:cNvPr id="6" name="Content Placeholder 2"/>
          <p:cNvSpPr txBox="1">
            <a:spLocks/>
          </p:cNvSpPr>
          <p:nvPr/>
        </p:nvSpPr>
        <p:spPr bwMode="auto">
          <a:xfrm>
            <a:off x="899318" y="1987315"/>
            <a:ext cx="1510427"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pPr marL="0" indent="0" algn="ctr">
              <a:buFontTx/>
              <a:buNone/>
            </a:pPr>
            <a:r>
              <a:rPr lang="en-US" kern="0" smtClean="0"/>
              <a:t>Bonnell</a:t>
            </a:r>
          </a:p>
          <a:p>
            <a:pPr marL="0" indent="0" algn="ctr">
              <a:buFontTx/>
              <a:buNone/>
            </a:pPr>
            <a:r>
              <a:rPr lang="en-US" kern="0" smtClean="0"/>
              <a:t>Bowles</a:t>
            </a:r>
          </a:p>
          <a:p>
            <a:pPr marL="0" indent="0" algn="ctr">
              <a:buFontTx/>
              <a:buNone/>
            </a:pPr>
            <a:r>
              <a:rPr lang="en-US" kern="0" smtClean="0"/>
              <a:t>Davis</a:t>
            </a:r>
          </a:p>
          <a:p>
            <a:pPr marL="0" indent="0" algn="ctr">
              <a:buFontTx/>
              <a:buNone/>
            </a:pPr>
            <a:r>
              <a:rPr lang="en-US" kern="0" smtClean="0"/>
              <a:t>Eastman</a:t>
            </a:r>
          </a:p>
          <a:p>
            <a:pPr marL="0" indent="0" algn="ctr">
              <a:buFontTx/>
              <a:buNone/>
            </a:pPr>
            <a:r>
              <a:rPr lang="en-US" kern="0" smtClean="0"/>
              <a:t>Huhns</a:t>
            </a:r>
          </a:p>
          <a:p>
            <a:pPr marL="0" indent="0" algn="ctr">
              <a:buFontTx/>
              <a:buNone/>
            </a:pPr>
            <a:r>
              <a:rPr lang="en-US" kern="0" smtClean="0"/>
              <a:t>Liu</a:t>
            </a:r>
          </a:p>
          <a:p>
            <a:pPr marL="0" indent="0" algn="ctr">
              <a:buFontTx/>
              <a:buNone/>
            </a:pPr>
            <a:r>
              <a:rPr lang="en-US" kern="0" smtClean="0"/>
              <a:t>Quan</a:t>
            </a:r>
          </a:p>
          <a:p>
            <a:pPr marL="0" indent="0" algn="ctr">
              <a:buFontTx/>
              <a:buNone/>
            </a:pPr>
            <a:r>
              <a:rPr lang="en-US" kern="0" smtClean="0"/>
              <a:t>Stephens</a:t>
            </a:r>
          </a:p>
          <a:p>
            <a:pPr marL="0" indent="0" algn="ctr">
              <a:buFontTx/>
              <a:buNone/>
            </a:pPr>
            <a:r>
              <a:rPr lang="en-US" kern="0" smtClean="0"/>
              <a:t>Vargas</a:t>
            </a:r>
          </a:p>
        </p:txBody>
      </p:sp>
      <p:sp>
        <p:nvSpPr>
          <p:cNvPr id="7" name="Content Placeholder 2"/>
          <p:cNvSpPr txBox="1">
            <a:spLocks/>
          </p:cNvSpPr>
          <p:nvPr/>
        </p:nvSpPr>
        <p:spPr bwMode="auto">
          <a:xfrm>
            <a:off x="9534752" y="2010330"/>
            <a:ext cx="1510427" cy="3050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pPr marL="0" indent="0" algn="ctr">
              <a:buFontTx/>
              <a:buNone/>
            </a:pPr>
            <a:r>
              <a:rPr lang="en-US" kern="0" smtClean="0"/>
              <a:t>Gay</a:t>
            </a:r>
          </a:p>
          <a:p>
            <a:pPr marL="0" indent="0" algn="ctr">
              <a:buFontTx/>
              <a:buNone/>
            </a:pPr>
            <a:r>
              <a:rPr lang="en-US" kern="0" smtClean="0"/>
              <a:t>Hu</a:t>
            </a:r>
          </a:p>
          <a:p>
            <a:pPr marL="0" indent="0" algn="ctr">
              <a:buFontTx/>
              <a:buNone/>
            </a:pPr>
            <a:r>
              <a:rPr lang="en-US" kern="0" smtClean="0"/>
              <a:t>Luo</a:t>
            </a:r>
          </a:p>
          <a:p>
            <a:pPr marL="0" indent="0" algn="ctr">
              <a:buFontTx/>
              <a:buNone/>
            </a:pPr>
            <a:r>
              <a:rPr lang="en-US" kern="0" smtClean="0"/>
              <a:t>O’Kane</a:t>
            </a:r>
          </a:p>
          <a:p>
            <a:pPr marL="0" indent="0" algn="ctr">
              <a:buFontTx/>
              <a:buNone/>
            </a:pPr>
            <a:r>
              <a:rPr lang="en-US" kern="0" smtClean="0"/>
              <a:t>Rekleitis</a:t>
            </a:r>
          </a:p>
          <a:p>
            <a:pPr marL="0" indent="0" algn="ctr">
              <a:buFontTx/>
              <a:buNone/>
            </a:pPr>
            <a:r>
              <a:rPr lang="en-US" kern="0" smtClean="0"/>
              <a:t>Terejanu</a:t>
            </a:r>
          </a:p>
          <a:p>
            <a:pPr marL="0" indent="0" algn="ctr">
              <a:buFontTx/>
              <a:buNone/>
            </a:pPr>
            <a:r>
              <a:rPr lang="en-US" kern="0" smtClean="0"/>
              <a:t>Thatcher</a:t>
            </a:r>
          </a:p>
          <a:p>
            <a:pPr marL="0" indent="0" algn="ctr">
              <a:buFontTx/>
              <a:buNone/>
            </a:pPr>
            <a:r>
              <a:rPr lang="en-US" kern="0"/>
              <a:t>Tong</a:t>
            </a:r>
            <a:endParaRPr lang="en-US" kern="0" smtClean="0"/>
          </a:p>
          <a:p>
            <a:pPr marL="0" indent="0" algn="ctr">
              <a:buFontTx/>
              <a:buNone/>
            </a:pPr>
            <a:r>
              <a:rPr lang="en-US" kern="0" smtClean="0"/>
              <a:t>Yan</a:t>
            </a:r>
          </a:p>
        </p:txBody>
      </p:sp>
      <p:sp>
        <p:nvSpPr>
          <p:cNvPr id="8" name="Content Placeholder 2"/>
          <p:cNvSpPr txBox="1">
            <a:spLocks/>
          </p:cNvSpPr>
          <p:nvPr/>
        </p:nvSpPr>
        <p:spPr bwMode="auto">
          <a:xfrm>
            <a:off x="899319" y="1524000"/>
            <a:ext cx="151042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pPr marL="0" indent="0" algn="ctr">
              <a:buFontTx/>
              <a:buNone/>
            </a:pPr>
            <a:r>
              <a:rPr lang="en-US" u="sng" kern="0" smtClean="0"/>
              <a:t>2005</a:t>
            </a:r>
          </a:p>
        </p:txBody>
      </p:sp>
      <p:sp>
        <p:nvSpPr>
          <p:cNvPr id="9" name="Content Placeholder 2"/>
          <p:cNvSpPr txBox="1">
            <a:spLocks/>
          </p:cNvSpPr>
          <p:nvPr/>
        </p:nvSpPr>
        <p:spPr bwMode="auto">
          <a:xfrm>
            <a:off x="9534752" y="1555515"/>
            <a:ext cx="151042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pPr marL="0" indent="0" algn="ctr">
              <a:buFontTx/>
              <a:buNone/>
            </a:pPr>
            <a:r>
              <a:rPr lang="en-US" u="sng" kern="0" smtClean="0"/>
              <a:t>2017</a:t>
            </a:r>
          </a:p>
        </p:txBody>
      </p:sp>
      <p:sp>
        <p:nvSpPr>
          <p:cNvPr id="10" name="Content Placeholder 2"/>
          <p:cNvSpPr txBox="1">
            <a:spLocks/>
          </p:cNvSpPr>
          <p:nvPr/>
        </p:nvSpPr>
        <p:spPr bwMode="auto">
          <a:xfrm>
            <a:off x="823119" y="5334000"/>
            <a:ext cx="151042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pPr marL="0" indent="0" algn="ctr">
              <a:buFontTx/>
              <a:buNone/>
            </a:pPr>
            <a:r>
              <a:rPr lang="en-US" kern="0"/>
              <a:t>+</a:t>
            </a:r>
            <a:r>
              <a:rPr lang="en-US" kern="0" smtClean="0"/>
              <a:t>9</a:t>
            </a:r>
          </a:p>
        </p:txBody>
      </p:sp>
      <p:sp>
        <p:nvSpPr>
          <p:cNvPr id="11" name="Content Placeholder 2"/>
          <p:cNvSpPr txBox="1">
            <a:spLocks/>
          </p:cNvSpPr>
          <p:nvPr/>
        </p:nvSpPr>
        <p:spPr bwMode="auto">
          <a:xfrm>
            <a:off x="9509919" y="5334000"/>
            <a:ext cx="151042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pPr marL="0" indent="0" algn="ctr">
              <a:buFontTx/>
              <a:buNone/>
            </a:pPr>
            <a:r>
              <a:rPr lang="en-US" kern="0" smtClean="0"/>
              <a:t>+9</a:t>
            </a:r>
          </a:p>
        </p:txBody>
      </p:sp>
      <p:sp>
        <p:nvSpPr>
          <p:cNvPr id="13" name="Content Placeholder 2"/>
          <p:cNvSpPr txBox="1">
            <a:spLocks/>
          </p:cNvSpPr>
          <p:nvPr/>
        </p:nvSpPr>
        <p:spPr bwMode="auto">
          <a:xfrm>
            <a:off x="4901537" y="5341459"/>
            <a:ext cx="151042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pPr marL="0" indent="0" algn="ctr">
              <a:buFontTx/>
              <a:buNone/>
            </a:pPr>
            <a:r>
              <a:rPr lang="en-US" kern="0" smtClean="0"/>
              <a:t>13</a:t>
            </a:r>
          </a:p>
        </p:txBody>
      </p:sp>
      <p:sp>
        <p:nvSpPr>
          <p:cNvPr id="15" name="Content Placeholder 2"/>
          <p:cNvSpPr txBox="1">
            <a:spLocks/>
          </p:cNvSpPr>
          <p:nvPr/>
        </p:nvSpPr>
        <p:spPr bwMode="auto">
          <a:xfrm>
            <a:off x="-25247" y="1981200"/>
            <a:ext cx="151042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pPr marL="0" indent="0" algn="ctr">
              <a:buFontTx/>
              <a:buNone/>
            </a:pPr>
            <a:r>
              <a:rPr lang="en-US" u="sng" kern="0" smtClean="0"/>
              <a:t>Lost:</a:t>
            </a:r>
          </a:p>
        </p:txBody>
      </p:sp>
      <p:sp>
        <p:nvSpPr>
          <p:cNvPr id="16" name="Content Placeholder 2"/>
          <p:cNvSpPr txBox="1">
            <a:spLocks/>
          </p:cNvSpPr>
          <p:nvPr/>
        </p:nvSpPr>
        <p:spPr bwMode="auto">
          <a:xfrm>
            <a:off x="8678505" y="1996958"/>
            <a:ext cx="151042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rgbClr val="000000"/>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000">
                <a:solidFill>
                  <a:schemeClr val="tx1"/>
                </a:solidFill>
                <a:latin typeface="+mn-lt"/>
              </a:defRPr>
            </a:lvl4pPr>
            <a:lvl5pPr marL="2057400" indent="-228600" algn="l" rtl="0" eaLnBrk="0" fontAlgn="base" hangingPunct="0">
              <a:spcBef>
                <a:spcPct val="20000"/>
              </a:spcBef>
              <a:spcAft>
                <a:spcPct val="0"/>
              </a:spcAft>
              <a:buChar char="»"/>
              <a:defRPr sz="900">
                <a:solidFill>
                  <a:schemeClr val="tx1"/>
                </a:solidFill>
                <a:latin typeface="+mn-lt"/>
              </a:defRPr>
            </a:lvl5pPr>
            <a:lvl6pPr marL="2514600" indent="-228600" algn="l" rtl="0" fontAlgn="base">
              <a:spcBef>
                <a:spcPct val="20000"/>
              </a:spcBef>
              <a:spcAft>
                <a:spcPct val="0"/>
              </a:spcAft>
              <a:buChar char="»"/>
              <a:defRPr sz="900">
                <a:solidFill>
                  <a:schemeClr val="tx1"/>
                </a:solidFill>
                <a:latin typeface="+mn-lt"/>
              </a:defRPr>
            </a:lvl6pPr>
            <a:lvl7pPr marL="2971800" indent="-228600" algn="l" rtl="0" fontAlgn="base">
              <a:spcBef>
                <a:spcPct val="20000"/>
              </a:spcBef>
              <a:spcAft>
                <a:spcPct val="0"/>
              </a:spcAft>
              <a:buChar char="»"/>
              <a:defRPr sz="900">
                <a:solidFill>
                  <a:schemeClr val="tx1"/>
                </a:solidFill>
                <a:latin typeface="+mn-lt"/>
              </a:defRPr>
            </a:lvl7pPr>
            <a:lvl8pPr marL="3429000" indent="-228600" algn="l" rtl="0" fontAlgn="base">
              <a:spcBef>
                <a:spcPct val="20000"/>
              </a:spcBef>
              <a:spcAft>
                <a:spcPct val="0"/>
              </a:spcAft>
              <a:buChar char="»"/>
              <a:defRPr sz="900">
                <a:solidFill>
                  <a:schemeClr val="tx1"/>
                </a:solidFill>
                <a:latin typeface="+mn-lt"/>
              </a:defRPr>
            </a:lvl8pPr>
            <a:lvl9pPr marL="3886200" indent="-228600" algn="l" rtl="0" fontAlgn="base">
              <a:spcBef>
                <a:spcPct val="20000"/>
              </a:spcBef>
              <a:spcAft>
                <a:spcPct val="0"/>
              </a:spcAft>
              <a:buChar char="»"/>
              <a:defRPr sz="900">
                <a:solidFill>
                  <a:schemeClr val="tx1"/>
                </a:solidFill>
                <a:latin typeface="+mn-lt"/>
              </a:defRPr>
            </a:lvl9pPr>
          </a:lstStyle>
          <a:p>
            <a:pPr marL="0" indent="0" algn="ctr">
              <a:buFontTx/>
              <a:buNone/>
            </a:pPr>
            <a:r>
              <a:rPr lang="en-US" u="sng" kern="0" smtClean="0"/>
              <a:t>Gained:</a:t>
            </a:r>
          </a:p>
        </p:txBody>
      </p:sp>
    </p:spTree>
    <p:extLst>
      <p:ext uri="{BB962C8B-B14F-4D97-AF65-F5344CB8AC3E}">
        <p14:creationId xmlns:p14="http://schemas.microsoft.com/office/powerpoint/2010/main" val="42428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3" grpId="0" uiExpand="1" build="p"/>
      <p:bldP spid="5" grpId="0"/>
      <p:bldP spid="6" grpId="0"/>
      <p:bldP spid="7" grpId="0"/>
      <p:bldP spid="8" grpId="0"/>
      <p:bldP spid="9" grpId="0"/>
      <p:bldP spid="10" grpId="0"/>
      <p:bldP spid="11" grpId="0"/>
      <p:bldP spid="13"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a:t>
            </a:r>
            <a:r>
              <a:rPr lang="en-US" smtClean="0"/>
              <a:t>.  Departmental Investment in Research</a:t>
            </a:r>
            <a:endParaRPr lang="en-US"/>
          </a:p>
        </p:txBody>
      </p:sp>
      <p:sp>
        <p:nvSpPr>
          <p:cNvPr id="3" name="Content Placeholder 2"/>
          <p:cNvSpPr>
            <a:spLocks noGrp="1"/>
          </p:cNvSpPr>
          <p:nvPr>
            <p:ph idx="1"/>
          </p:nvPr>
        </p:nvSpPr>
        <p:spPr/>
        <p:txBody>
          <a:bodyPr/>
          <a:lstStyle/>
          <a:p>
            <a:r>
              <a:rPr lang="en-US" sz="2800" smtClean="0"/>
              <a:t>My offenses:</a:t>
            </a:r>
            <a:endParaRPr lang="en-US" sz="2000" smtClean="0"/>
          </a:p>
          <a:p>
            <a:pPr lvl="1"/>
            <a:r>
              <a:rPr lang="en-US" sz="2000" smtClean="0"/>
              <a:t>Travel to/shipping material to conferences in which I did not publish</a:t>
            </a:r>
          </a:p>
          <a:p>
            <a:pPr lvl="1"/>
            <a:r>
              <a:rPr lang="en-US" sz="2000" smtClean="0"/>
              <a:t>Lab infrastructure:</a:t>
            </a:r>
          </a:p>
          <a:p>
            <a:pPr lvl="2"/>
            <a:r>
              <a:rPr lang="en-US" sz="1800" smtClean="0"/>
              <a:t>Projector</a:t>
            </a:r>
          </a:p>
          <a:p>
            <a:pPr lvl="2"/>
            <a:r>
              <a:rPr lang="en-US" sz="1800" smtClean="0"/>
              <a:t>Lab door sign</a:t>
            </a:r>
            <a:endParaRPr lang="en-US" sz="2400"/>
          </a:p>
          <a:p>
            <a:endParaRPr lang="en-US"/>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30</a:t>
            </a:fld>
            <a:endParaRPr lang="en-US">
              <a:solidFill>
                <a:srgbClr val="990033"/>
              </a:solidFill>
            </a:endParaRPr>
          </a:p>
        </p:txBody>
      </p:sp>
    </p:spTree>
    <p:extLst>
      <p:ext uri="{BB962C8B-B14F-4D97-AF65-F5344CB8AC3E}">
        <p14:creationId xmlns:p14="http://schemas.microsoft.com/office/powerpoint/2010/main" val="3798964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a:t>
            </a:r>
            <a:r>
              <a:rPr lang="en-US" smtClean="0"/>
              <a:t>.  </a:t>
            </a:r>
            <a:r>
              <a:rPr lang="en-US"/>
              <a:t>Departmental Investment in Research</a:t>
            </a:r>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31</a:t>
            </a:fld>
            <a:endParaRPr lang="en-US">
              <a:solidFill>
                <a:srgbClr val="990033"/>
              </a:solidFill>
            </a:endParaRPr>
          </a:p>
        </p:txBody>
      </p:sp>
      <p:pic>
        <p:nvPicPr>
          <p:cNvPr id="3" name="Picture 2"/>
          <p:cNvPicPr>
            <a:picLocks noChangeAspect="1"/>
          </p:cNvPicPr>
          <p:nvPr/>
        </p:nvPicPr>
        <p:blipFill>
          <a:blip r:embed="rId2"/>
          <a:stretch>
            <a:fillRect/>
          </a:stretch>
        </p:blipFill>
        <p:spPr>
          <a:xfrm>
            <a:off x="2118519" y="1322151"/>
            <a:ext cx="7815557" cy="4697649"/>
          </a:xfrm>
          <a:prstGeom prst="rect">
            <a:avLst/>
          </a:prstGeom>
        </p:spPr>
      </p:pic>
    </p:spTree>
    <p:extLst>
      <p:ext uri="{BB962C8B-B14F-4D97-AF65-F5344CB8AC3E}">
        <p14:creationId xmlns:p14="http://schemas.microsoft.com/office/powerpoint/2010/main" val="1862875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a:t>
            </a:r>
            <a:r>
              <a:rPr lang="en-US" smtClean="0"/>
              <a:t>.  </a:t>
            </a:r>
            <a:r>
              <a:rPr lang="en-US"/>
              <a:t>Departmental Investment in Research</a:t>
            </a:r>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32</a:t>
            </a:fld>
            <a:endParaRPr lang="en-US">
              <a:solidFill>
                <a:srgbClr val="990033"/>
              </a:solidFill>
            </a:endParaRPr>
          </a:p>
        </p:txBody>
      </p:sp>
      <p:pic>
        <p:nvPicPr>
          <p:cNvPr id="6" name="Picture 5"/>
          <p:cNvPicPr>
            <a:picLocks noChangeAspect="1"/>
          </p:cNvPicPr>
          <p:nvPr/>
        </p:nvPicPr>
        <p:blipFill>
          <a:blip r:embed="rId2"/>
          <a:stretch>
            <a:fillRect/>
          </a:stretch>
        </p:blipFill>
        <p:spPr>
          <a:xfrm>
            <a:off x="2042319" y="1371600"/>
            <a:ext cx="7733287" cy="4648200"/>
          </a:xfrm>
          <a:prstGeom prst="rect">
            <a:avLst/>
          </a:prstGeom>
        </p:spPr>
      </p:pic>
    </p:spTree>
    <p:extLst>
      <p:ext uri="{BB962C8B-B14F-4D97-AF65-F5344CB8AC3E}">
        <p14:creationId xmlns:p14="http://schemas.microsoft.com/office/powerpoint/2010/main" val="737285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Recipe for Growing Great Junior Faculty into Super Senior Faculty</a:t>
            </a:r>
          </a:p>
        </p:txBody>
      </p:sp>
      <p:sp>
        <p:nvSpPr>
          <p:cNvPr id="3" name="Content Placeholder 2"/>
          <p:cNvSpPr>
            <a:spLocks noGrp="1"/>
          </p:cNvSpPr>
          <p:nvPr>
            <p:ph idx="1"/>
          </p:nvPr>
        </p:nvSpPr>
        <p:spPr>
          <a:xfrm>
            <a:off x="670719" y="3200400"/>
            <a:ext cx="10668000" cy="2819400"/>
          </a:xfrm>
        </p:spPr>
        <p:txBody>
          <a:bodyPr/>
          <a:lstStyle/>
          <a:p>
            <a:pPr marL="0" indent="0" algn="ctr">
              <a:buNone/>
            </a:pPr>
            <a:r>
              <a:rPr lang="en-US" sz="2800"/>
              <a:t>5</a:t>
            </a:r>
            <a:r>
              <a:rPr lang="en-US" sz="2800" smtClean="0"/>
              <a:t>.  Lessen adminstrative burden on faculty</a:t>
            </a:r>
            <a:endParaRPr lang="en-US" sz="280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33</a:t>
            </a:fld>
            <a:endParaRPr lang="en-US">
              <a:solidFill>
                <a:srgbClr val="990033"/>
              </a:solidFill>
            </a:endParaRPr>
          </a:p>
        </p:txBody>
      </p:sp>
    </p:spTree>
    <p:extLst>
      <p:ext uri="{BB962C8B-B14F-4D97-AF65-F5344CB8AC3E}">
        <p14:creationId xmlns:p14="http://schemas.microsoft.com/office/powerpoint/2010/main" val="39974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Administrative Burden</a:t>
            </a:r>
            <a:endParaRPr lang="en-US"/>
          </a:p>
        </p:txBody>
      </p:sp>
      <p:sp>
        <p:nvSpPr>
          <p:cNvPr id="3" name="Content Placeholder 2"/>
          <p:cNvSpPr>
            <a:spLocks noGrp="1"/>
          </p:cNvSpPr>
          <p:nvPr>
            <p:ph idx="1"/>
          </p:nvPr>
        </p:nvSpPr>
        <p:spPr/>
        <p:txBody>
          <a:bodyPr/>
          <a:lstStyle/>
          <a:p>
            <a:r>
              <a:rPr lang="en-US" dirty="0" smtClean="0"/>
              <a:t>I spent the previous four </a:t>
            </a:r>
            <a:r>
              <a:rPr lang="en-US" smtClean="0"/>
              <a:t>weeks </a:t>
            </a:r>
            <a:r>
              <a:rPr lang="en-US"/>
              <a:t>doing almost nothing </a:t>
            </a:r>
            <a:r>
              <a:rPr lang="en-US" dirty="0" smtClean="0"/>
              <a:t>but reconciling errors in my </a:t>
            </a:r>
            <a:r>
              <a:rPr lang="en-US" smtClean="0"/>
              <a:t>NSF research account</a:t>
            </a:r>
            <a:endParaRPr lang="en-US" dirty="0" smtClean="0"/>
          </a:p>
          <a:p>
            <a:endParaRPr lang="en-US" dirty="0"/>
          </a:p>
          <a:p>
            <a:r>
              <a:rPr lang="en-US" dirty="0" smtClean="0"/>
              <a:t>Faculty time required to:</a:t>
            </a:r>
          </a:p>
          <a:p>
            <a:pPr lvl="1"/>
            <a:r>
              <a:rPr lang="en-US" dirty="0" smtClean="0"/>
              <a:t>Make a credit card purchase:  2 hours</a:t>
            </a:r>
          </a:p>
          <a:p>
            <a:pPr lvl="1"/>
            <a:r>
              <a:rPr lang="en-US" dirty="0" smtClean="0"/>
              <a:t>Add a single workstation to the college wired network:  ½ day to 1 day</a:t>
            </a:r>
          </a:p>
          <a:p>
            <a:pPr lvl="1"/>
            <a:r>
              <a:rPr lang="en-US" dirty="0" smtClean="0"/>
              <a:t>Reconcile grant </a:t>
            </a:r>
            <a:r>
              <a:rPr lang="en-US" smtClean="0"/>
              <a:t>expenditures against </a:t>
            </a:r>
            <a:r>
              <a:rPr lang="en-US" dirty="0" smtClean="0"/>
              <a:t>original budget:  impossible</a:t>
            </a:r>
          </a:p>
          <a:p>
            <a:pPr lvl="1"/>
            <a:r>
              <a:rPr lang="en-US" dirty="0" smtClean="0"/>
              <a:t>Administrate lab servers:  10-20% total time</a:t>
            </a:r>
          </a:p>
          <a:p>
            <a:pPr lvl="1"/>
            <a:endParaRPr lang="en-US" dirty="0"/>
          </a:p>
          <a:p>
            <a:r>
              <a:rPr lang="en-US" dirty="0" smtClean="0"/>
              <a:t>Faculty meetings:</a:t>
            </a:r>
            <a:endParaRPr lang="en-US" sz="1600" dirty="0"/>
          </a:p>
          <a:p>
            <a:pPr lvl="1"/>
            <a:r>
              <a:rPr lang="en-US" sz="1800" dirty="0" smtClean="0"/>
              <a:t>Recent discussions:</a:t>
            </a:r>
          </a:p>
          <a:p>
            <a:pPr marL="1257300" lvl="2" indent="-342900">
              <a:buFont typeface="+mj-lt"/>
              <a:buAutoNum type="arabicPeriod"/>
            </a:pPr>
            <a:r>
              <a:rPr lang="en-US" sz="1400" dirty="0" err="1" smtClean="0"/>
              <a:t>Shorelight</a:t>
            </a:r>
            <a:r>
              <a:rPr lang="en-US" sz="1400" dirty="0" smtClean="0"/>
              <a:t>:  useless discussion</a:t>
            </a:r>
          </a:p>
          <a:p>
            <a:pPr marL="1257300" lvl="2" indent="-342900">
              <a:buFont typeface="+mj-lt"/>
              <a:buAutoNum type="arabicPeriod"/>
            </a:pPr>
            <a:r>
              <a:rPr lang="en-US" sz="1400" dirty="0" smtClean="0"/>
              <a:t>Frosting windows between corridor and faculty offices:  don’t exist</a:t>
            </a:r>
          </a:p>
          <a:p>
            <a:pPr marL="1257300" lvl="2" indent="-342900">
              <a:buFont typeface="+mj-lt"/>
              <a:buAutoNum type="arabicPeriod"/>
            </a:pPr>
            <a:r>
              <a:rPr lang="en-US" sz="1400" dirty="0" err="1" smtClean="0"/>
              <a:t>Noiseproofing</a:t>
            </a:r>
            <a:r>
              <a:rPr lang="en-US" sz="1400" dirty="0" smtClean="0"/>
              <a:t> walls:  punch list item!</a:t>
            </a:r>
          </a:p>
          <a:p>
            <a:pPr marL="1257300" lvl="2" indent="-342900">
              <a:buFont typeface="+mj-lt"/>
              <a:buAutoNum type="arabicPeriod"/>
            </a:pPr>
            <a:r>
              <a:rPr lang="en-US" sz="1400" dirty="0" smtClean="0"/>
              <a:t>Summer teaching offerings:  individual choice of instructors!</a:t>
            </a:r>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34</a:t>
            </a:fld>
            <a:endParaRPr lang="en-US">
              <a:solidFill>
                <a:srgbClr val="990033"/>
              </a:solidFill>
            </a:endParaRPr>
          </a:p>
        </p:txBody>
      </p:sp>
    </p:spTree>
    <p:extLst>
      <p:ext uri="{BB962C8B-B14F-4D97-AF65-F5344CB8AC3E}">
        <p14:creationId xmlns:p14="http://schemas.microsoft.com/office/powerpoint/2010/main" val="14566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a:p>
        </p:txBody>
      </p:sp>
      <p:sp>
        <p:nvSpPr>
          <p:cNvPr id="3" name="Content Placeholder 2"/>
          <p:cNvSpPr>
            <a:spLocks noGrp="1"/>
          </p:cNvSpPr>
          <p:nvPr>
            <p:ph idx="1"/>
          </p:nvPr>
        </p:nvSpPr>
        <p:spPr/>
        <p:txBody>
          <a:bodyPr/>
          <a:lstStyle/>
          <a:p>
            <a:pPr marL="0" indent="0">
              <a:buNone/>
            </a:pPr>
            <a:r>
              <a:rPr lang="en-US" sz="2400" u="sng" dirty="0" smtClean="0"/>
              <a:t>Recipe for success:</a:t>
            </a:r>
          </a:p>
          <a:p>
            <a:pPr>
              <a:buFont typeface="+mj-lt"/>
              <a:buAutoNum type="arabicPeriod"/>
            </a:pPr>
            <a:r>
              <a:rPr lang="en-US" sz="2400" dirty="0" smtClean="0"/>
              <a:t>Recruit good graduate students</a:t>
            </a:r>
          </a:p>
          <a:p>
            <a:pPr>
              <a:buFont typeface="+mj-lt"/>
              <a:buAutoNum type="arabicPeriod"/>
            </a:pPr>
            <a:r>
              <a:rPr lang="en-US" sz="2400" dirty="0" smtClean="0"/>
              <a:t>Develop strategic hiring plan </a:t>
            </a:r>
            <a:r>
              <a:rPr lang="en-US" sz="2400" smtClean="0"/>
              <a:t>and sell it to the dean</a:t>
            </a:r>
          </a:p>
          <a:p>
            <a:pPr>
              <a:buFont typeface="+mj-lt"/>
              <a:buAutoNum type="arabicPeriod"/>
            </a:pPr>
            <a:r>
              <a:rPr lang="en-US" sz="2400" smtClean="0">
                <a:solidFill>
                  <a:schemeClr val="tx1"/>
                </a:solidFill>
              </a:rPr>
              <a:t>Effectively mentor new faculty</a:t>
            </a:r>
            <a:endParaRPr lang="en-US" sz="2400" dirty="0" smtClean="0">
              <a:solidFill>
                <a:schemeClr val="tx1"/>
              </a:solidFill>
            </a:endParaRPr>
          </a:p>
          <a:p>
            <a:pPr>
              <a:buFont typeface="+mj-lt"/>
              <a:buAutoNum type="arabicPeriod"/>
            </a:pPr>
            <a:r>
              <a:rPr lang="en-US" sz="2400" dirty="0" smtClean="0"/>
              <a:t>Take active leadership role for developing large proposals, pair senior and junior faculty</a:t>
            </a:r>
          </a:p>
          <a:p>
            <a:pPr>
              <a:buFont typeface="+mj-lt"/>
              <a:buAutoNum type="arabicPeriod"/>
            </a:pPr>
            <a:r>
              <a:rPr lang="en-US" sz="2400" dirty="0" smtClean="0"/>
              <a:t>Invest in faculty research development and lab infrastructure, </a:t>
            </a:r>
            <a:r>
              <a:rPr lang="en-US" sz="2400" dirty="0" err="1" smtClean="0"/>
              <a:t>adust</a:t>
            </a:r>
            <a:r>
              <a:rPr lang="en-US" sz="2400" dirty="0" smtClean="0"/>
              <a:t> salaries to reflect research success</a:t>
            </a:r>
          </a:p>
          <a:p>
            <a:pPr>
              <a:buFont typeface="+mj-lt"/>
              <a:buAutoNum type="arabicPeriod"/>
            </a:pPr>
            <a:r>
              <a:rPr lang="en-US" sz="2400" dirty="0" smtClean="0"/>
              <a:t>Reduce administrative, purchasing, and accounting overheads</a:t>
            </a:r>
          </a:p>
          <a:p>
            <a:pPr>
              <a:buFont typeface="+mj-lt"/>
              <a:buAutoNum type="arabicPeriod"/>
            </a:pPr>
            <a:endParaRPr lang="en-US" sz="2400" dirty="0"/>
          </a:p>
          <a:p>
            <a:pPr>
              <a:buFont typeface="+mj-lt"/>
              <a:buAutoNum type="arabicPeriod"/>
            </a:pPr>
            <a:r>
              <a:rPr lang="en-US" sz="2400" dirty="0" smtClean="0"/>
              <a:t>Publicize research successes!</a:t>
            </a:r>
            <a:endParaRPr lang="en-US" sz="2400" dirty="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35</a:t>
            </a:fld>
            <a:endParaRPr lang="en-US">
              <a:solidFill>
                <a:srgbClr val="990033"/>
              </a:solidFill>
            </a:endParaRPr>
          </a:p>
        </p:txBody>
      </p:sp>
    </p:spTree>
    <p:extLst>
      <p:ext uri="{BB962C8B-B14F-4D97-AF65-F5344CB8AC3E}">
        <p14:creationId xmlns:p14="http://schemas.microsoft.com/office/powerpoint/2010/main" val="494084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Leadership </a:t>
            </a:r>
            <a:r>
              <a:rPr lang="en-US"/>
              <a:t>in the Future of CSE</a:t>
            </a:r>
          </a:p>
        </p:txBody>
      </p:sp>
      <p:sp>
        <p:nvSpPr>
          <p:cNvPr id="3" name="Content Placeholder 2"/>
          <p:cNvSpPr>
            <a:spLocks noGrp="1"/>
          </p:cNvSpPr>
          <p:nvPr>
            <p:ph idx="1"/>
          </p:nvPr>
        </p:nvSpPr>
        <p:spPr/>
        <p:txBody>
          <a:bodyPr/>
          <a:lstStyle/>
          <a:p>
            <a:r>
              <a:rPr lang="en-US" sz="2400" smtClean="0"/>
              <a:t>CSE facing most significant change since 2000</a:t>
            </a:r>
          </a:p>
          <a:p>
            <a:endParaRPr lang="en-US" sz="2400"/>
          </a:p>
          <a:p>
            <a:r>
              <a:rPr lang="en-US" sz="2400" smtClean="0"/>
              <a:t>CSE needs to adapt to capitalize</a:t>
            </a:r>
          </a:p>
          <a:p>
            <a:endParaRPr lang="en-US" sz="2400"/>
          </a:p>
          <a:p>
            <a:r>
              <a:rPr lang="en-US" sz="2400" smtClean="0"/>
              <a:t>Will require leadership</a:t>
            </a:r>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4</a:t>
            </a:fld>
            <a:endParaRPr lang="en-US">
              <a:solidFill>
                <a:srgbClr val="990033"/>
              </a:solidFill>
            </a:endParaRPr>
          </a:p>
        </p:txBody>
      </p:sp>
    </p:spTree>
    <p:extLst>
      <p:ext uri="{BB962C8B-B14F-4D97-AF65-F5344CB8AC3E}">
        <p14:creationId xmlns:p14="http://schemas.microsoft.com/office/powerpoint/2010/main" val="1154078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Enrollment</a:t>
            </a:r>
            <a:endParaRPr lang="en-US"/>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5</a:t>
            </a:fld>
            <a:endParaRPr lang="en-US">
              <a:solidFill>
                <a:srgbClr val="990033"/>
              </a:solidFill>
            </a:endParaRPr>
          </a:p>
        </p:txBody>
      </p:sp>
      <p:pic>
        <p:nvPicPr>
          <p:cNvPr id="6" name="Picture 5"/>
          <p:cNvPicPr>
            <a:picLocks noChangeAspect="1"/>
          </p:cNvPicPr>
          <p:nvPr/>
        </p:nvPicPr>
        <p:blipFill>
          <a:blip r:embed="rId2"/>
          <a:stretch>
            <a:fillRect/>
          </a:stretch>
        </p:blipFill>
        <p:spPr>
          <a:xfrm>
            <a:off x="2270919" y="1447800"/>
            <a:ext cx="7362825" cy="4550060"/>
          </a:xfrm>
          <a:prstGeom prst="rect">
            <a:avLst/>
          </a:prstGeom>
        </p:spPr>
      </p:pic>
    </p:spTree>
    <p:extLst>
      <p:ext uri="{BB962C8B-B14F-4D97-AF65-F5344CB8AC3E}">
        <p14:creationId xmlns:p14="http://schemas.microsoft.com/office/powerpoint/2010/main" val="183825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Say What?!</a:t>
            </a:r>
            <a:endParaRPr lang="en-US"/>
          </a:p>
        </p:txBody>
      </p:sp>
      <p:sp>
        <p:nvSpPr>
          <p:cNvPr id="3" name="Content Placeholder 2"/>
          <p:cNvSpPr>
            <a:spLocks noGrp="1"/>
          </p:cNvSpPr>
          <p:nvPr>
            <p:ph idx="1"/>
          </p:nvPr>
        </p:nvSpPr>
        <p:spPr/>
        <p:txBody>
          <a:bodyPr/>
          <a:lstStyle/>
          <a:p>
            <a:r>
              <a:rPr lang="en-US" sz="2400" dirty="0" smtClean="0"/>
              <a:t>Dean (2015):</a:t>
            </a:r>
            <a:endParaRPr lang="en-US" sz="2400" dirty="0"/>
          </a:p>
          <a:p>
            <a:pPr marL="457200" lvl="1" indent="0">
              <a:buNone/>
            </a:pPr>
            <a:r>
              <a:rPr lang="en-US" sz="2000" i="1" dirty="0" smtClean="0"/>
              <a:t>“Teaching </a:t>
            </a:r>
            <a:r>
              <a:rPr lang="en-US" sz="2000" i="1" dirty="0"/>
              <a:t>needs may not play any role in searches for tenure stream </a:t>
            </a:r>
            <a:r>
              <a:rPr lang="en-US" sz="2000" i="1" dirty="0" smtClean="0"/>
              <a:t>faculty.”</a:t>
            </a:r>
          </a:p>
          <a:p>
            <a:pPr marL="457200" lvl="1" indent="0">
              <a:buNone/>
            </a:pPr>
            <a:endParaRPr lang="en-US" sz="2200" dirty="0"/>
          </a:p>
          <a:p>
            <a:pPr marL="457200" lvl="1" indent="0">
              <a:buNone/>
            </a:pPr>
            <a:r>
              <a:rPr lang="en-US" sz="2000" i="1" dirty="0" smtClean="0"/>
              <a:t>“Graduate students may not serve as instructors </a:t>
            </a:r>
            <a:r>
              <a:rPr lang="en-US" sz="2000" i="1" smtClean="0"/>
              <a:t>of record for any course.”</a:t>
            </a:r>
            <a:endParaRPr lang="en-US" sz="2000" i="1" dirty="0"/>
          </a:p>
          <a:p>
            <a:endParaRPr lang="en-US" sz="2400" dirty="0" smtClean="0"/>
          </a:p>
          <a:p>
            <a:r>
              <a:rPr lang="en-US" sz="2400" dirty="0" smtClean="0"/>
              <a:t>CSE instructor corps (non-101/102):</a:t>
            </a:r>
          </a:p>
          <a:p>
            <a:pPr lvl="1"/>
            <a:r>
              <a:rPr lang="en-US" sz="1800" dirty="0" smtClean="0"/>
              <a:t>2013:  Pat</a:t>
            </a:r>
          </a:p>
          <a:p>
            <a:pPr lvl="1"/>
            <a:r>
              <a:rPr lang="en-US" sz="1800" dirty="0" smtClean="0"/>
              <a:t>2014:  +JJ, +Stiffler, +</a:t>
            </a:r>
            <a:r>
              <a:rPr lang="en-US" sz="1800" dirty="0" err="1" smtClean="0"/>
              <a:t>Pade</a:t>
            </a:r>
            <a:endParaRPr lang="en-US" sz="1800" dirty="0" smtClean="0"/>
          </a:p>
          <a:p>
            <a:pPr lvl="1"/>
            <a:r>
              <a:rPr lang="en-US" sz="1800" dirty="0" smtClean="0"/>
              <a:t>2015:  +James</a:t>
            </a:r>
          </a:p>
          <a:p>
            <a:pPr lvl="1"/>
            <a:r>
              <a:rPr lang="en-US" sz="1800" dirty="0" smtClean="0"/>
              <a:t>2016:  -Stiffler, +Alberto</a:t>
            </a:r>
          </a:p>
          <a:p>
            <a:pPr lvl="1"/>
            <a:r>
              <a:rPr lang="en-US" sz="1800" dirty="0" smtClean="0"/>
              <a:t>2017:  -</a:t>
            </a:r>
            <a:r>
              <a:rPr lang="en-US" sz="1800" dirty="0" err="1" smtClean="0"/>
              <a:t>Pade</a:t>
            </a:r>
            <a:r>
              <a:rPr lang="en-US" sz="1800" dirty="0" smtClean="0"/>
              <a:t>, +</a:t>
            </a:r>
            <a:r>
              <a:rPr lang="en-US" sz="1800" dirty="0" err="1" smtClean="0"/>
              <a:t>Neema</a:t>
            </a:r>
            <a:r>
              <a:rPr lang="en-US" sz="1800" dirty="0" smtClean="0"/>
              <a:t>, +Jeremy, +1 more?  </a:t>
            </a:r>
            <a:r>
              <a:rPr lang="en-US" sz="1800" i="1" dirty="0" smtClean="0">
                <a:solidFill>
                  <a:srgbClr val="FF0000"/>
                </a:solidFill>
              </a:rPr>
              <a:t>…now at 6!</a:t>
            </a:r>
            <a:endParaRPr lang="en-US" sz="2000" i="1" dirty="0" smtClean="0">
              <a:solidFill>
                <a:srgbClr val="FF0000"/>
              </a:solidFill>
            </a:endParaRPr>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6</a:t>
            </a:fld>
            <a:endParaRPr lang="en-US">
              <a:solidFill>
                <a:srgbClr val="990033"/>
              </a:solidFill>
            </a:endParaRPr>
          </a:p>
        </p:txBody>
      </p:sp>
    </p:spTree>
    <p:extLst>
      <p:ext uri="{BB962C8B-B14F-4D97-AF65-F5344CB8AC3E}">
        <p14:creationId xmlns:p14="http://schemas.microsoft.com/office/powerpoint/2010/main" val="26570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Undergrad Teaching (CSCE 100-500, non-service)</a:t>
            </a:r>
            <a:endParaRPr lang="en-US" dirty="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7</a:t>
            </a:fld>
            <a:endParaRPr lang="en-US">
              <a:solidFill>
                <a:srgbClr val="990033"/>
              </a:solidFill>
            </a:endParaRPr>
          </a:p>
        </p:txBody>
      </p:sp>
      <p:pic>
        <p:nvPicPr>
          <p:cNvPr id="7" name="Picture 6"/>
          <p:cNvPicPr>
            <a:picLocks noChangeAspect="1"/>
          </p:cNvPicPr>
          <p:nvPr/>
        </p:nvPicPr>
        <p:blipFill>
          <a:blip r:embed="rId2"/>
          <a:stretch>
            <a:fillRect/>
          </a:stretch>
        </p:blipFill>
        <p:spPr>
          <a:xfrm>
            <a:off x="6047709" y="1752600"/>
            <a:ext cx="5867400" cy="3620311"/>
          </a:xfrm>
          <a:prstGeom prst="rect">
            <a:avLst/>
          </a:prstGeom>
        </p:spPr>
      </p:pic>
      <p:pic>
        <p:nvPicPr>
          <p:cNvPr id="9" name="Picture 8"/>
          <p:cNvPicPr>
            <a:picLocks noChangeAspect="1"/>
          </p:cNvPicPr>
          <p:nvPr/>
        </p:nvPicPr>
        <p:blipFill>
          <a:blip r:embed="rId3"/>
          <a:stretch>
            <a:fillRect/>
          </a:stretch>
        </p:blipFill>
        <p:spPr>
          <a:xfrm>
            <a:off x="239440" y="1752600"/>
            <a:ext cx="5789822" cy="3581400"/>
          </a:xfrm>
          <a:prstGeom prst="rect">
            <a:avLst/>
          </a:prstGeom>
        </p:spPr>
      </p:pic>
      <p:sp>
        <p:nvSpPr>
          <p:cNvPr id="3" name="TextBox 2"/>
          <p:cNvSpPr txBox="1"/>
          <p:nvPr/>
        </p:nvSpPr>
        <p:spPr>
          <a:xfrm>
            <a:off x="4861719" y="5262602"/>
            <a:ext cx="1219200" cy="369332"/>
          </a:xfrm>
          <a:prstGeom prst="rect">
            <a:avLst/>
          </a:prstGeom>
          <a:noFill/>
        </p:spPr>
        <p:txBody>
          <a:bodyPr wrap="square" rtlCol="0">
            <a:spAutoFit/>
          </a:bodyPr>
          <a:lstStyle/>
          <a:p>
            <a:pPr algn="ctr"/>
            <a:r>
              <a:rPr lang="en-US" dirty="0" smtClean="0"/>
              <a:t>-40%!</a:t>
            </a:r>
            <a:endParaRPr lang="en-US" dirty="0"/>
          </a:p>
        </p:txBody>
      </p:sp>
    </p:spTree>
    <p:extLst>
      <p:ext uri="{BB962C8B-B14F-4D97-AF65-F5344CB8AC3E}">
        <p14:creationId xmlns:p14="http://schemas.microsoft.com/office/powerpoint/2010/main" val="306767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Undergrad Teaching (CSCE 100-400, non-service)</a:t>
            </a:r>
            <a:endParaRPr lang="en-US" dirty="0"/>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8</a:t>
            </a:fld>
            <a:endParaRPr lang="en-US">
              <a:solidFill>
                <a:srgbClr val="990033"/>
              </a:solidFill>
            </a:endParaRPr>
          </a:p>
        </p:txBody>
      </p:sp>
      <p:pic>
        <p:nvPicPr>
          <p:cNvPr id="3" name="Picture 2"/>
          <p:cNvPicPr>
            <a:picLocks noChangeAspect="1"/>
          </p:cNvPicPr>
          <p:nvPr/>
        </p:nvPicPr>
        <p:blipFill>
          <a:blip r:embed="rId2"/>
          <a:stretch>
            <a:fillRect/>
          </a:stretch>
        </p:blipFill>
        <p:spPr>
          <a:xfrm>
            <a:off x="3062" y="1562957"/>
            <a:ext cx="5962450" cy="3659985"/>
          </a:xfrm>
          <a:prstGeom prst="rect">
            <a:avLst/>
          </a:prstGeom>
        </p:spPr>
      </p:pic>
      <p:pic>
        <p:nvPicPr>
          <p:cNvPr id="7" name="Picture 6"/>
          <p:cNvPicPr>
            <a:picLocks noChangeAspect="1"/>
          </p:cNvPicPr>
          <p:nvPr/>
        </p:nvPicPr>
        <p:blipFill>
          <a:blip r:embed="rId3"/>
          <a:stretch>
            <a:fillRect/>
          </a:stretch>
        </p:blipFill>
        <p:spPr>
          <a:xfrm>
            <a:off x="6019810" y="1451323"/>
            <a:ext cx="6142028" cy="3789762"/>
          </a:xfrm>
          <a:prstGeom prst="rect">
            <a:avLst/>
          </a:prstGeom>
        </p:spPr>
      </p:pic>
      <p:sp>
        <p:nvSpPr>
          <p:cNvPr id="6" name="Content Placeholder 2"/>
          <p:cNvSpPr>
            <a:spLocks noGrp="1"/>
          </p:cNvSpPr>
          <p:nvPr>
            <p:ph idx="1"/>
          </p:nvPr>
        </p:nvSpPr>
        <p:spPr>
          <a:xfrm>
            <a:off x="608092" y="5675532"/>
            <a:ext cx="10945654" cy="642718"/>
          </a:xfrm>
        </p:spPr>
        <p:txBody>
          <a:bodyPr/>
          <a:lstStyle/>
          <a:p>
            <a:r>
              <a:rPr lang="en-US" sz="2000" smtClean="0"/>
              <a:t>What does this mean for us?</a:t>
            </a:r>
            <a:endParaRPr lang="en-US" dirty="0" smtClean="0"/>
          </a:p>
        </p:txBody>
      </p:sp>
      <p:sp>
        <p:nvSpPr>
          <p:cNvPr id="8" name="TextBox 7"/>
          <p:cNvSpPr txBox="1"/>
          <p:nvPr/>
        </p:nvSpPr>
        <p:spPr>
          <a:xfrm>
            <a:off x="4861719" y="5104248"/>
            <a:ext cx="1219200" cy="369332"/>
          </a:xfrm>
          <a:prstGeom prst="rect">
            <a:avLst/>
          </a:prstGeom>
          <a:noFill/>
        </p:spPr>
        <p:txBody>
          <a:bodyPr wrap="square" rtlCol="0">
            <a:spAutoFit/>
          </a:bodyPr>
          <a:lstStyle/>
          <a:p>
            <a:pPr algn="ctr"/>
            <a:r>
              <a:rPr lang="en-US" dirty="0" smtClean="0"/>
              <a:t>-63%!</a:t>
            </a:r>
            <a:endParaRPr lang="en-US" dirty="0"/>
          </a:p>
        </p:txBody>
      </p:sp>
    </p:spTree>
    <p:extLst>
      <p:ext uri="{BB962C8B-B14F-4D97-AF65-F5344CB8AC3E}">
        <p14:creationId xmlns:p14="http://schemas.microsoft.com/office/powerpoint/2010/main" val="343823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Dean's Prospective:  Teaching</a:t>
            </a:r>
            <a:endParaRPr lang="en-US"/>
          </a:p>
        </p:txBody>
      </p:sp>
      <p:sp>
        <p:nvSpPr>
          <p:cNvPr id="4" name="Slide Number Placeholder 3"/>
          <p:cNvSpPr>
            <a:spLocks noGrp="1"/>
          </p:cNvSpPr>
          <p:nvPr>
            <p:ph type="sldNum" sz="quarter" idx="10"/>
          </p:nvPr>
        </p:nvSpPr>
        <p:spPr/>
        <p:txBody>
          <a:bodyPr/>
          <a:lstStyle/>
          <a:p>
            <a:r>
              <a:rPr lang="en-US" smtClean="0"/>
              <a:t> </a:t>
            </a:r>
            <a:r>
              <a:rPr lang="en-US" smtClean="0">
                <a:solidFill>
                  <a:srgbClr val="990033"/>
                </a:solidFill>
              </a:rPr>
              <a:t>			 </a:t>
            </a:r>
            <a:fld id="{3085F243-DA53-4996-A494-7454463B9EC2}" type="slidenum">
              <a:rPr lang="en-US" smtClean="0">
                <a:solidFill>
                  <a:srgbClr val="990033"/>
                </a:solidFill>
              </a:rPr>
              <a:pPr/>
              <a:t>9</a:t>
            </a:fld>
            <a:endParaRPr lang="en-US">
              <a:solidFill>
                <a:srgbClr val="990033"/>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76969193"/>
              </p:ext>
            </p:extLst>
          </p:nvPr>
        </p:nvGraphicFramePr>
        <p:xfrm>
          <a:off x="2130541" y="1447800"/>
          <a:ext cx="7992831" cy="4419864"/>
        </p:xfrm>
        <a:graphic>
          <a:graphicData uri="http://schemas.openxmlformats.org/drawingml/2006/table">
            <a:tbl>
              <a:tblPr>
                <a:tableStyleId>{073A0DAA-6AF3-43AB-8588-CEC1D06C72B9}</a:tableStyleId>
              </a:tblPr>
              <a:tblGrid>
                <a:gridCol w="1742451"/>
                <a:gridCol w="855038"/>
                <a:gridCol w="855038"/>
                <a:gridCol w="1028076"/>
                <a:gridCol w="947114"/>
                <a:gridCol w="855038"/>
                <a:gridCol w="855038"/>
                <a:gridCol w="855038"/>
              </a:tblGrid>
              <a:tr h="195039">
                <a:tc>
                  <a:txBody>
                    <a:bodyPr/>
                    <a:lstStyle/>
                    <a:p>
                      <a:pPr algn="ctr" rtl="0" fontAlgn="b"/>
                      <a:endParaRPr lang="en-US" sz="1500" b="1" dirty="0">
                        <a:effectLst/>
                      </a:endParaRPr>
                    </a:p>
                  </a:txBody>
                  <a:tcPr marL="15563" marR="15563" marT="10375" marB="10375" anchor="b"/>
                </a:tc>
                <a:tc>
                  <a:txBody>
                    <a:bodyPr/>
                    <a:lstStyle/>
                    <a:p>
                      <a:pPr algn="ctr" rtl="0" fontAlgn="b"/>
                      <a:r>
                        <a:rPr lang="en-US" sz="1500" b="1">
                          <a:effectLst/>
                        </a:rPr>
                        <a:t>ChemE</a:t>
                      </a:r>
                    </a:p>
                  </a:txBody>
                  <a:tcPr marL="15563" marR="15563" marT="10375" marB="10375" anchor="b"/>
                </a:tc>
                <a:tc>
                  <a:txBody>
                    <a:bodyPr/>
                    <a:lstStyle/>
                    <a:p>
                      <a:pPr algn="ctr" rtl="0" fontAlgn="b"/>
                      <a:r>
                        <a:rPr lang="en-US" sz="1500" b="1" dirty="0">
                          <a:effectLst/>
                        </a:rPr>
                        <a:t>EE</a:t>
                      </a:r>
                    </a:p>
                  </a:txBody>
                  <a:tcPr marL="15563" marR="15563" marT="10375" marB="10375" anchor="b"/>
                </a:tc>
                <a:tc>
                  <a:txBody>
                    <a:bodyPr/>
                    <a:lstStyle/>
                    <a:p>
                      <a:pPr algn="ctr" rtl="0" fontAlgn="b"/>
                      <a:r>
                        <a:rPr lang="en-US" sz="1500" b="1">
                          <a:effectLst/>
                        </a:rPr>
                        <a:t>BiomedE</a:t>
                      </a:r>
                    </a:p>
                  </a:txBody>
                  <a:tcPr marL="15563" marR="15563" marT="10375" marB="10375" anchor="b"/>
                </a:tc>
                <a:tc>
                  <a:txBody>
                    <a:bodyPr/>
                    <a:lstStyle/>
                    <a:p>
                      <a:pPr algn="ctr" rtl="0" fontAlgn="b"/>
                      <a:r>
                        <a:rPr lang="en-US" sz="1500" b="1">
                          <a:effectLst/>
                        </a:rPr>
                        <a:t>CSE</a:t>
                      </a:r>
                    </a:p>
                  </a:txBody>
                  <a:tcPr marL="15563" marR="15563" marT="10375" marB="10375" anchor="b"/>
                </a:tc>
                <a:tc>
                  <a:txBody>
                    <a:bodyPr/>
                    <a:lstStyle/>
                    <a:p>
                      <a:pPr algn="ctr" rtl="0" fontAlgn="b"/>
                      <a:r>
                        <a:rPr lang="en-US" sz="1500" b="1">
                          <a:effectLst/>
                        </a:rPr>
                        <a:t>MechE</a:t>
                      </a:r>
                    </a:p>
                  </a:txBody>
                  <a:tcPr marL="15563" marR="15563" marT="10375" marB="10375" anchor="b"/>
                </a:tc>
                <a:tc>
                  <a:txBody>
                    <a:bodyPr/>
                    <a:lstStyle/>
                    <a:p>
                      <a:pPr algn="ctr" rtl="0" fontAlgn="b"/>
                      <a:r>
                        <a:rPr lang="en-US" sz="1500" b="1">
                          <a:effectLst/>
                        </a:rPr>
                        <a:t>CivE</a:t>
                      </a:r>
                    </a:p>
                  </a:txBody>
                  <a:tcPr marL="15563" marR="15563" marT="10375" marB="10375" anchor="b"/>
                </a:tc>
                <a:tc>
                  <a:txBody>
                    <a:bodyPr/>
                    <a:lstStyle/>
                    <a:p>
                      <a:pPr algn="ctr" rtl="0" fontAlgn="b"/>
                      <a:r>
                        <a:rPr lang="en-US" sz="1500" b="1">
                          <a:effectLst/>
                        </a:rPr>
                        <a:t>IIT</a:t>
                      </a:r>
                    </a:p>
                  </a:txBody>
                  <a:tcPr marL="15563" marR="15563" marT="10375" marB="10375" anchor="b"/>
                </a:tc>
              </a:tr>
              <a:tr h="195039">
                <a:tc>
                  <a:txBody>
                    <a:bodyPr/>
                    <a:lstStyle/>
                    <a:p>
                      <a:pPr algn="r" rtl="0" fontAlgn="b"/>
                      <a:r>
                        <a:rPr lang="en-US" sz="1500" b="1" smtClean="0">
                          <a:effectLst/>
                        </a:rPr>
                        <a:t>2000</a:t>
                      </a:r>
                      <a:endParaRPr lang="en-US" sz="1500" b="1">
                        <a:effectLst/>
                      </a:endParaRPr>
                    </a:p>
                  </a:txBody>
                  <a:tcPr marL="15563" marR="15563" marT="10375" marB="10375" anchor="b"/>
                </a:tc>
                <a:tc>
                  <a:txBody>
                    <a:bodyPr/>
                    <a:lstStyle/>
                    <a:p>
                      <a:pPr algn="ctr" rtl="0" fontAlgn="b"/>
                      <a:r>
                        <a:rPr lang="en-US" sz="1500" b="0" smtClean="0">
                          <a:effectLst/>
                        </a:rPr>
                        <a:t>211</a:t>
                      </a:r>
                      <a:endParaRPr lang="en-US" sz="1500" b="0">
                        <a:effectLst/>
                      </a:endParaRPr>
                    </a:p>
                  </a:txBody>
                  <a:tcPr marL="15563" marR="15563" marT="10375" marB="10375" anchor="b"/>
                </a:tc>
                <a:tc>
                  <a:txBody>
                    <a:bodyPr/>
                    <a:lstStyle/>
                    <a:p>
                      <a:pPr algn="ctr" rtl="0" fontAlgn="b"/>
                      <a:r>
                        <a:rPr lang="en-US" sz="1500" b="0" smtClean="0">
                          <a:effectLst/>
                        </a:rPr>
                        <a:t>212</a:t>
                      </a:r>
                      <a:endParaRPr lang="en-US" sz="1500" b="0">
                        <a:effectLst/>
                      </a:endParaRPr>
                    </a:p>
                  </a:txBody>
                  <a:tcPr marL="15563" marR="15563" marT="10375" marB="10375" anchor="b"/>
                </a:tc>
                <a:tc>
                  <a:txBody>
                    <a:bodyPr/>
                    <a:lstStyle/>
                    <a:p>
                      <a:pPr algn="ctr" rtl="0" fontAlgn="b"/>
                      <a:endParaRPr lang="en-US" sz="1500" b="0">
                        <a:effectLst/>
                      </a:endParaRPr>
                    </a:p>
                  </a:txBody>
                  <a:tcPr marL="15563" marR="15563" marT="10375" marB="10375" anchor="b"/>
                </a:tc>
                <a:tc>
                  <a:txBody>
                    <a:bodyPr/>
                    <a:lstStyle/>
                    <a:p>
                      <a:pPr algn="ctr" rtl="0" fontAlgn="b"/>
                      <a:r>
                        <a:rPr lang="en-US" sz="1500" b="0" smtClean="0">
                          <a:effectLst/>
                        </a:rPr>
                        <a:t>936</a:t>
                      </a:r>
                      <a:endParaRPr lang="en-US" sz="1500" b="0">
                        <a:effectLst/>
                      </a:endParaRPr>
                    </a:p>
                  </a:txBody>
                  <a:tcPr marL="15563" marR="15563" marT="10375" marB="10375" anchor="b"/>
                </a:tc>
                <a:tc>
                  <a:txBody>
                    <a:bodyPr/>
                    <a:lstStyle/>
                    <a:p>
                      <a:pPr algn="ctr" rtl="0" fontAlgn="b"/>
                      <a:r>
                        <a:rPr lang="en-US" sz="1500" b="0" smtClean="0">
                          <a:effectLst/>
                        </a:rPr>
                        <a:t>290</a:t>
                      </a:r>
                      <a:endParaRPr lang="en-US" sz="1500" b="0">
                        <a:effectLst/>
                      </a:endParaRPr>
                    </a:p>
                  </a:txBody>
                  <a:tcPr marL="15563" marR="15563" marT="10375" marB="10375" anchor="b"/>
                </a:tc>
                <a:tc>
                  <a:txBody>
                    <a:bodyPr/>
                    <a:lstStyle/>
                    <a:p>
                      <a:pPr algn="ctr" rtl="0" fontAlgn="b"/>
                      <a:r>
                        <a:rPr lang="en-US" sz="1500" b="0" smtClean="0">
                          <a:effectLst/>
                        </a:rPr>
                        <a:t>214</a:t>
                      </a:r>
                      <a:endParaRPr lang="en-US" sz="1500" b="0">
                        <a:effectLst/>
                      </a:endParaRPr>
                    </a:p>
                  </a:txBody>
                  <a:tcPr marL="15563" marR="15563" marT="10375" marB="10375" anchor="b"/>
                </a:tc>
                <a:tc>
                  <a:txBody>
                    <a:bodyPr/>
                    <a:lstStyle/>
                    <a:p>
                      <a:pPr algn="ctr" rtl="0" fontAlgn="b"/>
                      <a:endParaRPr lang="en-US" sz="1500" b="0">
                        <a:effectLst/>
                      </a:endParaRPr>
                    </a:p>
                  </a:txBody>
                  <a:tcPr marL="15563" marR="15563" marT="10375" marB="10375" anchor="b"/>
                </a:tc>
              </a:tr>
              <a:tr h="195039">
                <a:tc>
                  <a:txBody>
                    <a:bodyPr/>
                    <a:lstStyle/>
                    <a:p>
                      <a:pPr algn="r" rtl="0" fontAlgn="b"/>
                      <a:r>
                        <a:rPr lang="en-US" sz="1500" b="1" smtClean="0">
                          <a:effectLst/>
                        </a:rPr>
                        <a:t>profs (now)</a:t>
                      </a:r>
                      <a:endParaRPr lang="en-US" sz="1500" b="1">
                        <a:effectLst/>
                      </a:endParaRPr>
                    </a:p>
                  </a:txBody>
                  <a:tcPr marL="15563" marR="15563" marT="10375" marB="10375" anchor="b"/>
                </a:tc>
                <a:tc>
                  <a:txBody>
                    <a:bodyPr/>
                    <a:lstStyle/>
                    <a:p>
                      <a:pPr algn="ctr" rtl="0" fontAlgn="b"/>
                      <a:r>
                        <a:rPr lang="en-US" sz="1500" b="1" dirty="0" smtClean="0">
                          <a:effectLst/>
                        </a:rPr>
                        <a:t>18</a:t>
                      </a:r>
                      <a:endParaRPr lang="en-US" sz="1500" b="1" dirty="0">
                        <a:effectLst/>
                      </a:endParaRPr>
                    </a:p>
                  </a:txBody>
                  <a:tcPr marL="15563" marR="15563" marT="10375" marB="10375" anchor="b"/>
                </a:tc>
                <a:tc>
                  <a:txBody>
                    <a:bodyPr/>
                    <a:lstStyle/>
                    <a:p>
                      <a:pPr algn="ctr" rtl="0" fontAlgn="b"/>
                      <a:r>
                        <a:rPr lang="en-US" sz="1500" b="1" smtClean="0">
                          <a:effectLst/>
                        </a:rPr>
                        <a:t>15</a:t>
                      </a:r>
                      <a:endParaRPr lang="en-US" sz="1500" b="1">
                        <a:effectLst/>
                      </a:endParaRPr>
                    </a:p>
                  </a:txBody>
                  <a:tcPr marL="15563" marR="15563" marT="10375" marB="10375" anchor="b"/>
                </a:tc>
                <a:tc>
                  <a:txBody>
                    <a:bodyPr/>
                    <a:lstStyle/>
                    <a:p>
                      <a:pPr algn="ctr" rtl="0" fontAlgn="b"/>
                      <a:r>
                        <a:rPr lang="en-US" sz="1500" b="1" smtClean="0">
                          <a:effectLst/>
                        </a:rPr>
                        <a:t>21</a:t>
                      </a:r>
                      <a:endParaRPr lang="en-US" sz="1500" b="1">
                        <a:effectLst/>
                      </a:endParaRPr>
                    </a:p>
                  </a:txBody>
                  <a:tcPr marL="15563" marR="15563" marT="10375" marB="10375" anchor="b"/>
                </a:tc>
                <a:tc>
                  <a:txBody>
                    <a:bodyPr/>
                    <a:lstStyle/>
                    <a:p>
                      <a:pPr algn="ctr" rtl="0" fontAlgn="b"/>
                      <a:r>
                        <a:rPr lang="en-US" sz="1500" b="1" smtClean="0">
                          <a:effectLst/>
                        </a:rPr>
                        <a:t>22</a:t>
                      </a:r>
                      <a:endParaRPr lang="en-US" sz="1500" b="1">
                        <a:effectLst/>
                      </a:endParaRPr>
                    </a:p>
                  </a:txBody>
                  <a:tcPr marL="15563" marR="15563" marT="10375" marB="10375" anchor="b"/>
                </a:tc>
                <a:tc>
                  <a:txBody>
                    <a:bodyPr/>
                    <a:lstStyle/>
                    <a:p>
                      <a:pPr algn="ctr" rtl="0" fontAlgn="b"/>
                      <a:r>
                        <a:rPr lang="en-US" sz="1500" b="1" smtClean="0">
                          <a:effectLst/>
                        </a:rPr>
                        <a:t>36</a:t>
                      </a:r>
                      <a:endParaRPr lang="en-US" sz="1500" b="1">
                        <a:effectLst/>
                      </a:endParaRPr>
                    </a:p>
                  </a:txBody>
                  <a:tcPr marL="15563" marR="15563" marT="10375" marB="10375" anchor="b"/>
                </a:tc>
                <a:tc>
                  <a:txBody>
                    <a:bodyPr/>
                    <a:lstStyle/>
                    <a:p>
                      <a:pPr algn="ctr" rtl="0" fontAlgn="b"/>
                      <a:r>
                        <a:rPr lang="en-US" sz="1500" b="1" smtClean="0">
                          <a:effectLst/>
                        </a:rPr>
                        <a:t>21</a:t>
                      </a:r>
                      <a:endParaRPr lang="en-US" sz="1500" b="1">
                        <a:effectLst/>
                      </a:endParaRPr>
                    </a:p>
                  </a:txBody>
                  <a:tcPr marL="15563" marR="15563" marT="10375" marB="10375" anchor="b"/>
                </a:tc>
                <a:tc>
                  <a:txBody>
                    <a:bodyPr/>
                    <a:lstStyle/>
                    <a:p>
                      <a:pPr algn="ctr" rtl="0" fontAlgn="b"/>
                      <a:r>
                        <a:rPr lang="en-US" sz="1500" b="1" smtClean="0">
                          <a:effectLst/>
                        </a:rPr>
                        <a:t>6</a:t>
                      </a:r>
                      <a:endParaRPr lang="en-US" sz="1500" b="1">
                        <a:effectLst/>
                      </a:endParaRPr>
                    </a:p>
                  </a:txBody>
                  <a:tcPr marL="15563" marR="15563" marT="10375" marB="10375" anchor="b"/>
                </a:tc>
              </a:tr>
              <a:tr h="389775">
                <a:tc>
                  <a:txBody>
                    <a:bodyPr/>
                    <a:lstStyle/>
                    <a:p>
                      <a:pPr algn="r" rtl="0" fontAlgn="b"/>
                      <a:r>
                        <a:rPr lang="en-US" sz="1500" b="1">
                          <a:effectLst/>
                        </a:rPr>
                        <a:t>2013</a:t>
                      </a:r>
                    </a:p>
                  </a:txBody>
                  <a:tcPr marL="15563" marR="15563" marT="10375" marB="10375" anchor="b"/>
                </a:tc>
                <a:tc>
                  <a:txBody>
                    <a:bodyPr/>
                    <a:lstStyle/>
                    <a:p>
                      <a:pPr algn="ctr" rtl="0" fontAlgn="b"/>
                      <a:r>
                        <a:rPr lang="en-US" sz="1500">
                          <a:effectLst/>
                        </a:rPr>
                        <a:t>343</a:t>
                      </a:r>
                    </a:p>
                  </a:txBody>
                  <a:tcPr marL="15563" marR="15563" marT="10375" marB="10375" anchor="b">
                    <a:solidFill>
                      <a:srgbClr val="FFC000"/>
                    </a:solidFill>
                  </a:tcPr>
                </a:tc>
                <a:tc>
                  <a:txBody>
                    <a:bodyPr/>
                    <a:lstStyle/>
                    <a:p>
                      <a:pPr algn="ctr" rtl="0" fontAlgn="b"/>
                      <a:r>
                        <a:rPr lang="en-US" sz="1500">
                          <a:effectLst/>
                        </a:rPr>
                        <a:t>300</a:t>
                      </a:r>
                    </a:p>
                  </a:txBody>
                  <a:tcPr marL="15563" marR="15563" marT="10375" marB="10375" anchor="b">
                    <a:solidFill>
                      <a:srgbClr val="FFC000"/>
                    </a:solidFill>
                  </a:tcPr>
                </a:tc>
                <a:tc>
                  <a:txBody>
                    <a:bodyPr/>
                    <a:lstStyle/>
                    <a:p>
                      <a:pPr algn="ctr" rtl="0" fontAlgn="b"/>
                      <a:r>
                        <a:rPr lang="en-US" sz="1500">
                          <a:effectLst/>
                        </a:rPr>
                        <a:t>312</a:t>
                      </a:r>
                    </a:p>
                  </a:txBody>
                  <a:tcPr marL="15563" marR="15563" marT="10375" marB="10375" anchor="b">
                    <a:solidFill>
                      <a:srgbClr val="FFC000"/>
                    </a:solidFill>
                  </a:tcPr>
                </a:tc>
                <a:tc>
                  <a:txBody>
                    <a:bodyPr/>
                    <a:lstStyle/>
                    <a:p>
                      <a:pPr algn="ctr" rtl="0" fontAlgn="b"/>
                      <a:r>
                        <a:rPr lang="en-US" sz="1500">
                          <a:effectLst/>
                        </a:rPr>
                        <a:t>519</a:t>
                      </a:r>
                    </a:p>
                  </a:txBody>
                  <a:tcPr marL="15563" marR="15563" marT="10375" marB="10375" anchor="b">
                    <a:solidFill>
                      <a:srgbClr val="FFC000"/>
                    </a:solidFill>
                  </a:tcPr>
                </a:tc>
                <a:tc>
                  <a:txBody>
                    <a:bodyPr/>
                    <a:lstStyle/>
                    <a:p>
                      <a:pPr algn="ctr" rtl="0" fontAlgn="b"/>
                      <a:r>
                        <a:rPr lang="en-US" sz="1500">
                          <a:effectLst/>
                        </a:rPr>
                        <a:t>718</a:t>
                      </a:r>
                    </a:p>
                  </a:txBody>
                  <a:tcPr marL="15563" marR="15563" marT="10375" marB="10375" anchor="b">
                    <a:solidFill>
                      <a:srgbClr val="FFC000"/>
                    </a:solidFill>
                  </a:tcPr>
                </a:tc>
                <a:tc>
                  <a:txBody>
                    <a:bodyPr/>
                    <a:lstStyle/>
                    <a:p>
                      <a:pPr algn="ctr" rtl="0" fontAlgn="b"/>
                      <a:r>
                        <a:rPr lang="en-US" sz="1500">
                          <a:effectLst/>
                        </a:rPr>
                        <a:t>350</a:t>
                      </a:r>
                    </a:p>
                  </a:txBody>
                  <a:tcPr marL="15563" marR="15563" marT="10375" marB="10375" anchor="b">
                    <a:solidFill>
                      <a:srgbClr val="FFC000"/>
                    </a:solidFill>
                  </a:tcPr>
                </a:tc>
                <a:tc>
                  <a:txBody>
                    <a:bodyPr/>
                    <a:lstStyle/>
                    <a:p>
                      <a:pPr algn="ctr" rtl="0" fontAlgn="b"/>
                      <a:r>
                        <a:rPr lang="en-US" sz="1500">
                          <a:effectLst/>
                        </a:rPr>
                        <a:t>186</a:t>
                      </a:r>
                    </a:p>
                  </a:txBody>
                  <a:tcPr marL="15563" marR="15563" marT="10375" marB="10375" anchor="b">
                    <a:solidFill>
                      <a:srgbClr val="FFC000"/>
                    </a:solidFill>
                  </a:tcPr>
                </a:tc>
              </a:tr>
              <a:tr h="389775">
                <a:tc>
                  <a:txBody>
                    <a:bodyPr/>
                    <a:lstStyle/>
                    <a:p>
                      <a:pPr algn="r" rtl="0" fontAlgn="b"/>
                      <a:r>
                        <a:rPr lang="en-US" sz="1500" b="1">
                          <a:effectLst/>
                        </a:rPr>
                        <a:t>2014</a:t>
                      </a:r>
                    </a:p>
                  </a:txBody>
                  <a:tcPr marL="15563" marR="15563" marT="10375" marB="10375" anchor="b"/>
                </a:tc>
                <a:tc>
                  <a:txBody>
                    <a:bodyPr/>
                    <a:lstStyle/>
                    <a:p>
                      <a:pPr algn="ctr" rtl="0" fontAlgn="b"/>
                      <a:r>
                        <a:rPr lang="en-US" sz="1500">
                          <a:effectLst/>
                        </a:rPr>
                        <a:t>343</a:t>
                      </a:r>
                    </a:p>
                  </a:txBody>
                  <a:tcPr marL="15563" marR="15563" marT="10375" marB="10375" anchor="b">
                    <a:solidFill>
                      <a:srgbClr val="FFC000"/>
                    </a:solidFill>
                  </a:tcPr>
                </a:tc>
                <a:tc>
                  <a:txBody>
                    <a:bodyPr/>
                    <a:lstStyle/>
                    <a:p>
                      <a:pPr algn="ctr" rtl="0" fontAlgn="b"/>
                      <a:r>
                        <a:rPr lang="en-US" sz="1500">
                          <a:effectLst/>
                        </a:rPr>
                        <a:t>329</a:t>
                      </a:r>
                    </a:p>
                  </a:txBody>
                  <a:tcPr marL="15563" marR="15563" marT="10375" marB="10375" anchor="b">
                    <a:solidFill>
                      <a:srgbClr val="FFC000"/>
                    </a:solidFill>
                  </a:tcPr>
                </a:tc>
                <a:tc>
                  <a:txBody>
                    <a:bodyPr/>
                    <a:lstStyle/>
                    <a:p>
                      <a:pPr algn="ctr" rtl="0" fontAlgn="b"/>
                      <a:r>
                        <a:rPr lang="en-US" sz="1500">
                          <a:effectLst/>
                        </a:rPr>
                        <a:t>326</a:t>
                      </a:r>
                    </a:p>
                  </a:txBody>
                  <a:tcPr marL="15563" marR="15563" marT="10375" marB="10375" anchor="b">
                    <a:solidFill>
                      <a:srgbClr val="FFC000"/>
                    </a:solidFill>
                  </a:tcPr>
                </a:tc>
                <a:tc>
                  <a:txBody>
                    <a:bodyPr/>
                    <a:lstStyle/>
                    <a:p>
                      <a:pPr algn="ctr" rtl="0" fontAlgn="b"/>
                      <a:r>
                        <a:rPr lang="en-US" sz="1500">
                          <a:effectLst/>
                        </a:rPr>
                        <a:t>718</a:t>
                      </a:r>
                    </a:p>
                  </a:txBody>
                  <a:tcPr marL="15563" marR="15563" marT="10375" marB="10375" anchor="b">
                    <a:solidFill>
                      <a:srgbClr val="FFC000"/>
                    </a:solidFill>
                  </a:tcPr>
                </a:tc>
                <a:tc>
                  <a:txBody>
                    <a:bodyPr/>
                    <a:lstStyle/>
                    <a:p>
                      <a:pPr algn="ctr" rtl="0" fontAlgn="b"/>
                      <a:r>
                        <a:rPr lang="en-US" sz="1500">
                          <a:effectLst/>
                        </a:rPr>
                        <a:t>827</a:t>
                      </a:r>
                    </a:p>
                  </a:txBody>
                  <a:tcPr marL="15563" marR="15563" marT="10375" marB="10375" anchor="b">
                    <a:solidFill>
                      <a:srgbClr val="FFC000"/>
                    </a:solidFill>
                  </a:tcPr>
                </a:tc>
                <a:tc>
                  <a:txBody>
                    <a:bodyPr/>
                    <a:lstStyle/>
                    <a:p>
                      <a:pPr algn="ctr" rtl="0" fontAlgn="b"/>
                      <a:r>
                        <a:rPr lang="en-US" sz="1500">
                          <a:effectLst/>
                        </a:rPr>
                        <a:t>368</a:t>
                      </a:r>
                    </a:p>
                  </a:txBody>
                  <a:tcPr marL="15563" marR="15563" marT="10375" marB="10375" anchor="b">
                    <a:solidFill>
                      <a:srgbClr val="FFC000"/>
                    </a:solidFill>
                  </a:tcPr>
                </a:tc>
                <a:tc>
                  <a:txBody>
                    <a:bodyPr/>
                    <a:lstStyle/>
                    <a:p>
                      <a:pPr algn="ctr" rtl="0" fontAlgn="b"/>
                      <a:r>
                        <a:rPr lang="en-US" sz="1500">
                          <a:effectLst/>
                        </a:rPr>
                        <a:t>186</a:t>
                      </a:r>
                    </a:p>
                  </a:txBody>
                  <a:tcPr marL="15563" marR="15563" marT="10375" marB="10375" anchor="b">
                    <a:solidFill>
                      <a:srgbClr val="FFC000"/>
                    </a:solidFill>
                  </a:tcPr>
                </a:tc>
              </a:tr>
              <a:tr h="389775">
                <a:tc>
                  <a:txBody>
                    <a:bodyPr/>
                    <a:lstStyle/>
                    <a:p>
                      <a:pPr algn="r" rtl="0" fontAlgn="b"/>
                      <a:r>
                        <a:rPr lang="en-US" sz="1500" b="1">
                          <a:effectLst/>
                        </a:rPr>
                        <a:t>2015</a:t>
                      </a:r>
                    </a:p>
                  </a:txBody>
                  <a:tcPr marL="15563" marR="15563" marT="10375" marB="10375" anchor="b"/>
                </a:tc>
                <a:tc>
                  <a:txBody>
                    <a:bodyPr/>
                    <a:lstStyle/>
                    <a:p>
                      <a:pPr algn="ctr" rtl="0" fontAlgn="b"/>
                      <a:r>
                        <a:rPr lang="en-US" sz="1500">
                          <a:effectLst/>
                        </a:rPr>
                        <a:t>368</a:t>
                      </a:r>
                    </a:p>
                  </a:txBody>
                  <a:tcPr marL="15563" marR="15563" marT="10375" marB="10375" anchor="b">
                    <a:solidFill>
                      <a:srgbClr val="FFC000"/>
                    </a:solidFill>
                  </a:tcPr>
                </a:tc>
                <a:tc>
                  <a:txBody>
                    <a:bodyPr/>
                    <a:lstStyle/>
                    <a:p>
                      <a:pPr algn="ctr" rtl="0" fontAlgn="b"/>
                      <a:r>
                        <a:rPr lang="en-US" sz="1500">
                          <a:effectLst/>
                        </a:rPr>
                        <a:t>308</a:t>
                      </a:r>
                    </a:p>
                  </a:txBody>
                  <a:tcPr marL="15563" marR="15563" marT="10375" marB="10375" anchor="b">
                    <a:solidFill>
                      <a:srgbClr val="FFC000"/>
                    </a:solidFill>
                  </a:tcPr>
                </a:tc>
                <a:tc>
                  <a:txBody>
                    <a:bodyPr/>
                    <a:lstStyle/>
                    <a:p>
                      <a:pPr algn="ctr" rtl="0" fontAlgn="b"/>
                      <a:r>
                        <a:rPr lang="en-US" sz="1500">
                          <a:effectLst/>
                        </a:rPr>
                        <a:t>370</a:t>
                      </a:r>
                    </a:p>
                  </a:txBody>
                  <a:tcPr marL="15563" marR="15563" marT="10375" marB="10375" anchor="b">
                    <a:solidFill>
                      <a:srgbClr val="FFC000"/>
                    </a:solidFill>
                  </a:tcPr>
                </a:tc>
                <a:tc>
                  <a:txBody>
                    <a:bodyPr/>
                    <a:lstStyle/>
                    <a:p>
                      <a:pPr algn="ctr" rtl="0" fontAlgn="b"/>
                      <a:r>
                        <a:rPr lang="en-US" sz="1500">
                          <a:effectLst/>
                        </a:rPr>
                        <a:t>707</a:t>
                      </a:r>
                    </a:p>
                  </a:txBody>
                  <a:tcPr marL="15563" marR="15563" marT="10375" marB="10375" anchor="b">
                    <a:solidFill>
                      <a:srgbClr val="FFC000"/>
                    </a:solidFill>
                  </a:tcPr>
                </a:tc>
                <a:tc>
                  <a:txBody>
                    <a:bodyPr/>
                    <a:lstStyle/>
                    <a:p>
                      <a:pPr algn="ctr" rtl="0" fontAlgn="b"/>
                      <a:r>
                        <a:rPr lang="en-US" sz="1500">
                          <a:effectLst/>
                        </a:rPr>
                        <a:t>929</a:t>
                      </a:r>
                    </a:p>
                  </a:txBody>
                  <a:tcPr marL="15563" marR="15563" marT="10375" marB="10375" anchor="b">
                    <a:solidFill>
                      <a:srgbClr val="FFC000"/>
                    </a:solidFill>
                  </a:tcPr>
                </a:tc>
                <a:tc>
                  <a:txBody>
                    <a:bodyPr/>
                    <a:lstStyle/>
                    <a:p>
                      <a:pPr algn="ctr" rtl="0" fontAlgn="b"/>
                      <a:r>
                        <a:rPr lang="en-US" sz="1500">
                          <a:effectLst/>
                        </a:rPr>
                        <a:t>372</a:t>
                      </a:r>
                    </a:p>
                  </a:txBody>
                  <a:tcPr marL="15563" marR="15563" marT="10375" marB="10375" anchor="b">
                    <a:solidFill>
                      <a:srgbClr val="FFC000"/>
                    </a:solidFill>
                  </a:tcPr>
                </a:tc>
                <a:tc>
                  <a:txBody>
                    <a:bodyPr/>
                    <a:lstStyle/>
                    <a:p>
                      <a:pPr algn="ctr" rtl="0" fontAlgn="b"/>
                      <a:r>
                        <a:rPr lang="en-US" sz="1500">
                          <a:effectLst/>
                        </a:rPr>
                        <a:t>185</a:t>
                      </a:r>
                    </a:p>
                  </a:txBody>
                  <a:tcPr marL="15563" marR="15563" marT="10375" marB="10375" anchor="b">
                    <a:solidFill>
                      <a:srgbClr val="FFC000"/>
                    </a:solidFill>
                  </a:tcPr>
                </a:tc>
              </a:tr>
              <a:tr h="389775">
                <a:tc>
                  <a:txBody>
                    <a:bodyPr/>
                    <a:lstStyle/>
                    <a:p>
                      <a:pPr algn="r" rtl="0" fontAlgn="b"/>
                      <a:r>
                        <a:rPr lang="en-US" sz="1500" b="1">
                          <a:effectLst/>
                        </a:rPr>
                        <a:t>2016</a:t>
                      </a:r>
                    </a:p>
                  </a:txBody>
                  <a:tcPr marL="15563" marR="15563" marT="10375" marB="10375" anchor="b"/>
                </a:tc>
                <a:tc>
                  <a:txBody>
                    <a:bodyPr/>
                    <a:lstStyle/>
                    <a:p>
                      <a:pPr algn="ctr" rtl="0" fontAlgn="b"/>
                      <a:r>
                        <a:rPr lang="en-US" sz="1500">
                          <a:effectLst/>
                        </a:rPr>
                        <a:t>391</a:t>
                      </a:r>
                    </a:p>
                  </a:txBody>
                  <a:tcPr marL="15563" marR="15563" marT="10375" marB="10375" anchor="b">
                    <a:solidFill>
                      <a:srgbClr val="FFC000"/>
                    </a:solidFill>
                  </a:tcPr>
                </a:tc>
                <a:tc>
                  <a:txBody>
                    <a:bodyPr/>
                    <a:lstStyle/>
                    <a:p>
                      <a:pPr algn="ctr" rtl="0" fontAlgn="b"/>
                      <a:r>
                        <a:rPr lang="en-US" sz="1500">
                          <a:effectLst/>
                        </a:rPr>
                        <a:t>305</a:t>
                      </a:r>
                    </a:p>
                  </a:txBody>
                  <a:tcPr marL="15563" marR="15563" marT="10375" marB="10375" anchor="b">
                    <a:solidFill>
                      <a:srgbClr val="FFC000"/>
                    </a:solidFill>
                  </a:tcPr>
                </a:tc>
                <a:tc>
                  <a:txBody>
                    <a:bodyPr/>
                    <a:lstStyle/>
                    <a:p>
                      <a:pPr algn="ctr" rtl="0" fontAlgn="b"/>
                      <a:r>
                        <a:rPr lang="en-US" sz="1500">
                          <a:effectLst/>
                        </a:rPr>
                        <a:t>365</a:t>
                      </a:r>
                    </a:p>
                  </a:txBody>
                  <a:tcPr marL="15563" marR="15563" marT="10375" marB="10375" anchor="b">
                    <a:solidFill>
                      <a:srgbClr val="FFC000"/>
                    </a:solidFill>
                  </a:tcPr>
                </a:tc>
                <a:tc>
                  <a:txBody>
                    <a:bodyPr/>
                    <a:lstStyle/>
                    <a:p>
                      <a:pPr algn="ctr" rtl="0" fontAlgn="b"/>
                      <a:r>
                        <a:rPr lang="en-US" sz="1500" dirty="0">
                          <a:effectLst/>
                        </a:rPr>
                        <a:t>839</a:t>
                      </a:r>
                    </a:p>
                  </a:txBody>
                  <a:tcPr marL="15563" marR="15563" marT="10375" marB="10375" anchor="b">
                    <a:solidFill>
                      <a:srgbClr val="FFC000"/>
                    </a:solidFill>
                  </a:tcPr>
                </a:tc>
                <a:tc>
                  <a:txBody>
                    <a:bodyPr/>
                    <a:lstStyle/>
                    <a:p>
                      <a:pPr algn="ctr" rtl="0" fontAlgn="b"/>
                      <a:r>
                        <a:rPr lang="en-US" sz="1500" b="1" dirty="0">
                          <a:effectLst/>
                        </a:rPr>
                        <a:t>941</a:t>
                      </a:r>
                    </a:p>
                  </a:txBody>
                  <a:tcPr marL="15563" marR="15563" marT="10375" marB="10375" anchor="b">
                    <a:solidFill>
                      <a:srgbClr val="FFC000"/>
                    </a:solidFill>
                  </a:tcPr>
                </a:tc>
                <a:tc>
                  <a:txBody>
                    <a:bodyPr/>
                    <a:lstStyle/>
                    <a:p>
                      <a:pPr algn="ctr" rtl="0" fontAlgn="b"/>
                      <a:r>
                        <a:rPr lang="en-US" sz="1500">
                          <a:effectLst/>
                        </a:rPr>
                        <a:t>395</a:t>
                      </a:r>
                    </a:p>
                  </a:txBody>
                  <a:tcPr marL="15563" marR="15563" marT="10375" marB="10375" anchor="b">
                    <a:solidFill>
                      <a:srgbClr val="FFC000"/>
                    </a:solidFill>
                  </a:tcPr>
                </a:tc>
                <a:tc>
                  <a:txBody>
                    <a:bodyPr/>
                    <a:lstStyle/>
                    <a:p>
                      <a:pPr algn="ctr" rtl="0" fontAlgn="b"/>
                      <a:r>
                        <a:rPr lang="en-US" sz="1500">
                          <a:effectLst/>
                        </a:rPr>
                        <a:t>224</a:t>
                      </a:r>
                    </a:p>
                  </a:txBody>
                  <a:tcPr marL="15563" marR="15563" marT="10375" marB="10375" anchor="b">
                    <a:solidFill>
                      <a:srgbClr val="FFC000"/>
                    </a:solidFill>
                  </a:tcPr>
                </a:tc>
              </a:tr>
              <a:tr h="529363">
                <a:tc>
                  <a:txBody>
                    <a:bodyPr/>
                    <a:lstStyle/>
                    <a:p>
                      <a:pPr algn="r" rtl="0" fontAlgn="b"/>
                      <a:r>
                        <a:rPr lang="en-US" sz="1500" b="1" dirty="0" smtClean="0">
                          <a:effectLst/>
                        </a:rPr>
                        <a:t>increase</a:t>
                      </a:r>
                    </a:p>
                    <a:p>
                      <a:pPr algn="r" rtl="0" fontAlgn="b"/>
                      <a:r>
                        <a:rPr lang="en-US" sz="1500" b="1" dirty="0" smtClean="0">
                          <a:effectLst/>
                        </a:rPr>
                        <a:t>‘13 to ‘16</a:t>
                      </a:r>
                      <a:endParaRPr lang="en-US" sz="1500" b="1" dirty="0">
                        <a:effectLst/>
                      </a:endParaRPr>
                    </a:p>
                  </a:txBody>
                  <a:tcPr marL="15563" marR="15563" marT="10375" marB="10375" anchor="b"/>
                </a:tc>
                <a:tc>
                  <a:txBody>
                    <a:bodyPr/>
                    <a:lstStyle/>
                    <a:p>
                      <a:pPr algn="ctr" rtl="0" fontAlgn="b"/>
                      <a:r>
                        <a:rPr lang="en-US" sz="1500" dirty="0" smtClean="0">
                          <a:effectLst/>
                        </a:rPr>
                        <a:t>14%</a:t>
                      </a:r>
                      <a:endParaRPr lang="en-US" sz="1500" dirty="0">
                        <a:effectLst/>
                      </a:endParaRPr>
                    </a:p>
                  </a:txBody>
                  <a:tcPr marL="15563" marR="15563" marT="10375" marB="10375" anchor="b"/>
                </a:tc>
                <a:tc>
                  <a:txBody>
                    <a:bodyPr/>
                    <a:lstStyle/>
                    <a:p>
                      <a:pPr algn="ctr" rtl="0" fontAlgn="b"/>
                      <a:r>
                        <a:rPr lang="en-US" sz="1500" dirty="0" smtClean="0">
                          <a:effectLst/>
                        </a:rPr>
                        <a:t>2%</a:t>
                      </a:r>
                      <a:endParaRPr lang="en-US" sz="1500" dirty="0">
                        <a:effectLst/>
                      </a:endParaRPr>
                    </a:p>
                  </a:txBody>
                  <a:tcPr marL="15563" marR="15563" marT="10375" marB="10375" anchor="b"/>
                </a:tc>
                <a:tc>
                  <a:txBody>
                    <a:bodyPr/>
                    <a:lstStyle/>
                    <a:p>
                      <a:pPr algn="ctr" rtl="0" fontAlgn="b"/>
                      <a:r>
                        <a:rPr lang="en-US" sz="1500" dirty="0" smtClean="0">
                          <a:effectLst/>
                        </a:rPr>
                        <a:t>17%</a:t>
                      </a:r>
                      <a:endParaRPr lang="en-US" sz="1500" dirty="0">
                        <a:effectLst/>
                      </a:endParaRPr>
                    </a:p>
                  </a:txBody>
                  <a:tcPr marL="15563" marR="15563" marT="10375" marB="10375" anchor="b"/>
                </a:tc>
                <a:tc>
                  <a:txBody>
                    <a:bodyPr/>
                    <a:lstStyle/>
                    <a:p>
                      <a:pPr algn="ctr" rtl="0" fontAlgn="b"/>
                      <a:r>
                        <a:rPr lang="en-US" sz="1500" b="1" dirty="0" smtClean="0">
                          <a:effectLst/>
                        </a:rPr>
                        <a:t>62%</a:t>
                      </a:r>
                      <a:endParaRPr lang="en-US" sz="1500" b="1" dirty="0">
                        <a:effectLst/>
                      </a:endParaRPr>
                    </a:p>
                  </a:txBody>
                  <a:tcPr marL="15563" marR="15563" marT="10375" marB="10375" anchor="b"/>
                </a:tc>
                <a:tc>
                  <a:txBody>
                    <a:bodyPr/>
                    <a:lstStyle/>
                    <a:p>
                      <a:pPr algn="ctr" rtl="0" fontAlgn="b"/>
                      <a:r>
                        <a:rPr lang="en-US" sz="1500" dirty="0" smtClean="0">
                          <a:effectLst/>
                        </a:rPr>
                        <a:t>31%</a:t>
                      </a:r>
                      <a:endParaRPr lang="en-US" sz="1500" dirty="0">
                        <a:effectLst/>
                      </a:endParaRPr>
                    </a:p>
                  </a:txBody>
                  <a:tcPr marL="15563" marR="15563" marT="10375" marB="10375" anchor="b"/>
                </a:tc>
                <a:tc>
                  <a:txBody>
                    <a:bodyPr/>
                    <a:lstStyle/>
                    <a:p>
                      <a:pPr algn="ctr" rtl="0" fontAlgn="b"/>
                      <a:r>
                        <a:rPr lang="en-US" sz="1500" dirty="0" smtClean="0">
                          <a:effectLst/>
                        </a:rPr>
                        <a:t>13%</a:t>
                      </a:r>
                      <a:endParaRPr lang="en-US" sz="1500" dirty="0">
                        <a:effectLst/>
                      </a:endParaRPr>
                    </a:p>
                  </a:txBody>
                  <a:tcPr marL="15563" marR="15563" marT="10375" marB="10375" anchor="b"/>
                </a:tc>
                <a:tc>
                  <a:txBody>
                    <a:bodyPr/>
                    <a:lstStyle/>
                    <a:p>
                      <a:pPr algn="ctr" rtl="0" fontAlgn="b"/>
                      <a:r>
                        <a:rPr lang="en-US" sz="1500" dirty="0" smtClean="0">
                          <a:effectLst/>
                        </a:rPr>
                        <a:t>20%</a:t>
                      </a:r>
                      <a:endParaRPr lang="en-US" sz="1500" dirty="0">
                        <a:effectLst/>
                      </a:endParaRPr>
                    </a:p>
                  </a:txBody>
                  <a:tcPr marL="15563" marR="15563" marT="10375" marB="10375" anchor="b"/>
                </a:tc>
              </a:tr>
              <a:tr h="529363">
                <a:tc>
                  <a:txBody>
                    <a:bodyPr/>
                    <a:lstStyle/>
                    <a:p>
                      <a:pPr algn="r" rtl="0" fontAlgn="b"/>
                      <a:r>
                        <a:rPr lang="en-US" sz="1500" b="1" dirty="0" smtClean="0">
                          <a:effectLst/>
                        </a:rPr>
                        <a:t>increase</a:t>
                      </a:r>
                    </a:p>
                    <a:p>
                      <a:pPr algn="r" rtl="0" fontAlgn="b"/>
                      <a:r>
                        <a:rPr lang="en-US" sz="1500" b="1" dirty="0" smtClean="0">
                          <a:effectLst/>
                        </a:rPr>
                        <a:t>‘00 to</a:t>
                      </a:r>
                      <a:r>
                        <a:rPr lang="en-US" sz="1500" b="1" baseline="0" dirty="0" smtClean="0">
                          <a:effectLst/>
                        </a:rPr>
                        <a:t> ‘16</a:t>
                      </a:r>
                      <a:endParaRPr lang="en-US" sz="1500" b="1" dirty="0">
                        <a:effectLst/>
                      </a:endParaRPr>
                    </a:p>
                  </a:txBody>
                  <a:tcPr marL="15563" marR="15563" marT="10375" marB="10375" anchor="b"/>
                </a:tc>
                <a:tc>
                  <a:txBody>
                    <a:bodyPr/>
                    <a:lstStyle/>
                    <a:p>
                      <a:pPr algn="ctr" rtl="0" fontAlgn="b"/>
                      <a:r>
                        <a:rPr lang="en-US" sz="1500" dirty="0" smtClean="0">
                          <a:effectLst/>
                        </a:rPr>
                        <a:t>46%</a:t>
                      </a:r>
                      <a:endParaRPr lang="en-US" sz="1500" dirty="0">
                        <a:effectLst/>
                      </a:endParaRPr>
                    </a:p>
                  </a:txBody>
                  <a:tcPr marL="15563" marR="15563" marT="10375" marB="10375" anchor="b"/>
                </a:tc>
                <a:tc>
                  <a:txBody>
                    <a:bodyPr/>
                    <a:lstStyle/>
                    <a:p>
                      <a:pPr algn="ctr" rtl="0" fontAlgn="b"/>
                      <a:r>
                        <a:rPr lang="en-US" sz="1500" dirty="0" smtClean="0">
                          <a:effectLst/>
                        </a:rPr>
                        <a:t>44%</a:t>
                      </a:r>
                      <a:endParaRPr lang="en-US" sz="1500" dirty="0">
                        <a:effectLst/>
                      </a:endParaRPr>
                    </a:p>
                  </a:txBody>
                  <a:tcPr marL="15563" marR="15563" marT="10375" marB="10375" anchor="b"/>
                </a:tc>
                <a:tc>
                  <a:txBody>
                    <a:bodyPr/>
                    <a:lstStyle/>
                    <a:p>
                      <a:pPr algn="ctr" rtl="0" fontAlgn="b"/>
                      <a:endParaRPr lang="en-US" sz="1500" dirty="0">
                        <a:effectLst/>
                      </a:endParaRPr>
                    </a:p>
                  </a:txBody>
                  <a:tcPr marL="15563" marR="15563" marT="10375" marB="10375" anchor="b"/>
                </a:tc>
                <a:tc>
                  <a:txBody>
                    <a:bodyPr/>
                    <a:lstStyle/>
                    <a:p>
                      <a:pPr algn="ctr" rtl="0" fontAlgn="b"/>
                      <a:r>
                        <a:rPr lang="en-US" sz="1500" dirty="0" smtClean="0">
                          <a:effectLst/>
                        </a:rPr>
                        <a:t>-12%</a:t>
                      </a:r>
                      <a:endParaRPr lang="en-US" sz="1500" dirty="0">
                        <a:effectLst/>
                      </a:endParaRPr>
                    </a:p>
                  </a:txBody>
                  <a:tcPr marL="15563" marR="15563" marT="10375" marB="10375" anchor="b"/>
                </a:tc>
                <a:tc>
                  <a:txBody>
                    <a:bodyPr/>
                    <a:lstStyle/>
                    <a:p>
                      <a:pPr algn="ctr" rtl="0" fontAlgn="b"/>
                      <a:r>
                        <a:rPr lang="en-US" sz="1500" b="1" dirty="0" smtClean="0">
                          <a:effectLst/>
                        </a:rPr>
                        <a:t>224%</a:t>
                      </a:r>
                      <a:endParaRPr lang="en-US" sz="1500" b="1" dirty="0">
                        <a:effectLst/>
                      </a:endParaRPr>
                    </a:p>
                  </a:txBody>
                  <a:tcPr marL="15563" marR="15563" marT="10375" marB="10375" anchor="b"/>
                </a:tc>
                <a:tc>
                  <a:txBody>
                    <a:bodyPr/>
                    <a:lstStyle/>
                    <a:p>
                      <a:pPr algn="ctr" rtl="0" fontAlgn="b"/>
                      <a:r>
                        <a:rPr lang="en-US" sz="1500" dirty="0" smtClean="0">
                          <a:effectLst/>
                        </a:rPr>
                        <a:t>85%</a:t>
                      </a:r>
                      <a:endParaRPr lang="en-US" sz="1500" dirty="0">
                        <a:effectLst/>
                      </a:endParaRPr>
                    </a:p>
                  </a:txBody>
                  <a:tcPr marL="15563" marR="15563" marT="10375" marB="10375" anchor="b"/>
                </a:tc>
                <a:tc>
                  <a:txBody>
                    <a:bodyPr/>
                    <a:lstStyle/>
                    <a:p>
                      <a:pPr algn="ctr" rtl="0" fontAlgn="b"/>
                      <a:endParaRPr lang="en-US" sz="1500" dirty="0">
                        <a:effectLst/>
                      </a:endParaRPr>
                    </a:p>
                  </a:txBody>
                  <a:tcPr marL="15563" marR="15563" marT="10375" marB="10375" anchor="b"/>
                </a:tc>
              </a:tr>
              <a:tr h="576039">
                <a:tc>
                  <a:txBody>
                    <a:bodyPr/>
                    <a:lstStyle/>
                    <a:p>
                      <a:pPr algn="r" rtl="0" fontAlgn="b"/>
                      <a:r>
                        <a:rPr lang="en-US" sz="1500" b="1" dirty="0" smtClean="0">
                          <a:effectLst/>
                        </a:rPr>
                        <a:t>2017 admits</a:t>
                      </a:r>
                      <a:endParaRPr lang="en-US" sz="1500" b="1" dirty="0">
                        <a:effectLst/>
                      </a:endParaRPr>
                    </a:p>
                  </a:txBody>
                  <a:tcPr marL="15563" marR="15563" marT="10375" marB="10375" anchor="b"/>
                </a:tc>
                <a:tc>
                  <a:txBody>
                    <a:bodyPr/>
                    <a:lstStyle/>
                    <a:p>
                      <a:pPr algn="ctr" rtl="0" fontAlgn="b"/>
                      <a:r>
                        <a:rPr lang="en-US" sz="1500">
                          <a:effectLst/>
                        </a:rPr>
                        <a:t>250</a:t>
                      </a:r>
                    </a:p>
                  </a:txBody>
                  <a:tcPr marL="15563" marR="15563" marT="10375" marB="10375" anchor="b"/>
                </a:tc>
                <a:tc>
                  <a:txBody>
                    <a:bodyPr/>
                    <a:lstStyle/>
                    <a:p>
                      <a:pPr algn="ctr" rtl="0" fontAlgn="b"/>
                      <a:r>
                        <a:rPr lang="en-US" sz="1500">
                          <a:effectLst/>
                        </a:rPr>
                        <a:t>128</a:t>
                      </a:r>
                    </a:p>
                  </a:txBody>
                  <a:tcPr marL="15563" marR="15563" marT="10375" marB="10375" anchor="b"/>
                </a:tc>
                <a:tc>
                  <a:txBody>
                    <a:bodyPr/>
                    <a:lstStyle/>
                    <a:p>
                      <a:pPr algn="ctr" rtl="0" fontAlgn="b"/>
                      <a:r>
                        <a:rPr lang="en-US" sz="1500">
                          <a:effectLst/>
                        </a:rPr>
                        <a:t>486</a:t>
                      </a:r>
                    </a:p>
                  </a:txBody>
                  <a:tcPr marL="15563" marR="15563" marT="10375" marB="10375" anchor="b"/>
                </a:tc>
                <a:tc>
                  <a:txBody>
                    <a:bodyPr/>
                    <a:lstStyle/>
                    <a:p>
                      <a:pPr algn="ctr" rtl="0" fontAlgn="b"/>
                      <a:r>
                        <a:rPr lang="en-US" sz="1500">
                          <a:effectLst/>
                        </a:rPr>
                        <a:t>631</a:t>
                      </a:r>
                    </a:p>
                  </a:txBody>
                  <a:tcPr marL="15563" marR="15563" marT="10375" marB="10375" anchor="b"/>
                </a:tc>
                <a:tc>
                  <a:txBody>
                    <a:bodyPr/>
                    <a:lstStyle/>
                    <a:p>
                      <a:pPr algn="ctr" rtl="0" fontAlgn="b"/>
                      <a:r>
                        <a:rPr lang="en-US" sz="1500">
                          <a:effectLst/>
                        </a:rPr>
                        <a:t>686</a:t>
                      </a:r>
                    </a:p>
                  </a:txBody>
                  <a:tcPr marL="15563" marR="15563" marT="10375" marB="10375" anchor="b"/>
                </a:tc>
                <a:tc>
                  <a:txBody>
                    <a:bodyPr/>
                    <a:lstStyle/>
                    <a:p>
                      <a:pPr algn="ctr" rtl="0" fontAlgn="b"/>
                      <a:r>
                        <a:rPr lang="en-US" sz="1500">
                          <a:effectLst/>
                        </a:rPr>
                        <a:t>321</a:t>
                      </a:r>
                    </a:p>
                  </a:txBody>
                  <a:tcPr marL="15563" marR="15563" marT="10375" marB="10375" anchor="b"/>
                </a:tc>
                <a:tc>
                  <a:txBody>
                    <a:bodyPr/>
                    <a:lstStyle/>
                    <a:p>
                      <a:pPr algn="ctr" rtl="0" fontAlgn="b"/>
                      <a:r>
                        <a:rPr lang="en-US" sz="1500">
                          <a:effectLst/>
                        </a:rPr>
                        <a:t>17</a:t>
                      </a:r>
                    </a:p>
                  </a:txBody>
                  <a:tcPr marL="15563" marR="15563" marT="10375" marB="10375" anchor="b"/>
                </a:tc>
              </a:tr>
              <a:tr h="477949">
                <a:tc>
                  <a:txBody>
                    <a:bodyPr/>
                    <a:lstStyle/>
                    <a:p>
                      <a:pPr algn="r" rtl="0" fontAlgn="b"/>
                      <a:r>
                        <a:rPr lang="en-US" sz="1500" b="1">
                          <a:effectLst/>
                        </a:rPr>
                        <a:t>admits/current</a:t>
                      </a:r>
                    </a:p>
                  </a:txBody>
                  <a:tcPr marL="15563" marR="15563" marT="10375" marB="10375" anchor="b"/>
                </a:tc>
                <a:tc>
                  <a:txBody>
                    <a:bodyPr/>
                    <a:lstStyle/>
                    <a:p>
                      <a:pPr algn="ctr" rtl="0" fontAlgn="b"/>
                      <a:r>
                        <a:rPr lang="en-US" sz="1500" dirty="0" smtClean="0">
                          <a:effectLst/>
                        </a:rPr>
                        <a:t>64%</a:t>
                      </a:r>
                      <a:endParaRPr lang="en-US" sz="1500" dirty="0">
                        <a:effectLst/>
                      </a:endParaRPr>
                    </a:p>
                  </a:txBody>
                  <a:tcPr marL="15563" marR="15563" marT="10375" marB="10375" anchor="b"/>
                </a:tc>
                <a:tc>
                  <a:txBody>
                    <a:bodyPr/>
                    <a:lstStyle/>
                    <a:p>
                      <a:pPr algn="ctr" rtl="0" fontAlgn="b"/>
                      <a:r>
                        <a:rPr lang="en-US" sz="1500" dirty="0" smtClean="0">
                          <a:effectLst/>
                        </a:rPr>
                        <a:t>44%</a:t>
                      </a:r>
                      <a:endParaRPr lang="en-US" sz="1500" dirty="0">
                        <a:effectLst/>
                      </a:endParaRPr>
                    </a:p>
                  </a:txBody>
                  <a:tcPr marL="15563" marR="15563" marT="10375" marB="10375" anchor="b"/>
                </a:tc>
                <a:tc>
                  <a:txBody>
                    <a:bodyPr/>
                    <a:lstStyle/>
                    <a:p>
                      <a:pPr algn="ctr" rtl="0" fontAlgn="b"/>
                      <a:r>
                        <a:rPr lang="en-US" sz="1500" b="1" dirty="0" smtClean="0">
                          <a:effectLst/>
                        </a:rPr>
                        <a:t>133%</a:t>
                      </a:r>
                      <a:endParaRPr lang="en-US" sz="1500" b="1" dirty="0">
                        <a:effectLst/>
                      </a:endParaRPr>
                    </a:p>
                  </a:txBody>
                  <a:tcPr marL="15563" marR="15563" marT="10375" marB="10375" anchor="b"/>
                </a:tc>
                <a:tc>
                  <a:txBody>
                    <a:bodyPr/>
                    <a:lstStyle/>
                    <a:p>
                      <a:pPr algn="ctr" rtl="0" fontAlgn="b"/>
                      <a:r>
                        <a:rPr lang="en-US" sz="1500" dirty="0" smtClean="0">
                          <a:effectLst/>
                        </a:rPr>
                        <a:t>75%</a:t>
                      </a:r>
                      <a:endParaRPr lang="en-US" sz="1500" dirty="0">
                        <a:effectLst/>
                      </a:endParaRPr>
                    </a:p>
                  </a:txBody>
                  <a:tcPr marL="15563" marR="15563" marT="10375" marB="10375" anchor="b"/>
                </a:tc>
                <a:tc>
                  <a:txBody>
                    <a:bodyPr/>
                    <a:lstStyle/>
                    <a:p>
                      <a:pPr algn="ctr" rtl="0" fontAlgn="b"/>
                      <a:r>
                        <a:rPr lang="en-US" sz="1500" dirty="0" smtClean="0">
                          <a:effectLst/>
                        </a:rPr>
                        <a:t>73%</a:t>
                      </a:r>
                      <a:endParaRPr lang="en-US" sz="1500" dirty="0">
                        <a:effectLst/>
                      </a:endParaRPr>
                    </a:p>
                  </a:txBody>
                  <a:tcPr marL="15563" marR="15563" marT="10375" marB="10375" anchor="b"/>
                </a:tc>
                <a:tc>
                  <a:txBody>
                    <a:bodyPr/>
                    <a:lstStyle/>
                    <a:p>
                      <a:pPr algn="ctr" rtl="0" fontAlgn="b"/>
                      <a:r>
                        <a:rPr lang="en-US" sz="1500" dirty="0" smtClean="0">
                          <a:effectLst/>
                        </a:rPr>
                        <a:t>81%</a:t>
                      </a:r>
                      <a:endParaRPr lang="en-US" sz="1500" dirty="0">
                        <a:effectLst/>
                      </a:endParaRPr>
                    </a:p>
                  </a:txBody>
                  <a:tcPr marL="15563" marR="15563" marT="10375" marB="10375" anchor="b"/>
                </a:tc>
                <a:tc>
                  <a:txBody>
                    <a:bodyPr/>
                    <a:lstStyle/>
                    <a:p>
                      <a:pPr algn="ctr" rtl="0" fontAlgn="b"/>
                      <a:r>
                        <a:rPr lang="en-US" sz="1500" dirty="0" smtClean="0">
                          <a:effectLst/>
                        </a:rPr>
                        <a:t>8%</a:t>
                      </a:r>
                      <a:endParaRPr lang="en-US" sz="1500" dirty="0">
                        <a:effectLst/>
                      </a:endParaRPr>
                    </a:p>
                  </a:txBody>
                  <a:tcPr marL="15563" marR="15563" marT="10375" marB="10375" anchor="b"/>
                </a:tc>
              </a:tr>
            </a:tbl>
          </a:graphicData>
        </a:graphic>
      </p:graphicFrame>
    </p:spTree>
    <p:extLst>
      <p:ext uri="{BB962C8B-B14F-4D97-AF65-F5344CB8AC3E}">
        <p14:creationId xmlns:p14="http://schemas.microsoft.com/office/powerpoint/2010/main" val="3026530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usc">
  <a:themeElements>
    <a:clrScheme name="u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usc</Template>
  <TotalTime>67408</TotalTime>
  <Words>1425</Words>
  <Application>Microsoft Office PowerPoint</Application>
  <PresentationFormat>Custom</PresentationFormat>
  <Paragraphs>418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Verdana</vt:lpstr>
      <vt:lpstr>usc</vt:lpstr>
      <vt:lpstr>Administrative Vision</vt:lpstr>
      <vt:lpstr>About Me</vt:lpstr>
      <vt:lpstr>CSE Faculty:  2005 and 2017</vt:lpstr>
      <vt:lpstr>Leadership in the Future of CSE</vt:lpstr>
      <vt:lpstr>Enrollment</vt:lpstr>
      <vt:lpstr>Say What?!</vt:lpstr>
      <vt:lpstr>Undergrad Teaching (CSCE 100-500, non-service)</vt:lpstr>
      <vt:lpstr>Undergrad Teaching (CSCE 100-400, non-service)</vt:lpstr>
      <vt:lpstr>Dean's Prospective:  Teaching</vt:lpstr>
      <vt:lpstr>Dean's Prospective:  Research</vt:lpstr>
      <vt:lpstr>Dean’s Prospective:  Research</vt:lpstr>
      <vt:lpstr>CSE Research</vt:lpstr>
      <vt:lpstr>CSE Research</vt:lpstr>
      <vt:lpstr>CSE Proposals</vt:lpstr>
      <vt:lpstr>Senior Faculty Research</vt:lpstr>
      <vt:lpstr>Strategy</vt:lpstr>
      <vt:lpstr>Recipe for Growing Great Junior Faculty into Super Senior Faculty</vt:lpstr>
      <vt:lpstr>1.  Graduate Students</vt:lpstr>
      <vt:lpstr>1.  Graduate Students</vt:lpstr>
      <vt:lpstr>Recipe for Growing Great Junior Faculty into Super Senior Faculty</vt:lpstr>
      <vt:lpstr>2. Strategic Planning:  Hiring</vt:lpstr>
      <vt:lpstr>2. Strategic Planning:  Hiring</vt:lpstr>
      <vt:lpstr>2. Strategic Planning: Hiring</vt:lpstr>
      <vt:lpstr>Recipe for Growing Great Junior Faculty into Super Senior Faculty</vt:lpstr>
      <vt:lpstr>3. Departmental Support for Proposals</vt:lpstr>
      <vt:lpstr>3. Departmental Support for Proposals</vt:lpstr>
      <vt:lpstr>Recipe for Growing Great Junior Faculty into Super Senior Faculty</vt:lpstr>
      <vt:lpstr>4. Invest in Research</vt:lpstr>
      <vt:lpstr>PowerPoint Presentation</vt:lpstr>
      <vt:lpstr>4.  Departmental Investment in Research</vt:lpstr>
      <vt:lpstr>4.  Departmental Investment in Research</vt:lpstr>
      <vt:lpstr>4.  Departmental Investment in Research</vt:lpstr>
      <vt:lpstr>Recipe for Growing Great Junior Faculty into Super Senior Faculty</vt:lpstr>
      <vt:lpstr>Administrative Burden</vt:lpstr>
      <vt:lpstr>Overview</vt:lpstr>
    </vt:vector>
  </TitlesOfParts>
  <Company>Department of Computer Science and Engineering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612:  VLSI System Design</dc:title>
  <dc:creator>Jason D. Bakos</dc:creator>
  <cp:lastModifiedBy>Jason D. Bakos</cp:lastModifiedBy>
  <cp:revision>1267</cp:revision>
  <dcterms:created xsi:type="dcterms:W3CDTF">2005-09-22T21:21:18Z</dcterms:created>
  <dcterms:modified xsi:type="dcterms:W3CDTF">2017-12-07T15:19:22Z</dcterms:modified>
</cp:coreProperties>
</file>