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83" r:id="rId3"/>
    <p:sldId id="258" r:id="rId4"/>
    <p:sldId id="259" r:id="rId5"/>
    <p:sldId id="260" r:id="rId6"/>
    <p:sldId id="262" r:id="rId7"/>
    <p:sldId id="269" r:id="rId8"/>
    <p:sldId id="270" r:id="rId9"/>
    <p:sldId id="272" r:id="rId10"/>
    <p:sldId id="273" r:id="rId11"/>
    <p:sldId id="274" r:id="rId12"/>
    <p:sldId id="275" r:id="rId13"/>
    <p:sldId id="279" r:id="rId14"/>
    <p:sldId id="281" r:id="rId15"/>
    <p:sldId id="303" r:id="rId16"/>
    <p:sldId id="305" r:id="rId17"/>
    <p:sldId id="304" r:id="rId18"/>
    <p:sldId id="287" r:id="rId19"/>
    <p:sldId id="282" r:id="rId20"/>
    <p:sldId id="316" r:id="rId21"/>
    <p:sldId id="317" r:id="rId22"/>
    <p:sldId id="306" r:id="rId23"/>
    <p:sldId id="318" r:id="rId24"/>
    <p:sldId id="319" r:id="rId25"/>
    <p:sldId id="293" r:id="rId26"/>
    <p:sldId id="294" r:id="rId27"/>
    <p:sldId id="295" r:id="rId28"/>
    <p:sldId id="290" r:id="rId29"/>
    <p:sldId id="291" r:id="rId30"/>
    <p:sldId id="288" r:id="rId31"/>
    <p:sldId id="284" r:id="rId32"/>
    <p:sldId id="285" r:id="rId33"/>
    <p:sldId id="314" r:id="rId34"/>
    <p:sldId id="301" r:id="rId35"/>
    <p:sldId id="297" r:id="rId36"/>
    <p:sldId id="298" r:id="rId37"/>
    <p:sldId id="299" r:id="rId38"/>
    <p:sldId id="300" r:id="rId39"/>
    <p:sldId id="296" r:id="rId40"/>
    <p:sldId id="315" r:id="rId41"/>
    <p:sldId id="289" r:id="rId42"/>
    <p:sldId id="307" r:id="rId43"/>
    <p:sldId id="309" r:id="rId44"/>
    <p:sldId id="308" r:id="rId45"/>
    <p:sldId id="310" r:id="rId46"/>
    <p:sldId id="311" r:id="rId47"/>
    <p:sldId id="312" r:id="rId48"/>
    <p:sldId id="313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33FF"/>
    <a:srgbClr val="FF9933"/>
    <a:srgbClr val="00FF00"/>
    <a:srgbClr val="9900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9" autoAdjust="0"/>
    <p:restoredTop sz="94660"/>
  </p:normalViewPr>
  <p:slideViewPr>
    <p:cSldViewPr>
      <p:cViewPr varScale="1">
        <p:scale>
          <a:sx n="99" d="100"/>
          <a:sy n="99" d="100"/>
        </p:scale>
        <p:origin x="85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B1166489-8A18-4EFD-99CE-9544A4E49D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1E5C4547-2D89-47D8-BF4C-5310F271E85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3F5ECFE0-4DDA-4F8C-BC77-9BD05C8BB61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1297C051-854A-492D-84D7-95E5E598984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98AEDE-BCF0-4F83-BC7C-401C078B289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A37172D-525B-45DA-9673-FE09A7CDD76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DC54AA8-570F-4A5D-93C7-5988707CAB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B7301499-4D7C-4A14-BA3A-4FC655267C6D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482E27A8-E14D-4C81-9FCF-0D60E3E9FD0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EDF93481-61D6-4D75-AC4D-1EA8EB39B8B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97F37C03-2B05-45C0-B3A2-40E7CA782F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C44D8A-9ECF-4C92-80F8-EDC9FE39FAE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FC26FF6-FEE4-447F-9FE4-B58A8F67BC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6096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A3BE8FF-682B-4DEC-9127-A4707398C3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DEEB6C28-775C-4EE5-A57D-45B188554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124200"/>
            <a:ext cx="5715000" cy="304800"/>
          </a:xfrm>
          <a:prstGeom prst="rect">
            <a:avLst/>
          </a:prstGeom>
          <a:solidFill>
            <a:srgbClr val="990033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9A832D31-BD09-4152-86ED-625E5AB4A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800600"/>
            <a:ext cx="7391400" cy="304800"/>
          </a:xfrm>
          <a:prstGeom prst="rect">
            <a:avLst/>
          </a:prstGeom>
          <a:solidFill>
            <a:srgbClr val="990033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9DBE0C5B-A263-4135-9865-8E6C52A27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72200"/>
            <a:ext cx="289560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BE51A-3BB2-4009-9286-030D2210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FFBB0-1229-45C6-A9ED-A8916F5AE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3201C-62A4-44DF-8F1E-DB9EFBB3D4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49A0F587-E939-4ED2-9B98-431E3F2DD33F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2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048521-D61F-4725-9BD8-FF37BA5DF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EA73A-3FE7-43E6-9F59-87048EE35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4C1B5-D9B4-4E2C-99C0-96E16CC4D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161524CC-954E-4162-8593-003CF3F88BF9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14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5A580-91CD-487F-950B-D5F7C57DF998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792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244EE-4EC9-4B4A-BC21-1CEFA4824B8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40386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A88B7-A9FA-4969-9F0C-176D7811C2B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0386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BF4803-501F-4E60-996B-12BEAD2608E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771900"/>
            <a:ext cx="40386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090547-EF35-4F55-BEDE-D649B5434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40386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3114D-4FDC-4909-9FA8-A686ED2215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90800" y="6324600"/>
            <a:ext cx="6400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46B67FFC-A21A-426A-BB67-CC7FCC0037A9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99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3C49-C30A-47CE-B824-806CD94C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B3227-0C3B-41D4-B8B4-01D810B0AE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750B0-0EEA-4DC3-A951-A80A1A460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9B3C-7B58-47A4-B3DF-3838B312E2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90800" y="6324600"/>
            <a:ext cx="6400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6B467FBE-1A9C-4941-B651-72192DFD6B95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2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7CD2-CBB6-4AC6-A23F-00B6BCE6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FA8FC-1B52-495D-A3FB-A5F97842E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974B3-0BDD-47C6-B7E9-1C896E332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AFCE9B7A-6C2F-4E97-B98C-3D65D61691E6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5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D4A1A-2684-43A6-9C96-310826A02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A9E34-90A6-4129-993B-D076CFB1D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FD740-BEF7-4FA3-A289-8BEF4F17C7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FDBC881D-3DDA-46DE-8BD0-4863B77F52A5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2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1E51C-F1A5-4D50-9108-C950E8B6F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5E9E9-CA9B-45FD-B4EA-E149DDF13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3EC63-7272-4F42-BE86-C151B73FF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2F0DB-E59B-4BAF-85C0-548B59B6F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943AD85C-1153-4999-90B3-AD73534F2C9E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0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911-9BF9-41B7-9172-489DE9BDE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F2C2D-1873-44A5-8DB8-40781C918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8245A-D283-4CD6-9D48-7AC89653D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B84F16-5629-4CDC-9325-40F352675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91188E-2F53-41BC-B8C8-9951BB1EB6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B9B75-A866-4C95-9B79-36BAD7BE30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FE322E5B-2E4A-4684-9E15-4D7B4DD14FE8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A172-44E0-41D2-9F8E-0DA53097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9A8D4D-5F95-48A9-8E06-9F02CD5795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EA2F96DC-C6A6-4072-8205-92C956FA5162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2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CE96C2-AE1B-476C-BB88-09A76CC157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87653E2F-EC67-4E8A-AA16-CB696DCFD810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65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7F1F-1729-492B-AA3E-3FF879DDF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666E2-5151-4261-9A14-A4EB1937E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01499-FDF0-45F9-A1CA-F05FEC662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50C2D-708B-444F-B22F-8491A9D4B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656D82C9-DC3E-4557-8154-1B3143CD5CE7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3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82196-9943-4383-99AC-BAE2EFE1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38ED9-9AC5-4ABC-B9BC-860669900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54FB6-2515-46A0-B1FA-19F949B13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68F9AF-BA54-483C-87E9-74CF167FB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C7494833-B1E5-44B9-BBC2-50BC6929937B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3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97C7E2-10AE-44B7-B514-387A3D5BFF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ADE9FB7-609D-4B80-8FC6-AEE14E065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D43C49-C625-44B5-BE12-8A72FCD527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90800" y="6324600"/>
            <a:ext cx="640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5CF52B32-A078-4945-95D4-C345C6ED3DD1}" type="slidenum">
              <a:rPr lang="en-US" altLang="en-US">
                <a:solidFill>
                  <a:srgbClr val="990033"/>
                </a:solidFill>
              </a:rPr>
              <a:pPr/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B22551A-3580-4DC8-A3D1-205A7D821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72200"/>
            <a:ext cx="289560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>
            <a:extLst>
              <a:ext uri="{FF2B5EF4-FFF2-40B4-BE49-F238E27FC236}">
                <a16:creationId xmlns:a16="http://schemas.microsoft.com/office/drawing/2014/main" id="{B32F7F1E-DE3D-4AA5-84EA-A194CC2A3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6096000"/>
            <a:ext cx="8991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Line 10">
            <a:extLst>
              <a:ext uri="{FF2B5EF4-FFF2-40B4-BE49-F238E27FC236}">
                <a16:creationId xmlns:a16="http://schemas.microsoft.com/office/drawing/2014/main" id="{A2281342-46EF-4B77-8637-5AAD1C4F8EE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1295400"/>
            <a:ext cx="8991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Line 12">
            <a:extLst>
              <a:ext uri="{FF2B5EF4-FFF2-40B4-BE49-F238E27FC236}">
                <a16:creationId xmlns:a16="http://schemas.microsoft.com/office/drawing/2014/main" id="{34FC87BD-E1A9-4CD0-9755-3B4489B8E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457200"/>
            <a:ext cx="8991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6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wmf"/><Relationship Id="rId9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6.wmf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16.png"/><Relationship Id="rId20" Type="http://schemas.openxmlformats.org/officeDocument/2006/relationships/image" Target="../media/image19.wmf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png"/><Relationship Id="rId5" Type="http://schemas.openxmlformats.org/officeDocument/2006/relationships/image" Target="../media/image7.wmf"/><Relationship Id="rId15" Type="http://schemas.openxmlformats.org/officeDocument/2006/relationships/image" Target="../media/image15.wmf"/><Relationship Id="rId10" Type="http://schemas.openxmlformats.org/officeDocument/2006/relationships/image" Target="../media/image11.png"/><Relationship Id="rId19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A3D2F168-49A6-43A0-B419-030F26F80F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8534400" cy="1447800"/>
          </a:xfrm>
        </p:spPr>
        <p:txBody>
          <a:bodyPr/>
          <a:lstStyle/>
          <a:p>
            <a:r>
              <a:rPr lang="en-US" altLang="en-US" sz="2800"/>
              <a:t>Trends in the Infrastructure of Computing:  Processing, Storage, Bandwidth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943645B6-BED6-49DA-8D90-3BE8A8D2F3E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7620000" cy="1295400"/>
          </a:xfrm>
        </p:spPr>
        <p:txBody>
          <a:bodyPr/>
          <a:lstStyle/>
          <a:p>
            <a:pPr algn="r"/>
            <a:r>
              <a:rPr lang="en-US" altLang="en-US" sz="2400">
                <a:solidFill>
                  <a:srgbClr val="990033"/>
                </a:solidFill>
              </a:rPr>
              <a:t>CSCE 190:  Computing in the Modern World</a:t>
            </a:r>
          </a:p>
          <a:p>
            <a:pPr algn="r"/>
            <a:r>
              <a:rPr lang="en-US" altLang="en-US"/>
              <a:t>Dr. Jason D. Bakos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43A0138-65BC-4B76-A714-9FF5F7FF1A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F775DF31-2AD6-49F2-B566-B2B505162E30}" type="slidenum">
              <a:rPr lang="en-US" altLang="en-US">
                <a:solidFill>
                  <a:srgbClr val="990033"/>
                </a:solidFill>
              </a:rPr>
              <a:pPr/>
              <a:t>10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295938" name="Rectangle 2">
            <a:extLst>
              <a:ext uri="{FF2B5EF4-FFF2-40B4-BE49-F238E27FC236}">
                <a16:creationId xmlns:a16="http://schemas.microsoft.com/office/drawing/2014/main" id="{67E964D0-4489-4449-918B-44F16260A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IC Fabrication</a:t>
            </a:r>
          </a:p>
        </p:txBody>
      </p:sp>
      <p:pic>
        <p:nvPicPr>
          <p:cNvPr id="295939" name="Picture 3">
            <a:extLst>
              <a:ext uri="{FF2B5EF4-FFF2-40B4-BE49-F238E27FC236}">
                <a16:creationId xmlns:a16="http://schemas.microsoft.com/office/drawing/2014/main" id="{10D29375-4C93-4883-9A38-DBE1B48E5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321945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5940" name="Text Box 4">
            <a:extLst>
              <a:ext uri="{FF2B5EF4-FFF2-40B4-BE49-F238E27FC236}">
                <a16:creationId xmlns:a16="http://schemas.microsoft.com/office/drawing/2014/main" id="{05BE0FA6-556C-4762-8CFD-FADF34632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981200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Furnace used to oxidize (900-1200 C)</a:t>
            </a:r>
          </a:p>
        </p:txBody>
      </p:sp>
      <p:sp>
        <p:nvSpPr>
          <p:cNvPr id="295941" name="Text Box 5">
            <a:extLst>
              <a:ext uri="{FF2B5EF4-FFF2-40B4-BE49-F238E27FC236}">
                <a16:creationId xmlns:a16="http://schemas.microsoft.com/office/drawing/2014/main" id="{9FA9CD08-53A2-4B98-A5AC-9E69C205E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971800"/>
            <a:ext cx="3505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Mask exposes photoresist to light, allowing removal</a:t>
            </a:r>
          </a:p>
        </p:txBody>
      </p:sp>
      <p:sp>
        <p:nvSpPr>
          <p:cNvPr id="295942" name="Text Box 6">
            <a:extLst>
              <a:ext uri="{FF2B5EF4-FFF2-40B4-BE49-F238E27FC236}">
                <a16:creationId xmlns:a16="http://schemas.microsoft.com/office/drawing/2014/main" id="{326972FE-02CA-478A-BBD8-698E9F86E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505200"/>
            <a:ext cx="350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HF acid etch</a:t>
            </a:r>
          </a:p>
        </p:txBody>
      </p:sp>
      <p:sp>
        <p:nvSpPr>
          <p:cNvPr id="295943" name="Text Box 7">
            <a:extLst>
              <a:ext uri="{FF2B5EF4-FFF2-40B4-BE49-F238E27FC236}">
                <a16:creationId xmlns:a16="http://schemas.microsoft.com/office/drawing/2014/main" id="{A3CC0E44-D6BE-484B-9285-567AE6D23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267200"/>
            <a:ext cx="350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piranha acid etch</a:t>
            </a:r>
          </a:p>
        </p:txBody>
      </p:sp>
      <p:sp>
        <p:nvSpPr>
          <p:cNvPr id="295944" name="Text Box 8">
            <a:extLst>
              <a:ext uri="{FF2B5EF4-FFF2-40B4-BE49-F238E27FC236}">
                <a16:creationId xmlns:a16="http://schemas.microsoft.com/office/drawing/2014/main" id="{69A3DE31-BDF2-4073-A4B8-129A1481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876800"/>
            <a:ext cx="3505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diffusion (gas) or ion implantation (electric field)</a:t>
            </a:r>
          </a:p>
        </p:txBody>
      </p:sp>
      <p:sp>
        <p:nvSpPr>
          <p:cNvPr id="295945" name="Text Box 9">
            <a:extLst>
              <a:ext uri="{FF2B5EF4-FFF2-40B4-BE49-F238E27FC236}">
                <a16:creationId xmlns:a16="http://schemas.microsoft.com/office/drawing/2014/main" id="{124523D4-CEF9-4CBE-80E6-B4E095E5D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562600"/>
            <a:ext cx="350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HF acid etch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7636C24-4031-46A5-AAA9-A81E4CAE0E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22FC2497-A2BD-4B98-87ED-E1959EFCA10D}" type="slidenum">
              <a:rPr lang="en-US" altLang="en-US">
                <a:solidFill>
                  <a:srgbClr val="990033"/>
                </a:solidFill>
              </a:rPr>
              <a:pPr/>
              <a:t>11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296962" name="Rectangle 2">
            <a:extLst>
              <a:ext uri="{FF2B5EF4-FFF2-40B4-BE49-F238E27FC236}">
                <a16:creationId xmlns:a16="http://schemas.microsoft.com/office/drawing/2014/main" id="{88874270-944D-4669-BC89-56FE21736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IC Fabrication</a:t>
            </a:r>
          </a:p>
        </p:txBody>
      </p:sp>
      <p:pic>
        <p:nvPicPr>
          <p:cNvPr id="296963" name="Picture 3">
            <a:extLst>
              <a:ext uri="{FF2B5EF4-FFF2-40B4-BE49-F238E27FC236}">
                <a16:creationId xmlns:a16="http://schemas.microsoft.com/office/drawing/2014/main" id="{BD1F41CF-85C7-4870-A11A-21BA329F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3921125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64" name="Text Box 4">
            <a:extLst>
              <a:ext uri="{FF2B5EF4-FFF2-40B4-BE49-F238E27FC236}">
                <a16:creationId xmlns:a16="http://schemas.microsoft.com/office/drawing/2014/main" id="{8CCBCABB-9676-4925-B04A-CDB399591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371600"/>
            <a:ext cx="3657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Heavy doped poly is grown with gas in furnace (chemical vapor deposition)</a:t>
            </a:r>
          </a:p>
        </p:txBody>
      </p:sp>
      <p:sp>
        <p:nvSpPr>
          <p:cNvPr id="296965" name="Text Box 5">
            <a:extLst>
              <a:ext uri="{FF2B5EF4-FFF2-40B4-BE49-F238E27FC236}">
                <a16:creationId xmlns:a16="http://schemas.microsoft.com/office/drawing/2014/main" id="{7DCA3581-B0B6-4793-BE05-7043F4615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362200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Masked used to pattern poly</a:t>
            </a:r>
          </a:p>
        </p:txBody>
      </p:sp>
      <p:sp>
        <p:nvSpPr>
          <p:cNvPr id="296966" name="Text Box 6">
            <a:extLst>
              <a:ext uri="{FF2B5EF4-FFF2-40B4-BE49-F238E27FC236}">
                <a16:creationId xmlns:a16="http://schemas.microsoft.com/office/drawing/2014/main" id="{11C6D29D-CAB8-44F5-8216-325FCA6F1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724400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Poly is not affected by ion implantation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282EBA5-BACC-491E-893D-B59D188F8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A2C34BEB-0C26-4A0D-AC29-9E88B0B65BAF}" type="slidenum">
              <a:rPr lang="en-US" altLang="en-US">
                <a:solidFill>
                  <a:srgbClr val="990033"/>
                </a:solidFill>
              </a:rPr>
              <a:pPr/>
              <a:t>12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297986" name="Rectangle 2">
            <a:extLst>
              <a:ext uri="{FF2B5EF4-FFF2-40B4-BE49-F238E27FC236}">
                <a16:creationId xmlns:a16="http://schemas.microsoft.com/office/drawing/2014/main" id="{1884E97F-D019-4D19-BFDF-E6133CD85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IC Fabrication</a:t>
            </a:r>
          </a:p>
        </p:txBody>
      </p:sp>
      <p:pic>
        <p:nvPicPr>
          <p:cNvPr id="297987" name="Picture 3">
            <a:extLst>
              <a:ext uri="{FF2B5EF4-FFF2-40B4-BE49-F238E27FC236}">
                <a16:creationId xmlns:a16="http://schemas.microsoft.com/office/drawing/2014/main" id="{562BE67A-3919-4D32-AF93-5BCB842C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6105525" cy="353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988" name="Text Box 4">
            <a:extLst>
              <a:ext uri="{FF2B5EF4-FFF2-40B4-BE49-F238E27FC236}">
                <a16:creationId xmlns:a16="http://schemas.microsoft.com/office/drawing/2014/main" id="{512EAB29-525E-4B9C-9DA6-866034342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038600"/>
            <a:ext cx="2209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Metal is sputtered (with vapor) and pla</a:t>
            </a:r>
            <a:r>
              <a:rPr lang="en-US" altLang="en-US" sz="1400">
                <a:solidFill>
                  <a:srgbClr val="990033"/>
                </a:solidFill>
              </a:rPr>
              <a:t>s</a:t>
            </a: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ma etched from mask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F5744B9-60EE-4A0A-B398-EBDA1DC07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CFA4A028-C185-4779-A799-64A7332AEE8F}" type="slidenum">
              <a:rPr lang="en-US" altLang="en-US">
                <a:solidFill>
                  <a:srgbClr val="990033"/>
                </a:solidFill>
              </a:rPr>
              <a:pPr/>
              <a:t>13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02082" name="Rectangle 2">
            <a:extLst>
              <a:ext uri="{FF2B5EF4-FFF2-40B4-BE49-F238E27FC236}">
                <a16:creationId xmlns:a16="http://schemas.microsoft.com/office/drawing/2014/main" id="{4E86E328-5BD9-43DA-87C0-64E3B451F2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Layout</a:t>
            </a:r>
          </a:p>
        </p:txBody>
      </p:sp>
      <p:pic>
        <p:nvPicPr>
          <p:cNvPr id="302083" name="Picture 3">
            <a:extLst>
              <a:ext uri="{FF2B5EF4-FFF2-40B4-BE49-F238E27FC236}">
                <a16:creationId xmlns:a16="http://schemas.microsoft.com/office/drawing/2014/main" id="{206B6636-66DC-487A-96D5-9C000C6A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724275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2084" name="Text Box 4">
            <a:extLst>
              <a:ext uri="{FF2B5EF4-FFF2-40B4-BE49-F238E27FC236}">
                <a16:creationId xmlns:a16="http://schemas.microsoft.com/office/drawing/2014/main" id="{EE84F524-45D6-4598-96B1-D941DECBD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297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  <a:latin typeface="Verdana" panose="020B0604030504040204" pitchFamily="34" charset="0"/>
              </a:rPr>
              <a:t>3-input NAND</a:t>
            </a:r>
          </a:p>
        </p:txBody>
      </p:sp>
      <p:pic>
        <p:nvPicPr>
          <p:cNvPr id="302085" name="Picture 5">
            <a:extLst>
              <a:ext uri="{FF2B5EF4-FFF2-40B4-BE49-F238E27FC236}">
                <a16:creationId xmlns:a16="http://schemas.microsoft.com/office/drawing/2014/main" id="{6374A2EC-CF59-4A5F-A2A0-653275255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2981325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2086" name="Picture 6">
            <a:extLst>
              <a:ext uri="{FF2B5EF4-FFF2-40B4-BE49-F238E27FC236}">
                <a16:creationId xmlns:a16="http://schemas.microsoft.com/office/drawing/2014/main" id="{E875A624-9911-41F9-988C-ED563A8B2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21336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10992BC-E73B-45A3-806B-48D8278F22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78E8FA2D-77DD-401A-B53D-985652BDC191}" type="slidenum">
              <a:rPr lang="en-US" altLang="en-US">
                <a:solidFill>
                  <a:srgbClr val="990033"/>
                </a:solidFill>
              </a:rPr>
              <a:pPr/>
              <a:t>14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04130" name="Rectangle 2">
            <a:extLst>
              <a:ext uri="{FF2B5EF4-FFF2-40B4-BE49-F238E27FC236}">
                <a16:creationId xmlns:a16="http://schemas.microsoft.com/office/drawing/2014/main" id="{9527D062-AAE7-4D8F-8765-E2EB0E6D36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Cell Library (Snap Together)</a:t>
            </a:r>
          </a:p>
        </p:txBody>
      </p:sp>
      <p:pic>
        <p:nvPicPr>
          <p:cNvPr id="304131" name="Picture 3">
            <a:extLst>
              <a:ext uri="{FF2B5EF4-FFF2-40B4-BE49-F238E27FC236}">
                <a16:creationId xmlns:a16="http://schemas.microsoft.com/office/drawing/2014/main" id="{B191ECB2-C55E-42F4-A51B-66108291A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34353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2" name="Text Box 4">
            <a:extLst>
              <a:ext uri="{FF2B5EF4-FFF2-40B4-BE49-F238E27FC236}">
                <a16:creationId xmlns:a16="http://schemas.microsoft.com/office/drawing/2014/main" id="{2291573C-A470-4CB0-AB31-5CE0F4A8B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3340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latin typeface="Verdana" panose="020B0604030504040204" pitchFamily="34" charset="0"/>
              </a:rPr>
              <a:t>Layout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 Placeholder 4">
            <a:extLst>
              <a:ext uri="{FF2B5EF4-FFF2-40B4-BE49-F238E27FC236}">
                <a16:creationId xmlns:a16="http://schemas.microsoft.com/office/drawing/2014/main" id="{5DCFF584-C4B8-472D-91E0-CD16735975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05A45260-09F0-4599-8869-E62E68D84E81}" type="slidenum">
              <a:rPr lang="en-US" altLang="en-US">
                <a:solidFill>
                  <a:srgbClr val="990033"/>
                </a:solidFill>
              </a:rPr>
              <a:pPr/>
              <a:t>15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28706" name="Rectangle 2">
            <a:extLst>
              <a:ext uri="{FF2B5EF4-FFF2-40B4-BE49-F238E27FC236}">
                <a16:creationId xmlns:a16="http://schemas.microsoft.com/office/drawing/2014/main" id="{C8BAF81F-E89F-4307-9A0C-06069ACFF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Logic Synthesis</a:t>
            </a:r>
          </a:p>
        </p:txBody>
      </p:sp>
      <p:sp>
        <p:nvSpPr>
          <p:cNvPr id="328707" name="Rectangle 3">
            <a:extLst>
              <a:ext uri="{FF2B5EF4-FFF2-40B4-BE49-F238E27FC236}">
                <a16:creationId xmlns:a16="http://schemas.microsoft.com/office/drawing/2014/main" id="{770D30A9-7F67-4168-8062-327603E8B22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2286000" cy="4648200"/>
          </a:xfrm>
        </p:spPr>
        <p:txBody>
          <a:bodyPr/>
          <a:lstStyle/>
          <a:p>
            <a:r>
              <a:rPr lang="en-US" altLang="en-US" sz="1600"/>
              <a:t>Behavior:</a:t>
            </a:r>
          </a:p>
          <a:p>
            <a:pPr lvl="1"/>
            <a:r>
              <a:rPr lang="en-US" altLang="en-US" sz="1400"/>
              <a:t>S = A + B</a:t>
            </a:r>
          </a:p>
          <a:p>
            <a:pPr lvl="1"/>
            <a:r>
              <a:rPr lang="en-US" altLang="en-US" sz="1400"/>
              <a:t>Assume A is 2 bits, B is 2 bits, C is 3 bits</a:t>
            </a:r>
          </a:p>
        </p:txBody>
      </p:sp>
      <p:graphicFrame>
        <p:nvGraphicFramePr>
          <p:cNvPr id="328792" name="Group 88">
            <a:extLst>
              <a:ext uri="{FF2B5EF4-FFF2-40B4-BE49-F238E27FC236}">
                <a16:creationId xmlns:a16="http://schemas.microsoft.com/office/drawing/2014/main" id="{0BE1667D-B1D0-46CA-B75F-3867EA76B7E1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1447800"/>
          <a:ext cx="1752600" cy="4419600"/>
        </p:xfrm>
        <a:graphic>
          <a:graphicData uri="http://schemas.openxmlformats.org/drawingml/2006/table">
            <a:tbl>
              <a:tblPr/>
              <a:tblGrid>
                <a:gridCol w="558800">
                  <a:extLst>
                    <a:ext uri="{9D8B030D-6E8A-4147-A177-3AD203B41FA5}">
                      <a16:colId xmlns:a16="http://schemas.microsoft.com/office/drawing/2014/main" val="1658400682"/>
                    </a:ext>
                  </a:extLst>
                </a:gridCol>
                <a:gridCol w="560388">
                  <a:extLst>
                    <a:ext uri="{9D8B030D-6E8A-4147-A177-3AD203B41FA5}">
                      <a16:colId xmlns:a16="http://schemas.microsoft.com/office/drawing/2014/main" val="763880284"/>
                    </a:ext>
                  </a:extLst>
                </a:gridCol>
                <a:gridCol w="633412">
                  <a:extLst>
                    <a:ext uri="{9D8B030D-6E8A-4147-A177-3AD203B41FA5}">
                      <a16:colId xmlns:a16="http://schemas.microsoft.com/office/drawing/2014/main" val="2565097223"/>
                    </a:ext>
                  </a:extLst>
                </a:gridCol>
              </a:tblGrid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366288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00 (0)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00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000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050617"/>
                  </a:ext>
                </a:extLst>
              </a:tr>
              <a:tr h="258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00 (0)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469607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00 (0)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8457979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00 (0)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273377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 (1)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00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595168"/>
                  </a:ext>
                </a:extLst>
              </a:tr>
              <a:tr h="258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 (1)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054371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 (1)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701378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 (1)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100 (4)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689917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 (2)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00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029467"/>
                  </a:ext>
                </a:extLst>
              </a:tr>
              <a:tr h="258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 (2)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6864932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 (2)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100 (4)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462476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 (2)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101 (5)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506642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 (3)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00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947477"/>
                  </a:ext>
                </a:extLst>
              </a:tr>
              <a:tr h="258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 (3)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100 (4)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995411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 (3)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101 (5)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869329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 (3)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110 (6)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267210"/>
                  </a:ext>
                </a:extLst>
              </a:tr>
            </a:tbl>
          </a:graphicData>
        </a:graphic>
      </p:graphicFrame>
      <p:graphicFrame>
        <p:nvGraphicFramePr>
          <p:cNvPr id="328794" name="Object 90">
            <a:extLst>
              <a:ext uri="{FF2B5EF4-FFF2-40B4-BE49-F238E27FC236}">
                <a16:creationId xmlns:a16="http://schemas.microsoft.com/office/drawing/2014/main" id="{B2140113-92C5-4EC0-898C-00D0A5C0B511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4572000" y="1447800"/>
          <a:ext cx="4267200" cy="227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20960" imgH="1981080" progId="Equation.3">
                  <p:embed/>
                </p:oleObj>
              </mc:Choice>
              <mc:Fallback>
                <p:oleObj name="Equation" r:id="rId2" imgW="3720960" imgH="1981080" progId="Equation.3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447800"/>
                        <a:ext cx="4267200" cy="227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8796" name="Picture 92">
            <a:extLst>
              <a:ext uri="{FF2B5EF4-FFF2-40B4-BE49-F238E27FC236}">
                <a16:creationId xmlns:a16="http://schemas.microsoft.com/office/drawing/2014/main" id="{E581087D-F4FE-400D-AAC1-0E3358BF781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6560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799" name="Picture 95">
            <a:extLst>
              <a:ext uri="{FF2B5EF4-FFF2-40B4-BE49-F238E27FC236}">
                <a16:creationId xmlns:a16="http://schemas.microsoft.com/office/drawing/2014/main" id="{EC43C1AB-249F-49FF-9167-30C6DE03C41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656013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801" name="Picture 97">
            <a:extLst>
              <a:ext uri="{FF2B5EF4-FFF2-40B4-BE49-F238E27FC236}">
                <a16:creationId xmlns:a16="http://schemas.microsoft.com/office/drawing/2014/main" id="{9B71BF79-F845-4EC2-B92A-B8EEC07FAD2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656013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1BFC7-40E2-4508-A0F1-CC4992BF4F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F5A0E090-2AB0-45FA-AB9A-E6E99F09F82F}" type="slidenum">
              <a:rPr lang="en-US" altLang="en-US">
                <a:solidFill>
                  <a:srgbClr val="990033"/>
                </a:solidFill>
              </a:rPr>
              <a:pPr/>
              <a:t>16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32802" name="Rectangle 2">
            <a:extLst>
              <a:ext uri="{FF2B5EF4-FFF2-40B4-BE49-F238E27FC236}">
                <a16:creationId xmlns:a16="http://schemas.microsoft.com/office/drawing/2014/main" id="{3CCCDFF3-1D96-443B-9422-4446A2BF9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MIPS Microarchitecture</a:t>
            </a:r>
          </a:p>
        </p:txBody>
      </p:sp>
      <p:pic>
        <p:nvPicPr>
          <p:cNvPr id="332809" name="Picture 9">
            <a:extLst>
              <a:ext uri="{FF2B5EF4-FFF2-40B4-BE49-F238E27FC236}">
                <a16:creationId xmlns:a16="http://schemas.microsoft.com/office/drawing/2014/main" id="{F4F52894-BE0B-4472-AE20-225B8515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29600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61E78-761C-4343-A4FC-20D9ACAE7E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38D325C7-2902-4E91-9E49-964C94A59AFB}" type="slidenum">
              <a:rPr lang="en-US" altLang="en-US">
                <a:solidFill>
                  <a:srgbClr val="990033"/>
                </a:solidFill>
              </a:rPr>
              <a:pPr/>
              <a:t>17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31778" name="Rectangle 2">
            <a:extLst>
              <a:ext uri="{FF2B5EF4-FFF2-40B4-BE49-F238E27FC236}">
                <a16:creationId xmlns:a16="http://schemas.microsoft.com/office/drawing/2014/main" id="{5F39AA7C-D6EA-4450-A59E-0B39738DD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Synthesized and P&amp;R’ed MIPS Architecture</a:t>
            </a:r>
          </a:p>
        </p:txBody>
      </p:sp>
      <p:pic>
        <p:nvPicPr>
          <p:cNvPr id="331780" name="Picture 4">
            <a:extLst>
              <a:ext uri="{FF2B5EF4-FFF2-40B4-BE49-F238E27FC236}">
                <a16:creationId xmlns:a16="http://schemas.microsoft.com/office/drawing/2014/main" id="{AB242815-A81F-42D1-9CFB-E2E8965AE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514850" cy="45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27E11-C730-4D8D-8210-FC2473A7B7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C2898218-DB6E-4E5A-BBBC-4936EEE72440}" type="slidenum">
              <a:rPr lang="en-US" altLang="en-US">
                <a:solidFill>
                  <a:srgbClr val="990033"/>
                </a:solidFill>
              </a:rPr>
              <a:pPr/>
              <a:t>18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11298" name="Rectangle 2">
            <a:extLst>
              <a:ext uri="{FF2B5EF4-FFF2-40B4-BE49-F238E27FC236}">
                <a16:creationId xmlns:a16="http://schemas.microsoft.com/office/drawing/2014/main" id="{E04BEB3F-B4B1-43C1-8740-83DA8435F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Lecture Outline</a:t>
            </a:r>
          </a:p>
        </p:txBody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A3F666FC-1B82-4E84-AD7E-F554150CB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Introduction</a:t>
            </a:r>
          </a:p>
          <a:p>
            <a:pPr lvl="1"/>
            <a:r>
              <a:rPr lang="en-US" altLang="en-US"/>
              <a:t>Digital integrated circuits:  from silicon to microprocessors</a:t>
            </a:r>
          </a:p>
          <a:p>
            <a:endParaRPr lang="en-US" altLang="en-US">
              <a:solidFill>
                <a:schemeClr val="tx1"/>
              </a:solidFill>
            </a:endParaRPr>
          </a:p>
          <a:p>
            <a:r>
              <a:rPr lang="en-US" altLang="en-US">
                <a:solidFill>
                  <a:srgbClr val="990033"/>
                </a:solidFill>
              </a:rPr>
              <a:t>Trends in processing</a:t>
            </a:r>
          </a:p>
          <a:p>
            <a:pPr lvl="1"/>
            <a:r>
              <a:rPr lang="en-US" altLang="en-US">
                <a:solidFill>
                  <a:srgbClr val="990033"/>
                </a:solidFill>
              </a:rPr>
              <a:t>Increasing microprocesor speed</a:t>
            </a:r>
          </a:p>
          <a:p>
            <a:pPr lvl="1"/>
            <a:r>
              <a:rPr lang="en-US" altLang="en-US">
                <a:solidFill>
                  <a:srgbClr val="990033"/>
                </a:solidFill>
              </a:rPr>
              <a:t>Microarchitectural parallelism</a:t>
            </a:r>
          </a:p>
          <a:p>
            <a:pPr lvl="1"/>
            <a:r>
              <a:rPr lang="en-US" altLang="en-US">
                <a:solidFill>
                  <a:srgbClr val="990033"/>
                </a:solidFill>
              </a:rPr>
              <a:t>High-performance computing</a:t>
            </a:r>
          </a:p>
          <a:p>
            <a:pPr lvl="1"/>
            <a:r>
              <a:rPr lang="en-US" altLang="en-US">
                <a:solidFill>
                  <a:srgbClr val="990033"/>
                </a:solidFill>
              </a:rPr>
              <a:t>High-performance reconfigurable computing</a:t>
            </a:r>
          </a:p>
          <a:p>
            <a:pPr lvl="1"/>
            <a:endParaRPr lang="en-US" altLang="en-US">
              <a:solidFill>
                <a:srgbClr val="990033"/>
              </a:solidFill>
            </a:endParaRPr>
          </a:p>
          <a:p>
            <a:r>
              <a:rPr lang="en-US" altLang="en-US"/>
              <a:t>Trends in bandwidth</a:t>
            </a:r>
          </a:p>
          <a:p>
            <a:pPr lvl="1"/>
            <a:r>
              <a:rPr lang="en-US" altLang="en-US"/>
              <a:t>Interconnects</a:t>
            </a:r>
          </a:p>
          <a:p>
            <a:pPr lvl="1"/>
            <a:r>
              <a:rPr lang="en-US" altLang="en-US"/>
              <a:t>Networks</a:t>
            </a:r>
          </a:p>
          <a:p>
            <a:pPr lvl="1"/>
            <a:endParaRPr lang="en-US" altLang="en-US"/>
          </a:p>
          <a:p>
            <a:r>
              <a:rPr lang="en-US" altLang="en-US"/>
              <a:t>Trends in storage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D11BE5B-8E8D-41F7-8272-0445963D90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2446BF08-B535-402B-876B-A78B883105A5}" type="slidenum">
              <a:rPr lang="en-US" altLang="en-US">
                <a:solidFill>
                  <a:srgbClr val="990033"/>
                </a:solidFill>
              </a:rPr>
              <a:pPr/>
              <a:t>19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05154" name="Rectangle 2">
            <a:extLst>
              <a:ext uri="{FF2B5EF4-FFF2-40B4-BE49-F238E27FC236}">
                <a16:creationId xmlns:a16="http://schemas.microsoft.com/office/drawing/2014/main" id="{4B5E2D5C-6A09-42A4-A1AC-A410DF886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Feature Size</a:t>
            </a:r>
          </a:p>
        </p:txBody>
      </p:sp>
      <p:sp>
        <p:nvSpPr>
          <p:cNvPr id="305155" name="Rectangle 3">
            <a:extLst>
              <a:ext uri="{FF2B5EF4-FFF2-40B4-BE49-F238E27FC236}">
                <a16:creationId xmlns:a16="http://schemas.microsoft.com/office/drawing/2014/main" id="{052167D8-52C6-44A1-86E3-9484C9AC1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Shrink minimum feature size…</a:t>
            </a:r>
          </a:p>
          <a:p>
            <a:pPr lvl="1"/>
            <a:r>
              <a:rPr lang="en-US" altLang="en-US"/>
              <a:t>Smaller L decreases carrier time and increases current</a:t>
            </a:r>
          </a:p>
          <a:p>
            <a:pPr lvl="1"/>
            <a:r>
              <a:rPr lang="en-US" altLang="en-US"/>
              <a:t>Therefore, W may also be reduced for fixed current</a:t>
            </a:r>
          </a:p>
          <a:p>
            <a:pPr lvl="1"/>
            <a:r>
              <a:rPr lang="en-US" altLang="en-US"/>
              <a:t>C</a:t>
            </a:r>
            <a:r>
              <a:rPr lang="en-US" altLang="en-US" baseline="-25000"/>
              <a:t>g</a:t>
            </a:r>
            <a:r>
              <a:rPr lang="en-US" altLang="en-US"/>
              <a:t>, C</a:t>
            </a:r>
            <a:r>
              <a:rPr lang="en-US" altLang="en-US" baseline="-25000"/>
              <a:t>s</a:t>
            </a:r>
            <a:r>
              <a:rPr lang="en-US" altLang="en-US"/>
              <a:t>, and C</a:t>
            </a:r>
            <a:r>
              <a:rPr lang="en-US" altLang="en-US" baseline="-25000"/>
              <a:t>d</a:t>
            </a:r>
            <a:r>
              <a:rPr lang="en-US" altLang="en-US"/>
              <a:t> are reduced</a:t>
            </a:r>
          </a:p>
          <a:p>
            <a:pPr lvl="1"/>
            <a:r>
              <a:rPr lang="en-US" altLang="en-US"/>
              <a:t>Transistor switches faster (</a:t>
            </a:r>
            <a:r>
              <a:rPr lang="en-US" altLang="en-US" i="1"/>
              <a:t>~linear </a:t>
            </a:r>
            <a:r>
              <a:rPr lang="en-US" altLang="en-US"/>
              <a:t>relationship)</a:t>
            </a:r>
          </a:p>
        </p:txBody>
      </p:sp>
      <p:pic>
        <p:nvPicPr>
          <p:cNvPr id="305156" name="Picture 4">
            <a:extLst>
              <a:ext uri="{FF2B5EF4-FFF2-40B4-BE49-F238E27FC236}">
                <a16:creationId xmlns:a16="http://schemas.microsoft.com/office/drawing/2014/main" id="{BAB54619-580E-4C0C-8722-65B175FA4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00400"/>
            <a:ext cx="6019800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9D387-4F54-4E68-9341-0D2B0D670B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74D8FE2F-B8B1-418A-896C-A329E68205AC}" type="slidenum">
              <a:rPr lang="en-US" altLang="en-US">
                <a:solidFill>
                  <a:srgbClr val="990033"/>
                </a:solidFill>
              </a:rPr>
              <a:pPr/>
              <a:t>2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06178" name="Rectangle 2">
            <a:extLst>
              <a:ext uri="{FF2B5EF4-FFF2-40B4-BE49-F238E27FC236}">
                <a16:creationId xmlns:a16="http://schemas.microsoft.com/office/drawing/2014/main" id="{03F69974-9556-4387-B68E-27B27D526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Lecture Outline</a:t>
            </a:r>
          </a:p>
        </p:txBody>
      </p:sp>
      <p:sp>
        <p:nvSpPr>
          <p:cNvPr id="306179" name="Rectangle 3">
            <a:extLst>
              <a:ext uri="{FF2B5EF4-FFF2-40B4-BE49-F238E27FC236}">
                <a16:creationId xmlns:a16="http://schemas.microsoft.com/office/drawing/2014/main" id="{8C42FDC9-DBE6-4656-9D58-F63B9468B7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990033"/>
                </a:solidFill>
              </a:rPr>
              <a:t>Introduction</a:t>
            </a:r>
          </a:p>
          <a:p>
            <a:pPr lvl="1"/>
            <a:r>
              <a:rPr lang="en-US" altLang="en-US">
                <a:solidFill>
                  <a:srgbClr val="990033"/>
                </a:solidFill>
              </a:rPr>
              <a:t>Digital integrated circuits:  from silicon to microprocessors</a:t>
            </a:r>
          </a:p>
          <a:p>
            <a:endParaRPr lang="en-US" altLang="en-US"/>
          </a:p>
          <a:p>
            <a:r>
              <a:rPr lang="en-US" altLang="en-US"/>
              <a:t>Trends in processing</a:t>
            </a:r>
          </a:p>
          <a:p>
            <a:pPr lvl="1"/>
            <a:r>
              <a:rPr lang="en-US" altLang="en-US"/>
              <a:t>Increasing microprocesor speed</a:t>
            </a:r>
          </a:p>
          <a:p>
            <a:pPr lvl="1"/>
            <a:r>
              <a:rPr lang="en-US" altLang="en-US"/>
              <a:t>Microarchitectural parallelism</a:t>
            </a:r>
          </a:p>
          <a:p>
            <a:pPr lvl="1"/>
            <a:r>
              <a:rPr lang="en-US" altLang="en-US"/>
              <a:t>High-performance computing</a:t>
            </a:r>
          </a:p>
          <a:p>
            <a:pPr lvl="1"/>
            <a:r>
              <a:rPr lang="en-US" altLang="en-US"/>
              <a:t>High-performance reconfigurable computing</a:t>
            </a:r>
          </a:p>
          <a:p>
            <a:pPr lvl="1"/>
            <a:endParaRPr lang="en-US" altLang="en-US"/>
          </a:p>
          <a:p>
            <a:r>
              <a:rPr lang="en-US" altLang="en-US"/>
              <a:t>Trends in bandwidth</a:t>
            </a:r>
          </a:p>
          <a:p>
            <a:pPr lvl="1"/>
            <a:r>
              <a:rPr lang="en-US" altLang="en-US"/>
              <a:t>Interconnects</a:t>
            </a:r>
          </a:p>
          <a:p>
            <a:pPr lvl="1"/>
            <a:r>
              <a:rPr lang="en-US" altLang="en-US"/>
              <a:t>Networks</a:t>
            </a:r>
          </a:p>
          <a:p>
            <a:pPr lvl="1"/>
            <a:endParaRPr lang="en-US" altLang="en-US"/>
          </a:p>
          <a:p>
            <a:r>
              <a:rPr lang="en-US" altLang="en-US"/>
              <a:t>Trends in storage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3">
            <a:extLst>
              <a:ext uri="{FF2B5EF4-FFF2-40B4-BE49-F238E27FC236}">
                <a16:creationId xmlns:a16="http://schemas.microsoft.com/office/drawing/2014/main" id="{0945CFEC-F5C9-4912-B0FF-5A224048D4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83F43130-E435-44F9-A537-D7B93ED0FD06}" type="slidenum">
              <a:rPr lang="en-US" altLang="en-US">
                <a:solidFill>
                  <a:srgbClr val="990033"/>
                </a:solidFill>
              </a:rPr>
              <a:pPr/>
              <a:t>20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46114" name="Rectangle 2">
            <a:extLst>
              <a:ext uri="{FF2B5EF4-FFF2-40B4-BE49-F238E27FC236}">
                <a16:creationId xmlns:a16="http://schemas.microsoft.com/office/drawing/2014/main" id="{739E114E-8965-406F-A8D1-22F3FBBD4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Minimum Feature Size</a:t>
            </a:r>
          </a:p>
        </p:txBody>
      </p:sp>
      <p:graphicFrame>
        <p:nvGraphicFramePr>
          <p:cNvPr id="346266" name="Group 154">
            <a:extLst>
              <a:ext uri="{FF2B5EF4-FFF2-40B4-BE49-F238E27FC236}">
                <a16:creationId xmlns:a16="http://schemas.microsoft.com/office/drawing/2014/main" id="{D57E6FC7-D8EC-4022-8DAF-31BD047D975C}"/>
              </a:ext>
            </a:extLst>
          </p:cNvPr>
          <p:cNvGraphicFramePr>
            <a:graphicFrameLocks noGrp="1"/>
          </p:cNvGraphicFramePr>
          <p:nvPr/>
        </p:nvGraphicFramePr>
        <p:xfrm>
          <a:off x="2667000" y="1524000"/>
          <a:ext cx="3822700" cy="3073400"/>
        </p:xfrm>
        <a:graphic>
          <a:graphicData uri="http://schemas.openxmlformats.org/drawingml/2006/table">
            <a:tbl>
              <a:tblPr/>
              <a:tblGrid>
                <a:gridCol w="509588">
                  <a:extLst>
                    <a:ext uri="{9D8B030D-6E8A-4147-A177-3AD203B41FA5}">
                      <a16:colId xmlns:a16="http://schemas.microsoft.com/office/drawing/2014/main" val="2375030257"/>
                    </a:ext>
                  </a:extLst>
                </a:gridCol>
                <a:gridCol w="960437">
                  <a:extLst>
                    <a:ext uri="{9D8B030D-6E8A-4147-A177-3AD203B41FA5}">
                      <a16:colId xmlns:a16="http://schemas.microsoft.com/office/drawing/2014/main" val="624002640"/>
                    </a:ext>
                  </a:extLst>
                </a:gridCol>
                <a:gridCol w="1233488">
                  <a:extLst>
                    <a:ext uri="{9D8B030D-6E8A-4147-A177-3AD203B41FA5}">
                      <a16:colId xmlns:a16="http://schemas.microsoft.com/office/drawing/2014/main" val="1979753852"/>
                    </a:ext>
                  </a:extLst>
                </a:gridCol>
                <a:gridCol w="1119187">
                  <a:extLst>
                    <a:ext uri="{9D8B030D-6E8A-4147-A177-3AD203B41FA5}">
                      <a16:colId xmlns:a16="http://schemas.microsoft.com/office/drawing/2014/main" val="3987818290"/>
                    </a:ext>
                  </a:extLst>
                </a:gridCol>
              </a:tblGrid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Year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Processor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Speed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Process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682867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i286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6 - 25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1.5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940404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i386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 – 40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1.5 - 1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867607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1989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i486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16 - 133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.8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026033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1993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Pentium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60 - 300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.6 - .25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775443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Pentium Pro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150 - 200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.5 - .35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836949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1997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Pentium 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233 - 450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.35 - .25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779759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Pentium III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450 – 1400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.25 - .13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051818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Pentium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1.3 – 3.8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.18 - .065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542096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Pentium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2.66 – 3.6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.09 - .065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531439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Core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1.06 – 3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.065 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093372"/>
                  </a:ext>
                </a:extLst>
              </a:tr>
            </a:tbl>
          </a:graphicData>
        </a:graphic>
      </p:graphicFrame>
      <p:sp>
        <p:nvSpPr>
          <p:cNvPr id="346267" name="Text Box 155">
            <a:extLst>
              <a:ext uri="{FF2B5EF4-FFF2-40B4-BE49-F238E27FC236}">
                <a16:creationId xmlns:a16="http://schemas.microsoft.com/office/drawing/2014/main" id="{0C66CF2B-08B4-4DC8-9EA8-F587A663C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800600"/>
            <a:ext cx="65532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u="sng"/>
              <a:t>Upcoming milestones: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45 nm (Xeon 5400 Nov. 2007),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32 nm (2009-2010), 22 nm (2011-2012), 16 nm (2013)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25F54-C0D0-4510-AACC-2202BE7CE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E73E1770-F51E-414C-8A74-BC9A8DA5E528}" type="slidenum">
              <a:rPr lang="en-US" altLang="en-US">
                <a:solidFill>
                  <a:srgbClr val="990033"/>
                </a:solidFill>
              </a:rPr>
              <a:pPr/>
              <a:t>21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48162" name="Rectangle 2">
            <a:extLst>
              <a:ext uri="{FF2B5EF4-FFF2-40B4-BE49-F238E27FC236}">
                <a16:creationId xmlns:a16="http://schemas.microsoft.com/office/drawing/2014/main" id="{AB04E531-A5FE-4849-85C1-119C66BCD8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Clock Speed</a:t>
            </a:r>
          </a:p>
        </p:txBody>
      </p:sp>
      <p:sp>
        <p:nvSpPr>
          <p:cNvPr id="348163" name="Rectangle 3">
            <a:extLst>
              <a:ext uri="{FF2B5EF4-FFF2-40B4-BE49-F238E27FC236}">
                <a16:creationId xmlns:a16="http://schemas.microsoft.com/office/drawing/2014/main" id="{A1581611-FC6E-44B9-A1F9-062FC5B7B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“Megahertz myth”:</a:t>
            </a:r>
          </a:p>
          <a:p>
            <a:pPr lvl="1"/>
            <a:r>
              <a:rPr lang="en-US" altLang="en-US"/>
              <a:t>In the late 1990’s and early 2000’s, the marketing arm of microprocessor companys overstated the corralation between clock speed and performance</a:t>
            </a:r>
          </a:p>
          <a:p>
            <a:pPr lvl="1"/>
            <a:endParaRPr lang="en-US" altLang="en-US"/>
          </a:p>
          <a:p>
            <a:r>
              <a:rPr lang="en-US" altLang="en-US"/>
              <a:t>Execution time =</a:t>
            </a:r>
          </a:p>
          <a:p>
            <a:pPr lvl="1"/>
            <a:r>
              <a:rPr lang="en-US" altLang="en-US" i="1"/>
              <a:t>instructions per program</a:t>
            </a:r>
            <a:r>
              <a:rPr lang="en-US" altLang="en-US"/>
              <a:t> * </a:t>
            </a:r>
            <a:r>
              <a:rPr lang="en-US" altLang="en-US" i="1"/>
              <a:t>cycles per instruction</a:t>
            </a:r>
            <a:r>
              <a:rPr lang="en-US" altLang="en-US"/>
              <a:t> * </a:t>
            </a:r>
            <a:r>
              <a:rPr lang="en-US" altLang="en-US" i="1"/>
              <a:t>seconds per cycle</a:t>
            </a:r>
          </a:p>
          <a:p>
            <a:pPr lvl="1"/>
            <a:endParaRPr lang="en-US" altLang="en-US" i="1"/>
          </a:p>
          <a:p>
            <a:r>
              <a:rPr lang="en-US" altLang="en-US"/>
              <a:t>Now we must add to the product:</a:t>
            </a:r>
          </a:p>
          <a:p>
            <a:pPr lvl="1"/>
            <a:r>
              <a:rPr lang="en-US" altLang="en-US"/>
              <a:t>(</a:t>
            </a:r>
            <a:r>
              <a:rPr lang="en-US" altLang="en-US" i="1"/>
              <a:t>number of threads / number of cores</a:t>
            </a:r>
            <a:r>
              <a:rPr lang="en-US" altLang="en-US"/>
              <a:t>)</a:t>
            </a:r>
          </a:p>
          <a:p>
            <a:pPr lvl="1"/>
            <a:endParaRPr lang="en-US" altLang="en-US" i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C25CF6E-0FE8-43D7-8362-8C70446BB9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BDBF3B13-0571-417F-A231-FEA9BC523E81}" type="slidenum">
              <a:rPr lang="en-US" altLang="en-US">
                <a:solidFill>
                  <a:srgbClr val="990033"/>
                </a:solidFill>
              </a:rPr>
              <a:pPr/>
              <a:t>22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33826" name="Rectangle 2">
            <a:extLst>
              <a:ext uri="{FF2B5EF4-FFF2-40B4-BE49-F238E27FC236}">
                <a16:creationId xmlns:a16="http://schemas.microsoft.com/office/drawing/2014/main" id="{7B72B038-7B82-4E8D-A2D2-462481D1C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Integration Density Trends (Moore’s Law)</a:t>
            </a:r>
          </a:p>
        </p:txBody>
      </p:sp>
      <p:pic>
        <p:nvPicPr>
          <p:cNvPr id="333828" name="Picture 4">
            <a:extLst>
              <a:ext uri="{FF2B5EF4-FFF2-40B4-BE49-F238E27FC236}">
                <a16:creationId xmlns:a16="http://schemas.microsoft.com/office/drawing/2014/main" id="{7F631FB0-A0AD-4139-9FBC-74918867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7724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29" name="Text Box 5">
            <a:extLst>
              <a:ext uri="{FF2B5EF4-FFF2-40B4-BE49-F238E27FC236}">
                <a16:creationId xmlns:a16="http://schemas.microsoft.com/office/drawing/2014/main" id="{AFE58CBA-4AFB-43C9-8196-CB895EEC3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410200"/>
            <a:ext cx="617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990033"/>
                </a:solidFill>
                <a:latin typeface="Verdana" panose="020B0604030504040204" pitchFamily="34" charset="0"/>
              </a:rPr>
              <a:t>Pentium Core 2 Duo (2007) has ~300M transistors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ED042-9BFF-463F-A907-36E8B2BCD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F2AC043D-D675-45E3-9366-6BD7F763BD1B}" type="slidenum">
              <a:rPr lang="en-US" altLang="en-US">
                <a:solidFill>
                  <a:srgbClr val="990033"/>
                </a:solidFill>
              </a:rPr>
              <a:pPr/>
              <a:t>23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49186" name="Rectangle 2">
            <a:extLst>
              <a:ext uri="{FF2B5EF4-FFF2-40B4-BE49-F238E27FC236}">
                <a16:creationId xmlns:a16="http://schemas.microsoft.com/office/drawing/2014/main" id="{13BBF258-AB16-4F46-9961-AF127D5A8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Microprocessor Technology</a:t>
            </a:r>
          </a:p>
        </p:txBody>
      </p:sp>
      <p:sp>
        <p:nvSpPr>
          <p:cNvPr id="349187" name="Rectangle 3">
            <a:extLst>
              <a:ext uri="{FF2B5EF4-FFF2-40B4-BE49-F238E27FC236}">
                <a16:creationId xmlns:a16="http://schemas.microsoft.com/office/drawing/2014/main" id="{CBF63E5D-73B1-4DF1-8312-D9E3CD787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Advances in fabrication (lithography, photoresist, metal layers)</a:t>
            </a:r>
          </a:p>
          <a:p>
            <a:endParaRPr lang="en-US" altLang="en-US"/>
          </a:p>
          <a:p>
            <a:r>
              <a:rPr lang="en-US" altLang="en-US"/>
              <a:t>…faster transistor switching (faster processor)</a:t>
            </a:r>
          </a:p>
          <a:p>
            <a:endParaRPr lang="en-US" altLang="en-US"/>
          </a:p>
          <a:p>
            <a:r>
              <a:rPr lang="en-US" altLang="en-US"/>
              <a:t>…smaller transistors/wires</a:t>
            </a:r>
          </a:p>
          <a:p>
            <a:endParaRPr lang="en-US" altLang="en-US"/>
          </a:p>
          <a:p>
            <a:r>
              <a:rPr lang="en-US" altLang="en-US"/>
              <a:t>…higher integration density</a:t>
            </a:r>
          </a:p>
          <a:p>
            <a:endParaRPr lang="en-US" altLang="en-US"/>
          </a:p>
          <a:p>
            <a:r>
              <a:rPr lang="en-US" altLang="en-US"/>
              <a:t>…more “real estate”</a:t>
            </a:r>
          </a:p>
          <a:p>
            <a:endParaRPr lang="en-US" altLang="en-US"/>
          </a:p>
          <a:p>
            <a:r>
              <a:rPr lang="en-US" altLang="en-US"/>
              <a:t>…</a:t>
            </a:r>
            <a:r>
              <a:rPr lang="en-US" altLang="en-US">
                <a:solidFill>
                  <a:srgbClr val="990033"/>
                </a:solidFill>
              </a:rPr>
              <a:t>architectural improvements!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83221-C9B2-4DDA-A4C0-E4A6A27ED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1E555DA1-FCAB-4C7C-8A6D-A59E90715D03}" type="slidenum">
              <a:rPr lang="en-US" altLang="en-US">
                <a:solidFill>
                  <a:srgbClr val="990033"/>
                </a:solidFill>
              </a:rPr>
              <a:pPr/>
              <a:t>24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50210" name="Rectangle 2">
            <a:extLst>
              <a:ext uri="{FF2B5EF4-FFF2-40B4-BE49-F238E27FC236}">
                <a16:creationId xmlns:a16="http://schemas.microsoft.com/office/drawing/2014/main" id="{E34DE6AC-F784-4EA4-8558-0914DE9E7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Instruction Set Architecture</a:t>
            </a:r>
          </a:p>
        </p:txBody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35BB2A5A-FF55-4081-A639-DE18B2565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Example:</a:t>
            </a:r>
          </a:p>
          <a:p>
            <a:pPr>
              <a:lnSpc>
                <a:spcPct val="90000"/>
              </a:lnSpc>
            </a:pPr>
            <a:endParaRPr lang="en-US" altLang="en-US"/>
          </a:p>
          <a:p>
            <a:pPr lvl="1">
              <a:lnSpc>
                <a:spcPct val="90000"/>
              </a:lnSpc>
            </a:pPr>
            <a:r>
              <a:rPr lang="en-US" altLang="en-US"/>
              <a:t>Motorola 6800 / Intel 8085 (1970s)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1-address architecture:	</a:t>
            </a:r>
            <a:r>
              <a:rPr lang="en-US" altLang="en-US" sz="1600" b="1">
                <a:latin typeface="Courier New" panose="02070309020205020404" pitchFamily="49" charset="0"/>
              </a:rPr>
              <a:t>ADDA</a:t>
            </a:r>
            <a:r>
              <a:rPr lang="en-US" altLang="en-US"/>
              <a:t> &lt;</a:t>
            </a:r>
            <a:r>
              <a:rPr lang="en-US" altLang="en-US" i="1"/>
              <a:t>mem_addr</a:t>
            </a:r>
            <a:r>
              <a:rPr lang="en-US" altLang="en-US"/>
              <a:t>&gt;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(A) = (A) + (addr)</a:t>
            </a:r>
          </a:p>
          <a:p>
            <a:pPr lvl="2">
              <a:lnSpc>
                <a:spcPct val="90000"/>
              </a:lnSpc>
            </a:pPr>
            <a:endParaRPr lang="en-US" altLang="en-US"/>
          </a:p>
          <a:p>
            <a:pPr lvl="1">
              <a:lnSpc>
                <a:spcPct val="90000"/>
              </a:lnSpc>
            </a:pPr>
            <a:r>
              <a:rPr lang="en-US" altLang="en-US"/>
              <a:t>Intel x86 / IBM 360 (1980s)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2-address architecture:	</a:t>
            </a:r>
            <a:r>
              <a:rPr lang="en-US" altLang="en-US" sz="1600" b="1">
                <a:latin typeface="Courier New" panose="02070309020205020404" pitchFamily="49" charset="0"/>
              </a:rPr>
              <a:t>ADD EAX,</a:t>
            </a:r>
            <a:r>
              <a:rPr lang="en-US" altLang="en-US"/>
              <a:t> </a:t>
            </a:r>
            <a:r>
              <a:rPr lang="en-US" altLang="en-US" sz="1600" b="1">
                <a:latin typeface="Courier New" panose="02070309020205020404" pitchFamily="49" charset="0"/>
              </a:rPr>
              <a:t>EBX –or- ADD EAX,</a:t>
            </a:r>
            <a:r>
              <a:rPr lang="en-US" altLang="en-US"/>
              <a:t>&lt;</a:t>
            </a:r>
            <a:r>
              <a:rPr lang="en-US" altLang="en-US" i="1"/>
              <a:t>mem_addr</a:t>
            </a:r>
            <a:r>
              <a:rPr lang="en-US" altLang="en-US"/>
              <a:t>&gt;</a:t>
            </a:r>
            <a:endParaRPr lang="en-US" altLang="en-US" sz="1600" b="1">
              <a:latin typeface="Courier New" panose="02070309020205020404" pitchFamily="49" charset="0"/>
            </a:endParaRPr>
          </a:p>
          <a:p>
            <a:pPr lvl="2">
              <a:lnSpc>
                <a:spcPct val="90000"/>
              </a:lnSpc>
            </a:pPr>
            <a:r>
              <a:rPr lang="en-US" altLang="en-US"/>
              <a:t>(A) = (A) + (B)</a:t>
            </a:r>
          </a:p>
          <a:p>
            <a:pPr lvl="2">
              <a:lnSpc>
                <a:spcPct val="90000"/>
              </a:lnSpc>
            </a:pPr>
            <a:endParaRPr lang="en-US" altLang="en-US"/>
          </a:p>
          <a:p>
            <a:pPr lvl="1">
              <a:lnSpc>
                <a:spcPct val="90000"/>
              </a:lnSpc>
            </a:pPr>
            <a:r>
              <a:rPr lang="en-US" altLang="en-US"/>
              <a:t>MIPS (1990s)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3-address architecture:	</a:t>
            </a:r>
            <a:r>
              <a:rPr lang="en-US" altLang="en-US" sz="1600" b="1">
                <a:latin typeface="Courier New" panose="02070309020205020404" pitchFamily="49" charset="0"/>
              </a:rPr>
              <a:t>ADD $2, $3, $4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($2) = ($3) + ($4)</a:t>
            </a:r>
          </a:p>
          <a:p>
            <a:pPr lvl="2">
              <a:lnSpc>
                <a:spcPct val="90000"/>
              </a:lnSpc>
            </a:pPr>
            <a:endParaRPr lang="en-US" altLang="en-US"/>
          </a:p>
          <a:p>
            <a:pPr lvl="1">
              <a:lnSpc>
                <a:spcPct val="90000"/>
              </a:lnSpc>
            </a:pPr>
            <a:r>
              <a:rPr lang="en-US" altLang="en-US"/>
              <a:t>Instruction-level Parallelism (2000s)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58857A9-1A87-4B68-AC3E-527B36D68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927D78B7-979E-4315-BC98-8FB2CA55A634}" type="slidenum">
              <a:rPr lang="en-US" altLang="en-US">
                <a:solidFill>
                  <a:srgbClr val="990033"/>
                </a:solidFill>
              </a:rPr>
              <a:pPr/>
              <a:t>25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17442" name="Rectangle 2">
            <a:extLst>
              <a:ext uri="{FF2B5EF4-FFF2-40B4-BE49-F238E27FC236}">
                <a16:creationId xmlns:a16="http://schemas.microsoft.com/office/drawing/2014/main" id="{8AB1EBCD-CC14-437E-AE5A-26D5307CD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Machine Code Example</a:t>
            </a:r>
          </a:p>
        </p:txBody>
      </p:sp>
      <p:sp>
        <p:nvSpPr>
          <p:cNvPr id="317443" name="Rectangle 3">
            <a:extLst>
              <a:ext uri="{FF2B5EF4-FFF2-40B4-BE49-F238E27FC236}">
                <a16:creationId xmlns:a16="http://schemas.microsoft.com/office/drawing/2014/main" id="{029AEE7A-CE02-4E66-AF79-00AFDCD604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for (i=0;i&lt;n;i++) a[i]=b[i]+10;</a:t>
            </a:r>
          </a:p>
          <a:p>
            <a:pPr>
              <a:buFontTx/>
              <a:buNone/>
            </a:pPr>
            <a:endParaRPr lang="en-US" altLang="en-US" sz="1400" b="1">
              <a:latin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		xor $2,$2,$2	# zero out index register (i)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		lw $3,n		# load iteration limit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		sll $3,$3,2	# multiply by 4 (words)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		la $4,a		# get address of a (assume &lt; 2</a:t>
            </a:r>
            <a:r>
              <a:rPr lang="en-US" altLang="en-US" sz="1400" b="1" baseline="30000">
                <a:latin typeface="Courier New" panose="02070309020205020404" pitchFamily="49" charset="0"/>
              </a:rPr>
              <a:t>16</a:t>
            </a:r>
            <a:r>
              <a:rPr lang="en-US" altLang="en-US" sz="1400" b="1">
                <a:latin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		la $5,b		# get address of b (assume &lt; 2</a:t>
            </a:r>
            <a:r>
              <a:rPr lang="en-US" altLang="en-US" sz="1400" b="1" baseline="30000">
                <a:latin typeface="Courier New" panose="02070309020205020404" pitchFamily="49" charset="0"/>
              </a:rPr>
              <a:t>16</a:t>
            </a:r>
            <a:r>
              <a:rPr lang="en-US" altLang="en-US" sz="1400" b="1">
                <a:latin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		j test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loop:	add $6,$5,$2	# compute address of b[i]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		lw $7,0($6)	# load b[i]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		addi $7,$7,10	# compute b[i]=b[i]+10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		add $6,$4,$2	# compute address of a[i]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		sw $7,0($6)	# store into a[i]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		addi $2,$2,4	# increment i</a:t>
            </a:r>
          </a:p>
          <a:p>
            <a:pPr>
              <a:buFontTx/>
              <a:buNone/>
            </a:pPr>
            <a:r>
              <a:rPr lang="en-US" altLang="en-US" sz="1400" b="1">
                <a:latin typeface="Courier New" panose="02070309020205020404" pitchFamily="49" charset="0"/>
              </a:rPr>
              <a:t>test:	blt $2,$3,loop	# loop if test succeeds</a:t>
            </a:r>
          </a:p>
        </p:txBody>
      </p:sp>
      <p:sp>
        <p:nvSpPr>
          <p:cNvPr id="317444" name="Line 4">
            <a:extLst>
              <a:ext uri="{FF2B5EF4-FFF2-40B4-BE49-F238E27FC236}">
                <a16:creationId xmlns:a16="http://schemas.microsoft.com/office/drawing/2014/main" id="{DBD1992C-806D-4E67-AC7F-A901B7E57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1828800"/>
            <a:ext cx="78486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407A1-9B7E-46DC-B068-8CD709737B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C4D74BE5-A79F-4746-83CA-5B0123CC6752}" type="slidenum">
              <a:rPr lang="en-US" altLang="en-US">
                <a:solidFill>
                  <a:srgbClr val="990033"/>
                </a:solidFill>
              </a:rPr>
              <a:pPr/>
              <a:t>26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19490" name="Rectangle 2">
            <a:extLst>
              <a:ext uri="{FF2B5EF4-FFF2-40B4-BE49-F238E27FC236}">
                <a16:creationId xmlns:a16="http://schemas.microsoft.com/office/drawing/2014/main" id="{CA460C8D-11B6-46A7-82DA-65B9E0483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Microarchitectural Parallelism</a:t>
            </a:r>
          </a:p>
        </p:txBody>
      </p:sp>
      <p:sp>
        <p:nvSpPr>
          <p:cNvPr id="319491" name="Rectangle 3">
            <a:extLst>
              <a:ext uri="{FF2B5EF4-FFF2-40B4-BE49-F238E27FC236}">
                <a16:creationId xmlns:a16="http://schemas.microsoft.com/office/drawing/2014/main" id="{3AA020F1-5DB7-4451-AD1D-5B21FCF1D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Parallelism =&gt; perform multiple operations simultaneously</a:t>
            </a:r>
          </a:p>
          <a:p>
            <a:endParaRPr lang="en-US" altLang="en-US"/>
          </a:p>
          <a:p>
            <a:pPr lvl="1"/>
            <a:r>
              <a:rPr lang="en-US" altLang="en-US"/>
              <a:t>Instruction-level parallelism</a:t>
            </a:r>
          </a:p>
          <a:p>
            <a:pPr lvl="2"/>
            <a:r>
              <a:rPr lang="en-US" altLang="en-US"/>
              <a:t>Execute multiple instructions at the same time</a:t>
            </a:r>
          </a:p>
          <a:p>
            <a:pPr lvl="2"/>
            <a:r>
              <a:rPr lang="en-US" altLang="en-US"/>
              <a:t>Multiple issue</a:t>
            </a:r>
          </a:p>
          <a:p>
            <a:pPr lvl="2"/>
            <a:r>
              <a:rPr lang="en-US" altLang="en-US"/>
              <a:t>Out-of-order execution</a:t>
            </a:r>
          </a:p>
          <a:p>
            <a:pPr lvl="2"/>
            <a:r>
              <a:rPr lang="en-US" altLang="en-US"/>
              <a:t>Speculation</a:t>
            </a:r>
          </a:p>
          <a:p>
            <a:pPr lvl="2"/>
            <a:endParaRPr lang="en-US" altLang="en-US"/>
          </a:p>
          <a:p>
            <a:pPr lvl="1"/>
            <a:r>
              <a:rPr lang="en-US" altLang="en-US"/>
              <a:t>Thread-level parallelism (hyper-threading)</a:t>
            </a:r>
          </a:p>
          <a:p>
            <a:pPr lvl="2"/>
            <a:r>
              <a:rPr lang="en-US" altLang="en-US"/>
              <a:t>Execute multiple threads at the same time on one CPU</a:t>
            </a:r>
          </a:p>
          <a:p>
            <a:pPr lvl="2"/>
            <a:r>
              <a:rPr lang="en-US" altLang="en-US"/>
              <a:t>Threads share memory space and pool of functional units</a:t>
            </a:r>
          </a:p>
          <a:p>
            <a:pPr lvl="2"/>
            <a:endParaRPr lang="en-US" altLang="en-US"/>
          </a:p>
          <a:p>
            <a:pPr lvl="1"/>
            <a:r>
              <a:rPr lang="en-US" altLang="en-US"/>
              <a:t>Chip multiprocessing</a:t>
            </a:r>
          </a:p>
          <a:p>
            <a:pPr lvl="2"/>
            <a:r>
              <a:rPr lang="en-US" altLang="en-US"/>
              <a:t>Execute multiple processes/threads at the same time on multiple CPUs</a:t>
            </a:r>
          </a:p>
          <a:p>
            <a:pPr lvl="2"/>
            <a:r>
              <a:rPr lang="en-US" altLang="en-US"/>
              <a:t>Cores are symmetrical and completely independent but share a common level-2 cache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2A054-81D4-4642-BE70-A814269B2A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702B5C01-0938-4CAD-8C95-9CC6EDD880F1}" type="slidenum">
              <a:rPr lang="en-US" altLang="en-US">
                <a:solidFill>
                  <a:srgbClr val="990033"/>
                </a:solidFill>
              </a:rPr>
              <a:pPr/>
              <a:t>27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20514" name="Rectangle 2">
            <a:extLst>
              <a:ext uri="{FF2B5EF4-FFF2-40B4-BE49-F238E27FC236}">
                <a16:creationId xmlns:a16="http://schemas.microsoft.com/office/drawing/2014/main" id="{903F0C85-837D-445A-A8BB-A0D14E5DEC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Parallel Processing</a:t>
            </a:r>
          </a:p>
        </p:txBody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C9EFB097-474A-4CDC-A88C-EABDBC818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Parallel processing:</a:t>
            </a:r>
          </a:p>
          <a:p>
            <a:pPr lvl="1"/>
            <a:r>
              <a:rPr lang="en-US" altLang="en-US"/>
              <a:t>Shared memory</a:t>
            </a:r>
          </a:p>
          <a:p>
            <a:pPr lvl="2"/>
            <a:r>
              <a:rPr lang="en-US" altLang="en-US"/>
              <a:t>Symmetric multiprocessing</a:t>
            </a:r>
          </a:p>
          <a:p>
            <a:pPr lvl="2"/>
            <a:r>
              <a:rPr lang="en-US" altLang="en-US"/>
              <a:t>Multiple CPUs share a single memory space (usually NUMA)</a:t>
            </a:r>
          </a:p>
          <a:p>
            <a:pPr lvl="2"/>
            <a:r>
              <a:rPr lang="en-US" altLang="en-US"/>
              <a:t>Communicate through memory reference</a:t>
            </a:r>
          </a:p>
          <a:p>
            <a:pPr lvl="2"/>
            <a:r>
              <a:rPr lang="en-US" altLang="en-US"/>
              <a:t>Each CPU may have local but globally accessible memory</a:t>
            </a:r>
          </a:p>
          <a:p>
            <a:pPr lvl="2"/>
            <a:r>
              <a:rPr lang="en-US" altLang="en-US"/>
              <a:t>Requires expensive crossbar switch (16-processor =&gt; $500K)</a:t>
            </a:r>
          </a:p>
          <a:p>
            <a:pPr lvl="2"/>
            <a:endParaRPr lang="en-US" altLang="en-US"/>
          </a:p>
          <a:p>
            <a:pPr lvl="1"/>
            <a:r>
              <a:rPr lang="en-US" altLang="en-US"/>
              <a:t>Message-passing</a:t>
            </a:r>
          </a:p>
          <a:p>
            <a:pPr lvl="2"/>
            <a:r>
              <a:rPr lang="en-US" altLang="en-US"/>
              <a:t>No shared memory</a:t>
            </a:r>
          </a:p>
          <a:p>
            <a:pPr lvl="2"/>
            <a:r>
              <a:rPr lang="en-US" altLang="en-US"/>
              <a:t>CPUs communicate via explicit messages</a:t>
            </a:r>
          </a:p>
          <a:p>
            <a:pPr lvl="2"/>
            <a:r>
              <a:rPr lang="en-US" altLang="en-US"/>
              <a:t>MPI and OpenMP APIs</a:t>
            </a:r>
          </a:p>
          <a:p>
            <a:pPr lvl="2"/>
            <a:r>
              <a:rPr lang="en-US" altLang="en-US"/>
              <a:t>COTS processors and high-speed LAN switch</a:t>
            </a:r>
          </a:p>
          <a:p>
            <a:pPr lvl="2"/>
            <a:r>
              <a:rPr lang="en-US" altLang="en-US"/>
              <a:t>Scalable:</a:t>
            </a:r>
          </a:p>
          <a:p>
            <a:pPr lvl="3"/>
            <a:r>
              <a:rPr lang="en-US" altLang="en-US"/>
              <a:t>NASA Space Exploration Simulator has 10,240 CPUs (Intel Itanium 2) and requires 1 MW (Lake Murray generates 200 MW)</a:t>
            </a:r>
          </a:p>
          <a:p>
            <a:pPr lvl="3"/>
            <a:r>
              <a:rPr lang="en-US" altLang="en-US"/>
              <a:t>Laurence Livermore BlueGene/L has 65,536 dual-processor (700 MHz PowerPC) nodes and requires 1.5 MW</a:t>
            </a:r>
          </a:p>
          <a:p>
            <a:pPr lvl="2"/>
            <a:endParaRPr lang="en-US" altLang="en-US"/>
          </a:p>
          <a:p>
            <a:pPr lvl="1"/>
            <a:r>
              <a:rPr lang="en-US" altLang="en-US"/>
              <a:t>Hybrid systems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EC5B7AE3-D095-43E6-B4A3-E09ED30C0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ED3E5110-4DA8-42D3-B016-3B882D51C32B}" type="slidenum">
              <a:rPr lang="en-US" altLang="en-US">
                <a:solidFill>
                  <a:srgbClr val="990033"/>
                </a:solidFill>
              </a:rPr>
              <a:pPr/>
              <a:t>28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14370" name="Rectangle 2">
            <a:extLst>
              <a:ext uri="{FF2B5EF4-FFF2-40B4-BE49-F238E27FC236}">
                <a16:creationId xmlns:a16="http://schemas.microsoft.com/office/drawing/2014/main" id="{7C5912BB-E0C2-4C08-84D2-9CEF7E6D0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High-Performance Reconfigurable Computing</a:t>
            </a:r>
          </a:p>
        </p:txBody>
      </p:sp>
      <p:sp>
        <p:nvSpPr>
          <p:cNvPr id="314371" name="Rectangle 3">
            <a:extLst>
              <a:ext uri="{FF2B5EF4-FFF2-40B4-BE49-F238E27FC236}">
                <a16:creationId xmlns:a16="http://schemas.microsoft.com/office/drawing/2014/main" id="{CE31D88A-4A89-450F-810D-808F64CAB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05200" y="1371600"/>
            <a:ext cx="5410200" cy="4648200"/>
          </a:xfrm>
        </p:spPr>
        <p:txBody>
          <a:bodyPr/>
          <a:lstStyle/>
          <a:p>
            <a:r>
              <a:rPr lang="en-US" altLang="en-US" sz="1600"/>
              <a:t>HPRC:</a:t>
            </a:r>
          </a:p>
          <a:p>
            <a:pPr lvl="1"/>
            <a:r>
              <a:rPr lang="en-US" altLang="en-US" sz="1400"/>
              <a:t>Use FPGA as co-processor</a:t>
            </a:r>
          </a:p>
          <a:p>
            <a:endParaRPr lang="en-US" altLang="en-US" sz="1600"/>
          </a:p>
          <a:p>
            <a:r>
              <a:rPr lang="en-US" altLang="en-US" sz="1600"/>
              <a:t>Example:</a:t>
            </a:r>
          </a:p>
          <a:p>
            <a:pPr lvl="1"/>
            <a:r>
              <a:rPr lang="en-US" altLang="en-US" sz="1400"/>
              <a:t>Application requires a </a:t>
            </a:r>
            <a:r>
              <a:rPr lang="en-US" altLang="en-US" sz="1400">
                <a:solidFill>
                  <a:srgbClr val="990033"/>
                </a:solidFill>
              </a:rPr>
              <a:t>week</a:t>
            </a:r>
            <a:r>
              <a:rPr lang="en-US" altLang="en-US" sz="1400"/>
              <a:t> of CPU time</a:t>
            </a:r>
          </a:p>
          <a:p>
            <a:pPr lvl="1"/>
            <a:r>
              <a:rPr lang="en-US" altLang="en-US" sz="1400"/>
              <a:t>One computation consumes </a:t>
            </a:r>
            <a:r>
              <a:rPr lang="en-US" altLang="en-US" sz="1400">
                <a:solidFill>
                  <a:srgbClr val="990033"/>
                </a:solidFill>
              </a:rPr>
              <a:t>99%</a:t>
            </a:r>
            <a:r>
              <a:rPr lang="en-US" altLang="en-US" sz="1400"/>
              <a:t> of execution time</a:t>
            </a:r>
          </a:p>
        </p:txBody>
      </p:sp>
      <p:graphicFrame>
        <p:nvGraphicFramePr>
          <p:cNvPr id="314372" name="Group 4">
            <a:extLst>
              <a:ext uri="{FF2B5EF4-FFF2-40B4-BE49-F238E27FC236}">
                <a16:creationId xmlns:a16="http://schemas.microsoft.com/office/drawing/2014/main" id="{392949FB-761A-4254-989A-F8E1FE8993D1}"/>
              </a:ext>
            </a:extLst>
          </p:cNvPr>
          <p:cNvGraphicFramePr>
            <a:graphicFrameLocks noGrp="1"/>
          </p:cNvGraphicFramePr>
          <p:nvPr/>
        </p:nvGraphicFramePr>
        <p:xfrm>
          <a:off x="4508500" y="3640138"/>
          <a:ext cx="3492500" cy="2074862"/>
        </p:xfrm>
        <a:graphic>
          <a:graphicData uri="http://schemas.openxmlformats.org/drawingml/2006/table">
            <a:tbl>
              <a:tblPr/>
              <a:tblGrid>
                <a:gridCol w="1022350">
                  <a:extLst>
                    <a:ext uri="{9D8B030D-6E8A-4147-A177-3AD203B41FA5}">
                      <a16:colId xmlns:a16="http://schemas.microsoft.com/office/drawing/2014/main" val="1312245578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3944378509"/>
                    </a:ext>
                  </a:extLst>
                </a:gridCol>
                <a:gridCol w="1165225">
                  <a:extLst>
                    <a:ext uri="{9D8B030D-6E8A-4147-A177-3AD203B41FA5}">
                      <a16:colId xmlns:a16="http://schemas.microsoft.com/office/drawing/2014/main" val="1008288000"/>
                    </a:ext>
                  </a:extLst>
                </a:gridCol>
              </a:tblGrid>
              <a:tr h="160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Kernel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speedup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Application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speedup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Execution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263559"/>
                  </a:ext>
                </a:extLst>
              </a:tr>
              <a:tr h="158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5.0 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793145"/>
                  </a:ext>
                </a:extLst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3.3 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599910"/>
                  </a:ext>
                </a:extLst>
              </a:tr>
              <a:tr h="158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2.5 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616820"/>
                  </a:ext>
                </a:extLst>
              </a:tr>
              <a:tr h="160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2.0 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23318"/>
                  </a:ext>
                </a:extLst>
              </a:tr>
              <a:tr h="303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1.8 hours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567466"/>
                  </a:ext>
                </a:extLst>
              </a:tr>
            </a:tbl>
          </a:graphicData>
        </a:graphic>
      </p:graphicFrame>
      <p:pic>
        <p:nvPicPr>
          <p:cNvPr id="314402" name="Picture 34">
            <a:extLst>
              <a:ext uri="{FF2B5EF4-FFF2-40B4-BE49-F238E27FC236}">
                <a16:creationId xmlns:a16="http://schemas.microsoft.com/office/drawing/2014/main" id="{E4E37A70-77DC-4B2B-89B9-B2374B77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0813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403" name="Text Box 35">
            <a:extLst>
              <a:ext uri="{FF2B5EF4-FFF2-40B4-BE49-F238E27FC236}">
                <a16:creationId xmlns:a16="http://schemas.microsoft.com/office/drawing/2014/main" id="{310CF02D-FEB0-490A-B184-6D56D5BB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29200"/>
            <a:ext cx="27432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>
                <a:latin typeface="Verdana" panose="020B0604030504040204" pitchFamily="34" charset="0"/>
              </a:rPr>
              <a:t>Replaces software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>
                <a:latin typeface="Verdana" panose="020B0604030504040204" pitchFamily="34" charset="0"/>
              </a:rPr>
              <a:t>Exploits parallelism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09E2A8B-5278-4273-A9E1-55CB77967B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EF186638-F66C-4DD2-8BAC-7C44C044827A}" type="slidenum">
              <a:rPr lang="en-US" altLang="en-US">
                <a:solidFill>
                  <a:srgbClr val="990033"/>
                </a:solidFill>
              </a:rPr>
              <a:pPr/>
              <a:t>29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15394" name="Rectangle 2">
            <a:extLst>
              <a:ext uri="{FF2B5EF4-FFF2-40B4-BE49-F238E27FC236}">
                <a16:creationId xmlns:a16="http://schemas.microsoft.com/office/drawing/2014/main" id="{1EE3D0E6-CD28-4F46-8A87-462D324C1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HPRC:  Requirements, Pros, Cons</a:t>
            </a:r>
          </a:p>
        </p:txBody>
      </p:sp>
      <p:sp>
        <p:nvSpPr>
          <p:cNvPr id="315395" name="Rectangle 3">
            <a:extLst>
              <a:ext uri="{FF2B5EF4-FFF2-40B4-BE49-F238E27FC236}">
                <a16:creationId xmlns:a16="http://schemas.microsoft.com/office/drawing/2014/main" id="{8C651EAD-6382-4C8E-A5C5-22BAC94F3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en-US" altLang="en-US"/>
              <a:t>Application criteria: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altLang="en-US" sz="1400">
                <a:solidFill>
                  <a:srgbClr val="990033"/>
                </a:solidFill>
              </a:rPr>
              <a:t>computationally expensive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altLang="en-US" sz="1400">
                <a:solidFill>
                  <a:srgbClr val="990033"/>
                </a:solidFill>
              </a:rPr>
              <a:t>has a bottleneck computation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altLang="en-US" sz="1400">
                <a:solidFill>
                  <a:srgbClr val="990033"/>
                </a:solidFill>
              </a:rPr>
              <a:t>bottleneck computation is parallelizable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altLang="en-US" sz="1400">
                <a:solidFill>
                  <a:srgbClr val="990033"/>
                </a:solidFill>
              </a:rPr>
              <a:t>…and has low I/O and storage requirements</a:t>
            </a:r>
          </a:p>
          <a:p>
            <a:pPr marL="800100" lvl="1" indent="-342900">
              <a:lnSpc>
                <a:spcPct val="90000"/>
              </a:lnSpc>
            </a:pPr>
            <a:endParaRPr lang="en-US" altLang="en-US" sz="1400">
              <a:solidFill>
                <a:srgbClr val="990033"/>
              </a:solidFill>
            </a:endParaRPr>
          </a:p>
          <a:p>
            <a:pPr marL="381000" indent="-381000">
              <a:lnSpc>
                <a:spcPct val="90000"/>
              </a:lnSpc>
            </a:pPr>
            <a:r>
              <a:rPr lang="en-US" altLang="en-US"/>
              <a:t>Advantages of HPRC: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altLang="en-US" sz="1400" b="1"/>
              <a:t>Cost</a:t>
            </a:r>
          </a:p>
          <a:p>
            <a:pPr marL="1181100" lvl="2" indent="-266700">
              <a:lnSpc>
                <a:spcPct val="90000"/>
              </a:lnSpc>
            </a:pPr>
            <a:r>
              <a:rPr lang="en-US" altLang="en-US" sz="1400">
                <a:solidFill>
                  <a:srgbClr val="990033"/>
                </a:solidFill>
              </a:rPr>
              <a:t>FPGA card</a:t>
            </a:r>
            <a:r>
              <a:rPr lang="en-US" altLang="en-US" sz="1400"/>
              <a:t> =&gt; ~ $15K</a:t>
            </a:r>
          </a:p>
          <a:p>
            <a:pPr marL="1181100" lvl="2" indent="-266700">
              <a:lnSpc>
                <a:spcPct val="90000"/>
              </a:lnSpc>
            </a:pPr>
            <a:r>
              <a:rPr lang="en-US" altLang="en-US" sz="1400">
                <a:solidFill>
                  <a:srgbClr val="990033"/>
                </a:solidFill>
              </a:rPr>
              <a:t>128-processor cluster</a:t>
            </a:r>
            <a:r>
              <a:rPr lang="en-US" altLang="en-US" sz="1400"/>
              <a:t> =&gt; ~ $150K</a:t>
            </a:r>
          </a:p>
          <a:p>
            <a:pPr marL="800100" lvl="1" indent="-342900">
              <a:lnSpc>
                <a:spcPct val="90000"/>
              </a:lnSpc>
              <a:buFontTx/>
              <a:buNone/>
            </a:pPr>
            <a:r>
              <a:rPr lang="en-US" altLang="en-US" sz="1800"/>
              <a:t>			</a:t>
            </a:r>
            <a:r>
              <a:rPr lang="en-US" altLang="en-US" sz="1400"/>
              <a:t>+ maintenance + cooling + electricity + recycling</a:t>
            </a:r>
          </a:p>
          <a:p>
            <a:pPr marL="800100" lvl="1" indent="-342900">
              <a:lnSpc>
                <a:spcPct val="90000"/>
              </a:lnSpc>
            </a:pPr>
            <a:endParaRPr lang="en-US" altLang="en-US"/>
          </a:p>
          <a:p>
            <a:pPr marL="381000" indent="-381000">
              <a:lnSpc>
                <a:spcPct val="90000"/>
              </a:lnSpc>
            </a:pPr>
            <a:r>
              <a:rPr lang="en-US" altLang="en-US"/>
              <a:t>Disadvantage for HPRC: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altLang="en-US" sz="1400"/>
              <a:t>Programming the FPGA</a:t>
            </a:r>
          </a:p>
        </p:txBody>
      </p:sp>
      <p:pic>
        <p:nvPicPr>
          <p:cNvPr id="315396" name="Picture 4" descr="WILDSTAR 4 for PCI-X">
            <a:extLst>
              <a:ext uri="{FF2B5EF4-FFF2-40B4-BE49-F238E27FC236}">
                <a16:creationId xmlns:a16="http://schemas.microsoft.com/office/drawing/2014/main" id="{A81251AC-BAB8-402E-AC24-942F6555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8768">
            <a:off x="5410200" y="2286000"/>
            <a:ext cx="3733800" cy="12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C594D-35A2-46EC-BD03-5C4E323859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F2209F11-841B-41A5-8DA7-34A094B22D75}" type="slidenum">
              <a:rPr lang="en-US" altLang="en-US">
                <a:solidFill>
                  <a:srgbClr val="990033"/>
                </a:solidFill>
              </a:rPr>
              <a:pPr/>
              <a:t>3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280578" name="Rectangle 2">
            <a:extLst>
              <a:ext uri="{FF2B5EF4-FFF2-40B4-BE49-F238E27FC236}">
                <a16:creationId xmlns:a16="http://schemas.microsoft.com/office/drawing/2014/main" id="{CC890AD8-2EC4-4748-A34B-B25662F10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Elements</a:t>
            </a:r>
          </a:p>
        </p:txBody>
      </p:sp>
      <p:pic>
        <p:nvPicPr>
          <p:cNvPr id="280579" name="Picture 3">
            <a:extLst>
              <a:ext uri="{FF2B5EF4-FFF2-40B4-BE49-F238E27FC236}">
                <a16:creationId xmlns:a16="http://schemas.microsoft.com/office/drawing/2014/main" id="{137465A7-8271-407D-BDD7-EC58F248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086600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F9E3C-0F6F-4CAD-A1F4-649E8F23D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133D33B9-A217-4004-A7AA-E66ECA72DB7C}" type="slidenum">
              <a:rPr lang="en-US" altLang="en-US">
                <a:solidFill>
                  <a:srgbClr val="990033"/>
                </a:solidFill>
              </a:rPr>
              <a:pPr/>
              <a:t>30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12322" name="Rectangle 2">
            <a:extLst>
              <a:ext uri="{FF2B5EF4-FFF2-40B4-BE49-F238E27FC236}">
                <a16:creationId xmlns:a16="http://schemas.microsoft.com/office/drawing/2014/main" id="{89941C88-2B5D-4088-AFAC-1C9AD7F05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Lecture Outline</a:t>
            </a:r>
          </a:p>
        </p:txBody>
      </p:sp>
      <p:sp>
        <p:nvSpPr>
          <p:cNvPr id="312323" name="Rectangle 3">
            <a:extLst>
              <a:ext uri="{FF2B5EF4-FFF2-40B4-BE49-F238E27FC236}">
                <a16:creationId xmlns:a16="http://schemas.microsoft.com/office/drawing/2014/main" id="{649CE740-2B2F-4448-AD72-0FAE5FB848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Introduction</a:t>
            </a:r>
          </a:p>
          <a:p>
            <a:pPr lvl="1"/>
            <a:r>
              <a:rPr lang="en-US" altLang="en-US"/>
              <a:t>Digital integrated circuits:  from silicon to microprocessors</a:t>
            </a:r>
          </a:p>
          <a:p>
            <a:endParaRPr lang="en-US" altLang="en-US"/>
          </a:p>
          <a:p>
            <a:r>
              <a:rPr lang="en-US" altLang="en-US"/>
              <a:t>Trends in processing</a:t>
            </a:r>
          </a:p>
          <a:p>
            <a:pPr lvl="1"/>
            <a:r>
              <a:rPr lang="en-US" altLang="en-US"/>
              <a:t>Increasing microprocesor speed</a:t>
            </a:r>
          </a:p>
          <a:p>
            <a:pPr lvl="1"/>
            <a:r>
              <a:rPr lang="en-US" altLang="en-US"/>
              <a:t>Microarchitectural parallelism</a:t>
            </a:r>
          </a:p>
          <a:p>
            <a:pPr lvl="1"/>
            <a:r>
              <a:rPr lang="en-US" altLang="en-US"/>
              <a:t>High-performance computing</a:t>
            </a:r>
          </a:p>
          <a:p>
            <a:pPr lvl="1"/>
            <a:r>
              <a:rPr lang="en-US" altLang="en-US"/>
              <a:t>High-performance reconfigurable computing</a:t>
            </a:r>
          </a:p>
          <a:p>
            <a:pPr lvl="1"/>
            <a:endParaRPr lang="en-US" altLang="en-US"/>
          </a:p>
          <a:p>
            <a:r>
              <a:rPr lang="en-US" altLang="en-US">
                <a:solidFill>
                  <a:srgbClr val="990033"/>
                </a:solidFill>
              </a:rPr>
              <a:t>Trends in bandwidth</a:t>
            </a:r>
          </a:p>
          <a:p>
            <a:pPr lvl="1"/>
            <a:r>
              <a:rPr lang="en-US" altLang="en-US">
                <a:solidFill>
                  <a:srgbClr val="990033"/>
                </a:solidFill>
              </a:rPr>
              <a:t>Interconnects</a:t>
            </a:r>
          </a:p>
          <a:p>
            <a:pPr lvl="1"/>
            <a:r>
              <a:rPr lang="en-US" altLang="en-US">
                <a:solidFill>
                  <a:srgbClr val="990033"/>
                </a:solidFill>
              </a:rPr>
              <a:t>Networks</a:t>
            </a:r>
          </a:p>
          <a:p>
            <a:pPr lvl="1"/>
            <a:endParaRPr lang="en-US" altLang="en-US">
              <a:solidFill>
                <a:srgbClr val="990033"/>
              </a:solidFill>
            </a:endParaRPr>
          </a:p>
          <a:p>
            <a:r>
              <a:rPr lang="en-US" altLang="en-US"/>
              <a:t>Trends in storage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EB16DF14-E6D4-495E-82C3-5EE09AD02E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F43C8D93-A92C-4290-A4E3-25C1C7C9F731}" type="slidenum">
              <a:rPr lang="en-US" altLang="en-US">
                <a:solidFill>
                  <a:srgbClr val="990033"/>
                </a:solidFill>
              </a:rPr>
              <a:pPr/>
              <a:t>31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07202" name="Rectangle 2">
            <a:extLst>
              <a:ext uri="{FF2B5EF4-FFF2-40B4-BE49-F238E27FC236}">
                <a16:creationId xmlns:a16="http://schemas.microsoft.com/office/drawing/2014/main" id="{B04C6A34-8AE1-4984-954F-FA404A0E8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Interconnects</a:t>
            </a:r>
          </a:p>
        </p:txBody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0E677CD0-1F64-45D7-816D-74B23969E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1905000" cy="276225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altLang="en-US" sz="1200"/>
              <a:t>On-chip</a:t>
            </a:r>
          </a:p>
        </p:txBody>
      </p:sp>
      <p:pic>
        <p:nvPicPr>
          <p:cNvPr id="307204" name="Picture 4">
            <a:extLst>
              <a:ext uri="{FF2B5EF4-FFF2-40B4-BE49-F238E27FC236}">
                <a16:creationId xmlns:a16="http://schemas.microsoft.com/office/drawing/2014/main" id="{0AD474EE-A5AD-4F4A-AB81-EDF9CC718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95425"/>
            <a:ext cx="174783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05" name="Rectangle 5">
            <a:extLst>
              <a:ext uri="{FF2B5EF4-FFF2-40B4-BE49-F238E27FC236}">
                <a16:creationId xmlns:a16="http://schemas.microsoft.com/office/drawing/2014/main" id="{0DD37895-D5C5-437E-A2ED-21B582750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279525"/>
            <a:ext cx="22860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200"/>
              <a:t>Printed circuit boards</a:t>
            </a:r>
          </a:p>
        </p:txBody>
      </p:sp>
      <p:pic>
        <p:nvPicPr>
          <p:cNvPr id="307206" name="Picture 6">
            <a:extLst>
              <a:ext uri="{FF2B5EF4-FFF2-40B4-BE49-F238E27FC236}">
                <a16:creationId xmlns:a16="http://schemas.microsoft.com/office/drawing/2014/main" id="{955A0D80-E058-40F2-9566-BF4A6F24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430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07" name="Rectangle 7">
            <a:extLst>
              <a:ext uri="{FF2B5EF4-FFF2-40B4-BE49-F238E27FC236}">
                <a16:creationId xmlns:a16="http://schemas.microsoft.com/office/drawing/2014/main" id="{DEA987BD-88FA-4065-BEB1-736B340A9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79525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200"/>
              <a:t>Multi-Chip Module</a:t>
            </a:r>
          </a:p>
        </p:txBody>
      </p:sp>
      <p:pic>
        <p:nvPicPr>
          <p:cNvPr id="307208" name="Picture 8">
            <a:extLst>
              <a:ext uri="{FF2B5EF4-FFF2-40B4-BE49-F238E27FC236}">
                <a16:creationId xmlns:a16="http://schemas.microsoft.com/office/drawing/2014/main" id="{9949B89D-4155-459F-9AA2-7E6BDC4E8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41463"/>
            <a:ext cx="21336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09" name="Rectangle 9">
            <a:extLst>
              <a:ext uri="{FF2B5EF4-FFF2-40B4-BE49-F238E27FC236}">
                <a16:creationId xmlns:a16="http://schemas.microsoft.com/office/drawing/2014/main" id="{18EB7225-FC9E-4E70-815A-4C9BAD7F8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279525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200"/>
              <a:t>Backplanes</a:t>
            </a:r>
          </a:p>
        </p:txBody>
      </p:sp>
      <p:pic>
        <p:nvPicPr>
          <p:cNvPr id="307210" name="Picture 10">
            <a:extLst>
              <a:ext uri="{FF2B5EF4-FFF2-40B4-BE49-F238E27FC236}">
                <a16:creationId xmlns:a16="http://schemas.microsoft.com/office/drawing/2014/main" id="{27B328CB-11BC-47DA-8CC2-D3F7EDF8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21336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11" name="Picture 11">
            <a:extLst>
              <a:ext uri="{FF2B5EF4-FFF2-40B4-BE49-F238E27FC236}">
                <a16:creationId xmlns:a16="http://schemas.microsoft.com/office/drawing/2014/main" id="{398F1809-E8EC-4028-9855-2B5556C95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94200"/>
            <a:ext cx="18288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12" name="Rectangle 12">
            <a:extLst>
              <a:ext uri="{FF2B5EF4-FFF2-40B4-BE49-F238E27FC236}">
                <a16:creationId xmlns:a16="http://schemas.microsoft.com/office/drawing/2014/main" id="{41C6F2FF-DC67-4B58-B82F-BE3D506BE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1148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200"/>
              <a:t>Peripherals</a:t>
            </a:r>
          </a:p>
        </p:txBody>
      </p:sp>
      <p:sp>
        <p:nvSpPr>
          <p:cNvPr id="307214" name="Text Box 14">
            <a:extLst>
              <a:ext uri="{FF2B5EF4-FFF2-40B4-BE49-F238E27FC236}">
                <a16:creationId xmlns:a16="http://schemas.microsoft.com/office/drawing/2014/main" id="{427B50F3-A34F-48C3-9A85-FFB34694F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00400"/>
            <a:ext cx="21336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Pentium Core Duo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128 single-ended wires @ 8 Gbps/wire = 1024 Gbps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DVD in .04 s</a:t>
            </a:r>
          </a:p>
        </p:txBody>
      </p:sp>
      <p:sp>
        <p:nvSpPr>
          <p:cNvPr id="307215" name="Text Box 15">
            <a:extLst>
              <a:ext uri="{FF2B5EF4-FFF2-40B4-BE49-F238E27FC236}">
                <a16:creationId xmlns:a16="http://schemas.microsoft.com/office/drawing/2014/main" id="{C7B22B98-D7DB-4F99-B456-8A800CF9C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187700"/>
            <a:ext cx="21336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Pentium D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64 single-ended wires @ 4 Gbps/wire = 256 Gbps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DVD in .15 s</a:t>
            </a:r>
          </a:p>
        </p:txBody>
      </p:sp>
      <p:sp>
        <p:nvSpPr>
          <p:cNvPr id="307216" name="Text Box 16">
            <a:extLst>
              <a:ext uri="{FF2B5EF4-FFF2-40B4-BE49-F238E27FC236}">
                <a16:creationId xmlns:a16="http://schemas.microsoft.com/office/drawing/2014/main" id="{E0E49094-0DFE-42A1-B39D-3255533AE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200400"/>
            <a:ext cx="21336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Processor to RAM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32 single-ended wires @ 2 Gbps/wire = 64 Gbps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DVD in .6 s</a:t>
            </a:r>
          </a:p>
        </p:txBody>
      </p:sp>
      <p:sp>
        <p:nvSpPr>
          <p:cNvPr id="307217" name="Text Box 17">
            <a:extLst>
              <a:ext uri="{FF2B5EF4-FFF2-40B4-BE49-F238E27FC236}">
                <a16:creationId xmlns:a16="http://schemas.microsoft.com/office/drawing/2014/main" id="{8C7FADDB-E7F4-4D38-97D3-7B64EEB2F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200400"/>
            <a:ext cx="21336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PCIe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16 differential channels @ 2 Gbps/ch = 32 Gbps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DVD in 1.2 s</a:t>
            </a:r>
          </a:p>
        </p:txBody>
      </p:sp>
      <p:sp>
        <p:nvSpPr>
          <p:cNvPr id="307218" name="Text Box 18">
            <a:extLst>
              <a:ext uri="{FF2B5EF4-FFF2-40B4-BE49-F238E27FC236}">
                <a16:creationId xmlns:a16="http://schemas.microsoft.com/office/drawing/2014/main" id="{C00BC5DA-B8C4-48D7-B1CD-8E22CD80C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394200"/>
            <a:ext cx="21336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 b="1" u="sng">
                <a:latin typeface="Verdana" panose="020B0604030504040204" pitchFamily="34" charset="0"/>
              </a:rPr>
              <a:t>SATA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1 bi-directional differential channel @ 3 Gbps/ch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DVD in 12.6 s</a:t>
            </a:r>
          </a:p>
        </p:txBody>
      </p:sp>
      <p:sp>
        <p:nvSpPr>
          <p:cNvPr id="307219" name="Text Box 19">
            <a:extLst>
              <a:ext uri="{FF2B5EF4-FFF2-40B4-BE49-F238E27FC236}">
                <a16:creationId xmlns:a16="http://schemas.microsoft.com/office/drawing/2014/main" id="{0389088F-7BF1-4DC6-9477-E2811954B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232400"/>
            <a:ext cx="21336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 b="1" u="sng">
                <a:latin typeface="Verdana" panose="020B0604030504040204" pitchFamily="34" charset="0"/>
              </a:rPr>
              <a:t>1394b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1 bi-directional differential channel @ .8 Gbps/ch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DVD in 47 s</a:t>
            </a:r>
          </a:p>
        </p:txBody>
      </p:sp>
      <p:sp>
        <p:nvSpPr>
          <p:cNvPr id="307220" name="Text Box 20">
            <a:extLst>
              <a:ext uri="{FF2B5EF4-FFF2-40B4-BE49-F238E27FC236}">
                <a16:creationId xmlns:a16="http://schemas.microsoft.com/office/drawing/2014/main" id="{73226FC4-37D8-4C65-ABAE-CD59E6617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394200"/>
            <a:ext cx="21336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 b="1" u="sng">
                <a:latin typeface="Verdana" panose="020B0604030504040204" pitchFamily="34" charset="0"/>
              </a:rPr>
              <a:t>USB 2.0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1 bi-directional differential channel @ .4 Gbps/ch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DVD in 94 s</a:t>
            </a:r>
          </a:p>
        </p:txBody>
      </p:sp>
      <p:sp>
        <p:nvSpPr>
          <p:cNvPr id="307221" name="Text Box 21">
            <a:extLst>
              <a:ext uri="{FF2B5EF4-FFF2-40B4-BE49-F238E27FC236}">
                <a16:creationId xmlns:a16="http://schemas.microsoft.com/office/drawing/2014/main" id="{6BDA07B6-223C-46EB-91F1-8E7C3B334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343400"/>
            <a:ext cx="2133600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 b="1" u="sng">
                <a:latin typeface="Verdana" panose="020B0604030504040204" pitchFamily="34" charset="0"/>
              </a:rPr>
              <a:t>Notes:</a:t>
            </a:r>
          </a:p>
          <a:p>
            <a:pPr>
              <a:spcBef>
                <a:spcPct val="50000"/>
              </a:spcBef>
            </a:pPr>
            <a:r>
              <a:rPr lang="en-US" altLang="en-US" sz="900" b="1">
                <a:latin typeface="Verdana" panose="020B0604030504040204" pitchFamily="34" charset="0"/>
              </a:rPr>
              <a:t>Peripheral and LAN interconnects have “marketing speeds” which typically do not consider phyical layer overhead and usually aggregate parallel and bidirectional channels!</a:t>
            </a:r>
            <a:endParaRPr lang="en-US" altLang="en-US" sz="9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248659DF-FC75-4C90-BFDB-D7D376D33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94B7FA4D-28E2-40E6-A300-EFE067640C90}" type="slidenum">
              <a:rPr lang="en-US" altLang="en-US">
                <a:solidFill>
                  <a:srgbClr val="990033"/>
                </a:solidFill>
              </a:rPr>
              <a:pPr/>
              <a:t>32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08226" name="Rectangle 2">
            <a:extLst>
              <a:ext uri="{FF2B5EF4-FFF2-40B4-BE49-F238E27FC236}">
                <a16:creationId xmlns:a16="http://schemas.microsoft.com/office/drawing/2014/main" id="{E1CEAACA-D4B3-4CDF-978F-AE3CEBB00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Challenges for System-Level Interconnects</a:t>
            </a:r>
          </a:p>
        </p:txBody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C32F12F6-A503-4A31-B7DE-FE2A37480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29200" y="1371600"/>
            <a:ext cx="3810000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400"/>
              <a:t>Signal integrity</a:t>
            </a:r>
          </a:p>
          <a:p>
            <a:pPr lvl="1">
              <a:lnSpc>
                <a:spcPct val="90000"/>
              </a:lnSpc>
            </a:pPr>
            <a:r>
              <a:rPr lang="en-US" altLang="en-US" sz="1200"/>
              <a:t>RLC effects</a:t>
            </a:r>
          </a:p>
          <a:p>
            <a:pPr lvl="1">
              <a:lnSpc>
                <a:spcPct val="90000"/>
              </a:lnSpc>
            </a:pPr>
            <a:r>
              <a:rPr lang="en-US" altLang="en-US" sz="1200"/>
              <a:t>Noise (switching, RF, etc.)</a:t>
            </a:r>
          </a:p>
          <a:p>
            <a:pPr lvl="1">
              <a:lnSpc>
                <a:spcPct val="90000"/>
              </a:lnSpc>
            </a:pPr>
            <a:r>
              <a:rPr lang="en-US" altLang="en-US" sz="1200"/>
              <a:t>Crosstalk</a:t>
            </a:r>
          </a:p>
          <a:p>
            <a:pPr lvl="1">
              <a:lnSpc>
                <a:spcPct val="90000"/>
              </a:lnSpc>
            </a:pPr>
            <a:r>
              <a:rPr lang="en-US" altLang="en-US" sz="1200"/>
              <a:t>Synchronization/jitter/skew</a:t>
            </a:r>
          </a:p>
          <a:p>
            <a:pPr lvl="1">
              <a:lnSpc>
                <a:spcPct val="90000"/>
              </a:lnSpc>
            </a:pPr>
            <a:r>
              <a:rPr lang="en-US" altLang="en-US" sz="1200"/>
              <a:t>Skin effect</a:t>
            </a:r>
          </a:p>
          <a:p>
            <a:pPr lvl="1">
              <a:lnSpc>
                <a:spcPct val="90000"/>
              </a:lnSpc>
            </a:pPr>
            <a:r>
              <a:rPr lang="en-US" altLang="en-US" sz="1200"/>
              <a:t>Dielectric loss</a:t>
            </a:r>
          </a:p>
          <a:p>
            <a:pPr lvl="1">
              <a:lnSpc>
                <a:spcPct val="90000"/>
              </a:lnSpc>
            </a:pPr>
            <a:r>
              <a:rPr lang="en-US" altLang="en-US" sz="1200"/>
              <a:t>Signal reflection</a:t>
            </a:r>
          </a:p>
          <a:p>
            <a:pPr>
              <a:lnSpc>
                <a:spcPct val="90000"/>
              </a:lnSpc>
            </a:pPr>
            <a:r>
              <a:rPr lang="en-US" altLang="en-US" sz="1400"/>
              <a:t>Area</a:t>
            </a:r>
          </a:p>
          <a:p>
            <a:pPr lvl="1">
              <a:lnSpc>
                <a:spcPct val="90000"/>
              </a:lnSpc>
            </a:pPr>
            <a:r>
              <a:rPr lang="en-US" altLang="en-US" sz="1200"/>
              <a:t>I/O pads precious</a:t>
            </a:r>
          </a:p>
          <a:p>
            <a:pPr lvl="1">
              <a:lnSpc>
                <a:spcPct val="90000"/>
              </a:lnSpc>
            </a:pPr>
            <a:r>
              <a:rPr lang="en-US" altLang="en-US" sz="1200"/>
              <a:t>Driver size</a:t>
            </a:r>
          </a:p>
        </p:txBody>
      </p:sp>
      <p:grpSp>
        <p:nvGrpSpPr>
          <p:cNvPr id="308228" name="Group 4">
            <a:extLst>
              <a:ext uri="{FF2B5EF4-FFF2-40B4-BE49-F238E27FC236}">
                <a16:creationId xmlns:a16="http://schemas.microsoft.com/office/drawing/2014/main" id="{CC0FFDD0-5EAE-443D-936F-79B39253017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600200"/>
            <a:ext cx="3581400" cy="1087438"/>
            <a:chOff x="2832" y="960"/>
            <a:chExt cx="2688" cy="816"/>
          </a:xfrm>
        </p:grpSpPr>
        <p:sp>
          <p:nvSpPr>
            <p:cNvPr id="308229" name="Rectangle 5">
              <a:extLst>
                <a:ext uri="{FF2B5EF4-FFF2-40B4-BE49-F238E27FC236}">
                  <a16:creationId xmlns:a16="http://schemas.microsoft.com/office/drawing/2014/main" id="{29999859-8CD7-4E30-8377-D8B22F243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440"/>
              <a:ext cx="2688" cy="336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0" name="Rectangle 6">
              <a:extLst>
                <a:ext uri="{FF2B5EF4-FFF2-40B4-BE49-F238E27FC236}">
                  <a16:creationId xmlns:a16="http://schemas.microsoft.com/office/drawing/2014/main" id="{9E3B1B5C-E0CE-4BC9-B21C-05D21A310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584"/>
              <a:ext cx="1056" cy="4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1" name="Rectangle 7">
              <a:extLst>
                <a:ext uri="{FF2B5EF4-FFF2-40B4-BE49-F238E27FC236}">
                  <a16:creationId xmlns:a16="http://schemas.microsoft.com/office/drawing/2014/main" id="{C77E83FD-0F62-4F07-AAC6-644A5DA3A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488"/>
              <a:ext cx="720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2" name="Text Box 8">
              <a:extLst>
                <a:ext uri="{FF2B5EF4-FFF2-40B4-BE49-F238E27FC236}">
                  <a16:creationId xmlns:a16="http://schemas.microsoft.com/office/drawing/2014/main" id="{7BCD57DD-BD71-41EE-8DA6-646ED9A4F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960"/>
              <a:ext cx="672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rgbClr val="0000CC"/>
                  </a:solidFill>
                </a:rPr>
                <a:t>Packaged chip</a:t>
              </a:r>
            </a:p>
          </p:txBody>
        </p:sp>
        <p:sp>
          <p:nvSpPr>
            <p:cNvPr id="308233" name="Text Box 9">
              <a:extLst>
                <a:ext uri="{FF2B5EF4-FFF2-40B4-BE49-F238E27FC236}">
                  <a16:creationId xmlns:a16="http://schemas.microsoft.com/office/drawing/2014/main" id="{4A89429E-3DDB-42DE-A70A-3606A7269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1" y="960"/>
              <a:ext cx="672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200">
                  <a:solidFill>
                    <a:srgbClr val="0000CC"/>
                  </a:solidFill>
                </a:rPr>
                <a:t>Packaged chip</a:t>
              </a:r>
            </a:p>
          </p:txBody>
        </p:sp>
        <p:sp>
          <p:nvSpPr>
            <p:cNvPr id="308234" name="Rectangle 10">
              <a:extLst>
                <a:ext uri="{FF2B5EF4-FFF2-40B4-BE49-F238E27FC236}">
                  <a16:creationId xmlns:a16="http://schemas.microsoft.com/office/drawing/2014/main" id="{8AD7B4D2-60C3-49FB-A07D-E044BC9FB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680"/>
              <a:ext cx="2688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5" name="Rectangle 11">
              <a:extLst>
                <a:ext uri="{FF2B5EF4-FFF2-40B4-BE49-F238E27FC236}">
                  <a16:creationId xmlns:a16="http://schemas.microsoft.com/office/drawing/2014/main" id="{BEFC032F-3E35-434A-A099-E90C3104A3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504" y="1488"/>
              <a:ext cx="240" cy="4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6" name="Rectangle 12">
              <a:extLst>
                <a:ext uri="{FF2B5EF4-FFF2-40B4-BE49-F238E27FC236}">
                  <a16:creationId xmlns:a16="http://schemas.microsoft.com/office/drawing/2014/main" id="{B07979DB-8C86-4F0E-ABA5-830C24D4E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488"/>
              <a:ext cx="960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7" name="Rectangle 13">
              <a:extLst>
                <a:ext uri="{FF2B5EF4-FFF2-40B4-BE49-F238E27FC236}">
                  <a16:creationId xmlns:a16="http://schemas.microsoft.com/office/drawing/2014/main" id="{DD383727-2D1E-41D7-A9D9-45F4D3FA2D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08" y="1488"/>
              <a:ext cx="240" cy="4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8" name="Rectangle 14">
              <a:extLst>
                <a:ext uri="{FF2B5EF4-FFF2-40B4-BE49-F238E27FC236}">
                  <a16:creationId xmlns:a16="http://schemas.microsoft.com/office/drawing/2014/main" id="{ADF5B71F-7FFC-4A32-9A9B-22A1CBD1C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720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8239" name="Group 15">
              <a:extLst>
                <a:ext uri="{FF2B5EF4-FFF2-40B4-BE49-F238E27FC236}">
                  <a16:creationId xmlns:a16="http://schemas.microsoft.com/office/drawing/2014/main" id="{8972D60E-4D80-41F5-93BF-1F9C57785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1296"/>
              <a:ext cx="816" cy="144"/>
              <a:chOff x="2880" y="960"/>
              <a:chExt cx="816" cy="144"/>
            </a:xfrm>
          </p:grpSpPr>
          <p:sp>
            <p:nvSpPr>
              <p:cNvPr id="308240" name="Rectangle 16">
                <a:extLst>
                  <a:ext uri="{FF2B5EF4-FFF2-40B4-BE49-F238E27FC236}">
                    <a16:creationId xmlns:a16="http://schemas.microsoft.com/office/drawing/2014/main" id="{74B95ADA-B6C0-4339-B74D-19494905C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008"/>
                <a:ext cx="240" cy="48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1" name="Rectangle 17">
                <a:extLst>
                  <a:ext uri="{FF2B5EF4-FFF2-40B4-BE49-F238E27FC236}">
                    <a16:creationId xmlns:a16="http://schemas.microsoft.com/office/drawing/2014/main" id="{11D5E25F-80BF-43EC-A5B1-540A4297D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056"/>
                <a:ext cx="816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2" name="Rectangle 18">
                <a:extLst>
                  <a:ext uri="{FF2B5EF4-FFF2-40B4-BE49-F238E27FC236}">
                    <a16:creationId xmlns:a16="http://schemas.microsoft.com/office/drawing/2014/main" id="{54AFFDD1-578D-4A52-8768-782661819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92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3" name="Rectangle 19">
                <a:extLst>
                  <a:ext uri="{FF2B5EF4-FFF2-40B4-BE49-F238E27FC236}">
                    <a16:creationId xmlns:a16="http://schemas.microsoft.com/office/drawing/2014/main" id="{8CFBB055-9343-47C4-8935-25C25B59C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4" y="1008"/>
                <a:ext cx="192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4" name="Freeform 20">
                <a:extLst>
                  <a:ext uri="{FF2B5EF4-FFF2-40B4-BE49-F238E27FC236}">
                    <a16:creationId xmlns:a16="http://schemas.microsoft.com/office/drawing/2014/main" id="{D7BFD1A0-B98A-4543-9016-85AF905CF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960"/>
                <a:ext cx="192" cy="48"/>
              </a:xfrm>
              <a:custGeom>
                <a:avLst/>
                <a:gdLst>
                  <a:gd name="T0" fmla="*/ 192 w 192"/>
                  <a:gd name="T1" fmla="*/ 48 h 48"/>
                  <a:gd name="T2" fmla="*/ 96 w 192"/>
                  <a:gd name="T3" fmla="*/ 0 h 48"/>
                  <a:gd name="T4" fmla="*/ 0 w 192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48">
                    <a:moveTo>
                      <a:pt x="192" y="48"/>
                    </a:moveTo>
                    <a:cubicBezTo>
                      <a:pt x="160" y="24"/>
                      <a:pt x="128" y="0"/>
                      <a:pt x="96" y="0"/>
                    </a:cubicBezTo>
                    <a:cubicBezTo>
                      <a:pt x="64" y="0"/>
                      <a:pt x="8" y="24"/>
                      <a:pt x="0" y="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45" name="Freeform 21">
                <a:extLst>
                  <a:ext uri="{FF2B5EF4-FFF2-40B4-BE49-F238E27FC236}">
                    <a16:creationId xmlns:a16="http://schemas.microsoft.com/office/drawing/2014/main" id="{1F8AE588-C5B0-46B3-BD35-AD72D5FF6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960"/>
                <a:ext cx="192" cy="48"/>
              </a:xfrm>
              <a:custGeom>
                <a:avLst/>
                <a:gdLst>
                  <a:gd name="T0" fmla="*/ 192 w 192"/>
                  <a:gd name="T1" fmla="*/ 48 h 48"/>
                  <a:gd name="T2" fmla="*/ 96 w 192"/>
                  <a:gd name="T3" fmla="*/ 0 h 48"/>
                  <a:gd name="T4" fmla="*/ 0 w 192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48">
                    <a:moveTo>
                      <a:pt x="192" y="48"/>
                    </a:moveTo>
                    <a:cubicBezTo>
                      <a:pt x="160" y="24"/>
                      <a:pt x="128" y="0"/>
                      <a:pt x="96" y="0"/>
                    </a:cubicBezTo>
                    <a:cubicBezTo>
                      <a:pt x="64" y="0"/>
                      <a:pt x="8" y="24"/>
                      <a:pt x="0" y="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246" name="Group 22">
              <a:extLst>
                <a:ext uri="{FF2B5EF4-FFF2-40B4-BE49-F238E27FC236}">
                  <a16:creationId xmlns:a16="http://schemas.microsoft.com/office/drawing/2014/main" id="{F74A9368-1258-4792-B556-CD99DED365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1296"/>
              <a:ext cx="816" cy="144"/>
              <a:chOff x="2880" y="960"/>
              <a:chExt cx="816" cy="144"/>
            </a:xfrm>
          </p:grpSpPr>
          <p:sp>
            <p:nvSpPr>
              <p:cNvPr id="308247" name="Rectangle 23">
                <a:extLst>
                  <a:ext uri="{FF2B5EF4-FFF2-40B4-BE49-F238E27FC236}">
                    <a16:creationId xmlns:a16="http://schemas.microsoft.com/office/drawing/2014/main" id="{546402B5-A394-40FD-9301-977D04128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008"/>
                <a:ext cx="240" cy="48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8" name="Rectangle 24">
                <a:extLst>
                  <a:ext uri="{FF2B5EF4-FFF2-40B4-BE49-F238E27FC236}">
                    <a16:creationId xmlns:a16="http://schemas.microsoft.com/office/drawing/2014/main" id="{70800E92-680D-45AA-B355-FF26A7A3F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056"/>
                <a:ext cx="816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9" name="Rectangle 25">
                <a:extLst>
                  <a:ext uri="{FF2B5EF4-FFF2-40B4-BE49-F238E27FC236}">
                    <a16:creationId xmlns:a16="http://schemas.microsoft.com/office/drawing/2014/main" id="{5D28111D-F8A1-488F-B58A-C465E8A03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92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0" name="Rectangle 26">
                <a:extLst>
                  <a:ext uri="{FF2B5EF4-FFF2-40B4-BE49-F238E27FC236}">
                    <a16:creationId xmlns:a16="http://schemas.microsoft.com/office/drawing/2014/main" id="{7290D039-D8C3-47A2-BC69-453498FAD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4" y="1008"/>
                <a:ext cx="192" cy="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1" name="Freeform 27">
                <a:extLst>
                  <a:ext uri="{FF2B5EF4-FFF2-40B4-BE49-F238E27FC236}">
                    <a16:creationId xmlns:a16="http://schemas.microsoft.com/office/drawing/2014/main" id="{9073BAEF-70F5-4106-BD46-64E6C38CB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960"/>
                <a:ext cx="192" cy="48"/>
              </a:xfrm>
              <a:custGeom>
                <a:avLst/>
                <a:gdLst>
                  <a:gd name="T0" fmla="*/ 192 w 192"/>
                  <a:gd name="T1" fmla="*/ 48 h 48"/>
                  <a:gd name="T2" fmla="*/ 96 w 192"/>
                  <a:gd name="T3" fmla="*/ 0 h 48"/>
                  <a:gd name="T4" fmla="*/ 0 w 192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48">
                    <a:moveTo>
                      <a:pt x="192" y="48"/>
                    </a:moveTo>
                    <a:cubicBezTo>
                      <a:pt x="160" y="24"/>
                      <a:pt x="128" y="0"/>
                      <a:pt x="96" y="0"/>
                    </a:cubicBezTo>
                    <a:cubicBezTo>
                      <a:pt x="64" y="0"/>
                      <a:pt x="8" y="24"/>
                      <a:pt x="0" y="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52" name="Freeform 28">
                <a:extLst>
                  <a:ext uri="{FF2B5EF4-FFF2-40B4-BE49-F238E27FC236}">
                    <a16:creationId xmlns:a16="http://schemas.microsoft.com/office/drawing/2014/main" id="{8E82CAFD-3D03-4925-A46E-1F3AA98E9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960"/>
                <a:ext cx="192" cy="48"/>
              </a:xfrm>
              <a:custGeom>
                <a:avLst/>
                <a:gdLst>
                  <a:gd name="T0" fmla="*/ 192 w 192"/>
                  <a:gd name="T1" fmla="*/ 48 h 48"/>
                  <a:gd name="T2" fmla="*/ 96 w 192"/>
                  <a:gd name="T3" fmla="*/ 0 h 48"/>
                  <a:gd name="T4" fmla="*/ 0 w 192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48">
                    <a:moveTo>
                      <a:pt x="192" y="48"/>
                    </a:moveTo>
                    <a:cubicBezTo>
                      <a:pt x="160" y="24"/>
                      <a:pt x="128" y="0"/>
                      <a:pt x="96" y="0"/>
                    </a:cubicBezTo>
                    <a:cubicBezTo>
                      <a:pt x="64" y="0"/>
                      <a:pt x="8" y="24"/>
                      <a:pt x="0" y="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08253" name="Picture 29">
            <a:extLst>
              <a:ext uri="{FF2B5EF4-FFF2-40B4-BE49-F238E27FC236}">
                <a16:creationId xmlns:a16="http://schemas.microsoft.com/office/drawing/2014/main" id="{8B18DA2B-542F-4E20-BD48-F98EBD13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2133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54" name="Group 30">
            <a:extLst>
              <a:ext uri="{FF2B5EF4-FFF2-40B4-BE49-F238E27FC236}">
                <a16:creationId xmlns:a16="http://schemas.microsoft.com/office/drawing/2014/main" id="{C4BCF821-1E64-45ED-ABFC-91D8A660BF09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917825"/>
            <a:ext cx="4495800" cy="2873375"/>
            <a:chOff x="1008" y="1056"/>
            <a:chExt cx="3936" cy="2728"/>
          </a:xfrm>
        </p:grpSpPr>
        <p:graphicFrame>
          <p:nvGraphicFramePr>
            <p:cNvPr id="308255" name="Object 31">
              <a:extLst>
                <a:ext uri="{FF2B5EF4-FFF2-40B4-BE49-F238E27FC236}">
                  <a16:creationId xmlns:a16="http://schemas.microsoft.com/office/drawing/2014/main" id="{04E90F2C-1F8B-414B-B522-5DF749A92B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8" y="1056"/>
            <a:ext cx="3936" cy="2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3" imgW="4343400" imgH="2800367" progId="Excel.Chart.8">
                    <p:embed/>
                  </p:oleObj>
                </mc:Choice>
                <mc:Fallback>
                  <p:oleObj name="Chart" r:id="rId3" imgW="4343400" imgH="2800367" progId="Excel.Chart.8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1056"/>
                          <a:ext cx="3936" cy="25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256" name="Text Box 32">
              <a:extLst>
                <a:ext uri="{FF2B5EF4-FFF2-40B4-BE49-F238E27FC236}">
                  <a16:creationId xmlns:a16="http://schemas.microsoft.com/office/drawing/2014/main" id="{053950A4-7093-490F-97D2-4189B813E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6" y="3552"/>
              <a:ext cx="1870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1000">
                  <a:solidFill>
                    <a:srgbClr val="0000CC"/>
                  </a:solidFill>
                </a:rPr>
                <a:t>Source:  Intel Corporation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 Placeholder 3">
            <a:extLst>
              <a:ext uri="{FF2B5EF4-FFF2-40B4-BE49-F238E27FC236}">
                <a16:creationId xmlns:a16="http://schemas.microsoft.com/office/drawing/2014/main" id="{AA7443BD-5E66-4AD2-8E4E-723CD0FFFE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20F16954-672C-41E8-93D5-C018FBD8E8C6}" type="slidenum">
              <a:rPr lang="en-US" altLang="en-US">
                <a:solidFill>
                  <a:srgbClr val="990033"/>
                </a:solidFill>
              </a:rPr>
              <a:pPr/>
              <a:t>33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42018" name="Rectangle 2">
            <a:extLst>
              <a:ext uri="{FF2B5EF4-FFF2-40B4-BE49-F238E27FC236}">
                <a16:creationId xmlns:a16="http://schemas.microsoft.com/office/drawing/2014/main" id="{F51788D9-9C79-4505-849E-8FC2F7585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Multi-Bit Differential Signaling (MBDS)</a:t>
            </a:r>
          </a:p>
        </p:txBody>
      </p:sp>
      <p:sp>
        <p:nvSpPr>
          <p:cNvPr id="342019" name="Rectangle 3">
            <a:extLst>
              <a:ext uri="{FF2B5EF4-FFF2-40B4-BE49-F238E27FC236}">
                <a16:creationId xmlns:a16="http://schemas.microsoft.com/office/drawing/2014/main" id="{BBA30D9F-0FEA-457D-ABA6-F66CEF8370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24400" y="1371600"/>
            <a:ext cx="3810000" cy="45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600" b="1"/>
              <a:t>Differential (LVDS) channels</a:t>
            </a:r>
          </a:p>
        </p:txBody>
      </p:sp>
      <p:grpSp>
        <p:nvGrpSpPr>
          <p:cNvPr id="342020" name="Group 4">
            <a:extLst>
              <a:ext uri="{FF2B5EF4-FFF2-40B4-BE49-F238E27FC236}">
                <a16:creationId xmlns:a16="http://schemas.microsoft.com/office/drawing/2014/main" id="{674CB6E4-BDA2-48A3-A519-AC872ECD689A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1905000"/>
            <a:ext cx="3124200" cy="1376363"/>
            <a:chOff x="480" y="1104"/>
            <a:chExt cx="1968" cy="867"/>
          </a:xfrm>
        </p:grpSpPr>
        <p:sp>
          <p:nvSpPr>
            <p:cNvPr id="342021" name="AutoShape 5">
              <a:extLst>
                <a:ext uri="{FF2B5EF4-FFF2-40B4-BE49-F238E27FC236}">
                  <a16:creationId xmlns:a16="http://schemas.microsoft.com/office/drawing/2014/main" id="{03D05A16-3185-40E4-87A9-D68C808335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72" y="1126"/>
              <a:ext cx="336" cy="291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022" name="Oval 6">
              <a:extLst>
                <a:ext uri="{FF2B5EF4-FFF2-40B4-BE49-F238E27FC236}">
                  <a16:creationId xmlns:a16="http://schemas.microsoft.com/office/drawing/2014/main" id="{68732B7D-FE56-4DCD-84A5-A1F122A7E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366"/>
              <a:ext cx="48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42023" name="AutoShape 7">
              <a:extLst>
                <a:ext uri="{FF2B5EF4-FFF2-40B4-BE49-F238E27FC236}">
                  <a16:creationId xmlns:a16="http://schemas.microsoft.com/office/drawing/2014/main" id="{6E411123-BB96-4274-911B-71794F3DED22}"/>
                </a:ext>
              </a:extLst>
            </p:cNvPr>
            <p:cNvCxnSpPr>
              <a:cxnSpLocks noChangeShapeType="1"/>
              <a:stCxn id="342021" idx="3"/>
            </p:cNvCxnSpPr>
            <p:nvPr/>
          </p:nvCxnSpPr>
          <p:spPr bwMode="auto">
            <a:xfrm flipH="1" flipV="1">
              <a:off x="480" y="1270"/>
              <a:ext cx="215" cy="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24" name="AutoShape 8">
              <a:extLst>
                <a:ext uri="{FF2B5EF4-FFF2-40B4-BE49-F238E27FC236}">
                  <a16:creationId xmlns:a16="http://schemas.microsoft.com/office/drawing/2014/main" id="{2D393D2C-F19F-46E2-815A-7415926A26BF}"/>
                </a:ext>
              </a:extLst>
            </p:cNvPr>
            <p:cNvCxnSpPr>
              <a:cxnSpLocks noChangeShapeType="1"/>
              <a:stCxn id="342021" idx="1"/>
            </p:cNvCxnSpPr>
            <p:nvPr/>
          </p:nvCxnSpPr>
          <p:spPr bwMode="auto">
            <a:xfrm>
              <a:off x="840" y="1189"/>
              <a:ext cx="108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25" name="AutoShape 9">
              <a:extLst>
                <a:ext uri="{FF2B5EF4-FFF2-40B4-BE49-F238E27FC236}">
                  <a16:creationId xmlns:a16="http://schemas.microsoft.com/office/drawing/2014/main" id="{27D76A55-0FB2-4B08-9675-6D80C6F45258}"/>
                </a:ext>
              </a:extLst>
            </p:cNvPr>
            <p:cNvCxnSpPr>
              <a:cxnSpLocks noChangeShapeType="1"/>
              <a:stCxn id="342022" idx="6"/>
            </p:cNvCxnSpPr>
            <p:nvPr/>
          </p:nvCxnSpPr>
          <p:spPr bwMode="auto">
            <a:xfrm>
              <a:off x="864" y="1390"/>
              <a:ext cx="105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2026" name="AutoShape 10">
              <a:extLst>
                <a:ext uri="{FF2B5EF4-FFF2-40B4-BE49-F238E27FC236}">
                  <a16:creationId xmlns:a16="http://schemas.microsoft.com/office/drawing/2014/main" id="{0DEA51EE-1F28-43E4-99DA-E6E0192CC1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98" y="1128"/>
              <a:ext cx="336" cy="291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027" name="Oval 11">
              <a:extLst>
                <a:ext uri="{FF2B5EF4-FFF2-40B4-BE49-F238E27FC236}">
                  <a16:creationId xmlns:a16="http://schemas.microsoft.com/office/drawing/2014/main" id="{7A51C4FA-731E-4610-B0B9-B3799468E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366"/>
              <a:ext cx="48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028" name="AutoShape 12">
              <a:extLst>
                <a:ext uri="{FF2B5EF4-FFF2-40B4-BE49-F238E27FC236}">
                  <a16:creationId xmlns:a16="http://schemas.microsoft.com/office/drawing/2014/main" id="{ED43776C-7334-479D-B9FC-BC6490435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47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029" name="AutoShape 13">
              <a:extLst>
                <a:ext uri="{FF2B5EF4-FFF2-40B4-BE49-F238E27FC236}">
                  <a16:creationId xmlns:a16="http://schemas.microsoft.com/office/drawing/2014/main" id="{159ACBF2-5E2D-4B32-BBC5-DC7D18406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347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42030" name="AutoShape 14">
              <a:extLst>
                <a:ext uri="{FF2B5EF4-FFF2-40B4-BE49-F238E27FC236}">
                  <a16:creationId xmlns:a16="http://schemas.microsoft.com/office/drawing/2014/main" id="{98DA5C0B-0C07-4929-80DC-EDCF75E95937}"/>
                </a:ext>
              </a:extLst>
            </p:cNvPr>
            <p:cNvCxnSpPr>
              <a:cxnSpLocks noChangeShapeType="1"/>
              <a:stCxn id="342026" idx="0"/>
            </p:cNvCxnSpPr>
            <p:nvPr/>
          </p:nvCxnSpPr>
          <p:spPr bwMode="auto">
            <a:xfrm>
              <a:off x="2212" y="1275"/>
              <a:ext cx="23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31" name="AutoShape 15">
              <a:extLst>
                <a:ext uri="{FF2B5EF4-FFF2-40B4-BE49-F238E27FC236}">
                  <a16:creationId xmlns:a16="http://schemas.microsoft.com/office/drawing/2014/main" id="{A4314A37-A17B-446A-A5F7-AA145FD0E9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195"/>
              <a:ext cx="1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32" name="AutoShape 16">
              <a:extLst>
                <a:ext uri="{FF2B5EF4-FFF2-40B4-BE49-F238E27FC236}">
                  <a16:creationId xmlns:a16="http://schemas.microsoft.com/office/drawing/2014/main" id="{177E46EF-781B-41FC-8EEA-447502E7B3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227"/>
              <a:ext cx="64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33" name="AutoShape 17">
              <a:extLst>
                <a:ext uri="{FF2B5EF4-FFF2-40B4-BE49-F238E27FC236}">
                  <a16:creationId xmlns:a16="http://schemas.microsoft.com/office/drawing/2014/main" id="{E4BF5451-2719-47F9-A868-B154BB36BA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28" y="1259"/>
              <a:ext cx="96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34" name="AutoShape 18">
              <a:extLst>
                <a:ext uri="{FF2B5EF4-FFF2-40B4-BE49-F238E27FC236}">
                  <a16:creationId xmlns:a16="http://schemas.microsoft.com/office/drawing/2014/main" id="{E91A8385-D03F-4E4F-B07A-34CABCAA31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28" y="1291"/>
              <a:ext cx="96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35" name="AutoShape 19">
              <a:extLst>
                <a:ext uri="{FF2B5EF4-FFF2-40B4-BE49-F238E27FC236}">
                  <a16:creationId xmlns:a16="http://schemas.microsoft.com/office/drawing/2014/main" id="{C3B1D399-FFD6-433E-9E81-0B0D982B1B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60" y="1323"/>
              <a:ext cx="64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36" name="AutoShape 20">
              <a:extLst>
                <a:ext uri="{FF2B5EF4-FFF2-40B4-BE49-F238E27FC236}">
                  <a16:creationId xmlns:a16="http://schemas.microsoft.com/office/drawing/2014/main" id="{4B8B5B7F-F0AF-4B76-BA0B-82B24A7722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355"/>
              <a:ext cx="0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2037" name="AutoShape 21">
              <a:extLst>
                <a:ext uri="{FF2B5EF4-FFF2-40B4-BE49-F238E27FC236}">
                  <a16:creationId xmlns:a16="http://schemas.microsoft.com/office/drawing/2014/main" id="{83667ACC-071E-41BC-969A-2E65EC8507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72" y="1654"/>
              <a:ext cx="336" cy="291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038" name="Oval 22">
              <a:extLst>
                <a:ext uri="{FF2B5EF4-FFF2-40B4-BE49-F238E27FC236}">
                  <a16:creationId xmlns:a16="http://schemas.microsoft.com/office/drawing/2014/main" id="{EC2CB805-AB4F-4399-A042-4F3052D8F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894"/>
              <a:ext cx="48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42039" name="AutoShape 23">
              <a:extLst>
                <a:ext uri="{FF2B5EF4-FFF2-40B4-BE49-F238E27FC236}">
                  <a16:creationId xmlns:a16="http://schemas.microsoft.com/office/drawing/2014/main" id="{07E7841D-2ED9-40F7-99EF-CA1BF5C5329D}"/>
                </a:ext>
              </a:extLst>
            </p:cNvPr>
            <p:cNvCxnSpPr>
              <a:cxnSpLocks noChangeShapeType="1"/>
              <a:stCxn id="342037" idx="3"/>
            </p:cNvCxnSpPr>
            <p:nvPr/>
          </p:nvCxnSpPr>
          <p:spPr bwMode="auto">
            <a:xfrm flipH="1" flipV="1">
              <a:off x="480" y="1798"/>
              <a:ext cx="215" cy="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40" name="AutoShape 24">
              <a:extLst>
                <a:ext uri="{FF2B5EF4-FFF2-40B4-BE49-F238E27FC236}">
                  <a16:creationId xmlns:a16="http://schemas.microsoft.com/office/drawing/2014/main" id="{235F69A1-136D-46B4-8A22-DD9AD095FE8B}"/>
                </a:ext>
              </a:extLst>
            </p:cNvPr>
            <p:cNvCxnSpPr>
              <a:cxnSpLocks noChangeShapeType="1"/>
              <a:stCxn id="342037" idx="1"/>
            </p:cNvCxnSpPr>
            <p:nvPr/>
          </p:nvCxnSpPr>
          <p:spPr bwMode="auto">
            <a:xfrm>
              <a:off x="840" y="1717"/>
              <a:ext cx="108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41" name="AutoShape 25">
              <a:extLst>
                <a:ext uri="{FF2B5EF4-FFF2-40B4-BE49-F238E27FC236}">
                  <a16:creationId xmlns:a16="http://schemas.microsoft.com/office/drawing/2014/main" id="{656045E2-B9DD-4D18-8E36-B35038B04372}"/>
                </a:ext>
              </a:extLst>
            </p:cNvPr>
            <p:cNvCxnSpPr>
              <a:cxnSpLocks noChangeShapeType="1"/>
              <a:stCxn id="342038" idx="6"/>
            </p:cNvCxnSpPr>
            <p:nvPr/>
          </p:nvCxnSpPr>
          <p:spPr bwMode="auto">
            <a:xfrm>
              <a:off x="864" y="1918"/>
              <a:ext cx="105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2042" name="AutoShape 26">
              <a:extLst>
                <a:ext uri="{FF2B5EF4-FFF2-40B4-BE49-F238E27FC236}">
                  <a16:creationId xmlns:a16="http://schemas.microsoft.com/office/drawing/2014/main" id="{A7E6C6C8-BF53-4767-A02F-0965AFC11A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98" y="1656"/>
              <a:ext cx="336" cy="291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043" name="Oval 27">
              <a:extLst>
                <a:ext uri="{FF2B5EF4-FFF2-40B4-BE49-F238E27FC236}">
                  <a16:creationId xmlns:a16="http://schemas.microsoft.com/office/drawing/2014/main" id="{147B10B7-7B8D-48AA-B239-1436EE74B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894"/>
              <a:ext cx="48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044" name="AutoShape 28">
              <a:extLst>
                <a:ext uri="{FF2B5EF4-FFF2-40B4-BE49-F238E27FC236}">
                  <a16:creationId xmlns:a16="http://schemas.microsoft.com/office/drawing/2014/main" id="{4E672DCE-5D64-4B84-90EE-F31AC287F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675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045" name="AutoShape 29">
              <a:extLst>
                <a:ext uri="{FF2B5EF4-FFF2-40B4-BE49-F238E27FC236}">
                  <a16:creationId xmlns:a16="http://schemas.microsoft.com/office/drawing/2014/main" id="{4C31011C-F9B3-4B26-88CE-18DB57DE9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875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42046" name="AutoShape 30">
              <a:extLst>
                <a:ext uri="{FF2B5EF4-FFF2-40B4-BE49-F238E27FC236}">
                  <a16:creationId xmlns:a16="http://schemas.microsoft.com/office/drawing/2014/main" id="{F15AAF6D-A7DA-40BB-9EFA-D65DF1EA2964}"/>
                </a:ext>
              </a:extLst>
            </p:cNvPr>
            <p:cNvCxnSpPr>
              <a:cxnSpLocks noChangeShapeType="1"/>
              <a:stCxn id="342042" idx="0"/>
            </p:cNvCxnSpPr>
            <p:nvPr/>
          </p:nvCxnSpPr>
          <p:spPr bwMode="auto">
            <a:xfrm>
              <a:off x="2212" y="1803"/>
              <a:ext cx="23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47" name="AutoShape 31">
              <a:extLst>
                <a:ext uri="{FF2B5EF4-FFF2-40B4-BE49-F238E27FC236}">
                  <a16:creationId xmlns:a16="http://schemas.microsoft.com/office/drawing/2014/main" id="{7E4E0CAE-2174-408F-9D30-469B06885E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723"/>
              <a:ext cx="1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48" name="AutoShape 32">
              <a:extLst>
                <a:ext uri="{FF2B5EF4-FFF2-40B4-BE49-F238E27FC236}">
                  <a16:creationId xmlns:a16="http://schemas.microsoft.com/office/drawing/2014/main" id="{451537B2-5852-47AF-9D71-7467C3EEB8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755"/>
              <a:ext cx="64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49" name="AutoShape 33">
              <a:extLst>
                <a:ext uri="{FF2B5EF4-FFF2-40B4-BE49-F238E27FC236}">
                  <a16:creationId xmlns:a16="http://schemas.microsoft.com/office/drawing/2014/main" id="{3B4C38C1-8C2E-45AF-BDD2-DB6D42255F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28" y="1787"/>
              <a:ext cx="96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50" name="AutoShape 34">
              <a:extLst>
                <a:ext uri="{FF2B5EF4-FFF2-40B4-BE49-F238E27FC236}">
                  <a16:creationId xmlns:a16="http://schemas.microsoft.com/office/drawing/2014/main" id="{C9DD6E52-9D6D-4E7E-9070-AA617D0668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28" y="1819"/>
              <a:ext cx="96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51" name="AutoShape 35">
              <a:extLst>
                <a:ext uri="{FF2B5EF4-FFF2-40B4-BE49-F238E27FC236}">
                  <a16:creationId xmlns:a16="http://schemas.microsoft.com/office/drawing/2014/main" id="{A100A416-E7A4-4DD2-9BB5-19529111B1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60" y="1851"/>
              <a:ext cx="64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052" name="AutoShape 36">
              <a:extLst>
                <a:ext uri="{FF2B5EF4-FFF2-40B4-BE49-F238E27FC236}">
                  <a16:creationId xmlns:a16="http://schemas.microsoft.com/office/drawing/2014/main" id="{5948CC5F-6DFF-4A54-B630-03F4BBF89A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883"/>
              <a:ext cx="0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2053" name="Rectangle 37">
            <a:extLst>
              <a:ext uri="{FF2B5EF4-FFF2-40B4-BE49-F238E27FC236}">
                <a16:creationId xmlns:a16="http://schemas.microsoft.com/office/drawing/2014/main" id="{6FDC77F4-2EB0-48F8-895A-BFB85C71B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505200"/>
            <a:ext cx="3733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300"/>
              <a:t>Data encoded as</a:t>
            </a:r>
          </a:p>
          <a:p>
            <a:pPr lvl="1"/>
            <a:r>
              <a:rPr lang="en-US" altLang="en-US" sz="1200"/>
              <a:t>{01} or {10}</a:t>
            </a:r>
          </a:p>
          <a:p>
            <a:r>
              <a:rPr lang="en-US" altLang="en-US" sz="1300"/>
              <a:t>Advantages</a:t>
            </a:r>
          </a:p>
          <a:p>
            <a:pPr lvl="1"/>
            <a:r>
              <a:rPr lang="en-US" altLang="en-US" sz="1000"/>
              <a:t>Low switching noise</a:t>
            </a:r>
          </a:p>
          <a:p>
            <a:pPr lvl="1"/>
            <a:r>
              <a:rPr lang="en-US" altLang="en-US" sz="1000"/>
              <a:t>Large GDP</a:t>
            </a:r>
          </a:p>
          <a:p>
            <a:pPr lvl="1"/>
            <a:r>
              <a:rPr lang="en-US" altLang="en-US" sz="1000"/>
              <a:t>Common-mode noise rejection</a:t>
            </a:r>
          </a:p>
          <a:p>
            <a:pPr lvl="1"/>
            <a:r>
              <a:rPr lang="en-US" altLang="en-US" sz="1000"/>
              <a:t>EM coupled transmission lines</a:t>
            </a:r>
          </a:p>
          <a:p>
            <a:pPr lvl="1"/>
            <a:r>
              <a:rPr lang="en-US" altLang="en-US" sz="1000"/>
              <a:t>Low noise =&gt; low voltage swing</a:t>
            </a:r>
          </a:p>
          <a:p>
            <a:r>
              <a:rPr lang="en-US" altLang="en-US" sz="1300"/>
              <a:t>Disadvantages</a:t>
            </a:r>
            <a:endParaRPr lang="en-US" altLang="en-US" sz="1200"/>
          </a:p>
          <a:p>
            <a:pPr lvl="1"/>
            <a:r>
              <a:rPr lang="en-US" altLang="en-US" sz="1000"/>
              <a:t>Wasteful in I/O pads</a:t>
            </a:r>
          </a:p>
        </p:txBody>
      </p:sp>
      <p:sp>
        <p:nvSpPr>
          <p:cNvPr id="342129" name="Rectangle 113">
            <a:extLst>
              <a:ext uri="{FF2B5EF4-FFF2-40B4-BE49-F238E27FC236}">
                <a16:creationId xmlns:a16="http://schemas.microsoft.com/office/drawing/2014/main" id="{7D0FBEA8-A134-46DF-9598-D91186348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600" b="1"/>
              <a:t>Single-ended channels</a:t>
            </a:r>
          </a:p>
        </p:txBody>
      </p:sp>
      <p:sp>
        <p:nvSpPr>
          <p:cNvPr id="342131" name="AutoShape 115">
            <a:extLst>
              <a:ext uri="{FF2B5EF4-FFF2-40B4-BE49-F238E27FC236}">
                <a16:creationId xmlns:a16="http://schemas.microsoft.com/office/drawing/2014/main" id="{D2BCC670-AAA3-49F4-9D6D-5065AA65CE2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89807" y="1940718"/>
            <a:ext cx="533400" cy="461963"/>
          </a:xfrm>
          <a:prstGeom prst="triangle">
            <a:avLst>
              <a:gd name="adj" fmla="val 50000"/>
            </a:avLst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2133" name="AutoShape 117">
            <a:extLst>
              <a:ext uri="{FF2B5EF4-FFF2-40B4-BE49-F238E27FC236}">
                <a16:creationId xmlns:a16="http://schemas.microsoft.com/office/drawing/2014/main" id="{549109A0-042D-44BD-BC66-46A85E66AC8B}"/>
              </a:ext>
            </a:extLst>
          </p:cNvPr>
          <p:cNvCxnSpPr>
            <a:cxnSpLocks noChangeShapeType="1"/>
            <a:stCxn id="342131" idx="3"/>
          </p:cNvCxnSpPr>
          <p:nvPr/>
        </p:nvCxnSpPr>
        <p:spPr bwMode="auto">
          <a:xfrm flipH="1" flipV="1">
            <a:off x="685800" y="2168525"/>
            <a:ext cx="341313" cy="47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34" name="AutoShape 118">
            <a:extLst>
              <a:ext uri="{FF2B5EF4-FFF2-40B4-BE49-F238E27FC236}">
                <a16:creationId xmlns:a16="http://schemas.microsoft.com/office/drawing/2014/main" id="{8F1DB3BB-EC69-4F37-89B4-5B95B2082977}"/>
              </a:ext>
            </a:extLst>
          </p:cNvPr>
          <p:cNvCxnSpPr>
            <a:cxnSpLocks noChangeShapeType="1"/>
            <a:stCxn id="342131" idx="0"/>
          </p:cNvCxnSpPr>
          <p:nvPr/>
        </p:nvCxnSpPr>
        <p:spPr bwMode="auto">
          <a:xfrm>
            <a:off x="1489075" y="2173288"/>
            <a:ext cx="14970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2136" name="AutoShape 120">
            <a:extLst>
              <a:ext uri="{FF2B5EF4-FFF2-40B4-BE49-F238E27FC236}">
                <a16:creationId xmlns:a16="http://schemas.microsoft.com/office/drawing/2014/main" id="{F9196BDD-0735-477C-AB11-94F577A2624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936082" y="1943893"/>
            <a:ext cx="533400" cy="461963"/>
          </a:xfrm>
          <a:prstGeom prst="triangle">
            <a:avLst>
              <a:gd name="adj" fmla="val 50000"/>
            </a:avLst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138" name="AutoShape 122">
            <a:extLst>
              <a:ext uri="{FF2B5EF4-FFF2-40B4-BE49-F238E27FC236}">
                <a16:creationId xmlns:a16="http://schemas.microsoft.com/office/drawing/2014/main" id="{34B9F1EC-3DED-4012-8515-5F6AFA55A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2105025"/>
            <a:ext cx="685800" cy="152400"/>
          </a:xfrm>
          <a:prstGeom prst="flowChartMagneticDrum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2140" name="AutoShape 124">
            <a:extLst>
              <a:ext uri="{FF2B5EF4-FFF2-40B4-BE49-F238E27FC236}">
                <a16:creationId xmlns:a16="http://schemas.microsoft.com/office/drawing/2014/main" id="{D7C85268-2CE4-4239-BC45-761855F9CA9D}"/>
              </a:ext>
            </a:extLst>
          </p:cNvPr>
          <p:cNvCxnSpPr>
            <a:cxnSpLocks noChangeShapeType="1"/>
            <a:stCxn id="342136" idx="0"/>
          </p:cNvCxnSpPr>
          <p:nvPr/>
        </p:nvCxnSpPr>
        <p:spPr bwMode="auto">
          <a:xfrm>
            <a:off x="3435350" y="2176463"/>
            <a:ext cx="3746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41" name="AutoShape 125">
            <a:extLst>
              <a:ext uri="{FF2B5EF4-FFF2-40B4-BE49-F238E27FC236}">
                <a16:creationId xmlns:a16="http://schemas.microsoft.com/office/drawing/2014/main" id="{07FB3D11-F71E-42D1-A587-8A66FE96F8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32088" y="2181225"/>
            <a:ext cx="1587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42" name="AutoShape 126">
            <a:extLst>
              <a:ext uri="{FF2B5EF4-FFF2-40B4-BE49-F238E27FC236}">
                <a16:creationId xmlns:a16="http://schemas.microsoft.com/office/drawing/2014/main" id="{0D9F8C43-F239-44AD-92F2-682A9CAA7D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32088" y="2232025"/>
            <a:ext cx="101600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43" name="AutoShape 127">
            <a:extLst>
              <a:ext uri="{FF2B5EF4-FFF2-40B4-BE49-F238E27FC236}">
                <a16:creationId xmlns:a16="http://schemas.microsoft.com/office/drawing/2014/main" id="{06D9F3BF-54C3-4296-9E7C-0294F55C5FA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81288" y="2282825"/>
            <a:ext cx="152400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44" name="AutoShape 128">
            <a:extLst>
              <a:ext uri="{FF2B5EF4-FFF2-40B4-BE49-F238E27FC236}">
                <a16:creationId xmlns:a16="http://schemas.microsoft.com/office/drawing/2014/main" id="{236A7D21-E3D1-47E2-A4A5-406A4465E8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81288" y="2333625"/>
            <a:ext cx="152400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45" name="AutoShape 129">
            <a:extLst>
              <a:ext uri="{FF2B5EF4-FFF2-40B4-BE49-F238E27FC236}">
                <a16:creationId xmlns:a16="http://schemas.microsoft.com/office/drawing/2014/main" id="{F7D81D75-16F7-431A-A08D-73AE392367A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32088" y="2384425"/>
            <a:ext cx="101600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46" name="AutoShape 130">
            <a:extLst>
              <a:ext uri="{FF2B5EF4-FFF2-40B4-BE49-F238E27FC236}">
                <a16:creationId xmlns:a16="http://schemas.microsoft.com/office/drawing/2014/main" id="{F6A4BAD0-EE18-47A6-AECD-A33736A8EB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32088" y="2435225"/>
            <a:ext cx="0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2147" name="AutoShape 131">
            <a:extLst>
              <a:ext uri="{FF2B5EF4-FFF2-40B4-BE49-F238E27FC236}">
                <a16:creationId xmlns:a16="http://schemas.microsoft.com/office/drawing/2014/main" id="{003D6C80-0383-47BE-9143-3A06C1A4CBB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89807" y="2778918"/>
            <a:ext cx="533400" cy="461963"/>
          </a:xfrm>
          <a:prstGeom prst="triangle">
            <a:avLst>
              <a:gd name="adj" fmla="val 50000"/>
            </a:avLst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2149" name="AutoShape 133">
            <a:extLst>
              <a:ext uri="{FF2B5EF4-FFF2-40B4-BE49-F238E27FC236}">
                <a16:creationId xmlns:a16="http://schemas.microsoft.com/office/drawing/2014/main" id="{532D0311-201A-483B-BA5B-F84772216D8D}"/>
              </a:ext>
            </a:extLst>
          </p:cNvPr>
          <p:cNvCxnSpPr>
            <a:cxnSpLocks noChangeShapeType="1"/>
            <a:stCxn id="342147" idx="3"/>
          </p:cNvCxnSpPr>
          <p:nvPr/>
        </p:nvCxnSpPr>
        <p:spPr bwMode="auto">
          <a:xfrm flipH="1" flipV="1">
            <a:off x="685800" y="3006725"/>
            <a:ext cx="341313" cy="47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50" name="AutoShape 134">
            <a:extLst>
              <a:ext uri="{FF2B5EF4-FFF2-40B4-BE49-F238E27FC236}">
                <a16:creationId xmlns:a16="http://schemas.microsoft.com/office/drawing/2014/main" id="{9E66F743-B673-460B-BC74-FE97D49F8272}"/>
              </a:ext>
            </a:extLst>
          </p:cNvPr>
          <p:cNvCxnSpPr>
            <a:cxnSpLocks noChangeShapeType="1"/>
            <a:stCxn id="342147" idx="0"/>
          </p:cNvCxnSpPr>
          <p:nvPr/>
        </p:nvCxnSpPr>
        <p:spPr bwMode="auto">
          <a:xfrm>
            <a:off x="1489075" y="3011488"/>
            <a:ext cx="1482725" cy="79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2152" name="AutoShape 136">
            <a:extLst>
              <a:ext uri="{FF2B5EF4-FFF2-40B4-BE49-F238E27FC236}">
                <a16:creationId xmlns:a16="http://schemas.microsoft.com/office/drawing/2014/main" id="{3BDD02A6-F635-48AB-89D4-0F79DB278E0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936082" y="2782093"/>
            <a:ext cx="533400" cy="461963"/>
          </a:xfrm>
          <a:prstGeom prst="triangle">
            <a:avLst>
              <a:gd name="adj" fmla="val 50000"/>
            </a:avLst>
          </a:prstGeom>
          <a:solidFill>
            <a:srgbClr val="CC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2154" name="AutoShape 138">
            <a:extLst>
              <a:ext uri="{FF2B5EF4-FFF2-40B4-BE49-F238E27FC236}">
                <a16:creationId xmlns:a16="http://schemas.microsoft.com/office/drawing/2014/main" id="{11786EEA-F5B7-4677-B4AF-65D82C77C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951163"/>
            <a:ext cx="685800" cy="152400"/>
          </a:xfrm>
          <a:prstGeom prst="flowChartMagneticDrum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2156" name="AutoShape 140">
            <a:extLst>
              <a:ext uri="{FF2B5EF4-FFF2-40B4-BE49-F238E27FC236}">
                <a16:creationId xmlns:a16="http://schemas.microsoft.com/office/drawing/2014/main" id="{A6382416-750C-4C80-8128-9E2D1C04E553}"/>
              </a:ext>
            </a:extLst>
          </p:cNvPr>
          <p:cNvCxnSpPr>
            <a:cxnSpLocks noChangeShapeType="1"/>
            <a:stCxn id="342152" idx="0"/>
          </p:cNvCxnSpPr>
          <p:nvPr/>
        </p:nvCxnSpPr>
        <p:spPr bwMode="auto">
          <a:xfrm>
            <a:off x="3435350" y="3014663"/>
            <a:ext cx="3746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57" name="AutoShape 141">
            <a:extLst>
              <a:ext uri="{FF2B5EF4-FFF2-40B4-BE49-F238E27FC236}">
                <a16:creationId xmlns:a16="http://schemas.microsoft.com/office/drawing/2014/main" id="{3C8EE523-3B13-4D61-80A0-3A1695CAB2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17800" y="3027363"/>
            <a:ext cx="1588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58" name="AutoShape 142">
            <a:extLst>
              <a:ext uri="{FF2B5EF4-FFF2-40B4-BE49-F238E27FC236}">
                <a16:creationId xmlns:a16="http://schemas.microsoft.com/office/drawing/2014/main" id="{C5579E0E-49D1-4700-A7D1-166913C09D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17800" y="3078163"/>
            <a:ext cx="101600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59" name="AutoShape 143">
            <a:extLst>
              <a:ext uri="{FF2B5EF4-FFF2-40B4-BE49-F238E27FC236}">
                <a16:creationId xmlns:a16="http://schemas.microsoft.com/office/drawing/2014/main" id="{54154A06-B5EB-4745-BA07-A478B1568B9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67000" y="3128963"/>
            <a:ext cx="152400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60" name="AutoShape 144">
            <a:extLst>
              <a:ext uri="{FF2B5EF4-FFF2-40B4-BE49-F238E27FC236}">
                <a16:creationId xmlns:a16="http://schemas.microsoft.com/office/drawing/2014/main" id="{B5DA626F-622C-4339-AF3C-89998D6C18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67000" y="3179763"/>
            <a:ext cx="152400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61" name="AutoShape 145">
            <a:extLst>
              <a:ext uri="{FF2B5EF4-FFF2-40B4-BE49-F238E27FC236}">
                <a16:creationId xmlns:a16="http://schemas.microsoft.com/office/drawing/2014/main" id="{935C2DFB-4FBC-4547-A8ED-92806A17BF2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17800" y="3230563"/>
            <a:ext cx="101600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162" name="AutoShape 146">
            <a:extLst>
              <a:ext uri="{FF2B5EF4-FFF2-40B4-BE49-F238E27FC236}">
                <a16:creationId xmlns:a16="http://schemas.microsoft.com/office/drawing/2014/main" id="{A8459CBE-22EE-445C-BE20-493878CC2A6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17800" y="3281363"/>
            <a:ext cx="0" cy="508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2167" name="Line 151">
            <a:extLst>
              <a:ext uri="{FF2B5EF4-FFF2-40B4-BE49-F238E27FC236}">
                <a16:creationId xmlns:a16="http://schemas.microsoft.com/office/drawing/2014/main" id="{BBA11E59-0CE1-4C02-A10C-1442FE5072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1125" y="248443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168" name="Line 152">
            <a:extLst>
              <a:ext uri="{FF2B5EF4-FFF2-40B4-BE49-F238E27FC236}">
                <a16:creationId xmlns:a16="http://schemas.microsoft.com/office/drawing/2014/main" id="{DAAFD443-D472-4410-9FA5-DDA144A69B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1125" y="2484438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169" name="Line 153">
            <a:extLst>
              <a:ext uri="{FF2B5EF4-FFF2-40B4-BE49-F238E27FC236}">
                <a16:creationId xmlns:a16="http://schemas.microsoft.com/office/drawing/2014/main" id="{40EC7E7D-016D-403E-B133-94F4738DE6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27325" y="2484438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170" name="Line 154">
            <a:extLst>
              <a:ext uri="{FF2B5EF4-FFF2-40B4-BE49-F238E27FC236}">
                <a16:creationId xmlns:a16="http://schemas.microsoft.com/office/drawing/2014/main" id="{0271E6EB-6B9C-4440-8669-6098782EA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8900" y="333533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171" name="Line 155">
            <a:extLst>
              <a:ext uri="{FF2B5EF4-FFF2-40B4-BE49-F238E27FC236}">
                <a16:creationId xmlns:a16="http://schemas.microsoft.com/office/drawing/2014/main" id="{E3CA4E95-E06D-4B52-9102-3D392475AC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8900" y="3335338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172" name="Line 156">
            <a:extLst>
              <a:ext uri="{FF2B5EF4-FFF2-40B4-BE49-F238E27FC236}">
                <a16:creationId xmlns:a16="http://schemas.microsoft.com/office/drawing/2014/main" id="{4627D147-6438-4F97-ABF3-89598B6169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5100" y="3335338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2173" name="Rectangle 157">
            <a:extLst>
              <a:ext uri="{FF2B5EF4-FFF2-40B4-BE49-F238E27FC236}">
                <a16:creationId xmlns:a16="http://schemas.microsoft.com/office/drawing/2014/main" id="{17DC97BC-B8BA-440A-84E2-4D35E7B23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581400"/>
            <a:ext cx="3733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300"/>
              <a:t>Data generally not encoded but can be modulated</a:t>
            </a:r>
          </a:p>
          <a:p>
            <a:pPr lvl="1"/>
            <a:r>
              <a:rPr lang="en-US" altLang="en-US" sz="1200"/>
              <a:t>i.e. pulse amplitude modulation (RAMBUS)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 Placeholder 3">
            <a:extLst>
              <a:ext uri="{FF2B5EF4-FFF2-40B4-BE49-F238E27FC236}">
                <a16:creationId xmlns:a16="http://schemas.microsoft.com/office/drawing/2014/main" id="{7B8400EA-179C-425E-ABED-141BBE3FE0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EE2553D6-5FC2-4C0D-9E23-E477EA17C3F1}" type="slidenum">
              <a:rPr lang="en-US" altLang="en-US">
                <a:solidFill>
                  <a:srgbClr val="990033"/>
                </a:solidFill>
              </a:rPr>
              <a:pPr/>
              <a:t>34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26658" name="Rectangle 2">
            <a:extLst>
              <a:ext uri="{FF2B5EF4-FFF2-40B4-BE49-F238E27FC236}">
                <a16:creationId xmlns:a16="http://schemas.microsoft.com/office/drawing/2014/main" id="{8D63FEC2-2F7D-45E8-B67F-C72B5E0821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Multi-Bit Differential Signaling (MBDS)</a:t>
            </a:r>
          </a:p>
        </p:txBody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73088EF3-DC3E-402A-ABF2-91DE21FEB7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3810000" cy="45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600" b="1"/>
              <a:t>Differential (LVDS) channels</a:t>
            </a:r>
          </a:p>
        </p:txBody>
      </p:sp>
      <p:grpSp>
        <p:nvGrpSpPr>
          <p:cNvPr id="326660" name="Group 4">
            <a:extLst>
              <a:ext uri="{FF2B5EF4-FFF2-40B4-BE49-F238E27FC236}">
                <a16:creationId xmlns:a16="http://schemas.microsoft.com/office/drawing/2014/main" id="{661574D0-92E9-458B-A6C8-0F924D83AB98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905000"/>
            <a:ext cx="3124200" cy="1376363"/>
            <a:chOff x="480" y="1104"/>
            <a:chExt cx="1968" cy="867"/>
          </a:xfrm>
        </p:grpSpPr>
        <p:sp>
          <p:nvSpPr>
            <p:cNvPr id="326661" name="AutoShape 5">
              <a:extLst>
                <a:ext uri="{FF2B5EF4-FFF2-40B4-BE49-F238E27FC236}">
                  <a16:creationId xmlns:a16="http://schemas.microsoft.com/office/drawing/2014/main" id="{C692EBCA-ED74-470A-A2C3-9B2381C2C7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72" y="1126"/>
              <a:ext cx="336" cy="291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62" name="Oval 6">
              <a:extLst>
                <a:ext uri="{FF2B5EF4-FFF2-40B4-BE49-F238E27FC236}">
                  <a16:creationId xmlns:a16="http://schemas.microsoft.com/office/drawing/2014/main" id="{C953C20D-E263-4A5B-A411-ACD51EA30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366"/>
              <a:ext cx="48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26663" name="AutoShape 7">
              <a:extLst>
                <a:ext uri="{FF2B5EF4-FFF2-40B4-BE49-F238E27FC236}">
                  <a16:creationId xmlns:a16="http://schemas.microsoft.com/office/drawing/2014/main" id="{36261447-BC18-4259-9FFE-9087DE555C31}"/>
                </a:ext>
              </a:extLst>
            </p:cNvPr>
            <p:cNvCxnSpPr>
              <a:cxnSpLocks noChangeShapeType="1"/>
              <a:stCxn id="326661" idx="3"/>
            </p:cNvCxnSpPr>
            <p:nvPr/>
          </p:nvCxnSpPr>
          <p:spPr bwMode="auto">
            <a:xfrm flipH="1" flipV="1">
              <a:off x="480" y="1270"/>
              <a:ext cx="215" cy="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64" name="AutoShape 8">
              <a:extLst>
                <a:ext uri="{FF2B5EF4-FFF2-40B4-BE49-F238E27FC236}">
                  <a16:creationId xmlns:a16="http://schemas.microsoft.com/office/drawing/2014/main" id="{3BD88A0C-2BE8-4CE8-AACF-EDB34CC746A3}"/>
                </a:ext>
              </a:extLst>
            </p:cNvPr>
            <p:cNvCxnSpPr>
              <a:cxnSpLocks noChangeShapeType="1"/>
              <a:stCxn id="326661" idx="1"/>
            </p:cNvCxnSpPr>
            <p:nvPr/>
          </p:nvCxnSpPr>
          <p:spPr bwMode="auto">
            <a:xfrm>
              <a:off x="840" y="1189"/>
              <a:ext cx="108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65" name="AutoShape 9">
              <a:extLst>
                <a:ext uri="{FF2B5EF4-FFF2-40B4-BE49-F238E27FC236}">
                  <a16:creationId xmlns:a16="http://schemas.microsoft.com/office/drawing/2014/main" id="{59E27F85-6AB2-48F9-9E18-3870BE6F41A4}"/>
                </a:ext>
              </a:extLst>
            </p:cNvPr>
            <p:cNvCxnSpPr>
              <a:cxnSpLocks noChangeShapeType="1"/>
              <a:stCxn id="326662" idx="6"/>
            </p:cNvCxnSpPr>
            <p:nvPr/>
          </p:nvCxnSpPr>
          <p:spPr bwMode="auto">
            <a:xfrm>
              <a:off x="864" y="1390"/>
              <a:ext cx="105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6666" name="AutoShape 10">
              <a:extLst>
                <a:ext uri="{FF2B5EF4-FFF2-40B4-BE49-F238E27FC236}">
                  <a16:creationId xmlns:a16="http://schemas.microsoft.com/office/drawing/2014/main" id="{DBDCDA7C-8490-4031-B45A-768E120A01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98" y="1128"/>
              <a:ext cx="336" cy="291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67" name="Oval 11">
              <a:extLst>
                <a:ext uri="{FF2B5EF4-FFF2-40B4-BE49-F238E27FC236}">
                  <a16:creationId xmlns:a16="http://schemas.microsoft.com/office/drawing/2014/main" id="{4A76CC30-1B74-46EA-90E0-D35EE22B5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366"/>
              <a:ext cx="48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68" name="AutoShape 12">
              <a:extLst>
                <a:ext uri="{FF2B5EF4-FFF2-40B4-BE49-F238E27FC236}">
                  <a16:creationId xmlns:a16="http://schemas.microsoft.com/office/drawing/2014/main" id="{DF5DCE8F-92B8-4F03-970B-F68A22002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47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69" name="AutoShape 13">
              <a:extLst>
                <a:ext uri="{FF2B5EF4-FFF2-40B4-BE49-F238E27FC236}">
                  <a16:creationId xmlns:a16="http://schemas.microsoft.com/office/drawing/2014/main" id="{813E21AD-967E-4431-8316-606A0A697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347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26670" name="AutoShape 14">
              <a:extLst>
                <a:ext uri="{FF2B5EF4-FFF2-40B4-BE49-F238E27FC236}">
                  <a16:creationId xmlns:a16="http://schemas.microsoft.com/office/drawing/2014/main" id="{07EF68F6-B13C-4E3F-AB00-2B62F729B7FF}"/>
                </a:ext>
              </a:extLst>
            </p:cNvPr>
            <p:cNvCxnSpPr>
              <a:cxnSpLocks noChangeShapeType="1"/>
              <a:stCxn id="326666" idx="0"/>
            </p:cNvCxnSpPr>
            <p:nvPr/>
          </p:nvCxnSpPr>
          <p:spPr bwMode="auto">
            <a:xfrm>
              <a:off x="2212" y="1275"/>
              <a:ext cx="23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71" name="AutoShape 15">
              <a:extLst>
                <a:ext uri="{FF2B5EF4-FFF2-40B4-BE49-F238E27FC236}">
                  <a16:creationId xmlns:a16="http://schemas.microsoft.com/office/drawing/2014/main" id="{BFE50ABA-6AF6-4072-BCD0-9D84FFD2D10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195"/>
              <a:ext cx="1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72" name="AutoShape 16">
              <a:extLst>
                <a:ext uri="{FF2B5EF4-FFF2-40B4-BE49-F238E27FC236}">
                  <a16:creationId xmlns:a16="http://schemas.microsoft.com/office/drawing/2014/main" id="{F18E5EF0-7ADD-46C0-A19E-28E8E52FB3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227"/>
              <a:ext cx="64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73" name="AutoShape 17">
              <a:extLst>
                <a:ext uri="{FF2B5EF4-FFF2-40B4-BE49-F238E27FC236}">
                  <a16:creationId xmlns:a16="http://schemas.microsoft.com/office/drawing/2014/main" id="{64343481-03A2-42DC-AFA6-3DFD5E9438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28" y="1259"/>
              <a:ext cx="96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74" name="AutoShape 18">
              <a:extLst>
                <a:ext uri="{FF2B5EF4-FFF2-40B4-BE49-F238E27FC236}">
                  <a16:creationId xmlns:a16="http://schemas.microsoft.com/office/drawing/2014/main" id="{2196723C-6C4F-4A3F-A0F9-6A3B2F7807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28" y="1291"/>
              <a:ext cx="96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75" name="AutoShape 19">
              <a:extLst>
                <a:ext uri="{FF2B5EF4-FFF2-40B4-BE49-F238E27FC236}">
                  <a16:creationId xmlns:a16="http://schemas.microsoft.com/office/drawing/2014/main" id="{DF3459F3-4D57-42D2-AD84-83AB8682FD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60" y="1323"/>
              <a:ext cx="64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76" name="AutoShape 20">
              <a:extLst>
                <a:ext uri="{FF2B5EF4-FFF2-40B4-BE49-F238E27FC236}">
                  <a16:creationId xmlns:a16="http://schemas.microsoft.com/office/drawing/2014/main" id="{E5F125BE-E027-4284-988D-522CE66550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355"/>
              <a:ext cx="0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6677" name="AutoShape 21">
              <a:extLst>
                <a:ext uri="{FF2B5EF4-FFF2-40B4-BE49-F238E27FC236}">
                  <a16:creationId xmlns:a16="http://schemas.microsoft.com/office/drawing/2014/main" id="{D637784E-6508-4468-BD93-587592541C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72" y="1654"/>
              <a:ext cx="336" cy="291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78" name="Oval 22">
              <a:extLst>
                <a:ext uri="{FF2B5EF4-FFF2-40B4-BE49-F238E27FC236}">
                  <a16:creationId xmlns:a16="http://schemas.microsoft.com/office/drawing/2014/main" id="{879E3ABC-6CD0-4D2F-9091-0F4A67226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894"/>
              <a:ext cx="48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26679" name="AutoShape 23">
              <a:extLst>
                <a:ext uri="{FF2B5EF4-FFF2-40B4-BE49-F238E27FC236}">
                  <a16:creationId xmlns:a16="http://schemas.microsoft.com/office/drawing/2014/main" id="{D0527009-EB29-4061-97D7-F4204C0006A6}"/>
                </a:ext>
              </a:extLst>
            </p:cNvPr>
            <p:cNvCxnSpPr>
              <a:cxnSpLocks noChangeShapeType="1"/>
              <a:stCxn id="326677" idx="3"/>
            </p:cNvCxnSpPr>
            <p:nvPr/>
          </p:nvCxnSpPr>
          <p:spPr bwMode="auto">
            <a:xfrm flipH="1" flipV="1">
              <a:off x="480" y="1798"/>
              <a:ext cx="215" cy="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80" name="AutoShape 24">
              <a:extLst>
                <a:ext uri="{FF2B5EF4-FFF2-40B4-BE49-F238E27FC236}">
                  <a16:creationId xmlns:a16="http://schemas.microsoft.com/office/drawing/2014/main" id="{A97B5121-03C5-469C-8975-48222EA43933}"/>
                </a:ext>
              </a:extLst>
            </p:cNvPr>
            <p:cNvCxnSpPr>
              <a:cxnSpLocks noChangeShapeType="1"/>
              <a:stCxn id="326677" idx="1"/>
            </p:cNvCxnSpPr>
            <p:nvPr/>
          </p:nvCxnSpPr>
          <p:spPr bwMode="auto">
            <a:xfrm>
              <a:off x="840" y="1717"/>
              <a:ext cx="108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81" name="AutoShape 25">
              <a:extLst>
                <a:ext uri="{FF2B5EF4-FFF2-40B4-BE49-F238E27FC236}">
                  <a16:creationId xmlns:a16="http://schemas.microsoft.com/office/drawing/2014/main" id="{EB98A636-EF17-4835-8C83-2D180ACDCE2C}"/>
                </a:ext>
              </a:extLst>
            </p:cNvPr>
            <p:cNvCxnSpPr>
              <a:cxnSpLocks noChangeShapeType="1"/>
              <a:stCxn id="326678" idx="6"/>
            </p:cNvCxnSpPr>
            <p:nvPr/>
          </p:nvCxnSpPr>
          <p:spPr bwMode="auto">
            <a:xfrm>
              <a:off x="864" y="1918"/>
              <a:ext cx="105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6682" name="AutoShape 26">
              <a:extLst>
                <a:ext uri="{FF2B5EF4-FFF2-40B4-BE49-F238E27FC236}">
                  <a16:creationId xmlns:a16="http://schemas.microsoft.com/office/drawing/2014/main" id="{D64A177A-889B-4E4C-8892-6958C7A464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98" y="1656"/>
              <a:ext cx="336" cy="291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83" name="Oval 27">
              <a:extLst>
                <a:ext uri="{FF2B5EF4-FFF2-40B4-BE49-F238E27FC236}">
                  <a16:creationId xmlns:a16="http://schemas.microsoft.com/office/drawing/2014/main" id="{48073C68-5062-4D0A-B9B5-3864503B3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894"/>
              <a:ext cx="48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84" name="AutoShape 28">
              <a:extLst>
                <a:ext uri="{FF2B5EF4-FFF2-40B4-BE49-F238E27FC236}">
                  <a16:creationId xmlns:a16="http://schemas.microsoft.com/office/drawing/2014/main" id="{07255F5A-E695-40B0-AF89-668CCCAE2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675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85" name="AutoShape 29">
              <a:extLst>
                <a:ext uri="{FF2B5EF4-FFF2-40B4-BE49-F238E27FC236}">
                  <a16:creationId xmlns:a16="http://schemas.microsoft.com/office/drawing/2014/main" id="{AF16E7CF-0395-4403-898A-25D1C8A61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875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26686" name="AutoShape 30">
              <a:extLst>
                <a:ext uri="{FF2B5EF4-FFF2-40B4-BE49-F238E27FC236}">
                  <a16:creationId xmlns:a16="http://schemas.microsoft.com/office/drawing/2014/main" id="{3A31F29A-1106-407D-92A5-6A19121A58CC}"/>
                </a:ext>
              </a:extLst>
            </p:cNvPr>
            <p:cNvCxnSpPr>
              <a:cxnSpLocks noChangeShapeType="1"/>
              <a:stCxn id="326682" idx="0"/>
            </p:cNvCxnSpPr>
            <p:nvPr/>
          </p:nvCxnSpPr>
          <p:spPr bwMode="auto">
            <a:xfrm>
              <a:off x="2212" y="1803"/>
              <a:ext cx="23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87" name="AutoShape 31">
              <a:extLst>
                <a:ext uri="{FF2B5EF4-FFF2-40B4-BE49-F238E27FC236}">
                  <a16:creationId xmlns:a16="http://schemas.microsoft.com/office/drawing/2014/main" id="{135D9F3A-6226-4C10-912F-7FF4CF56FC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723"/>
              <a:ext cx="1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88" name="AutoShape 32">
              <a:extLst>
                <a:ext uri="{FF2B5EF4-FFF2-40B4-BE49-F238E27FC236}">
                  <a16:creationId xmlns:a16="http://schemas.microsoft.com/office/drawing/2014/main" id="{E7805810-9A3A-44D2-BE28-2239350A82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755"/>
              <a:ext cx="64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89" name="AutoShape 33">
              <a:extLst>
                <a:ext uri="{FF2B5EF4-FFF2-40B4-BE49-F238E27FC236}">
                  <a16:creationId xmlns:a16="http://schemas.microsoft.com/office/drawing/2014/main" id="{F7AAFB40-1632-4397-A125-407DBA8E10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28" y="1787"/>
              <a:ext cx="96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90" name="AutoShape 34">
              <a:extLst>
                <a:ext uri="{FF2B5EF4-FFF2-40B4-BE49-F238E27FC236}">
                  <a16:creationId xmlns:a16="http://schemas.microsoft.com/office/drawing/2014/main" id="{7644D7E4-1772-4C37-B376-3E0427B909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28" y="1819"/>
              <a:ext cx="96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91" name="AutoShape 35">
              <a:extLst>
                <a:ext uri="{FF2B5EF4-FFF2-40B4-BE49-F238E27FC236}">
                  <a16:creationId xmlns:a16="http://schemas.microsoft.com/office/drawing/2014/main" id="{65D12623-B794-4420-AE39-A747A06AE5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60" y="1851"/>
              <a:ext cx="64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92" name="AutoShape 36">
              <a:extLst>
                <a:ext uri="{FF2B5EF4-FFF2-40B4-BE49-F238E27FC236}">
                  <a16:creationId xmlns:a16="http://schemas.microsoft.com/office/drawing/2014/main" id="{64098E48-3A7E-4163-AFFC-49FD69C16F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0" y="1883"/>
              <a:ext cx="0" cy="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6693" name="Rectangle 37">
            <a:extLst>
              <a:ext uri="{FF2B5EF4-FFF2-40B4-BE49-F238E27FC236}">
                <a16:creationId xmlns:a16="http://schemas.microsoft.com/office/drawing/2014/main" id="{F475EB9D-CCCF-4B13-82A2-82A796ADB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505200"/>
            <a:ext cx="3733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300"/>
              <a:t>Data encoded as</a:t>
            </a:r>
          </a:p>
          <a:p>
            <a:pPr lvl="1"/>
            <a:r>
              <a:rPr lang="en-US" altLang="en-US" sz="1200"/>
              <a:t>{01} or {10}</a:t>
            </a:r>
          </a:p>
          <a:p>
            <a:r>
              <a:rPr lang="en-US" altLang="en-US" sz="1300"/>
              <a:t>Advantages</a:t>
            </a:r>
          </a:p>
          <a:p>
            <a:pPr lvl="1"/>
            <a:r>
              <a:rPr lang="en-US" altLang="en-US" sz="1000"/>
              <a:t>Low switching noise</a:t>
            </a:r>
          </a:p>
          <a:p>
            <a:pPr lvl="1"/>
            <a:r>
              <a:rPr lang="en-US" altLang="en-US" sz="1000"/>
              <a:t>Large GDP</a:t>
            </a:r>
          </a:p>
          <a:p>
            <a:pPr lvl="1"/>
            <a:r>
              <a:rPr lang="en-US" altLang="en-US" sz="1000"/>
              <a:t>Common-mode noise rejection</a:t>
            </a:r>
          </a:p>
          <a:p>
            <a:pPr lvl="1"/>
            <a:r>
              <a:rPr lang="en-US" altLang="en-US" sz="1000"/>
              <a:t>EM coupled transmission lines</a:t>
            </a:r>
          </a:p>
          <a:p>
            <a:pPr lvl="1"/>
            <a:r>
              <a:rPr lang="en-US" altLang="en-US" sz="1000"/>
              <a:t>Low noise =&gt; low voltage swing</a:t>
            </a:r>
          </a:p>
          <a:p>
            <a:r>
              <a:rPr lang="en-US" altLang="en-US" sz="1300"/>
              <a:t>Disadvantages</a:t>
            </a:r>
            <a:endParaRPr lang="en-US" altLang="en-US" sz="1200"/>
          </a:p>
          <a:p>
            <a:pPr lvl="1"/>
            <a:r>
              <a:rPr lang="en-US" altLang="en-US" sz="1000"/>
              <a:t>Wasteful in I/O pads</a:t>
            </a:r>
          </a:p>
        </p:txBody>
      </p:sp>
      <p:sp>
        <p:nvSpPr>
          <p:cNvPr id="326694" name="Rectangle 38">
            <a:extLst>
              <a:ext uri="{FF2B5EF4-FFF2-40B4-BE49-F238E27FC236}">
                <a16:creationId xmlns:a16="http://schemas.microsoft.com/office/drawing/2014/main" id="{F9E68621-53E9-461E-9D61-E298684CB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3716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600" b="1"/>
              <a:t>Multi-Bit Differential (MBDS) channel</a:t>
            </a:r>
          </a:p>
        </p:txBody>
      </p:sp>
      <p:grpSp>
        <p:nvGrpSpPr>
          <p:cNvPr id="326695" name="Group 39">
            <a:extLst>
              <a:ext uri="{FF2B5EF4-FFF2-40B4-BE49-F238E27FC236}">
                <a16:creationId xmlns:a16="http://schemas.microsoft.com/office/drawing/2014/main" id="{D9BEBDD0-B55A-41EB-9D43-47412B4B10AD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752600"/>
            <a:ext cx="3581400" cy="1566863"/>
            <a:chOff x="2976" y="1000"/>
            <a:chExt cx="2256" cy="987"/>
          </a:xfrm>
        </p:grpSpPr>
        <p:cxnSp>
          <p:nvCxnSpPr>
            <p:cNvPr id="326696" name="AutoShape 40">
              <a:extLst>
                <a:ext uri="{FF2B5EF4-FFF2-40B4-BE49-F238E27FC236}">
                  <a16:creationId xmlns:a16="http://schemas.microsoft.com/office/drawing/2014/main" id="{A8DF14AF-D7B9-4013-A4A3-66DBC7CD95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357" y="1263"/>
              <a:ext cx="1308" cy="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97" name="AutoShape 41">
              <a:extLst>
                <a:ext uri="{FF2B5EF4-FFF2-40B4-BE49-F238E27FC236}">
                  <a16:creationId xmlns:a16="http://schemas.microsoft.com/office/drawing/2014/main" id="{04CF0B3F-92F7-49DC-999D-5CF171C29FEC}"/>
                </a:ext>
              </a:extLst>
            </p:cNvPr>
            <p:cNvCxnSpPr>
              <a:cxnSpLocks noChangeShapeType="1"/>
              <a:endCxn id="326757" idx="3"/>
            </p:cNvCxnSpPr>
            <p:nvPr/>
          </p:nvCxnSpPr>
          <p:spPr bwMode="auto">
            <a:xfrm>
              <a:off x="3468" y="1365"/>
              <a:ext cx="1412" cy="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98" name="AutoShape 42">
              <a:extLst>
                <a:ext uri="{FF2B5EF4-FFF2-40B4-BE49-F238E27FC236}">
                  <a16:creationId xmlns:a16="http://schemas.microsoft.com/office/drawing/2014/main" id="{641CDD50-5FE6-467D-BC79-11C890716919}"/>
                </a:ext>
              </a:extLst>
            </p:cNvPr>
            <p:cNvCxnSpPr>
              <a:cxnSpLocks noChangeShapeType="1"/>
              <a:stCxn id="326751" idx="5"/>
            </p:cNvCxnSpPr>
            <p:nvPr/>
          </p:nvCxnSpPr>
          <p:spPr bwMode="auto">
            <a:xfrm>
              <a:off x="3408" y="1620"/>
              <a:ext cx="1237" cy="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699" name="AutoShape 43">
              <a:extLst>
                <a:ext uri="{FF2B5EF4-FFF2-40B4-BE49-F238E27FC236}">
                  <a16:creationId xmlns:a16="http://schemas.microsoft.com/office/drawing/2014/main" id="{6AC4D8EF-F504-447D-9B8D-F838BAD5DD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02" y="1510"/>
              <a:ext cx="1157" cy="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26700" name="Group 44">
              <a:extLst>
                <a:ext uri="{FF2B5EF4-FFF2-40B4-BE49-F238E27FC236}">
                  <a16:creationId xmlns:a16="http://schemas.microsoft.com/office/drawing/2014/main" id="{06AD0E60-0AC9-4954-A0C1-EF2B2C735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3" y="1776"/>
              <a:ext cx="96" cy="192"/>
              <a:chOff x="1968" y="2304"/>
              <a:chExt cx="144" cy="288"/>
            </a:xfrm>
          </p:grpSpPr>
          <p:cxnSp>
            <p:nvCxnSpPr>
              <p:cNvPr id="326701" name="AutoShape 45">
                <a:extLst>
                  <a:ext uri="{FF2B5EF4-FFF2-40B4-BE49-F238E27FC236}">
                    <a16:creationId xmlns:a16="http://schemas.microsoft.com/office/drawing/2014/main" id="{F9CF8FBB-8442-4067-BEDD-EED4F8020CC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304"/>
                <a:ext cx="1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02" name="AutoShape 46">
                <a:extLst>
                  <a:ext uri="{FF2B5EF4-FFF2-40B4-BE49-F238E27FC236}">
                    <a16:creationId xmlns:a16="http://schemas.microsoft.com/office/drawing/2014/main" id="{AAA5D16D-9848-4494-BE9C-602A151B81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352"/>
                <a:ext cx="96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03" name="AutoShape 47">
                <a:extLst>
                  <a:ext uri="{FF2B5EF4-FFF2-40B4-BE49-F238E27FC236}">
                    <a16:creationId xmlns:a16="http://schemas.microsoft.com/office/drawing/2014/main" id="{C8D60660-F0BD-4E2D-93E3-B1D8636465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968" y="2400"/>
                <a:ext cx="144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04" name="AutoShape 48">
                <a:extLst>
                  <a:ext uri="{FF2B5EF4-FFF2-40B4-BE49-F238E27FC236}">
                    <a16:creationId xmlns:a16="http://schemas.microsoft.com/office/drawing/2014/main" id="{5EF09345-5723-41F3-BB84-F5749250684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968" y="2448"/>
                <a:ext cx="144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05" name="AutoShape 49">
                <a:extLst>
                  <a:ext uri="{FF2B5EF4-FFF2-40B4-BE49-F238E27FC236}">
                    <a16:creationId xmlns:a16="http://schemas.microsoft.com/office/drawing/2014/main" id="{97AB022A-A5D7-45A1-882A-F96F2189BA4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016" y="2496"/>
                <a:ext cx="96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06" name="AutoShape 50">
                <a:extLst>
                  <a:ext uri="{FF2B5EF4-FFF2-40B4-BE49-F238E27FC236}">
                    <a16:creationId xmlns:a16="http://schemas.microsoft.com/office/drawing/2014/main" id="{C2A7AD73-E637-4952-AEEA-223AA38E8E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544"/>
                <a:ext cx="0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26707" name="AutoShape 51">
              <a:extLst>
                <a:ext uri="{FF2B5EF4-FFF2-40B4-BE49-F238E27FC236}">
                  <a16:creationId xmlns:a16="http://schemas.microsoft.com/office/drawing/2014/main" id="{769B6433-F3D5-46E3-BEAB-919A3011B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" y="1207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708" name="AutoShape 52">
              <a:extLst>
                <a:ext uri="{FF2B5EF4-FFF2-40B4-BE49-F238E27FC236}">
                  <a16:creationId xmlns:a16="http://schemas.microsoft.com/office/drawing/2014/main" id="{B1307E19-2B69-4439-AF04-EDA2D382A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8" y="1327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709" name="AutoShape 53">
              <a:extLst>
                <a:ext uri="{FF2B5EF4-FFF2-40B4-BE49-F238E27FC236}">
                  <a16:creationId xmlns:a16="http://schemas.microsoft.com/office/drawing/2014/main" id="{9A99218A-87D3-4257-BCF5-C899178C9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8" y="1459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710" name="AutoShape 54">
              <a:extLst>
                <a:ext uri="{FF2B5EF4-FFF2-40B4-BE49-F238E27FC236}">
                  <a16:creationId xmlns:a16="http://schemas.microsoft.com/office/drawing/2014/main" id="{57E8DFEF-0A86-49EC-AAAA-16C292866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4" y="1577"/>
              <a:ext cx="432" cy="96"/>
            </a:xfrm>
            <a:prstGeom prst="flowChartMagneticDrum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26711" name="AutoShape 55">
              <a:extLst>
                <a:ext uri="{FF2B5EF4-FFF2-40B4-BE49-F238E27FC236}">
                  <a16:creationId xmlns:a16="http://schemas.microsoft.com/office/drawing/2014/main" id="{4625301C-B0D9-40CE-8764-58D82ACED45A}"/>
                </a:ext>
              </a:extLst>
            </p:cNvPr>
            <p:cNvCxnSpPr>
              <a:cxnSpLocks noChangeShapeType="1"/>
              <a:stCxn id="326766" idx="2"/>
            </p:cNvCxnSpPr>
            <p:nvPr/>
          </p:nvCxnSpPr>
          <p:spPr bwMode="auto">
            <a:xfrm flipH="1">
              <a:off x="4218" y="1952"/>
              <a:ext cx="630" cy="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26712" name="Group 56">
              <a:extLst>
                <a:ext uri="{FF2B5EF4-FFF2-40B4-BE49-F238E27FC236}">
                  <a16:creationId xmlns:a16="http://schemas.microsoft.com/office/drawing/2014/main" id="{BB07DDF1-D4D2-4190-AF8C-F5D292A9D5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9" y="1776"/>
              <a:ext cx="96" cy="192"/>
              <a:chOff x="1968" y="2304"/>
              <a:chExt cx="144" cy="288"/>
            </a:xfrm>
          </p:grpSpPr>
          <p:cxnSp>
            <p:nvCxnSpPr>
              <p:cNvPr id="326713" name="AutoShape 57">
                <a:extLst>
                  <a:ext uri="{FF2B5EF4-FFF2-40B4-BE49-F238E27FC236}">
                    <a16:creationId xmlns:a16="http://schemas.microsoft.com/office/drawing/2014/main" id="{25BEA03E-260C-4ED2-9292-68D2730B60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304"/>
                <a:ext cx="1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14" name="AutoShape 58">
                <a:extLst>
                  <a:ext uri="{FF2B5EF4-FFF2-40B4-BE49-F238E27FC236}">
                    <a16:creationId xmlns:a16="http://schemas.microsoft.com/office/drawing/2014/main" id="{44A1FACF-1D46-463C-AD1D-1AC4CB2F78C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352"/>
                <a:ext cx="96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15" name="AutoShape 59">
                <a:extLst>
                  <a:ext uri="{FF2B5EF4-FFF2-40B4-BE49-F238E27FC236}">
                    <a16:creationId xmlns:a16="http://schemas.microsoft.com/office/drawing/2014/main" id="{27B032F1-F6D9-46B6-97E4-FE49E0A0243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968" y="2400"/>
                <a:ext cx="144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16" name="AutoShape 60">
                <a:extLst>
                  <a:ext uri="{FF2B5EF4-FFF2-40B4-BE49-F238E27FC236}">
                    <a16:creationId xmlns:a16="http://schemas.microsoft.com/office/drawing/2014/main" id="{5F5857E6-A748-4FF2-B69F-53D0B61201D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968" y="2448"/>
                <a:ext cx="144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17" name="AutoShape 61">
                <a:extLst>
                  <a:ext uri="{FF2B5EF4-FFF2-40B4-BE49-F238E27FC236}">
                    <a16:creationId xmlns:a16="http://schemas.microsoft.com/office/drawing/2014/main" id="{CDDA6BA5-F4D9-43D4-8330-0A02A674B62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016" y="2496"/>
                <a:ext cx="96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18" name="AutoShape 62">
                <a:extLst>
                  <a:ext uri="{FF2B5EF4-FFF2-40B4-BE49-F238E27FC236}">
                    <a16:creationId xmlns:a16="http://schemas.microsoft.com/office/drawing/2014/main" id="{F77250F6-8F03-456A-93BD-50B381D8264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544"/>
                <a:ext cx="0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26719" name="Group 63">
              <a:extLst>
                <a:ext uri="{FF2B5EF4-FFF2-40B4-BE49-F238E27FC236}">
                  <a16:creationId xmlns:a16="http://schemas.microsoft.com/office/drawing/2014/main" id="{B7A6BE13-72DE-44F6-B49A-972C9A9310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5" y="1776"/>
              <a:ext cx="96" cy="192"/>
              <a:chOff x="1968" y="2304"/>
              <a:chExt cx="144" cy="288"/>
            </a:xfrm>
          </p:grpSpPr>
          <p:cxnSp>
            <p:nvCxnSpPr>
              <p:cNvPr id="326720" name="AutoShape 64">
                <a:extLst>
                  <a:ext uri="{FF2B5EF4-FFF2-40B4-BE49-F238E27FC236}">
                    <a16:creationId xmlns:a16="http://schemas.microsoft.com/office/drawing/2014/main" id="{06E89EBA-E433-42F6-B68F-3B19F3C77B1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304"/>
                <a:ext cx="1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21" name="AutoShape 65">
                <a:extLst>
                  <a:ext uri="{FF2B5EF4-FFF2-40B4-BE49-F238E27FC236}">
                    <a16:creationId xmlns:a16="http://schemas.microsoft.com/office/drawing/2014/main" id="{8BF621C8-E287-47CD-AB36-A6BC1D5512C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352"/>
                <a:ext cx="96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22" name="AutoShape 66">
                <a:extLst>
                  <a:ext uri="{FF2B5EF4-FFF2-40B4-BE49-F238E27FC236}">
                    <a16:creationId xmlns:a16="http://schemas.microsoft.com/office/drawing/2014/main" id="{4F19D660-A3C3-4F5C-996F-DB0E064ABDE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968" y="2400"/>
                <a:ext cx="144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23" name="AutoShape 67">
                <a:extLst>
                  <a:ext uri="{FF2B5EF4-FFF2-40B4-BE49-F238E27FC236}">
                    <a16:creationId xmlns:a16="http://schemas.microsoft.com/office/drawing/2014/main" id="{3B61B06B-43C1-458B-BAE0-AB82B992CFD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968" y="2448"/>
                <a:ext cx="144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24" name="AutoShape 68">
                <a:extLst>
                  <a:ext uri="{FF2B5EF4-FFF2-40B4-BE49-F238E27FC236}">
                    <a16:creationId xmlns:a16="http://schemas.microsoft.com/office/drawing/2014/main" id="{74761F7B-400C-4745-9342-C1D719641F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016" y="2496"/>
                <a:ext cx="96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25" name="AutoShape 69">
                <a:extLst>
                  <a:ext uri="{FF2B5EF4-FFF2-40B4-BE49-F238E27FC236}">
                    <a16:creationId xmlns:a16="http://schemas.microsoft.com/office/drawing/2014/main" id="{88E50DD0-E16A-455D-9871-39719986C3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544"/>
                <a:ext cx="0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26726" name="Group 70">
              <a:extLst>
                <a:ext uri="{FF2B5EF4-FFF2-40B4-BE49-F238E27FC236}">
                  <a16:creationId xmlns:a16="http://schemas.microsoft.com/office/drawing/2014/main" id="{928C0304-5057-4A70-9F71-EF5BCC64F3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1776"/>
              <a:ext cx="96" cy="192"/>
              <a:chOff x="1968" y="2304"/>
              <a:chExt cx="144" cy="288"/>
            </a:xfrm>
          </p:grpSpPr>
          <p:cxnSp>
            <p:nvCxnSpPr>
              <p:cNvPr id="326727" name="AutoShape 71">
                <a:extLst>
                  <a:ext uri="{FF2B5EF4-FFF2-40B4-BE49-F238E27FC236}">
                    <a16:creationId xmlns:a16="http://schemas.microsoft.com/office/drawing/2014/main" id="{8D0AC2AB-BCAF-4A1E-8172-1AD38600E17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304"/>
                <a:ext cx="1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28" name="AutoShape 72">
                <a:extLst>
                  <a:ext uri="{FF2B5EF4-FFF2-40B4-BE49-F238E27FC236}">
                    <a16:creationId xmlns:a16="http://schemas.microsoft.com/office/drawing/2014/main" id="{DB3458F8-AD4A-4A42-8969-78D5E514A03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352"/>
                <a:ext cx="96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29" name="AutoShape 73">
                <a:extLst>
                  <a:ext uri="{FF2B5EF4-FFF2-40B4-BE49-F238E27FC236}">
                    <a16:creationId xmlns:a16="http://schemas.microsoft.com/office/drawing/2014/main" id="{23E7CFA0-5853-4A6A-928B-9DDE7987047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968" y="2400"/>
                <a:ext cx="144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30" name="AutoShape 74">
                <a:extLst>
                  <a:ext uri="{FF2B5EF4-FFF2-40B4-BE49-F238E27FC236}">
                    <a16:creationId xmlns:a16="http://schemas.microsoft.com/office/drawing/2014/main" id="{B79BF359-7938-4EB5-AA60-2FB4D0E0D60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968" y="2448"/>
                <a:ext cx="144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31" name="AutoShape 75">
                <a:extLst>
                  <a:ext uri="{FF2B5EF4-FFF2-40B4-BE49-F238E27FC236}">
                    <a16:creationId xmlns:a16="http://schemas.microsoft.com/office/drawing/2014/main" id="{957ABFE6-A2A8-465E-99A8-D315070FDE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016" y="2496"/>
                <a:ext cx="96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732" name="AutoShape 76">
                <a:extLst>
                  <a:ext uri="{FF2B5EF4-FFF2-40B4-BE49-F238E27FC236}">
                    <a16:creationId xmlns:a16="http://schemas.microsoft.com/office/drawing/2014/main" id="{8207A0B0-0902-4E3A-8C24-CA82860139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16" y="2544"/>
                <a:ext cx="0" cy="4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6733" name="AutoShape 77">
              <a:extLst>
                <a:ext uri="{FF2B5EF4-FFF2-40B4-BE49-F238E27FC236}">
                  <a16:creationId xmlns:a16="http://schemas.microsoft.com/office/drawing/2014/main" id="{248B15F4-621D-413C-B5A1-652A7B7FACA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204" y="1270"/>
              <a:ext cx="13" cy="50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34" name="AutoShape 78">
              <a:extLst>
                <a:ext uri="{FF2B5EF4-FFF2-40B4-BE49-F238E27FC236}">
                  <a16:creationId xmlns:a16="http://schemas.microsoft.com/office/drawing/2014/main" id="{EDAC55E5-758F-4063-A94F-B42A78EDBD0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13" y="1372"/>
              <a:ext cx="1" cy="4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35" name="AutoShape 79">
              <a:extLst>
                <a:ext uri="{FF2B5EF4-FFF2-40B4-BE49-F238E27FC236}">
                  <a16:creationId xmlns:a16="http://schemas.microsoft.com/office/drawing/2014/main" id="{761223CB-D1BE-4C68-85BA-D91630ABA1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09" y="1507"/>
              <a:ext cx="3" cy="26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36" name="AutoShape 80">
              <a:extLst>
                <a:ext uri="{FF2B5EF4-FFF2-40B4-BE49-F238E27FC236}">
                  <a16:creationId xmlns:a16="http://schemas.microsoft.com/office/drawing/2014/main" id="{7D7CD525-86EF-4694-98E6-BE70FA5DA5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98" y="1632"/>
              <a:ext cx="1" cy="1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37" name="AutoShape 81">
              <a:extLst>
                <a:ext uri="{FF2B5EF4-FFF2-40B4-BE49-F238E27FC236}">
                  <a16:creationId xmlns:a16="http://schemas.microsoft.com/office/drawing/2014/main" id="{EBA3FB2E-B6A9-40E7-8372-3258188DD1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793" y="1193"/>
              <a:ext cx="0" cy="7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38" name="AutoShape 82">
              <a:extLst>
                <a:ext uri="{FF2B5EF4-FFF2-40B4-BE49-F238E27FC236}">
                  <a16:creationId xmlns:a16="http://schemas.microsoft.com/office/drawing/2014/main" id="{F713C329-A9C2-4347-99B1-746592DCD47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86" y="1187"/>
              <a:ext cx="78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39" name="AutoShape 83">
              <a:extLst>
                <a:ext uri="{FF2B5EF4-FFF2-40B4-BE49-F238E27FC236}">
                  <a16:creationId xmlns:a16="http://schemas.microsoft.com/office/drawing/2014/main" id="{140C8D5C-83EC-428E-B395-6AAAF563E9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84" y="1446"/>
              <a:ext cx="78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40" name="AutoShape 84">
              <a:extLst>
                <a:ext uri="{FF2B5EF4-FFF2-40B4-BE49-F238E27FC236}">
                  <a16:creationId xmlns:a16="http://schemas.microsoft.com/office/drawing/2014/main" id="{59C65E74-97AD-40A0-A8DE-FFCFCEA3FD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80" y="1699"/>
              <a:ext cx="78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41" name="AutoShape 85">
              <a:extLst>
                <a:ext uri="{FF2B5EF4-FFF2-40B4-BE49-F238E27FC236}">
                  <a16:creationId xmlns:a16="http://schemas.microsoft.com/office/drawing/2014/main" id="{C3212CC3-EE67-4E9C-A229-90CB07FDAC58}"/>
                </a:ext>
              </a:extLst>
            </p:cNvPr>
            <p:cNvCxnSpPr>
              <a:cxnSpLocks noChangeShapeType="1"/>
              <a:stCxn id="326753" idx="3"/>
            </p:cNvCxnSpPr>
            <p:nvPr/>
          </p:nvCxnSpPr>
          <p:spPr bwMode="auto">
            <a:xfrm flipH="1" flipV="1">
              <a:off x="4640" y="1110"/>
              <a:ext cx="240" cy="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42" name="AutoShape 86">
              <a:extLst>
                <a:ext uri="{FF2B5EF4-FFF2-40B4-BE49-F238E27FC236}">
                  <a16:creationId xmlns:a16="http://schemas.microsoft.com/office/drawing/2014/main" id="{7B146CE1-375C-4D83-9D4F-6EAB38A3B6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54" y="1110"/>
              <a:ext cx="2" cy="15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43" name="AutoShape 87">
              <a:extLst>
                <a:ext uri="{FF2B5EF4-FFF2-40B4-BE49-F238E27FC236}">
                  <a16:creationId xmlns:a16="http://schemas.microsoft.com/office/drawing/2014/main" id="{86212070-35FC-45C9-8DB1-4C10138308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654" y="1584"/>
              <a:ext cx="226" cy="1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44" name="AutoShape 88">
              <a:extLst>
                <a:ext uri="{FF2B5EF4-FFF2-40B4-BE49-F238E27FC236}">
                  <a16:creationId xmlns:a16="http://schemas.microsoft.com/office/drawing/2014/main" id="{D63BC708-5C4B-4A1C-A05A-16E0B3BF38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56" y="1502"/>
              <a:ext cx="0" cy="9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45" name="AutoShape 89">
              <a:extLst>
                <a:ext uri="{FF2B5EF4-FFF2-40B4-BE49-F238E27FC236}">
                  <a16:creationId xmlns:a16="http://schemas.microsoft.com/office/drawing/2014/main" id="{0EB605DC-2168-43DE-BE4D-97215E7318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42" y="1632"/>
              <a:ext cx="0" cy="1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46" name="AutoShape 90">
              <a:extLst>
                <a:ext uri="{FF2B5EF4-FFF2-40B4-BE49-F238E27FC236}">
                  <a16:creationId xmlns:a16="http://schemas.microsoft.com/office/drawing/2014/main" id="{76074646-BCF2-4756-84AB-CCD9789CC2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649" y="1818"/>
              <a:ext cx="220" cy="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47" name="AutoShape 91">
              <a:extLst>
                <a:ext uri="{FF2B5EF4-FFF2-40B4-BE49-F238E27FC236}">
                  <a16:creationId xmlns:a16="http://schemas.microsoft.com/office/drawing/2014/main" id="{265E1CFF-0DB0-4DA9-B5D7-C92FD0D4C8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76" y="1291"/>
              <a:ext cx="235" cy="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48" name="AutoShape 92">
              <a:extLst>
                <a:ext uri="{FF2B5EF4-FFF2-40B4-BE49-F238E27FC236}">
                  <a16:creationId xmlns:a16="http://schemas.microsoft.com/office/drawing/2014/main" id="{3CB999CF-D8F6-413A-AAC1-E85F44DDAD0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89" y="1584"/>
              <a:ext cx="235" cy="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49" name="AutoShape 93">
              <a:extLst>
                <a:ext uri="{FF2B5EF4-FFF2-40B4-BE49-F238E27FC236}">
                  <a16:creationId xmlns:a16="http://schemas.microsoft.com/office/drawing/2014/main" id="{D5547F77-8E3A-4DC4-B1A8-39B536214C7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76" y="1387"/>
              <a:ext cx="235" cy="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750" name="AutoShape 94">
              <a:extLst>
                <a:ext uri="{FF2B5EF4-FFF2-40B4-BE49-F238E27FC236}">
                  <a16:creationId xmlns:a16="http://schemas.microsoft.com/office/drawing/2014/main" id="{85E73E88-141E-4384-91F6-CDEEEB1994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76" y="1488"/>
              <a:ext cx="235" cy="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6751" name="AutoShape 95">
              <a:extLst>
                <a:ext uri="{FF2B5EF4-FFF2-40B4-BE49-F238E27FC236}">
                  <a16:creationId xmlns:a16="http://schemas.microsoft.com/office/drawing/2014/main" id="{A5D5355B-AD3C-4724-B855-31E6173BD0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96" y="1272"/>
              <a:ext cx="624" cy="384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6752" name="Group 96">
              <a:extLst>
                <a:ext uri="{FF2B5EF4-FFF2-40B4-BE49-F238E27FC236}">
                  <a16:creationId xmlns:a16="http://schemas.microsoft.com/office/drawing/2014/main" id="{E3168953-8534-4A93-8F9C-009682F4DB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1000"/>
              <a:ext cx="384" cy="224"/>
              <a:chOff x="4512" y="1056"/>
              <a:chExt cx="576" cy="336"/>
            </a:xfrm>
          </p:grpSpPr>
          <p:sp>
            <p:nvSpPr>
              <p:cNvPr id="326753" name="AutoShape 97">
                <a:extLst>
                  <a:ext uri="{FF2B5EF4-FFF2-40B4-BE49-F238E27FC236}">
                    <a16:creationId xmlns:a16="http://schemas.microsoft.com/office/drawing/2014/main" id="{A821DE29-11B6-4DEF-8BB4-349045584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538" y="1078"/>
                <a:ext cx="336" cy="291"/>
              </a:xfrm>
              <a:prstGeom prst="triangle">
                <a:avLst>
                  <a:gd name="adj" fmla="val 50000"/>
                </a:avLst>
              </a:prstGeom>
              <a:solidFill>
                <a:srgbClr val="CC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6754" name="Oval 98">
                <a:extLst>
                  <a:ext uri="{FF2B5EF4-FFF2-40B4-BE49-F238E27FC236}">
                    <a16:creationId xmlns:a16="http://schemas.microsoft.com/office/drawing/2014/main" id="{67DD3862-3C54-4916-8B1D-A4DF071A3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1316"/>
                <a:ext cx="48" cy="48"/>
              </a:xfrm>
              <a:prstGeom prst="ellipse">
                <a:avLst/>
              </a:prstGeom>
              <a:solidFill>
                <a:srgbClr val="CC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26755" name="AutoShape 99">
                <a:extLst>
                  <a:ext uri="{FF2B5EF4-FFF2-40B4-BE49-F238E27FC236}">
                    <a16:creationId xmlns:a16="http://schemas.microsoft.com/office/drawing/2014/main" id="{CEAB8D55-7FBF-49B8-9EA0-66E9ABFF36D0}"/>
                  </a:ext>
                </a:extLst>
              </p:cNvPr>
              <p:cNvCxnSpPr>
                <a:cxnSpLocks noChangeShapeType="1"/>
                <a:stCxn id="326753" idx="0"/>
              </p:cNvCxnSpPr>
              <p:nvPr/>
            </p:nvCxnSpPr>
            <p:spPr bwMode="auto">
              <a:xfrm>
                <a:off x="4852" y="1225"/>
                <a:ext cx="236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26756" name="Group 100">
              <a:extLst>
                <a:ext uri="{FF2B5EF4-FFF2-40B4-BE49-F238E27FC236}">
                  <a16:creationId xmlns:a16="http://schemas.microsoft.com/office/drawing/2014/main" id="{298AE0F6-95D3-49DC-97DC-41FC781B8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1256"/>
              <a:ext cx="384" cy="224"/>
              <a:chOff x="4512" y="1056"/>
              <a:chExt cx="576" cy="336"/>
            </a:xfrm>
          </p:grpSpPr>
          <p:sp>
            <p:nvSpPr>
              <p:cNvPr id="326757" name="AutoShape 101">
                <a:extLst>
                  <a:ext uri="{FF2B5EF4-FFF2-40B4-BE49-F238E27FC236}">
                    <a16:creationId xmlns:a16="http://schemas.microsoft.com/office/drawing/2014/main" id="{B044D209-5840-4D47-95F2-CB56CCB6E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538" y="1078"/>
                <a:ext cx="336" cy="291"/>
              </a:xfrm>
              <a:prstGeom prst="triangle">
                <a:avLst>
                  <a:gd name="adj" fmla="val 50000"/>
                </a:avLst>
              </a:prstGeom>
              <a:solidFill>
                <a:srgbClr val="CC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6758" name="Oval 102">
                <a:extLst>
                  <a:ext uri="{FF2B5EF4-FFF2-40B4-BE49-F238E27FC236}">
                    <a16:creationId xmlns:a16="http://schemas.microsoft.com/office/drawing/2014/main" id="{C305652A-520F-473F-AEAA-35CD7492E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1316"/>
                <a:ext cx="48" cy="48"/>
              </a:xfrm>
              <a:prstGeom prst="ellipse">
                <a:avLst/>
              </a:prstGeom>
              <a:solidFill>
                <a:srgbClr val="CC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26759" name="AutoShape 103">
                <a:extLst>
                  <a:ext uri="{FF2B5EF4-FFF2-40B4-BE49-F238E27FC236}">
                    <a16:creationId xmlns:a16="http://schemas.microsoft.com/office/drawing/2014/main" id="{3B7BAEB7-F919-4FF7-AAB9-484BF3BF8C92}"/>
                  </a:ext>
                </a:extLst>
              </p:cNvPr>
              <p:cNvCxnSpPr>
                <a:cxnSpLocks noChangeShapeType="1"/>
                <a:stCxn id="326757" idx="0"/>
              </p:cNvCxnSpPr>
              <p:nvPr/>
            </p:nvCxnSpPr>
            <p:spPr bwMode="auto">
              <a:xfrm>
                <a:off x="4852" y="1225"/>
                <a:ext cx="236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26760" name="Group 104">
              <a:extLst>
                <a:ext uri="{FF2B5EF4-FFF2-40B4-BE49-F238E27FC236}">
                  <a16:creationId xmlns:a16="http://schemas.microsoft.com/office/drawing/2014/main" id="{9182FB3B-3473-467A-96F3-682E9C0838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1507"/>
              <a:ext cx="384" cy="224"/>
              <a:chOff x="4512" y="1056"/>
              <a:chExt cx="576" cy="336"/>
            </a:xfrm>
          </p:grpSpPr>
          <p:sp>
            <p:nvSpPr>
              <p:cNvPr id="326761" name="AutoShape 105">
                <a:extLst>
                  <a:ext uri="{FF2B5EF4-FFF2-40B4-BE49-F238E27FC236}">
                    <a16:creationId xmlns:a16="http://schemas.microsoft.com/office/drawing/2014/main" id="{06A2DC81-C025-46FF-B74F-37F0FF6D4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538" y="1078"/>
                <a:ext cx="336" cy="291"/>
              </a:xfrm>
              <a:prstGeom prst="triangle">
                <a:avLst>
                  <a:gd name="adj" fmla="val 50000"/>
                </a:avLst>
              </a:prstGeom>
              <a:solidFill>
                <a:srgbClr val="CC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6762" name="Oval 106">
                <a:extLst>
                  <a:ext uri="{FF2B5EF4-FFF2-40B4-BE49-F238E27FC236}">
                    <a16:creationId xmlns:a16="http://schemas.microsoft.com/office/drawing/2014/main" id="{3B9ABE91-982A-4C68-B2E1-A73566422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1316"/>
                <a:ext cx="48" cy="48"/>
              </a:xfrm>
              <a:prstGeom prst="ellipse">
                <a:avLst/>
              </a:prstGeom>
              <a:solidFill>
                <a:srgbClr val="CC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26763" name="AutoShape 107">
                <a:extLst>
                  <a:ext uri="{FF2B5EF4-FFF2-40B4-BE49-F238E27FC236}">
                    <a16:creationId xmlns:a16="http://schemas.microsoft.com/office/drawing/2014/main" id="{AE1097DB-6969-42CF-ACFB-84AF60F7D030}"/>
                  </a:ext>
                </a:extLst>
              </p:cNvPr>
              <p:cNvCxnSpPr>
                <a:cxnSpLocks noChangeShapeType="1"/>
                <a:stCxn id="326761" idx="0"/>
              </p:cNvCxnSpPr>
              <p:nvPr/>
            </p:nvCxnSpPr>
            <p:spPr bwMode="auto">
              <a:xfrm>
                <a:off x="4852" y="1225"/>
                <a:ext cx="236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26764" name="Group 108">
              <a:extLst>
                <a:ext uri="{FF2B5EF4-FFF2-40B4-BE49-F238E27FC236}">
                  <a16:creationId xmlns:a16="http://schemas.microsoft.com/office/drawing/2014/main" id="{0FDDB301-7662-49E6-87E1-1D2B4E6D0A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1763"/>
              <a:ext cx="384" cy="224"/>
              <a:chOff x="4512" y="1056"/>
              <a:chExt cx="576" cy="336"/>
            </a:xfrm>
          </p:grpSpPr>
          <p:sp>
            <p:nvSpPr>
              <p:cNvPr id="326765" name="AutoShape 109">
                <a:extLst>
                  <a:ext uri="{FF2B5EF4-FFF2-40B4-BE49-F238E27FC236}">
                    <a16:creationId xmlns:a16="http://schemas.microsoft.com/office/drawing/2014/main" id="{A2CC6936-F12A-41A6-9664-978F6A17D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538" y="1078"/>
                <a:ext cx="336" cy="291"/>
              </a:xfrm>
              <a:prstGeom prst="triangle">
                <a:avLst>
                  <a:gd name="adj" fmla="val 50000"/>
                </a:avLst>
              </a:prstGeom>
              <a:solidFill>
                <a:srgbClr val="CC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6766" name="Oval 110">
                <a:extLst>
                  <a:ext uri="{FF2B5EF4-FFF2-40B4-BE49-F238E27FC236}">
                    <a16:creationId xmlns:a16="http://schemas.microsoft.com/office/drawing/2014/main" id="{3BB03013-B9AD-4D70-819F-62E16E054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" y="1316"/>
                <a:ext cx="48" cy="48"/>
              </a:xfrm>
              <a:prstGeom prst="ellipse">
                <a:avLst/>
              </a:prstGeom>
              <a:solidFill>
                <a:srgbClr val="CC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26767" name="AutoShape 111">
                <a:extLst>
                  <a:ext uri="{FF2B5EF4-FFF2-40B4-BE49-F238E27FC236}">
                    <a16:creationId xmlns:a16="http://schemas.microsoft.com/office/drawing/2014/main" id="{ABBA4A43-DB33-402C-AED0-B13E38D8CAA6}"/>
                  </a:ext>
                </a:extLst>
              </p:cNvPr>
              <p:cNvCxnSpPr>
                <a:cxnSpLocks noChangeShapeType="1"/>
                <a:stCxn id="326765" idx="0"/>
              </p:cNvCxnSpPr>
              <p:nvPr/>
            </p:nvCxnSpPr>
            <p:spPr bwMode="auto">
              <a:xfrm>
                <a:off x="4852" y="1225"/>
                <a:ext cx="236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26768" name="Rectangle 112">
            <a:extLst>
              <a:ext uri="{FF2B5EF4-FFF2-40B4-BE49-F238E27FC236}">
                <a16:creationId xmlns:a16="http://schemas.microsoft.com/office/drawing/2014/main" id="{17CA4889-6348-4CA0-BF3C-53BBB88E4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505200"/>
            <a:ext cx="3733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300"/>
              <a:t>Scale up LVDS driver</a:t>
            </a:r>
          </a:p>
          <a:p>
            <a:r>
              <a:rPr lang="en-US" altLang="en-US" sz="1300"/>
              <a:t>Data encoded with fixed number of ones</a:t>
            </a:r>
          </a:p>
          <a:p>
            <a:r>
              <a:rPr lang="en-US" altLang="en-US" sz="1300"/>
              <a:t>“N-choose-M (nCm)” symbols</a:t>
            </a:r>
          </a:p>
          <a:p>
            <a:pPr lvl="1"/>
            <a:r>
              <a:rPr lang="en-US" altLang="en-US" sz="1000"/>
              <a:t>{0011}, {0101}, {0110}, {1001}, {1010}, {1100}</a:t>
            </a:r>
          </a:p>
          <a:p>
            <a:r>
              <a:rPr lang="en-US" altLang="en-US" sz="1300"/>
              <a:t>Advantages</a:t>
            </a:r>
          </a:p>
          <a:p>
            <a:pPr lvl="1"/>
            <a:r>
              <a:rPr lang="en-US" altLang="en-US" sz="1000"/>
              <a:t>Same transmission characteristics as differential</a:t>
            </a:r>
          </a:p>
          <a:p>
            <a:pPr lvl="1"/>
            <a:r>
              <a:rPr lang="en-US" altLang="en-US" sz="1000"/>
              <a:t>Higher information capacity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48FDBC5B-AA99-4196-9FF3-1A7A21193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CE971A95-55C9-4118-8454-E6DECB89C8D1}" type="slidenum">
              <a:rPr lang="en-US" altLang="en-US">
                <a:solidFill>
                  <a:srgbClr val="990033"/>
                </a:solidFill>
              </a:rPr>
              <a:pPr/>
              <a:t>35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22562" name="Rectangle 2">
            <a:extLst>
              <a:ext uri="{FF2B5EF4-FFF2-40B4-BE49-F238E27FC236}">
                <a16:creationId xmlns:a16="http://schemas.microsoft.com/office/drawing/2014/main" id="{3AE7337F-2935-4AD0-83A7-F5C4C62EA1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OE Conversion Technology</a:t>
            </a:r>
          </a:p>
        </p:txBody>
      </p:sp>
      <p:pic>
        <p:nvPicPr>
          <p:cNvPr id="322563" name="Picture 3">
            <a:extLst>
              <a:ext uri="{FF2B5EF4-FFF2-40B4-BE49-F238E27FC236}">
                <a16:creationId xmlns:a16="http://schemas.microsoft.com/office/drawing/2014/main" id="{4077739C-C507-42F7-AF5B-18280B2E3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28956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2564" name="Text Box 4">
            <a:extLst>
              <a:ext uri="{FF2B5EF4-FFF2-40B4-BE49-F238E27FC236}">
                <a16:creationId xmlns:a16="http://schemas.microsoft.com/office/drawing/2014/main" id="{4ACB383C-7A20-4A97-82A4-27519FAC8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828800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</a:rPr>
              <a:t>Area pads</a:t>
            </a:r>
          </a:p>
        </p:txBody>
      </p:sp>
      <p:sp>
        <p:nvSpPr>
          <p:cNvPr id="322565" name="Line 5">
            <a:extLst>
              <a:ext uri="{FF2B5EF4-FFF2-40B4-BE49-F238E27FC236}">
                <a16:creationId xmlns:a16="http://schemas.microsoft.com/office/drawing/2014/main" id="{C29A4BBC-81FD-4AB4-8E0F-9268CD2EEEF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2133600"/>
            <a:ext cx="1447800" cy="609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566" name="Line 6">
            <a:extLst>
              <a:ext uri="{FF2B5EF4-FFF2-40B4-BE49-F238E27FC236}">
                <a16:creationId xmlns:a16="http://schemas.microsoft.com/office/drawing/2014/main" id="{B2D7BB34-0A49-4384-9CE3-A12E98FB6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133600"/>
            <a:ext cx="2209800" cy="609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567" name="Text Box 7">
            <a:extLst>
              <a:ext uri="{FF2B5EF4-FFF2-40B4-BE49-F238E27FC236}">
                <a16:creationId xmlns:a16="http://schemas.microsoft.com/office/drawing/2014/main" id="{DEBD6130-39B3-4FF6-B554-A4A2A35E2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352800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</a:rPr>
              <a:t>Window</a:t>
            </a:r>
          </a:p>
        </p:txBody>
      </p:sp>
      <p:sp>
        <p:nvSpPr>
          <p:cNvPr id="322568" name="Line 8">
            <a:extLst>
              <a:ext uri="{FF2B5EF4-FFF2-40B4-BE49-F238E27FC236}">
                <a16:creationId xmlns:a16="http://schemas.microsoft.com/office/drawing/2014/main" id="{E0F8E47B-BCB1-40DD-854D-5EA2F39742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2819400"/>
            <a:ext cx="1752600" cy="6858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569" name="Text Box 9">
            <a:extLst>
              <a:ext uri="{FF2B5EF4-FFF2-40B4-BE49-F238E27FC236}">
                <a16:creationId xmlns:a16="http://schemas.microsoft.com/office/drawing/2014/main" id="{49431993-AA04-4191-AF9B-871CB556E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8862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</a:rPr>
              <a:t>VCSEL site</a:t>
            </a:r>
          </a:p>
        </p:txBody>
      </p:sp>
      <p:pic>
        <p:nvPicPr>
          <p:cNvPr id="322570" name="Picture 10">
            <a:extLst>
              <a:ext uri="{FF2B5EF4-FFF2-40B4-BE49-F238E27FC236}">
                <a16:creationId xmlns:a16="http://schemas.microsoft.com/office/drawing/2014/main" id="{95EBBD9B-827A-4A60-8774-B825DBBA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15240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22571" name="Object 11">
            <a:extLst>
              <a:ext uri="{FF2B5EF4-FFF2-40B4-BE49-F238E27FC236}">
                <a16:creationId xmlns:a16="http://schemas.microsoft.com/office/drawing/2014/main" id="{187BEBF5-9598-4AC2-8368-948646D1CD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1524000"/>
          <a:ext cx="32004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24000"/>
                        <a:ext cx="32004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2572" name="Text Box 12">
            <a:extLst>
              <a:ext uri="{FF2B5EF4-FFF2-40B4-BE49-F238E27FC236}">
                <a16:creationId xmlns:a16="http://schemas.microsoft.com/office/drawing/2014/main" id="{1DE1C857-5096-4700-8639-0D4E0F571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62600"/>
            <a:ext cx="2209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990033"/>
                </a:solidFill>
              </a:rPr>
              <a:t>Passive alignment mark</a:t>
            </a:r>
          </a:p>
        </p:txBody>
      </p:sp>
      <p:pic>
        <p:nvPicPr>
          <p:cNvPr id="322573" name="Picture 13">
            <a:extLst>
              <a:ext uri="{FF2B5EF4-FFF2-40B4-BE49-F238E27FC236}">
                <a16:creationId xmlns:a16="http://schemas.microsoft.com/office/drawing/2014/main" id="{7FA03DB0-4F6C-4223-8432-84BC84D3C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89400"/>
            <a:ext cx="2057400" cy="19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2574" name="Text Box 14">
            <a:extLst>
              <a:ext uri="{FF2B5EF4-FFF2-40B4-BE49-F238E27FC236}">
                <a16:creationId xmlns:a16="http://schemas.microsoft.com/office/drawing/2014/main" id="{8B5D9ED6-2097-464C-8F7C-969AE7887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572000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990033"/>
                </a:solidFill>
                <a:latin typeface="Verdana" panose="020B0604030504040204" pitchFamily="34" charset="0"/>
              </a:rPr>
              <a:t>Assembled OE-chip</a:t>
            </a:r>
          </a:p>
        </p:txBody>
      </p:sp>
      <p:sp>
        <p:nvSpPr>
          <p:cNvPr id="322575" name="Text Box 15">
            <a:extLst>
              <a:ext uri="{FF2B5EF4-FFF2-40B4-BE49-F238E27FC236}">
                <a16:creationId xmlns:a16="http://schemas.microsoft.com/office/drawing/2014/main" id="{0DDB533E-284E-473A-8C93-C27C1EDD1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86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rgbClr val="990033"/>
                </a:solidFill>
              </a:rPr>
              <a:t>SoS die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E925338-BE04-4F61-BA0A-4C11CC3EC6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C0B97F4B-0384-4100-89A2-60553EF5E1DD}" type="slidenum">
              <a:rPr lang="en-US" altLang="en-US">
                <a:solidFill>
                  <a:srgbClr val="990033"/>
                </a:solidFill>
              </a:rPr>
              <a:pPr/>
              <a:t>36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23586" name="Rectangle 2">
            <a:extLst>
              <a:ext uri="{FF2B5EF4-FFF2-40B4-BE49-F238E27FC236}">
                <a16:creationId xmlns:a16="http://schemas.microsoft.com/office/drawing/2014/main" id="{BA612E52-DB72-4CC6-BC72-E8A60AA416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OE Crossbar Switch Chip</a:t>
            </a:r>
          </a:p>
        </p:txBody>
      </p:sp>
      <p:pic>
        <p:nvPicPr>
          <p:cNvPr id="323587" name="Picture 3">
            <a:extLst>
              <a:ext uri="{FF2B5EF4-FFF2-40B4-BE49-F238E27FC236}">
                <a16:creationId xmlns:a16="http://schemas.microsoft.com/office/drawing/2014/main" id="{6C0A98F8-1B28-4197-B1DA-BDCB15EC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35814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588" name="Picture 4">
            <a:extLst>
              <a:ext uri="{FF2B5EF4-FFF2-40B4-BE49-F238E27FC236}">
                <a16:creationId xmlns:a16="http://schemas.microsoft.com/office/drawing/2014/main" id="{A4AF5F6D-F353-4299-9513-F2AF287B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25000" r="23438" b="25000"/>
          <a:stretch>
            <a:fillRect/>
          </a:stretch>
        </p:blipFill>
        <p:spPr bwMode="auto">
          <a:xfrm>
            <a:off x="5105400" y="15240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3589" name="Picture 5">
            <a:extLst>
              <a:ext uri="{FF2B5EF4-FFF2-40B4-BE49-F238E27FC236}">
                <a16:creationId xmlns:a16="http://schemas.microsoft.com/office/drawing/2014/main" id="{A5FAB323-B8C2-4F9A-923D-101C382B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62400"/>
            <a:ext cx="3124200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3590" name="Text Box 6">
            <a:extLst>
              <a:ext uri="{FF2B5EF4-FFF2-40B4-BE49-F238E27FC236}">
                <a16:creationId xmlns:a16="http://schemas.microsoft.com/office/drawing/2014/main" id="{F331CBB0-0E0E-4DBC-A079-07F68837C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24400"/>
            <a:ext cx="3886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latin typeface="Verdana" panose="020B0604030504040204" pitchFamily="34" charset="0"/>
              </a:rPr>
              <a:t>64 optical channels</a:t>
            </a:r>
          </a:p>
          <a:p>
            <a:pPr>
              <a:spcBef>
                <a:spcPct val="50000"/>
              </a:spcBef>
            </a:pPr>
            <a:r>
              <a:rPr lang="en-US" altLang="en-US" sz="1400">
                <a:latin typeface="Verdana" panose="020B0604030504040204" pitchFamily="34" charset="0"/>
              </a:rPr>
              <a:t>8x8 at 250 </a:t>
            </a:r>
            <a:r>
              <a:rPr lang="en-US" altLang="en-US" sz="1400">
                <a:latin typeface="Symbol" panose="05050102010706020507" pitchFamily="18" charset="2"/>
              </a:rPr>
              <a:t>m</a:t>
            </a:r>
            <a:r>
              <a:rPr lang="en-US" altLang="en-US" sz="1400">
                <a:latin typeface="Verdana" panose="020B0604030504040204" pitchFamily="34" charset="0"/>
              </a:rPr>
              <a:t>m pitch (1.75 x 1.75 mm)</a:t>
            </a:r>
          </a:p>
          <a:p>
            <a:pPr>
              <a:spcBef>
                <a:spcPct val="50000"/>
              </a:spcBef>
            </a:pPr>
            <a:r>
              <a:rPr lang="en-US" altLang="en-US" sz="1400">
                <a:latin typeface="Verdana" panose="020B0604030504040204" pitchFamily="34" charset="0"/>
              </a:rPr>
              <a:t>~ 3 Gbps / channel =&gt; 192 Gbps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E5C45DC-8923-4955-AEA7-7F50D66027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DFF3DF1C-427E-42F9-9F0A-83BE37909958}" type="slidenum">
              <a:rPr lang="en-US" altLang="en-US">
                <a:solidFill>
                  <a:srgbClr val="990033"/>
                </a:solidFill>
              </a:rPr>
              <a:pPr/>
              <a:t>37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24610" name="Rectangle 2">
            <a:extLst>
              <a:ext uri="{FF2B5EF4-FFF2-40B4-BE49-F238E27FC236}">
                <a16:creationId xmlns:a16="http://schemas.microsoft.com/office/drawing/2014/main" id="{751BC022-A752-41CD-9046-0A126150D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OE Interconnect using Fiber Image Guides</a:t>
            </a:r>
          </a:p>
        </p:txBody>
      </p:sp>
      <p:pic>
        <p:nvPicPr>
          <p:cNvPr id="324611" name="Picture 3">
            <a:extLst>
              <a:ext uri="{FF2B5EF4-FFF2-40B4-BE49-F238E27FC236}">
                <a16:creationId xmlns:a16="http://schemas.microsoft.com/office/drawing/2014/main" id="{DC97EA5C-8E7E-46C8-BF14-2E4737A1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62250"/>
            <a:ext cx="28098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4612" name="Picture 4">
            <a:extLst>
              <a:ext uri="{FF2B5EF4-FFF2-40B4-BE49-F238E27FC236}">
                <a16:creationId xmlns:a16="http://schemas.microsoft.com/office/drawing/2014/main" id="{0872BA95-92DB-4458-9424-5194FDE9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762250"/>
            <a:ext cx="28098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4613" name="Text Box 5">
            <a:extLst>
              <a:ext uri="{FF2B5EF4-FFF2-40B4-BE49-F238E27FC236}">
                <a16:creationId xmlns:a16="http://schemas.microsoft.com/office/drawing/2014/main" id="{363E2C68-AE4A-4AB2-9F95-61A78F457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556250"/>
            <a:ext cx="220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0000CC"/>
                </a:solidFill>
              </a:rPr>
              <a:t>Top</a:t>
            </a:r>
          </a:p>
        </p:txBody>
      </p:sp>
      <p:sp>
        <p:nvSpPr>
          <p:cNvPr id="324614" name="Text Box 6">
            <a:extLst>
              <a:ext uri="{FF2B5EF4-FFF2-40B4-BE49-F238E27FC236}">
                <a16:creationId xmlns:a16="http://schemas.microsoft.com/office/drawing/2014/main" id="{E70B69DE-8AB3-4F3D-AB41-5F4577D44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549900"/>
            <a:ext cx="220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0000CC"/>
                </a:solidFill>
              </a:rPr>
              <a:t>Bottom</a:t>
            </a:r>
          </a:p>
        </p:txBody>
      </p:sp>
      <p:pic>
        <p:nvPicPr>
          <p:cNvPr id="324615" name="Picture 7">
            <a:extLst>
              <a:ext uri="{FF2B5EF4-FFF2-40B4-BE49-F238E27FC236}">
                <a16:creationId xmlns:a16="http://schemas.microsoft.com/office/drawing/2014/main" id="{BEA34528-36EB-4340-9C5D-8B48C66B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57488"/>
            <a:ext cx="281940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4616" name="Text Box 8">
            <a:extLst>
              <a:ext uri="{FF2B5EF4-FFF2-40B4-BE49-F238E27FC236}">
                <a16:creationId xmlns:a16="http://schemas.microsoft.com/office/drawing/2014/main" id="{84F857FF-1029-448B-B40E-71EC97E66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543550"/>
            <a:ext cx="220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>
                <a:solidFill>
                  <a:srgbClr val="0000CC"/>
                </a:solidFill>
              </a:rPr>
              <a:t>Side</a:t>
            </a:r>
          </a:p>
        </p:txBody>
      </p:sp>
      <p:sp>
        <p:nvSpPr>
          <p:cNvPr id="324617" name="Text Box 9">
            <a:extLst>
              <a:ext uri="{FF2B5EF4-FFF2-40B4-BE49-F238E27FC236}">
                <a16:creationId xmlns:a16="http://schemas.microsoft.com/office/drawing/2014/main" id="{4153CA98-539F-4682-802C-68C729C33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26670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0000CC"/>
                </a:solidFill>
              </a:rPr>
              <a:t>Dense lattice of fiber cores</a:t>
            </a:r>
          </a:p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0000CC"/>
                </a:solidFill>
              </a:rPr>
              <a:t>5-20 um diameter, 2K-15K cores/mm</a:t>
            </a:r>
            <a:r>
              <a:rPr lang="en-US" altLang="en-US" sz="1400" baseline="30000">
                <a:solidFill>
                  <a:srgbClr val="0000CC"/>
                </a:solidFill>
              </a:rPr>
              <a:t>2</a:t>
            </a:r>
          </a:p>
        </p:txBody>
      </p:sp>
      <p:pic>
        <p:nvPicPr>
          <p:cNvPr id="324618" name="Picture 10">
            <a:extLst>
              <a:ext uri="{FF2B5EF4-FFF2-40B4-BE49-F238E27FC236}">
                <a16:creationId xmlns:a16="http://schemas.microsoft.com/office/drawing/2014/main" id="{C71AB04F-6C1A-4F94-AB05-5C20C2E62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17526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3E5D639C-4231-4AC1-B077-07D2907C8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443E72FE-2E7A-4050-A315-CD1CBB1598AB}" type="slidenum">
              <a:rPr lang="en-US" altLang="en-US">
                <a:solidFill>
                  <a:srgbClr val="990033"/>
                </a:solidFill>
              </a:rPr>
              <a:pPr/>
              <a:t>38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F7BF2313-54CD-4731-819D-9A75EB458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OE-MCM Demonstrator</a:t>
            </a:r>
          </a:p>
        </p:txBody>
      </p:sp>
      <p:pic>
        <p:nvPicPr>
          <p:cNvPr id="325635" name="Picture 3">
            <a:extLst>
              <a:ext uri="{FF2B5EF4-FFF2-40B4-BE49-F238E27FC236}">
                <a16:creationId xmlns:a16="http://schemas.microsoft.com/office/drawing/2014/main" id="{76DAB541-406F-460F-A382-8146225D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768475"/>
            <a:ext cx="26003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5636" name="Object 4">
            <a:extLst>
              <a:ext uri="{FF2B5EF4-FFF2-40B4-BE49-F238E27FC236}">
                <a16:creationId xmlns:a16="http://schemas.microsoft.com/office/drawing/2014/main" id="{A58D8448-2EF2-4CE1-BF84-3D67265219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650" y="1573213"/>
          <a:ext cx="2819400" cy="255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3886200" imgH="3524400" progId="Word.Picture.8">
                  <p:embed/>
                </p:oleObj>
              </mc:Choice>
              <mc:Fallback>
                <p:oleObj name="Picture" r:id="rId3" imgW="3886200" imgH="352440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1573213"/>
                        <a:ext cx="2819400" cy="2557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5637" name="Line 5">
            <a:extLst>
              <a:ext uri="{FF2B5EF4-FFF2-40B4-BE49-F238E27FC236}">
                <a16:creationId xmlns:a16="http://schemas.microsoft.com/office/drawing/2014/main" id="{B4414971-BDD5-4006-8CE8-40946EE87C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45075" y="3441700"/>
            <a:ext cx="327025" cy="317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638" name="Line 6">
            <a:extLst>
              <a:ext uri="{FF2B5EF4-FFF2-40B4-BE49-F238E27FC236}">
                <a16:creationId xmlns:a16="http://schemas.microsoft.com/office/drawing/2014/main" id="{A046B7F5-C6DA-499C-9C00-77AC5901A5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88000" y="3144838"/>
            <a:ext cx="0" cy="495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5639" name="Picture 7">
            <a:extLst>
              <a:ext uri="{FF2B5EF4-FFF2-40B4-BE49-F238E27FC236}">
                <a16:creationId xmlns:a16="http://schemas.microsoft.com/office/drawing/2014/main" id="{CC37947B-71BD-496E-AD56-61BEFCE0D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758950"/>
            <a:ext cx="23431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40" name="Line 8">
            <a:extLst>
              <a:ext uri="{FF2B5EF4-FFF2-40B4-BE49-F238E27FC236}">
                <a16:creationId xmlns:a16="http://schemas.microsoft.com/office/drawing/2014/main" id="{C7A79033-0655-4A34-BA13-BAC2183654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81950" y="2868613"/>
            <a:ext cx="252413" cy="619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641" name="Line 9">
            <a:extLst>
              <a:ext uri="{FF2B5EF4-FFF2-40B4-BE49-F238E27FC236}">
                <a16:creationId xmlns:a16="http://schemas.microsoft.com/office/drawing/2014/main" id="{3E17AFB4-A597-45AC-9F11-BF1C1BF51D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1850" y="2770188"/>
            <a:ext cx="0" cy="495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642" name="Line 10">
            <a:extLst>
              <a:ext uri="{FF2B5EF4-FFF2-40B4-BE49-F238E27FC236}">
                <a16:creationId xmlns:a16="http://schemas.microsoft.com/office/drawing/2014/main" id="{DBD4CC41-D21F-4FE6-A4BF-4A437C2CF6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48650" y="1758950"/>
            <a:ext cx="228600" cy="457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643" name="Text Box 11">
            <a:extLst>
              <a:ext uri="{FF2B5EF4-FFF2-40B4-BE49-F238E27FC236}">
                <a16:creationId xmlns:a16="http://schemas.microsoft.com/office/drawing/2014/main" id="{E542F3C6-B32A-4570-B717-98BC4FA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450" y="1844675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FF3300"/>
                </a:solidFill>
              </a:rPr>
              <a:t>Chip 2</a:t>
            </a:r>
          </a:p>
        </p:txBody>
      </p:sp>
      <p:sp>
        <p:nvSpPr>
          <p:cNvPr id="325644" name="Line 12">
            <a:extLst>
              <a:ext uri="{FF2B5EF4-FFF2-40B4-BE49-F238E27FC236}">
                <a16:creationId xmlns:a16="http://schemas.microsoft.com/office/drawing/2014/main" id="{399BBADD-EF5C-4AE3-9A2E-CF21327A90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2149475"/>
            <a:ext cx="38100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645" name="Line 13">
            <a:extLst>
              <a:ext uri="{FF2B5EF4-FFF2-40B4-BE49-F238E27FC236}">
                <a16:creationId xmlns:a16="http://schemas.microsoft.com/office/drawing/2014/main" id="{FB2DE3C7-67FB-4AEC-88FD-C8C24ACBC0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050" y="1682750"/>
            <a:ext cx="15240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646" name="Text Box 14">
            <a:extLst>
              <a:ext uri="{FF2B5EF4-FFF2-40B4-BE49-F238E27FC236}">
                <a16:creationId xmlns:a16="http://schemas.microsoft.com/office/drawing/2014/main" id="{01B94DA8-BF36-4E25-952E-D8607CA78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137795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FF3300"/>
                </a:solidFill>
              </a:rPr>
              <a:t>Chip 3</a:t>
            </a:r>
          </a:p>
        </p:txBody>
      </p:sp>
      <p:sp>
        <p:nvSpPr>
          <p:cNvPr id="325647" name="Text Box 15">
            <a:extLst>
              <a:ext uri="{FF2B5EF4-FFF2-40B4-BE49-F238E27FC236}">
                <a16:creationId xmlns:a16="http://schemas.microsoft.com/office/drawing/2014/main" id="{C156EDCA-7FDC-4278-9AD2-ED07F0192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50" y="1692275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FF3300"/>
                </a:solidFill>
              </a:rPr>
              <a:t>Chip 1</a:t>
            </a:r>
          </a:p>
        </p:txBody>
      </p:sp>
      <p:sp>
        <p:nvSpPr>
          <p:cNvPr id="325648" name="Line 16">
            <a:extLst>
              <a:ext uri="{FF2B5EF4-FFF2-40B4-BE49-F238E27FC236}">
                <a16:creationId xmlns:a16="http://schemas.microsoft.com/office/drawing/2014/main" id="{311B25B3-EA92-4303-9B30-C34C48FE6C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57450" y="1997075"/>
            <a:ext cx="381000" cy="10668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649" name="Text Box 17">
            <a:extLst>
              <a:ext uri="{FF2B5EF4-FFF2-40B4-BE49-F238E27FC236}">
                <a16:creationId xmlns:a16="http://schemas.microsoft.com/office/drawing/2014/main" id="{340343BC-E357-479A-8886-E76B5F6AF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600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FF3300"/>
                </a:solidFill>
              </a:rPr>
              <a:t>Chip 2</a:t>
            </a:r>
          </a:p>
        </p:txBody>
      </p:sp>
      <p:sp>
        <p:nvSpPr>
          <p:cNvPr id="325650" name="Line 18">
            <a:extLst>
              <a:ext uri="{FF2B5EF4-FFF2-40B4-BE49-F238E27FC236}">
                <a16:creationId xmlns:a16="http://schemas.microsoft.com/office/drawing/2014/main" id="{374047DD-77DF-4BF0-9105-317D04B9F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050" y="1844675"/>
            <a:ext cx="228600" cy="3048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651" name="Line 19">
            <a:extLst>
              <a:ext uri="{FF2B5EF4-FFF2-40B4-BE49-F238E27FC236}">
                <a16:creationId xmlns:a16="http://schemas.microsoft.com/office/drawing/2014/main" id="{FDFE6E4A-2B63-4366-A0E5-7F45DDBFB1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47850" y="3749675"/>
            <a:ext cx="609600" cy="228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652" name="Text Box 20">
            <a:extLst>
              <a:ext uri="{FF2B5EF4-FFF2-40B4-BE49-F238E27FC236}">
                <a16:creationId xmlns:a16="http://schemas.microsoft.com/office/drawing/2014/main" id="{A625DFD1-97D1-412B-AF45-28D045FC8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50" y="3825875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FF3300"/>
                </a:solidFill>
              </a:rPr>
              <a:t>Chip 3</a:t>
            </a:r>
          </a:p>
        </p:txBody>
      </p:sp>
      <p:sp>
        <p:nvSpPr>
          <p:cNvPr id="325653" name="Text Box 21">
            <a:extLst>
              <a:ext uri="{FF2B5EF4-FFF2-40B4-BE49-F238E27FC236}">
                <a16:creationId xmlns:a16="http://schemas.microsoft.com/office/drawing/2014/main" id="{7802D77F-BA63-4F7D-B1BF-8B43BB6DC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1235075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FF3300"/>
                </a:solidFill>
              </a:rPr>
              <a:t>IN</a:t>
            </a:r>
          </a:p>
        </p:txBody>
      </p:sp>
      <p:sp>
        <p:nvSpPr>
          <p:cNvPr id="325654" name="Line 22">
            <a:extLst>
              <a:ext uri="{FF2B5EF4-FFF2-40B4-BE49-F238E27FC236}">
                <a16:creationId xmlns:a16="http://schemas.microsoft.com/office/drawing/2014/main" id="{C96128DB-A18C-42C1-9E11-57DBBBBBB7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95850" y="1463675"/>
            <a:ext cx="228600" cy="457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655" name="Text Box 23">
            <a:extLst>
              <a:ext uri="{FF2B5EF4-FFF2-40B4-BE49-F238E27FC236}">
                <a16:creationId xmlns:a16="http://schemas.microsoft.com/office/drawing/2014/main" id="{A0A6B099-916C-4765-B246-A95064290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1463675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FF3300"/>
                </a:solidFill>
              </a:rPr>
              <a:t>OUT</a:t>
            </a:r>
          </a:p>
        </p:txBody>
      </p:sp>
      <p:sp>
        <p:nvSpPr>
          <p:cNvPr id="325656" name="Line 24">
            <a:extLst>
              <a:ext uri="{FF2B5EF4-FFF2-40B4-BE49-F238E27FC236}">
                <a16:creationId xmlns:a16="http://schemas.microsoft.com/office/drawing/2014/main" id="{978F2A4E-8972-4D15-B93A-DB1A8F3266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76850" y="1692275"/>
            <a:ext cx="228600" cy="457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657" name="Text Box 25">
            <a:extLst>
              <a:ext uri="{FF2B5EF4-FFF2-40B4-BE49-F238E27FC236}">
                <a16:creationId xmlns:a16="http://schemas.microsoft.com/office/drawing/2014/main" id="{7FBA1480-AC67-4240-9EBA-A07E0F57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465263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FF3300"/>
                </a:solidFill>
              </a:rPr>
              <a:t>Chip 1</a:t>
            </a:r>
          </a:p>
        </p:txBody>
      </p:sp>
      <p:pic>
        <p:nvPicPr>
          <p:cNvPr id="325658" name="Picture 26">
            <a:extLst>
              <a:ext uri="{FF2B5EF4-FFF2-40B4-BE49-F238E27FC236}">
                <a16:creationId xmlns:a16="http://schemas.microsoft.com/office/drawing/2014/main" id="{4666F655-35AE-46CB-A2CB-C6B4B08C5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8750" r="3516"/>
          <a:stretch>
            <a:fillRect/>
          </a:stretch>
        </p:blipFill>
        <p:spPr bwMode="auto">
          <a:xfrm>
            <a:off x="838200" y="4191000"/>
            <a:ext cx="2667000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659" name="Picture 27">
            <a:extLst>
              <a:ext uri="{FF2B5EF4-FFF2-40B4-BE49-F238E27FC236}">
                <a16:creationId xmlns:a16="http://schemas.microsoft.com/office/drawing/2014/main" id="{771CCDB2-638B-4F35-BBAA-CC304EC1F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1005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660" name="Picture 28">
            <a:extLst>
              <a:ext uri="{FF2B5EF4-FFF2-40B4-BE49-F238E27FC236}">
                <a16:creationId xmlns:a16="http://schemas.microsoft.com/office/drawing/2014/main" id="{FA7CA30C-1455-44B5-A04E-BBC0B769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62400"/>
            <a:ext cx="152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5661" name="Picture 29">
            <a:extLst>
              <a:ext uri="{FF2B5EF4-FFF2-40B4-BE49-F238E27FC236}">
                <a16:creationId xmlns:a16="http://schemas.microsoft.com/office/drawing/2014/main" id="{B4AAD410-4160-4F94-B1DE-6A7D59C76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180013"/>
            <a:ext cx="1524000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90E1A-8953-467C-BE63-A4BD0D6808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F68DA73B-6A78-420E-A5D5-689F4B4F263C}" type="slidenum">
              <a:rPr lang="en-US" altLang="en-US">
                <a:solidFill>
                  <a:srgbClr val="990033"/>
                </a:solidFill>
              </a:rPr>
              <a:pPr/>
              <a:t>39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21538" name="Rectangle 2">
            <a:extLst>
              <a:ext uri="{FF2B5EF4-FFF2-40B4-BE49-F238E27FC236}">
                <a16:creationId xmlns:a16="http://schemas.microsoft.com/office/drawing/2014/main" id="{5A1F1AD7-C881-44CB-89BC-DFF921350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LANs</a:t>
            </a:r>
          </a:p>
        </p:txBody>
      </p:sp>
      <p:sp>
        <p:nvSpPr>
          <p:cNvPr id="321539" name="Rectangle 3">
            <a:extLst>
              <a:ext uri="{FF2B5EF4-FFF2-40B4-BE49-F238E27FC236}">
                <a16:creationId xmlns:a16="http://schemas.microsoft.com/office/drawing/2014/main" id="{E05302D6-B72B-48A2-B771-7887290A2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Peripheral and LAN switched interconnects are merging</a:t>
            </a:r>
          </a:p>
          <a:p>
            <a:endParaRPr lang="en-US" altLang="en-US"/>
          </a:p>
          <a:p>
            <a:r>
              <a:rPr lang="en-US" altLang="en-US"/>
              <a:t>LAN</a:t>
            </a:r>
          </a:p>
          <a:p>
            <a:pPr lvl="1"/>
            <a:r>
              <a:rPr lang="en-US" altLang="en-US"/>
              <a:t>Fibre Channel</a:t>
            </a:r>
          </a:p>
          <a:p>
            <a:pPr lvl="2"/>
            <a:r>
              <a:rPr lang="en-US" altLang="en-US"/>
              <a:t>For storage devices / SAN (1 – 12.75 Gbps)</a:t>
            </a:r>
          </a:p>
          <a:p>
            <a:pPr lvl="2"/>
            <a:r>
              <a:rPr lang="en-US" altLang="en-US"/>
              <a:t>16 port 1U 2.12 Gbps is $15K</a:t>
            </a:r>
          </a:p>
          <a:p>
            <a:pPr lvl="2"/>
            <a:endParaRPr lang="en-US" altLang="en-US"/>
          </a:p>
          <a:p>
            <a:pPr lvl="1"/>
            <a:r>
              <a:rPr lang="en-US" altLang="en-US"/>
              <a:t>Infiniband (copper or fiber)</a:t>
            </a:r>
          </a:p>
          <a:p>
            <a:pPr lvl="2"/>
            <a:r>
              <a:rPr lang="en-US" altLang="en-US"/>
              <a:t>2.5 Gbps</a:t>
            </a:r>
          </a:p>
          <a:p>
            <a:pPr lvl="2"/>
            <a:r>
              <a:rPr lang="en-US" altLang="en-US"/>
              <a:t>16 port is $10K</a:t>
            </a:r>
          </a:p>
          <a:p>
            <a:pPr lvl="2"/>
            <a:endParaRPr lang="en-US" altLang="en-US"/>
          </a:p>
          <a:p>
            <a:pPr lvl="1"/>
            <a:r>
              <a:rPr lang="en-US" altLang="en-US"/>
              <a:t>Myrinet (designed for clusters)</a:t>
            </a:r>
          </a:p>
          <a:p>
            <a:pPr lvl="2"/>
            <a:r>
              <a:rPr lang="en-US" altLang="en-US"/>
              <a:t>10 Gbps</a:t>
            </a:r>
          </a:p>
          <a:p>
            <a:pPr lvl="2"/>
            <a:r>
              <a:rPr lang="en-US" altLang="en-US"/>
              <a:t>16 port for $10K</a:t>
            </a:r>
          </a:p>
          <a:p>
            <a:pPr lvl="2"/>
            <a:endParaRPr lang="en-US" altLang="en-US"/>
          </a:p>
          <a:p>
            <a:pPr lvl="1"/>
            <a:r>
              <a:rPr lang="en-US" altLang="en-US"/>
              <a:t>1G/10G Ethernet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C35FC304-2349-4477-AF9D-B562BAB808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3ADE180C-4133-4B03-9993-8BE5287BECB4}" type="slidenum">
              <a:rPr lang="en-US" altLang="en-US">
                <a:solidFill>
                  <a:srgbClr val="990033"/>
                </a:solidFill>
              </a:rPr>
              <a:pPr/>
              <a:t>4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281602" name="Rectangle 2">
            <a:extLst>
              <a:ext uri="{FF2B5EF4-FFF2-40B4-BE49-F238E27FC236}">
                <a16:creationId xmlns:a16="http://schemas.microsoft.com/office/drawing/2014/main" id="{07FA791E-364E-47C3-8984-7B9A242287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Semiconductors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27FB8569-0D99-40E7-8521-59B236CFE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/>
              <a:t>Silicon is a group IV element (4 valence electrons, shells:  2, 8, 18, 32…)</a:t>
            </a:r>
          </a:p>
          <a:p>
            <a:pPr lvl="1"/>
            <a:r>
              <a:rPr lang="en-US" altLang="en-US" sz="1400"/>
              <a:t>Forms covalent bonds with four neighbor atoms (3D cubic crystal lattice)</a:t>
            </a:r>
          </a:p>
          <a:p>
            <a:pPr lvl="1"/>
            <a:r>
              <a:rPr lang="en-US" altLang="en-US" sz="1400"/>
              <a:t>Si is a poor conductor, but </a:t>
            </a:r>
            <a:r>
              <a:rPr lang="en-US" altLang="en-US" sz="1400" i="1"/>
              <a:t>conduction</a:t>
            </a:r>
            <a:r>
              <a:rPr lang="en-US" altLang="en-US" sz="1400"/>
              <a:t> characteristics may be altered</a:t>
            </a:r>
          </a:p>
          <a:p>
            <a:pPr lvl="1"/>
            <a:r>
              <a:rPr lang="en-US" altLang="en-US" sz="1400"/>
              <a:t>Add impurities/dopants (replaces silicon atom in lattice):</a:t>
            </a:r>
          </a:p>
          <a:p>
            <a:pPr lvl="2"/>
            <a:r>
              <a:rPr lang="en-US" altLang="en-US" sz="1000"/>
              <a:t>Makes a better conductor</a:t>
            </a:r>
          </a:p>
          <a:p>
            <a:pPr lvl="2"/>
            <a:r>
              <a:rPr lang="en-US" altLang="en-US" sz="1000"/>
              <a:t>Group V element (phosphorus/arsenic) =&gt; 5 valence electrons</a:t>
            </a:r>
          </a:p>
          <a:p>
            <a:pPr lvl="3"/>
            <a:r>
              <a:rPr lang="en-US" altLang="en-US" sz="900"/>
              <a:t>Leaves an electron free =&gt; n-type semiconductor (electrons, negative carriers)</a:t>
            </a:r>
          </a:p>
          <a:p>
            <a:pPr lvl="2"/>
            <a:r>
              <a:rPr lang="en-US" altLang="en-US" sz="1000"/>
              <a:t>Group III element (boron) =&gt; 3 valence electrons</a:t>
            </a:r>
          </a:p>
          <a:p>
            <a:pPr lvl="3"/>
            <a:r>
              <a:rPr lang="en-US" altLang="en-US" sz="900"/>
              <a:t>Borrows an electron from neighbor =&gt; p-type semiconductor (holes, positive carriers)</a:t>
            </a:r>
          </a:p>
        </p:txBody>
      </p:sp>
      <p:pic>
        <p:nvPicPr>
          <p:cNvPr id="281604" name="Picture 4">
            <a:extLst>
              <a:ext uri="{FF2B5EF4-FFF2-40B4-BE49-F238E27FC236}">
                <a16:creationId xmlns:a16="http://schemas.microsoft.com/office/drawing/2014/main" id="{75F6D7E4-4424-4223-A441-8ACC6C06E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84588"/>
            <a:ext cx="2895600" cy="225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605" name="Line 5">
            <a:extLst>
              <a:ext uri="{FF2B5EF4-FFF2-40B4-BE49-F238E27FC236}">
                <a16:creationId xmlns:a16="http://schemas.microsoft.com/office/drawing/2014/main" id="{B1101DA8-16BA-491F-BFF0-48D0F9BAA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4675188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06" name="Text Box 6">
            <a:extLst>
              <a:ext uri="{FF2B5EF4-FFF2-40B4-BE49-F238E27FC236}">
                <a16:creationId xmlns:a16="http://schemas.microsoft.com/office/drawing/2014/main" id="{27045015-881A-4FC2-BC71-2402DB66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478338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>
                <a:latin typeface="Verdana" panose="020B0604030504040204" pitchFamily="34" charset="0"/>
              </a:rPr>
              <a:t>forward bias</a:t>
            </a:r>
          </a:p>
        </p:txBody>
      </p:sp>
      <p:sp>
        <p:nvSpPr>
          <p:cNvPr id="281607" name="Line 7">
            <a:extLst>
              <a:ext uri="{FF2B5EF4-FFF2-40B4-BE49-F238E27FC236}">
                <a16:creationId xmlns:a16="http://schemas.microsoft.com/office/drawing/2014/main" id="{04851572-EAB8-4703-9F25-DDD11C60F1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4827588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08" name="Text Box 8">
            <a:extLst>
              <a:ext uri="{FF2B5EF4-FFF2-40B4-BE49-F238E27FC236}">
                <a16:creationId xmlns:a16="http://schemas.microsoft.com/office/drawing/2014/main" id="{2474AE07-2FD4-47AB-9494-3FACE13B7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643438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>
                <a:latin typeface="Verdana" panose="020B0604030504040204" pitchFamily="34" charset="0"/>
              </a:rPr>
              <a:t>reverse bias</a:t>
            </a:r>
          </a:p>
        </p:txBody>
      </p:sp>
      <p:sp>
        <p:nvSpPr>
          <p:cNvPr id="281609" name="Text Box 9">
            <a:extLst>
              <a:ext uri="{FF2B5EF4-FFF2-40B4-BE49-F238E27FC236}">
                <a16:creationId xmlns:a16="http://schemas.microsoft.com/office/drawing/2014/main" id="{368DEAA3-2DE9-4838-A6CB-57384FE5A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913188"/>
            <a:ext cx="685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/>
              <a:t>+ + +</a:t>
            </a:r>
          </a:p>
          <a:p>
            <a:pPr algn="ctr">
              <a:spcBef>
                <a:spcPct val="50000"/>
              </a:spcBef>
            </a:pPr>
            <a:r>
              <a:rPr lang="en-US" altLang="en-US" sz="1000"/>
              <a:t>+ + +</a:t>
            </a:r>
          </a:p>
        </p:txBody>
      </p:sp>
      <p:sp>
        <p:nvSpPr>
          <p:cNvPr id="281610" name="Text Box 10">
            <a:extLst>
              <a:ext uri="{FF2B5EF4-FFF2-40B4-BE49-F238E27FC236}">
                <a16:creationId xmlns:a16="http://schemas.microsoft.com/office/drawing/2014/main" id="{38E14490-FA65-4F34-9E25-92AC5BB3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913188"/>
            <a:ext cx="685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/>
              <a:t>- - -</a:t>
            </a:r>
          </a:p>
          <a:p>
            <a:pPr algn="ctr">
              <a:spcBef>
                <a:spcPct val="50000"/>
              </a:spcBef>
            </a:pPr>
            <a:r>
              <a:rPr lang="en-US" altLang="en-US" sz="1000"/>
              <a:t>- - -</a:t>
            </a:r>
          </a:p>
        </p:txBody>
      </p:sp>
      <p:sp>
        <p:nvSpPr>
          <p:cNvPr id="281611" name="Text Box 11">
            <a:extLst>
              <a:ext uri="{FF2B5EF4-FFF2-40B4-BE49-F238E27FC236}">
                <a16:creationId xmlns:a16="http://schemas.microsoft.com/office/drawing/2014/main" id="{238ED468-9410-4BC1-917F-7E21DA92A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065588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>
                <a:latin typeface="Verdana" panose="020B0604030504040204" pitchFamily="34" charset="0"/>
              </a:rPr>
              <a:t>P-N junction</a:t>
            </a:r>
          </a:p>
        </p:txBody>
      </p:sp>
      <p:sp>
        <p:nvSpPr>
          <p:cNvPr id="281612" name="Text Box 12">
            <a:extLst>
              <a:ext uri="{FF2B5EF4-FFF2-40B4-BE49-F238E27FC236}">
                <a16:creationId xmlns:a16="http://schemas.microsoft.com/office/drawing/2014/main" id="{99662ABA-146D-4950-9C79-07E4F54C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68458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+</a:t>
            </a:r>
          </a:p>
        </p:txBody>
      </p:sp>
      <p:sp>
        <p:nvSpPr>
          <p:cNvPr id="281613" name="Text Box 13">
            <a:extLst>
              <a:ext uri="{FF2B5EF4-FFF2-40B4-BE49-F238E27FC236}">
                <a16:creationId xmlns:a16="http://schemas.microsoft.com/office/drawing/2014/main" id="{2AB2CB01-7B1D-4E31-B6EF-1625B58F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68458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-</a:t>
            </a:r>
          </a:p>
        </p:txBody>
      </p:sp>
      <p:sp>
        <p:nvSpPr>
          <p:cNvPr id="281614" name="Text Box 14">
            <a:extLst>
              <a:ext uri="{FF2B5EF4-FFF2-40B4-BE49-F238E27FC236}">
                <a16:creationId xmlns:a16="http://schemas.microsoft.com/office/drawing/2014/main" id="{8AC6C107-4106-4101-BEED-73430D684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68458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-</a:t>
            </a:r>
          </a:p>
        </p:txBody>
      </p:sp>
      <p:sp>
        <p:nvSpPr>
          <p:cNvPr id="281615" name="Text Box 15">
            <a:extLst>
              <a:ext uri="{FF2B5EF4-FFF2-40B4-BE49-F238E27FC236}">
                <a16:creationId xmlns:a16="http://schemas.microsoft.com/office/drawing/2014/main" id="{13F4ED2F-8B09-43BB-82B8-5EDA89269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684588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+</a:t>
            </a:r>
          </a:p>
        </p:txBody>
      </p:sp>
      <p:sp>
        <p:nvSpPr>
          <p:cNvPr id="281616" name="Text Box 16">
            <a:extLst>
              <a:ext uri="{FF2B5EF4-FFF2-40B4-BE49-F238E27FC236}">
                <a16:creationId xmlns:a16="http://schemas.microsoft.com/office/drawing/2014/main" id="{4A914901-A27D-44BC-BF87-9291656A8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913188"/>
            <a:ext cx="685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/>
              <a:t>+ + +</a:t>
            </a:r>
          </a:p>
          <a:p>
            <a:pPr algn="ctr">
              <a:spcBef>
                <a:spcPct val="50000"/>
              </a:spcBef>
            </a:pPr>
            <a:r>
              <a:rPr lang="en-US" altLang="en-US" sz="1000"/>
              <a:t>+ + +</a:t>
            </a:r>
          </a:p>
        </p:txBody>
      </p:sp>
      <p:sp>
        <p:nvSpPr>
          <p:cNvPr id="281617" name="Text Box 17">
            <a:extLst>
              <a:ext uri="{FF2B5EF4-FFF2-40B4-BE49-F238E27FC236}">
                <a16:creationId xmlns:a16="http://schemas.microsoft.com/office/drawing/2014/main" id="{17856B8B-CEE2-4C02-856A-09D498530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913188"/>
            <a:ext cx="685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/>
              <a:t>- - -</a:t>
            </a:r>
          </a:p>
          <a:p>
            <a:pPr algn="ctr">
              <a:spcBef>
                <a:spcPct val="50000"/>
              </a:spcBef>
            </a:pPr>
            <a:r>
              <a:rPr lang="en-US" altLang="en-US" sz="1000"/>
              <a:t>- - -</a:t>
            </a:r>
          </a:p>
        </p:txBody>
      </p:sp>
      <p:pic>
        <p:nvPicPr>
          <p:cNvPr id="281619" name="Picture 19">
            <a:extLst>
              <a:ext uri="{FF2B5EF4-FFF2-40B4-BE49-F238E27FC236}">
                <a16:creationId xmlns:a16="http://schemas.microsoft.com/office/drawing/2014/main" id="{A2CD7A0D-DC21-45BA-9EF2-BBB2F570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25908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6" grpId="0"/>
      <p:bldP spid="281606" grpId="1"/>
      <p:bldP spid="281608" grpId="0"/>
      <p:bldP spid="281609" grpId="0"/>
      <p:bldP spid="281609" grpId="1"/>
      <p:bldP spid="281610" grpId="0"/>
      <p:bldP spid="281610" grpId="1"/>
      <p:bldP spid="281611" grpId="0"/>
      <p:bldP spid="281612" grpId="0"/>
      <p:bldP spid="281612" grpId="1"/>
      <p:bldP spid="281613" grpId="0"/>
      <p:bldP spid="281613" grpId="1"/>
      <p:bldP spid="281614" grpId="0"/>
      <p:bldP spid="281615" grpId="0"/>
      <p:bldP spid="281616" grpId="0"/>
      <p:bldP spid="2816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C65AC-B07D-4AA5-9031-B4B383BC6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025297DF-BF05-4078-A34C-EBD5A98C9766}" type="slidenum">
              <a:rPr lang="en-US" altLang="en-US">
                <a:solidFill>
                  <a:srgbClr val="990033"/>
                </a:solidFill>
              </a:rPr>
              <a:pPr/>
              <a:t>40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44066" name="Rectangle 2">
            <a:extLst>
              <a:ext uri="{FF2B5EF4-FFF2-40B4-BE49-F238E27FC236}">
                <a16:creationId xmlns:a16="http://schemas.microsoft.com/office/drawing/2014/main" id="{4CEAABF2-813E-4664-BDAE-44BB872AB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WANs</a:t>
            </a:r>
          </a:p>
        </p:txBody>
      </p:sp>
      <p:sp>
        <p:nvSpPr>
          <p:cNvPr id="344067" name="Rectangle 3">
            <a:extLst>
              <a:ext uri="{FF2B5EF4-FFF2-40B4-BE49-F238E27FC236}">
                <a16:creationId xmlns:a16="http://schemas.microsoft.com/office/drawing/2014/main" id="{13E06329-12E7-468E-A17E-689B6AC694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WAN</a:t>
            </a:r>
          </a:p>
          <a:p>
            <a:pPr lvl="1"/>
            <a:r>
              <a:rPr lang="en-US" altLang="en-US"/>
              <a:t>SONET</a:t>
            </a:r>
          </a:p>
          <a:p>
            <a:pPr lvl="2"/>
            <a:r>
              <a:rPr lang="en-US" altLang="en-US" sz="1400"/>
              <a:t>Synchronous optical networking</a:t>
            </a:r>
          </a:p>
          <a:p>
            <a:pPr lvl="2"/>
            <a:r>
              <a:rPr lang="en-US" altLang="en-US" sz="1400"/>
              <a:t>1 frame is transmitted every 125 </a:t>
            </a:r>
            <a:r>
              <a:rPr lang="en-US" altLang="en-US" sz="1400">
                <a:latin typeface="Symbol" panose="05050102010706020507" pitchFamily="18" charset="2"/>
              </a:rPr>
              <a:t>m</a:t>
            </a:r>
            <a:r>
              <a:rPr lang="en-US" altLang="en-US" sz="1400"/>
              <a:t>s (8 KHz)</a:t>
            </a:r>
          </a:p>
          <a:p>
            <a:pPr lvl="2"/>
            <a:endParaRPr lang="en-US" altLang="en-US" sz="1400"/>
          </a:p>
          <a:p>
            <a:pPr lvl="2"/>
            <a:r>
              <a:rPr lang="en-US" altLang="en-US" sz="1400"/>
              <a:t>Frame size depends on line speed:</a:t>
            </a:r>
          </a:p>
          <a:p>
            <a:pPr lvl="3"/>
            <a:r>
              <a:rPr lang="en-US" altLang="en-US" sz="1200"/>
              <a:t>OC-1 ~ 51.8 Mbps, frame size = 810 bytes</a:t>
            </a:r>
          </a:p>
          <a:p>
            <a:pPr lvl="3"/>
            <a:r>
              <a:rPr lang="en-US" altLang="en-US" sz="1200"/>
              <a:t>OC-48 ~ 2.5 Gbps (regional ISP backbone)</a:t>
            </a:r>
          </a:p>
          <a:p>
            <a:pPr lvl="3"/>
            <a:r>
              <a:rPr lang="en-US" altLang="en-US" sz="1200"/>
              <a:t>OC-192 ~ 10 Gbps (fastest backbone connection currently in use)</a:t>
            </a:r>
          </a:p>
          <a:p>
            <a:pPr lvl="3"/>
            <a:r>
              <a:rPr lang="en-US" altLang="en-US" sz="1200"/>
              <a:t>OC-768 ~ 40 Gbps (2007 -- short range only), interfaces include four Xilinx FPGAs</a:t>
            </a:r>
          </a:p>
          <a:p>
            <a:pPr lvl="3"/>
            <a:r>
              <a:rPr lang="en-US" altLang="en-US" sz="1200"/>
              <a:t>OC-1536 ~ 80 Gbps (no standards yet)</a:t>
            </a:r>
          </a:p>
          <a:p>
            <a:pPr lvl="3"/>
            <a:r>
              <a:rPr lang="en-US" altLang="en-US" sz="1200"/>
              <a:t>OC-3072 ~ 160 Gbps (no standards yet)</a:t>
            </a:r>
          </a:p>
          <a:p>
            <a:pPr lvl="3"/>
            <a:endParaRPr lang="en-US" altLang="en-US" sz="1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4053E-D4CB-4063-A8DC-08DDF9C98B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B38A2694-D674-4E4C-B726-2CC731EF7D50}" type="slidenum">
              <a:rPr lang="en-US" altLang="en-US">
                <a:solidFill>
                  <a:srgbClr val="990033"/>
                </a:solidFill>
              </a:rPr>
              <a:pPr/>
              <a:t>41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13346" name="Rectangle 2">
            <a:extLst>
              <a:ext uri="{FF2B5EF4-FFF2-40B4-BE49-F238E27FC236}">
                <a16:creationId xmlns:a16="http://schemas.microsoft.com/office/drawing/2014/main" id="{62DA8294-DC50-49D9-B9B0-B3E908DFB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Lecture Outline</a:t>
            </a:r>
          </a:p>
        </p:txBody>
      </p:sp>
      <p:sp>
        <p:nvSpPr>
          <p:cNvPr id="313347" name="Rectangle 3">
            <a:extLst>
              <a:ext uri="{FF2B5EF4-FFF2-40B4-BE49-F238E27FC236}">
                <a16:creationId xmlns:a16="http://schemas.microsoft.com/office/drawing/2014/main" id="{8C54D4BE-0C88-4FBE-ABFF-4A93831E82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Introduction</a:t>
            </a:r>
          </a:p>
          <a:p>
            <a:pPr lvl="1"/>
            <a:r>
              <a:rPr lang="en-US" altLang="en-US"/>
              <a:t>Digital integrated circuits:  from silicon to microprocessors</a:t>
            </a:r>
          </a:p>
          <a:p>
            <a:endParaRPr lang="en-US" altLang="en-US"/>
          </a:p>
          <a:p>
            <a:r>
              <a:rPr lang="en-US" altLang="en-US"/>
              <a:t>Trends in processing</a:t>
            </a:r>
          </a:p>
          <a:p>
            <a:pPr lvl="1"/>
            <a:r>
              <a:rPr lang="en-US" altLang="en-US"/>
              <a:t>Increasing microprocesor speed</a:t>
            </a:r>
          </a:p>
          <a:p>
            <a:pPr lvl="1"/>
            <a:r>
              <a:rPr lang="en-US" altLang="en-US"/>
              <a:t>Microarchitectural parallelism</a:t>
            </a:r>
          </a:p>
          <a:p>
            <a:pPr lvl="1"/>
            <a:r>
              <a:rPr lang="en-US" altLang="en-US"/>
              <a:t>High-performance computing</a:t>
            </a:r>
          </a:p>
          <a:p>
            <a:pPr lvl="1"/>
            <a:r>
              <a:rPr lang="en-US" altLang="en-US"/>
              <a:t>High-performance reconfigurable computing</a:t>
            </a:r>
          </a:p>
          <a:p>
            <a:pPr lvl="1"/>
            <a:endParaRPr lang="en-US" altLang="en-US"/>
          </a:p>
          <a:p>
            <a:r>
              <a:rPr lang="en-US" altLang="en-US">
                <a:solidFill>
                  <a:schemeClr val="tx1"/>
                </a:solidFill>
              </a:rPr>
              <a:t>Trends in bandwidth</a:t>
            </a:r>
          </a:p>
          <a:p>
            <a:pPr lvl="1"/>
            <a:r>
              <a:rPr lang="en-US" altLang="en-US"/>
              <a:t>Interconnects</a:t>
            </a:r>
          </a:p>
          <a:p>
            <a:pPr lvl="1"/>
            <a:r>
              <a:rPr lang="en-US" altLang="en-US"/>
              <a:t>Networks</a:t>
            </a:r>
          </a:p>
          <a:p>
            <a:pPr lvl="1"/>
            <a:endParaRPr lang="en-US" altLang="en-US"/>
          </a:p>
          <a:p>
            <a:r>
              <a:rPr lang="en-US" altLang="en-US">
                <a:solidFill>
                  <a:srgbClr val="990033"/>
                </a:solidFill>
              </a:rPr>
              <a:t>Trends in storage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C29C1-5FA1-4A6D-A579-6CF05A5A8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C865457F-9BC3-46F9-910D-EE588ACE17D6}" type="slidenum">
              <a:rPr lang="en-US" altLang="en-US">
                <a:solidFill>
                  <a:srgbClr val="990033"/>
                </a:solidFill>
              </a:rPr>
              <a:pPr/>
              <a:t>42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34850" name="Rectangle 2">
            <a:extLst>
              <a:ext uri="{FF2B5EF4-FFF2-40B4-BE49-F238E27FC236}">
                <a16:creationId xmlns:a16="http://schemas.microsoft.com/office/drawing/2014/main" id="{1AB1B250-7063-4B44-BF68-FCBFE00309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Memory</a:t>
            </a:r>
          </a:p>
        </p:txBody>
      </p:sp>
      <p:pic>
        <p:nvPicPr>
          <p:cNvPr id="334852" name="Picture 4">
            <a:extLst>
              <a:ext uri="{FF2B5EF4-FFF2-40B4-BE49-F238E27FC236}">
                <a16:creationId xmlns:a16="http://schemas.microsoft.com/office/drawing/2014/main" id="{733470DF-08F2-4276-AC0D-9E8FDC9F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FAAFF-94DA-400C-BC21-FAFB24DB6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6961EBFB-68DE-49FF-B1A0-53583E9524C4}" type="slidenum">
              <a:rPr lang="en-US" altLang="en-US">
                <a:solidFill>
                  <a:srgbClr val="990033"/>
                </a:solidFill>
              </a:rPr>
              <a:pPr/>
              <a:t>43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36898" name="Rectangle 2">
            <a:extLst>
              <a:ext uri="{FF2B5EF4-FFF2-40B4-BE49-F238E27FC236}">
                <a16:creationId xmlns:a16="http://schemas.microsoft.com/office/drawing/2014/main" id="{62F14132-983F-4C07-95C7-F86333305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Array Architecture</a:t>
            </a:r>
          </a:p>
        </p:txBody>
      </p:sp>
      <p:pic>
        <p:nvPicPr>
          <p:cNvPr id="336900" name="Picture 4">
            <a:extLst>
              <a:ext uri="{FF2B5EF4-FFF2-40B4-BE49-F238E27FC236}">
                <a16:creationId xmlns:a16="http://schemas.microsoft.com/office/drawing/2014/main" id="{F0895655-C9FA-4062-9F2C-B77CFE6F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88670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CBFC13A-79C5-40DA-A375-BC8ED90A3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F0AE734D-BB21-4D1E-A6BA-0AB9253FDA0F}" type="slidenum">
              <a:rPr lang="en-US" altLang="en-US">
                <a:solidFill>
                  <a:srgbClr val="990033"/>
                </a:solidFill>
              </a:rPr>
              <a:pPr/>
              <a:t>44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35874" name="Rectangle 2">
            <a:extLst>
              <a:ext uri="{FF2B5EF4-FFF2-40B4-BE49-F238E27FC236}">
                <a16:creationId xmlns:a16="http://schemas.microsoft.com/office/drawing/2014/main" id="{802DBB39-19E6-46BA-A492-3AB70FC31F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SRAM</a:t>
            </a:r>
          </a:p>
        </p:txBody>
      </p:sp>
      <p:sp>
        <p:nvSpPr>
          <p:cNvPr id="335875" name="Rectangle 3">
            <a:extLst>
              <a:ext uri="{FF2B5EF4-FFF2-40B4-BE49-F238E27FC236}">
                <a16:creationId xmlns:a16="http://schemas.microsoft.com/office/drawing/2014/main" id="{9C533DF4-7411-4A65-A290-5DC547476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3962400" cy="838200"/>
          </a:xfrm>
        </p:spPr>
        <p:txBody>
          <a:bodyPr/>
          <a:lstStyle/>
          <a:p>
            <a:r>
              <a:rPr lang="en-US" altLang="en-US"/>
              <a:t>Static RAM cell</a:t>
            </a:r>
          </a:p>
          <a:p>
            <a:pPr lvl="1"/>
            <a:endParaRPr lang="en-US" altLang="en-US"/>
          </a:p>
        </p:txBody>
      </p:sp>
      <p:pic>
        <p:nvPicPr>
          <p:cNvPr id="335876" name="Picture 4">
            <a:extLst>
              <a:ext uri="{FF2B5EF4-FFF2-40B4-BE49-F238E27FC236}">
                <a16:creationId xmlns:a16="http://schemas.microsoft.com/office/drawing/2014/main" id="{E8F8A208-FABB-40A5-9786-7A0CDD70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733800" cy="23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5877" name="Rectangle 5">
            <a:extLst>
              <a:ext uri="{FF2B5EF4-FFF2-40B4-BE49-F238E27FC236}">
                <a16:creationId xmlns:a16="http://schemas.microsoft.com/office/drawing/2014/main" id="{F9653FEE-9858-4FCA-8B0C-F0F3B2F20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371600"/>
            <a:ext cx="4038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/>
              <a:t>Reads:</a:t>
            </a:r>
          </a:p>
          <a:p>
            <a:pPr lvl="1"/>
            <a:r>
              <a:rPr lang="en-US" altLang="en-US"/>
              <a:t>bitlines are precharged high</a:t>
            </a:r>
          </a:p>
          <a:p>
            <a:pPr lvl="1"/>
            <a:r>
              <a:rPr lang="en-US" altLang="en-US"/>
              <a:t>one is pulled down by cell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sense amplifiers read small differences</a:t>
            </a:r>
          </a:p>
          <a:p>
            <a:pPr lvl="1"/>
            <a:endParaRPr lang="en-US" altLang="en-US"/>
          </a:p>
          <a:p>
            <a:r>
              <a:rPr lang="en-US" altLang="en-US"/>
              <a:t>Writes:</a:t>
            </a:r>
          </a:p>
          <a:p>
            <a:pPr lvl="1"/>
            <a:r>
              <a:rPr lang="en-US" altLang="en-US"/>
              <a:t>bitline or its complement are driven low</a:t>
            </a:r>
          </a:p>
          <a:p>
            <a:pPr lvl="1"/>
            <a:endParaRPr lang="en-US" altLang="en-US"/>
          </a:p>
          <a:p>
            <a:r>
              <a:rPr lang="en-US" altLang="en-US"/>
              <a:t>Challenge:</a:t>
            </a:r>
          </a:p>
          <a:p>
            <a:pPr lvl="1"/>
            <a:r>
              <a:rPr lang="en-US" altLang="en-US"/>
              <a:t>decoding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69FAD77-9D89-4AC7-A50B-C0C2C097E1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23B5E6B4-8D1B-450F-AFCA-3770F1767BB7}" type="slidenum">
              <a:rPr lang="en-US" altLang="en-US">
                <a:solidFill>
                  <a:srgbClr val="990033"/>
                </a:solidFill>
              </a:rPr>
              <a:pPr/>
              <a:t>45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37922" name="Rectangle 2">
            <a:extLst>
              <a:ext uri="{FF2B5EF4-FFF2-40B4-BE49-F238E27FC236}">
                <a16:creationId xmlns:a16="http://schemas.microsoft.com/office/drawing/2014/main" id="{5CA7CF22-3C0F-4E69-9DE0-CD14AAFCD9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DRAM</a:t>
            </a:r>
          </a:p>
        </p:txBody>
      </p:sp>
      <p:sp>
        <p:nvSpPr>
          <p:cNvPr id="337923" name="Rectangle 3">
            <a:extLst>
              <a:ext uri="{FF2B5EF4-FFF2-40B4-BE49-F238E27FC236}">
                <a16:creationId xmlns:a16="http://schemas.microsoft.com/office/drawing/2014/main" id="{76DAAFA8-5BFE-4B4B-9CDC-5EB2D3E4D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3886200" cy="4724400"/>
          </a:xfrm>
        </p:spPr>
        <p:txBody>
          <a:bodyPr/>
          <a:lstStyle/>
          <a:p>
            <a:r>
              <a:rPr lang="en-US" altLang="en-US"/>
              <a:t>Stores contents as charge on capacitor</a:t>
            </a:r>
          </a:p>
        </p:txBody>
      </p:sp>
      <p:pic>
        <p:nvPicPr>
          <p:cNvPr id="337924" name="Picture 4">
            <a:extLst>
              <a:ext uri="{FF2B5EF4-FFF2-40B4-BE49-F238E27FC236}">
                <a16:creationId xmlns:a16="http://schemas.microsoft.com/office/drawing/2014/main" id="{4641598C-C4BB-4427-8378-31E539C7D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2133600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25" name="Picture 5">
            <a:extLst>
              <a:ext uri="{FF2B5EF4-FFF2-40B4-BE49-F238E27FC236}">
                <a16:creationId xmlns:a16="http://schemas.microsoft.com/office/drawing/2014/main" id="{A71D6559-0778-4945-955B-717459C51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2362200" cy="19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6" name="Rectangle 6">
            <a:extLst>
              <a:ext uri="{FF2B5EF4-FFF2-40B4-BE49-F238E27FC236}">
                <a16:creationId xmlns:a16="http://schemas.microsoft.com/office/drawing/2014/main" id="{12E44B9A-ED75-4209-9474-9F808BF52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371600"/>
            <a:ext cx="3886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/>
              <a:t>Read:</a:t>
            </a:r>
          </a:p>
          <a:p>
            <a:pPr lvl="1"/>
            <a:r>
              <a:rPr lang="en-US" altLang="en-US"/>
              <a:t>bitline is pre-charged to Vdd/2</a:t>
            </a:r>
          </a:p>
          <a:p>
            <a:pPr lvl="1"/>
            <a:r>
              <a:rPr lang="en-US" altLang="en-US"/>
              <a:t>wordline raises, causing voltage change</a:t>
            </a:r>
          </a:p>
          <a:p>
            <a:pPr lvl="1"/>
            <a:r>
              <a:rPr lang="en-US" altLang="en-US"/>
              <a:t>value is re-written</a:t>
            </a:r>
          </a:p>
          <a:p>
            <a:pPr lvl="1"/>
            <a:endParaRPr lang="en-US" altLang="en-US"/>
          </a:p>
          <a:p>
            <a:r>
              <a:rPr lang="en-US" altLang="en-US"/>
              <a:t>Write:</a:t>
            </a:r>
          </a:p>
          <a:p>
            <a:pPr lvl="1"/>
            <a:r>
              <a:rPr lang="en-US" altLang="en-US"/>
              <a:t>bitline driven high or low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5F966EF-2EE8-4F99-80FB-2609EA746D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B1876817-296B-4C9C-A514-3FEE9D64830D}" type="slidenum">
              <a:rPr lang="en-US" altLang="en-US">
                <a:solidFill>
                  <a:srgbClr val="990033"/>
                </a:solidFill>
              </a:rPr>
              <a:pPr/>
              <a:t>46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0F760673-344E-4CA5-B636-82E5B6B14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Flash Memory</a:t>
            </a:r>
          </a:p>
        </p:txBody>
      </p:sp>
      <p:sp>
        <p:nvSpPr>
          <p:cNvPr id="338947" name="AutoShape 3">
            <a:extLst>
              <a:ext uri="{FF2B5EF4-FFF2-40B4-BE49-F238E27FC236}">
                <a16:creationId xmlns:a16="http://schemas.microsoft.com/office/drawing/2014/main" id="{0DE3BB40-719F-41DA-BD55-C44786AF5D4E}"/>
              </a:ext>
            </a:extLst>
          </p:cNvPr>
          <p:cNvSpPr>
            <a:spLocks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Use floating gate and avalanche injection</a:t>
            </a:r>
          </a:p>
        </p:txBody>
      </p:sp>
      <p:pic>
        <p:nvPicPr>
          <p:cNvPr id="338948" name="Picture 4">
            <a:extLst>
              <a:ext uri="{FF2B5EF4-FFF2-40B4-BE49-F238E27FC236}">
                <a16:creationId xmlns:a16="http://schemas.microsoft.com/office/drawing/2014/main" id="{7367370F-81FB-42E2-913C-A419A0EC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3200"/>
            <a:ext cx="4800600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D24E01E-2FED-4565-B76E-398C1A9EC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85848C18-47BD-4181-B5EB-ECB92DE9CEB3}" type="slidenum">
              <a:rPr lang="en-US" altLang="en-US">
                <a:solidFill>
                  <a:srgbClr val="990033"/>
                </a:solidFill>
              </a:rPr>
              <a:pPr/>
              <a:t>47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39970" name="Rectangle 2">
            <a:extLst>
              <a:ext uri="{FF2B5EF4-FFF2-40B4-BE49-F238E27FC236}">
                <a16:creationId xmlns:a16="http://schemas.microsoft.com/office/drawing/2014/main" id="{8807B086-5FC1-4542-877C-860A869D3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Flash Technology</a:t>
            </a:r>
          </a:p>
        </p:txBody>
      </p:sp>
      <p:sp>
        <p:nvSpPr>
          <p:cNvPr id="339971" name="AutoShape 3">
            <a:extLst>
              <a:ext uri="{FF2B5EF4-FFF2-40B4-BE49-F238E27FC236}">
                <a16:creationId xmlns:a16="http://schemas.microsoft.com/office/drawing/2014/main" id="{70D69ACC-5F1C-45C1-B1D3-3A9176BD97FE}"/>
              </a:ext>
            </a:extLst>
          </p:cNvPr>
          <p:cNvSpPr>
            <a:spLocks noChangeAspect="1" noChangeArrowheads="1"/>
          </p:cNvSpPr>
          <p:nvPr>
            <p:ph type="body" idx="1"/>
          </p:nvPr>
        </p:nvSpPr>
        <p:spPr>
          <a:xfrm>
            <a:off x="457200" y="1371600"/>
            <a:ext cx="4114800" cy="4648200"/>
          </a:xfrm>
        </p:spPr>
        <p:txBody>
          <a:bodyPr/>
          <a:lstStyle/>
          <a:p>
            <a:r>
              <a:rPr lang="en-US" altLang="en-US"/>
              <a:t>NOR ROM</a:t>
            </a:r>
          </a:p>
          <a:p>
            <a:pPr lvl="1"/>
            <a:r>
              <a:rPr lang="en-US" altLang="en-US"/>
              <a:t>fast</a:t>
            </a:r>
          </a:p>
        </p:txBody>
      </p:sp>
      <p:pic>
        <p:nvPicPr>
          <p:cNvPr id="339973" name="Picture 5">
            <a:extLst>
              <a:ext uri="{FF2B5EF4-FFF2-40B4-BE49-F238E27FC236}">
                <a16:creationId xmlns:a16="http://schemas.microsoft.com/office/drawing/2014/main" id="{3A5BD9EC-5676-4C9B-B82B-ABC944B6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4010025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9974" name="Picture 6">
            <a:extLst>
              <a:ext uri="{FF2B5EF4-FFF2-40B4-BE49-F238E27FC236}">
                <a16:creationId xmlns:a16="http://schemas.microsoft.com/office/drawing/2014/main" id="{BFD215DF-8828-439B-BDAE-1D44A4C28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37338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9975" name="AutoShape 7">
            <a:extLst>
              <a:ext uri="{FF2B5EF4-FFF2-40B4-BE49-F238E27FC236}">
                <a16:creationId xmlns:a16="http://schemas.microsoft.com/office/drawing/2014/main" id="{CFDC1845-6370-4FB4-82AE-18A855DD68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1371600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/>
              <a:t>NAND ROM</a:t>
            </a:r>
          </a:p>
          <a:p>
            <a:pPr lvl="1"/>
            <a:r>
              <a:rPr lang="en-US" altLang="en-US"/>
              <a:t>dense but slow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4405B-B5CC-4C6A-BCCB-95522BA9FF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CD9B44F6-B586-4694-A18D-371A7D2A4EFF}" type="slidenum">
              <a:rPr lang="en-US" altLang="en-US">
                <a:solidFill>
                  <a:srgbClr val="990033"/>
                </a:solidFill>
              </a:rPr>
              <a:pPr/>
              <a:t>48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6368B381-69EF-49F9-890A-5873B78DB4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Flash RAM</a:t>
            </a:r>
          </a:p>
        </p:txBody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9B5A6B0F-322E-463B-9BD7-54B76E5B6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Solid-state disks (Slashdot)</a:t>
            </a:r>
          </a:p>
          <a:p>
            <a:pPr lvl="1"/>
            <a:r>
              <a:rPr lang="en-US" altLang="en-US"/>
              <a:t>Samsung announced 64 Gb (8GB) NAND flash chip w/30nm process</a:t>
            </a:r>
          </a:p>
          <a:p>
            <a:pPr lvl="1"/>
            <a:r>
              <a:rPr lang="en-US" altLang="en-US"/>
              <a:t>Opens the door for 128GB flash cards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693F3FD3-B088-434C-A7ED-3D7EBAF3CA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D43E4595-DEB4-40A6-84BF-25120AFDB7D2}" type="slidenum">
              <a:rPr lang="en-US" altLang="en-US">
                <a:solidFill>
                  <a:srgbClr val="990033"/>
                </a:solidFill>
              </a:rPr>
              <a:pPr/>
              <a:t>5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282626" name="Rectangle 2">
            <a:extLst>
              <a:ext uri="{FF2B5EF4-FFF2-40B4-BE49-F238E27FC236}">
                <a16:creationId xmlns:a16="http://schemas.microsoft.com/office/drawing/2014/main" id="{8CF02D64-F635-4CEF-B498-C805C89F6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MOSFETs</a:t>
            </a:r>
          </a:p>
        </p:txBody>
      </p:sp>
      <p:pic>
        <p:nvPicPr>
          <p:cNvPr id="282628" name="Picture 4">
            <a:extLst>
              <a:ext uri="{FF2B5EF4-FFF2-40B4-BE49-F238E27FC236}">
                <a16:creationId xmlns:a16="http://schemas.microsoft.com/office/drawing/2014/main" id="{D6FEB2E6-D68F-4E2F-8134-D1FC4B5C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562600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2629" name="Text Box 5">
            <a:extLst>
              <a:ext uri="{FF2B5EF4-FFF2-40B4-BE49-F238E27FC236}">
                <a16:creationId xmlns:a16="http://schemas.microsoft.com/office/drawing/2014/main" id="{F744393C-E483-4903-9E83-1A578CFB9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29000"/>
            <a:ext cx="15240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latin typeface="Verdana" panose="020B0604030504040204" pitchFamily="34" charset="0"/>
              </a:rPr>
              <a:t>body/bulk</a:t>
            </a:r>
          </a:p>
          <a:p>
            <a:pPr algn="ctr">
              <a:spcBef>
                <a:spcPct val="50000"/>
              </a:spcBef>
            </a:pPr>
            <a:r>
              <a:rPr lang="en-US" altLang="en-US" sz="1400" b="1">
                <a:latin typeface="Verdana" panose="020B0604030504040204" pitchFamily="34" charset="0"/>
              </a:rPr>
              <a:t>GROUND</a:t>
            </a:r>
          </a:p>
        </p:txBody>
      </p:sp>
      <p:sp>
        <p:nvSpPr>
          <p:cNvPr id="282630" name="Line 6">
            <a:extLst>
              <a:ext uri="{FF2B5EF4-FFF2-40B4-BE49-F238E27FC236}">
                <a16:creationId xmlns:a16="http://schemas.microsoft.com/office/drawing/2014/main" id="{E446785B-DF05-494B-A36E-CF4E7AD91F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800" y="31242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1" name="Text Box 7">
            <a:extLst>
              <a:ext uri="{FF2B5EF4-FFF2-40B4-BE49-F238E27FC236}">
                <a16:creationId xmlns:a16="http://schemas.microsoft.com/office/drawing/2014/main" id="{AD250E4F-6D9F-4E2A-AA2F-AD1857252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860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u="sng">
                <a:latin typeface="Verdana" panose="020B0604030504040204" pitchFamily="34" charset="0"/>
              </a:rPr>
              <a:t>NMOS/NFET</a:t>
            </a:r>
          </a:p>
        </p:txBody>
      </p:sp>
      <p:sp>
        <p:nvSpPr>
          <p:cNvPr id="282632" name="Text Box 8">
            <a:extLst>
              <a:ext uri="{FF2B5EF4-FFF2-40B4-BE49-F238E27FC236}">
                <a16:creationId xmlns:a16="http://schemas.microsoft.com/office/drawing/2014/main" id="{DDC53964-185F-47F1-9D23-606BF870B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2860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u="sng">
                <a:latin typeface="Verdana" panose="020B0604030504040204" pitchFamily="34" charset="0"/>
              </a:rPr>
              <a:t>PMOS/PFET</a:t>
            </a:r>
          </a:p>
        </p:txBody>
      </p:sp>
      <p:sp>
        <p:nvSpPr>
          <p:cNvPr id="282633" name="Text Box 9">
            <a:extLst>
              <a:ext uri="{FF2B5EF4-FFF2-40B4-BE49-F238E27FC236}">
                <a16:creationId xmlns:a16="http://schemas.microsoft.com/office/drawing/2014/main" id="{0DB9828C-8F67-48DF-A266-035A1CD74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352800"/>
            <a:ext cx="1295400" cy="91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latin typeface="Verdana" panose="020B0604030504040204" pitchFamily="34" charset="0"/>
              </a:rPr>
              <a:t>channel</a:t>
            </a:r>
          </a:p>
          <a:p>
            <a:pPr algn="ctr">
              <a:spcBef>
                <a:spcPct val="50000"/>
              </a:spcBef>
            </a:pPr>
            <a:r>
              <a:rPr lang="en-US" altLang="en-US" sz="900">
                <a:latin typeface="Verdana" panose="020B0604030504040204" pitchFamily="34" charset="0"/>
              </a:rPr>
              <a:t>shorter length, faster transistor (dist. for electrons)</a:t>
            </a:r>
          </a:p>
        </p:txBody>
      </p:sp>
      <p:sp>
        <p:nvSpPr>
          <p:cNvPr id="282634" name="Line 10">
            <a:extLst>
              <a:ext uri="{FF2B5EF4-FFF2-40B4-BE49-F238E27FC236}">
                <a16:creationId xmlns:a16="http://schemas.microsoft.com/office/drawing/2014/main" id="{E19489A8-C690-41FA-9490-119C039FFD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28956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5" name="Text Box 11">
            <a:extLst>
              <a:ext uri="{FF2B5EF4-FFF2-40B4-BE49-F238E27FC236}">
                <a16:creationId xmlns:a16="http://schemas.microsoft.com/office/drawing/2014/main" id="{4623B4CC-A2AD-490A-952E-3CBE55DCB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429000"/>
            <a:ext cx="15240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>
                <a:latin typeface="Verdana" panose="020B0604030504040204" pitchFamily="34" charset="0"/>
              </a:rPr>
              <a:t>body/bulk</a:t>
            </a:r>
          </a:p>
          <a:p>
            <a:pPr algn="ctr">
              <a:spcBef>
                <a:spcPct val="50000"/>
              </a:spcBef>
            </a:pPr>
            <a:r>
              <a:rPr lang="en-US" altLang="en-US" sz="1400" b="1">
                <a:latin typeface="Verdana" panose="020B0604030504040204" pitchFamily="34" charset="0"/>
              </a:rPr>
              <a:t>HIGH</a:t>
            </a:r>
          </a:p>
        </p:txBody>
      </p:sp>
      <p:sp>
        <p:nvSpPr>
          <p:cNvPr id="282636" name="Line 12">
            <a:extLst>
              <a:ext uri="{FF2B5EF4-FFF2-40B4-BE49-F238E27FC236}">
                <a16:creationId xmlns:a16="http://schemas.microsoft.com/office/drawing/2014/main" id="{34B9A6FC-BF18-4489-8A6B-6C7A60513F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31242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7" name="Text Box 13">
            <a:extLst>
              <a:ext uri="{FF2B5EF4-FFF2-40B4-BE49-F238E27FC236}">
                <a16:creationId xmlns:a16="http://schemas.microsoft.com/office/drawing/2014/main" id="{82651A7D-D9B5-457E-81FF-6FF41F13E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478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990033"/>
                </a:solidFill>
                <a:latin typeface="Verdana" panose="020B0604030504040204" pitchFamily="34" charset="0"/>
              </a:rPr>
              <a:t>positive </a:t>
            </a:r>
            <a:r>
              <a:rPr lang="en-US" altLang="en-US" sz="1000" b="1">
                <a:solidFill>
                  <a:srgbClr val="990033"/>
                </a:solidFill>
                <a:latin typeface="Verdana" panose="020B0604030504040204" pitchFamily="34" charset="0"/>
              </a:rPr>
              <a:t>voltage</a:t>
            </a:r>
            <a:r>
              <a:rPr lang="en-US" altLang="en-US" sz="1000">
                <a:solidFill>
                  <a:srgbClr val="990033"/>
                </a:solidFill>
                <a:latin typeface="Verdana" panose="020B0604030504040204" pitchFamily="34" charset="0"/>
              </a:rPr>
              <a:t> (Vdd)</a:t>
            </a:r>
          </a:p>
        </p:txBody>
      </p:sp>
      <p:sp>
        <p:nvSpPr>
          <p:cNvPr id="282638" name="Line 14">
            <a:extLst>
              <a:ext uri="{FF2B5EF4-FFF2-40B4-BE49-F238E27FC236}">
                <a16:creationId xmlns:a16="http://schemas.microsoft.com/office/drawing/2014/main" id="{0C0CB80C-628D-46EA-864A-3F0C78294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18288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9" name="Line 15">
            <a:extLst>
              <a:ext uri="{FF2B5EF4-FFF2-40B4-BE49-F238E27FC236}">
                <a16:creationId xmlns:a16="http://schemas.microsoft.com/office/drawing/2014/main" id="{8B1CD9CC-F5B9-4C85-86EB-C40C409787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819400"/>
            <a:ext cx="1371600" cy="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40" name="Text Box 16">
            <a:extLst>
              <a:ext uri="{FF2B5EF4-FFF2-40B4-BE49-F238E27FC236}">
                <a16:creationId xmlns:a16="http://schemas.microsoft.com/office/drawing/2014/main" id="{D1157854-EEA4-496A-8AFD-2EDFE13BF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295400"/>
            <a:ext cx="106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990033"/>
                </a:solidFill>
                <a:latin typeface="Verdana" panose="020B0604030504040204" pitchFamily="34" charset="0"/>
              </a:rPr>
              <a:t>negative </a:t>
            </a:r>
            <a:r>
              <a:rPr lang="en-US" altLang="en-US" sz="1000" b="1">
                <a:solidFill>
                  <a:srgbClr val="990033"/>
                </a:solidFill>
                <a:latin typeface="Verdana" panose="020B0604030504040204" pitchFamily="34" charset="0"/>
              </a:rPr>
              <a:t>voltage</a:t>
            </a:r>
            <a:r>
              <a:rPr lang="en-US" altLang="en-US" sz="1000">
                <a:solidFill>
                  <a:srgbClr val="990033"/>
                </a:solidFill>
                <a:latin typeface="Verdana" panose="020B0604030504040204" pitchFamily="34" charset="0"/>
              </a:rPr>
              <a:t> (rel. to body) (GND)</a:t>
            </a:r>
          </a:p>
        </p:txBody>
      </p:sp>
      <p:sp>
        <p:nvSpPr>
          <p:cNvPr id="282641" name="Line 17">
            <a:extLst>
              <a:ext uri="{FF2B5EF4-FFF2-40B4-BE49-F238E27FC236}">
                <a16:creationId xmlns:a16="http://schemas.microsoft.com/office/drawing/2014/main" id="{C7CC1A8E-CFE2-4159-982D-693CB7A882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1676400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42" name="Line 18">
            <a:extLst>
              <a:ext uri="{FF2B5EF4-FFF2-40B4-BE49-F238E27FC236}">
                <a16:creationId xmlns:a16="http://schemas.microsoft.com/office/drawing/2014/main" id="{CE1DBC75-B125-4F52-B0D4-FC71EA692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819400"/>
            <a:ext cx="1371600" cy="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43" name="Line 19">
            <a:extLst>
              <a:ext uri="{FF2B5EF4-FFF2-40B4-BE49-F238E27FC236}">
                <a16:creationId xmlns:a16="http://schemas.microsoft.com/office/drawing/2014/main" id="{7279A5E2-34A6-4623-BA27-A0A26ABD8C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895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44" name="Line 20">
            <a:extLst>
              <a:ext uri="{FF2B5EF4-FFF2-40B4-BE49-F238E27FC236}">
                <a16:creationId xmlns:a16="http://schemas.microsoft.com/office/drawing/2014/main" id="{F329324A-F8E5-4D1F-A6D1-9A177CFED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2895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45" name="Line 21">
            <a:extLst>
              <a:ext uri="{FF2B5EF4-FFF2-40B4-BE49-F238E27FC236}">
                <a16:creationId xmlns:a16="http://schemas.microsoft.com/office/drawing/2014/main" id="{ADD81E09-2565-4D58-8A25-2261130F9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895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46" name="Line 22">
            <a:extLst>
              <a:ext uri="{FF2B5EF4-FFF2-40B4-BE49-F238E27FC236}">
                <a16:creationId xmlns:a16="http://schemas.microsoft.com/office/drawing/2014/main" id="{00933D90-C81E-46B3-AB5D-18547A717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895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47" name="Text Box 23">
            <a:extLst>
              <a:ext uri="{FF2B5EF4-FFF2-40B4-BE49-F238E27FC236}">
                <a16:creationId xmlns:a16="http://schemas.microsoft.com/office/drawing/2014/main" id="{83319847-26BD-4CAA-90D3-1204C61EB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8862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>
                <a:latin typeface="Verdana" panose="020B0604030504040204" pitchFamily="34" charset="0"/>
              </a:rPr>
              <a:t>(S/D to body is reverse-biased)</a:t>
            </a:r>
          </a:p>
        </p:txBody>
      </p:sp>
      <p:sp>
        <p:nvSpPr>
          <p:cNvPr id="282648" name="Text Box 24">
            <a:extLst>
              <a:ext uri="{FF2B5EF4-FFF2-40B4-BE49-F238E27FC236}">
                <a16:creationId xmlns:a16="http://schemas.microsoft.com/office/drawing/2014/main" id="{7A36BF08-1104-450B-AC7C-21B6D84C3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620963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990033"/>
                </a:solidFill>
              </a:rPr>
              <a:t>- - -</a:t>
            </a:r>
          </a:p>
        </p:txBody>
      </p:sp>
      <p:sp>
        <p:nvSpPr>
          <p:cNvPr id="282649" name="Text Box 25">
            <a:extLst>
              <a:ext uri="{FF2B5EF4-FFF2-40B4-BE49-F238E27FC236}">
                <a16:creationId xmlns:a16="http://schemas.microsoft.com/office/drawing/2014/main" id="{36D45E08-1A6C-483B-B406-890515298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850" y="2632075"/>
            <a:ext cx="60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990033"/>
                </a:solidFill>
              </a:rPr>
              <a:t>+ + +</a:t>
            </a:r>
          </a:p>
        </p:txBody>
      </p:sp>
      <p:sp>
        <p:nvSpPr>
          <p:cNvPr id="282650" name="Text Box 26">
            <a:extLst>
              <a:ext uri="{FF2B5EF4-FFF2-40B4-BE49-F238E27FC236}">
                <a16:creationId xmlns:a16="http://schemas.microsoft.com/office/drawing/2014/main" id="{CBD0BF5B-344D-4DC5-BE98-31D939310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825" y="2408238"/>
            <a:ext cx="609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990033"/>
                </a:solidFill>
              </a:rPr>
              <a:t>+ + +</a:t>
            </a:r>
          </a:p>
        </p:txBody>
      </p:sp>
      <p:sp>
        <p:nvSpPr>
          <p:cNvPr id="282651" name="Text Box 27">
            <a:extLst>
              <a:ext uri="{FF2B5EF4-FFF2-40B4-BE49-F238E27FC236}">
                <a16:creationId xmlns:a16="http://schemas.microsoft.com/office/drawing/2014/main" id="{A2988157-D64D-4D87-A517-372339F8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2398713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rgbClr val="990033"/>
                </a:solidFill>
              </a:rPr>
              <a:t>- - -</a:t>
            </a:r>
          </a:p>
        </p:txBody>
      </p:sp>
      <p:sp>
        <p:nvSpPr>
          <p:cNvPr id="282652" name="Text Box 28">
            <a:extLst>
              <a:ext uri="{FF2B5EF4-FFF2-40B4-BE49-F238E27FC236}">
                <a16:creationId xmlns:a16="http://schemas.microsoft.com/office/drawing/2014/main" id="{5A922CD0-4074-45F9-BA13-A917B8A55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743200"/>
            <a:ext cx="762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990033"/>
                </a:solidFill>
                <a:latin typeface="Verdana" panose="020B0604030504040204" pitchFamily="34" charset="0"/>
              </a:rPr>
              <a:t>current</a:t>
            </a:r>
          </a:p>
        </p:txBody>
      </p:sp>
      <p:sp>
        <p:nvSpPr>
          <p:cNvPr id="282653" name="Text Box 29">
            <a:extLst>
              <a:ext uri="{FF2B5EF4-FFF2-40B4-BE49-F238E27FC236}">
                <a16:creationId xmlns:a16="http://schemas.microsoft.com/office/drawing/2014/main" id="{203FEE1F-4290-4052-B56E-0498EB1ED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743200"/>
            <a:ext cx="762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990033"/>
                </a:solidFill>
                <a:latin typeface="Verdana" panose="020B0604030504040204" pitchFamily="34" charset="0"/>
              </a:rPr>
              <a:t>current</a:t>
            </a:r>
          </a:p>
        </p:txBody>
      </p:sp>
      <p:sp>
        <p:nvSpPr>
          <p:cNvPr id="282655" name="Rectangle 31">
            <a:extLst>
              <a:ext uri="{FF2B5EF4-FFF2-40B4-BE49-F238E27FC236}">
                <a16:creationId xmlns:a16="http://schemas.microsoft.com/office/drawing/2014/main" id="{91EC9866-7C63-4F58-B5FA-9F9C50941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4572000"/>
            <a:ext cx="8229600" cy="1371600"/>
          </a:xfrm>
          <a:noFill/>
          <a:ln/>
        </p:spPr>
        <p:txBody>
          <a:bodyPr/>
          <a:lstStyle/>
          <a:p>
            <a:r>
              <a:rPr lang="en-US" altLang="en-US"/>
              <a:t>Metal-</a:t>
            </a:r>
            <a:r>
              <a:rPr lang="en-US" altLang="en-US" i="1"/>
              <a:t>poly</a:t>
            </a:r>
            <a:r>
              <a:rPr lang="en-US" altLang="en-US"/>
              <a:t>-Oxide-Semiconductor structures built onto substrate</a:t>
            </a:r>
          </a:p>
          <a:p>
            <a:pPr lvl="1"/>
            <a:r>
              <a:rPr lang="en-US" altLang="en-US" i="1"/>
              <a:t>Diffusion</a:t>
            </a:r>
            <a:r>
              <a:rPr lang="en-US" altLang="en-US"/>
              <a:t>:  Inject dopants into substrate</a:t>
            </a:r>
          </a:p>
          <a:p>
            <a:pPr lvl="1"/>
            <a:r>
              <a:rPr lang="en-US" altLang="en-US" i="1"/>
              <a:t>Oxidation</a:t>
            </a:r>
            <a:r>
              <a:rPr lang="en-US" altLang="en-US"/>
              <a:t>:  Form layer of SiO2 (glass)</a:t>
            </a:r>
          </a:p>
          <a:p>
            <a:pPr lvl="1"/>
            <a:r>
              <a:rPr lang="en-US" altLang="en-US" i="1"/>
              <a:t>Deposition</a:t>
            </a:r>
            <a:r>
              <a:rPr lang="en-US" altLang="en-US"/>
              <a:t> and </a:t>
            </a:r>
            <a:r>
              <a:rPr lang="en-US" altLang="en-US" i="1"/>
              <a:t>etching</a:t>
            </a:r>
            <a:r>
              <a:rPr lang="en-US" altLang="en-US"/>
              <a:t>:  Add aluminum/copper wires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9" grpId="0"/>
      <p:bldP spid="282633" grpId="0"/>
      <p:bldP spid="282635" grpId="0"/>
      <p:bldP spid="282637" grpId="0"/>
      <p:bldP spid="282640" grpId="0"/>
      <p:bldP spid="282648" grpId="0"/>
      <p:bldP spid="282649" grpId="0"/>
      <p:bldP spid="282650" grpId="0"/>
      <p:bldP spid="282651" grpId="0"/>
      <p:bldP spid="282652" grpId="0"/>
      <p:bldP spid="2826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20973760-9C1C-4D5E-8196-ACAF29A51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FA67EAB3-D6C0-40E4-9C88-8959233D47E1}" type="slidenum">
              <a:rPr lang="en-US" altLang="en-US">
                <a:solidFill>
                  <a:srgbClr val="990033"/>
                </a:solidFill>
              </a:rPr>
              <a:pPr/>
              <a:t>6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4505C45B-4D28-448B-A204-B9383DCAAF3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/>
              <a:t>Logic Gates</a:t>
            </a:r>
          </a:p>
        </p:txBody>
      </p:sp>
      <p:graphicFrame>
        <p:nvGraphicFramePr>
          <p:cNvPr id="284675" name="Object 3">
            <a:extLst>
              <a:ext uri="{FF2B5EF4-FFF2-40B4-BE49-F238E27FC236}">
                <a16:creationId xmlns:a16="http://schemas.microsoft.com/office/drawing/2014/main" id="{FD419B72-A090-47E9-A8C3-D21F41C0B391}"/>
              </a:ext>
            </a:extLst>
          </p:cNvPr>
          <p:cNvGraphicFramePr>
            <a:graphicFrameLocks noChangeAspect="1"/>
          </p:cNvGraphicFramePr>
          <p:nvPr>
            <p:ph sz="quarter" idx="1"/>
          </p:nvPr>
        </p:nvGraphicFramePr>
        <p:xfrm>
          <a:off x="609600" y="1752600"/>
          <a:ext cx="84455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3480" imgH="203040" progId="Equation.3">
                  <p:embed/>
                </p:oleObj>
              </mc:Choice>
              <mc:Fallback>
                <p:oleObj name="Equation" r:id="rId2" imgW="3934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52600"/>
                        <a:ext cx="84455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4676" name="Object 4">
            <a:extLst>
              <a:ext uri="{FF2B5EF4-FFF2-40B4-BE49-F238E27FC236}">
                <a16:creationId xmlns:a16="http://schemas.microsoft.com/office/drawing/2014/main" id="{8DD5DEF9-927A-4816-A24D-6148484AD148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3581400" y="1754188"/>
          <a:ext cx="7620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34680" imgH="203040" progId="Equation.3">
                  <p:embed/>
                </p:oleObj>
              </mc:Choice>
              <mc:Fallback>
                <p:oleObj name="Equation" r:id="rId4" imgW="63468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754188"/>
                        <a:ext cx="7620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4677" name="Object 5">
            <a:extLst>
              <a:ext uri="{FF2B5EF4-FFF2-40B4-BE49-F238E27FC236}">
                <a16:creationId xmlns:a16="http://schemas.microsoft.com/office/drawing/2014/main" id="{7549D397-8461-4578-A104-9E632C758DCC}"/>
              </a:ext>
            </a:extLst>
          </p:cNvPr>
          <p:cNvGraphicFramePr>
            <a:graphicFrameLocks noChangeAspect="1"/>
          </p:cNvGraphicFramePr>
          <p:nvPr>
            <p:ph sz="quarter" idx="4"/>
          </p:nvPr>
        </p:nvGraphicFramePr>
        <p:xfrm>
          <a:off x="4191000" y="39322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09480" imgH="203040" progId="Equation.3">
                  <p:embed/>
                </p:oleObj>
              </mc:Choice>
              <mc:Fallback>
                <p:oleObj name="Equation" r:id="rId6" imgW="609480" imgH="203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9322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4678" name="Text Box 6">
            <a:extLst>
              <a:ext uri="{FF2B5EF4-FFF2-40B4-BE49-F238E27FC236}">
                <a16:creationId xmlns:a16="http://schemas.microsoft.com/office/drawing/2014/main" id="{63EDEC46-3F9C-4BB5-B3D5-B25B601A6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447800"/>
            <a:ext cx="182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u="sng">
                <a:solidFill>
                  <a:srgbClr val="990033"/>
                </a:solidFill>
                <a:latin typeface="Verdana" panose="020B0604030504040204" pitchFamily="34" charset="0"/>
              </a:rPr>
              <a:t>inv</a:t>
            </a:r>
          </a:p>
        </p:txBody>
      </p:sp>
      <p:sp>
        <p:nvSpPr>
          <p:cNvPr id="284679" name="Text Box 7">
            <a:extLst>
              <a:ext uri="{FF2B5EF4-FFF2-40B4-BE49-F238E27FC236}">
                <a16:creationId xmlns:a16="http://schemas.microsoft.com/office/drawing/2014/main" id="{A66D2C79-A46E-4622-A865-BBB1E0B50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447800"/>
            <a:ext cx="182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u="sng">
                <a:solidFill>
                  <a:srgbClr val="990033"/>
                </a:solidFill>
                <a:latin typeface="Verdana" panose="020B0604030504040204" pitchFamily="34" charset="0"/>
              </a:rPr>
              <a:t>NAND2</a:t>
            </a:r>
          </a:p>
        </p:txBody>
      </p:sp>
      <p:pic>
        <p:nvPicPr>
          <p:cNvPr id="284680" name="Picture 8">
            <a:extLst>
              <a:ext uri="{FF2B5EF4-FFF2-40B4-BE49-F238E27FC236}">
                <a16:creationId xmlns:a16="http://schemas.microsoft.com/office/drawing/2014/main" id="{AAE72A92-5735-4866-8477-5D2690E4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41500"/>
            <a:ext cx="1981200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4681" name="Text Box 9">
            <a:extLst>
              <a:ext uri="{FF2B5EF4-FFF2-40B4-BE49-F238E27FC236}">
                <a16:creationId xmlns:a16="http://schemas.microsoft.com/office/drawing/2014/main" id="{9D3E8FA4-B509-4708-BCDB-246FC2866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549400"/>
            <a:ext cx="182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u="sng">
                <a:solidFill>
                  <a:srgbClr val="990033"/>
                </a:solidFill>
                <a:latin typeface="Verdana" panose="020B0604030504040204" pitchFamily="34" charset="0"/>
              </a:rPr>
              <a:t>NAND3</a:t>
            </a:r>
          </a:p>
        </p:txBody>
      </p:sp>
      <p:sp>
        <p:nvSpPr>
          <p:cNvPr id="284682" name="Text Box 10">
            <a:extLst>
              <a:ext uri="{FF2B5EF4-FFF2-40B4-BE49-F238E27FC236}">
                <a16:creationId xmlns:a16="http://schemas.microsoft.com/office/drawing/2014/main" id="{F7FD4581-004D-414D-A624-73967A972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657600"/>
            <a:ext cx="182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u="sng">
                <a:solidFill>
                  <a:srgbClr val="990033"/>
                </a:solidFill>
                <a:latin typeface="Verdana" panose="020B0604030504040204" pitchFamily="34" charset="0"/>
              </a:rPr>
              <a:t>NOR2</a:t>
            </a:r>
          </a:p>
        </p:txBody>
      </p:sp>
      <p:pic>
        <p:nvPicPr>
          <p:cNvPr id="284683" name="Picture 11">
            <a:extLst>
              <a:ext uri="{FF2B5EF4-FFF2-40B4-BE49-F238E27FC236}">
                <a16:creationId xmlns:a16="http://schemas.microsoft.com/office/drawing/2014/main" id="{7701B2F9-C26A-4A9C-B8B0-EABF10A40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121920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84" name="Picture 12">
            <a:extLst>
              <a:ext uri="{FF2B5EF4-FFF2-40B4-BE49-F238E27FC236}">
                <a16:creationId xmlns:a16="http://schemas.microsoft.com/office/drawing/2014/main" id="{8A96F264-F2CB-40BD-9AF5-38DFF5FE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8778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85" name="Picture 13">
            <a:extLst>
              <a:ext uri="{FF2B5EF4-FFF2-40B4-BE49-F238E27FC236}">
                <a16:creationId xmlns:a16="http://schemas.microsoft.com/office/drawing/2014/main" id="{6FBF2315-9BBE-4CDA-935A-596E01243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9906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86" name="Picture 14">
            <a:extLst>
              <a:ext uri="{FF2B5EF4-FFF2-40B4-BE49-F238E27FC236}">
                <a16:creationId xmlns:a16="http://schemas.microsoft.com/office/drawing/2014/main" id="{82E77E61-D3DB-48FF-B120-F31EAFE44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81200"/>
            <a:ext cx="129540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87" name="Picture 15">
            <a:extLst>
              <a:ext uri="{FF2B5EF4-FFF2-40B4-BE49-F238E27FC236}">
                <a16:creationId xmlns:a16="http://schemas.microsoft.com/office/drawing/2014/main" id="{CE426AE7-7A10-4FFA-B0CF-652E37727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06600"/>
            <a:ext cx="838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4688" name="Object 16">
            <a:extLst>
              <a:ext uri="{FF2B5EF4-FFF2-40B4-BE49-F238E27FC236}">
                <a16:creationId xmlns:a16="http://schemas.microsoft.com/office/drawing/2014/main" id="{541F5543-D83D-4611-AD30-DF08B1B4A9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5035550"/>
          <a:ext cx="8382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34680" imgH="203040" progId="Equation.3">
                  <p:embed/>
                </p:oleObj>
              </mc:Choice>
              <mc:Fallback>
                <p:oleObj name="Equation" r:id="rId14" imgW="634680" imgH="20304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5035550"/>
                        <a:ext cx="838200" cy="26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4689" name="Picture 17">
            <a:extLst>
              <a:ext uri="{FF2B5EF4-FFF2-40B4-BE49-F238E27FC236}">
                <a16:creationId xmlns:a16="http://schemas.microsoft.com/office/drawing/2014/main" id="{AEF32E3F-9529-4E94-8C8E-6EE4A911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13238"/>
            <a:ext cx="9906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90" name="Picture 18">
            <a:extLst>
              <a:ext uri="{FF2B5EF4-FFF2-40B4-BE49-F238E27FC236}">
                <a16:creationId xmlns:a16="http://schemas.microsoft.com/office/drawing/2014/main" id="{4FFDD9BC-95C8-48E3-957C-C06908318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03838"/>
            <a:ext cx="1143000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91" name="Picture 19">
            <a:extLst>
              <a:ext uri="{FF2B5EF4-FFF2-40B4-BE49-F238E27FC236}">
                <a16:creationId xmlns:a16="http://schemas.microsoft.com/office/drawing/2014/main" id="{F76F2F0D-84A8-4E3B-8E98-DBD5F5DFC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60838"/>
            <a:ext cx="1524000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4692" name="Object 20">
            <a:extLst>
              <a:ext uri="{FF2B5EF4-FFF2-40B4-BE49-F238E27FC236}">
                <a16:creationId xmlns:a16="http://schemas.microsoft.com/office/drawing/2014/main" id="{E58602C0-26C3-42D1-94AB-7A06511E1E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1752600"/>
          <a:ext cx="762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09480" imgH="203040" progId="Equation.3">
                  <p:embed/>
                </p:oleObj>
              </mc:Choice>
              <mc:Fallback>
                <p:oleObj name="Equation" r:id="rId19" imgW="609480" imgH="20304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752600"/>
                        <a:ext cx="762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580106A-B7A4-4684-8359-2D30DA26B7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3B7AAC9E-4015-4D6C-9779-0BC6E15781D7}" type="slidenum">
              <a:rPr lang="en-US" altLang="en-US">
                <a:solidFill>
                  <a:srgbClr val="990033"/>
                </a:solidFill>
              </a:rPr>
              <a:pPr/>
              <a:t>7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291842" name="Rectangle 2">
            <a:extLst>
              <a:ext uri="{FF2B5EF4-FFF2-40B4-BE49-F238E27FC236}">
                <a16:creationId xmlns:a16="http://schemas.microsoft.com/office/drawing/2014/main" id="{76B97157-F96E-4050-9753-C4A081EEF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Latches</a:t>
            </a:r>
          </a:p>
        </p:txBody>
      </p:sp>
      <p:pic>
        <p:nvPicPr>
          <p:cNvPr id="291843" name="Picture 3">
            <a:extLst>
              <a:ext uri="{FF2B5EF4-FFF2-40B4-BE49-F238E27FC236}">
                <a16:creationId xmlns:a16="http://schemas.microsoft.com/office/drawing/2014/main" id="{E14E23D5-C5E6-49DB-B8DA-87826F90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220980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1844" name="Picture 4">
            <a:extLst>
              <a:ext uri="{FF2B5EF4-FFF2-40B4-BE49-F238E27FC236}">
                <a16:creationId xmlns:a16="http://schemas.microsoft.com/office/drawing/2014/main" id="{26E36D2A-D14E-48E6-8DDF-62F9F9CB9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4114800" cy="181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1845" name="Picture 5">
            <a:extLst>
              <a:ext uri="{FF2B5EF4-FFF2-40B4-BE49-F238E27FC236}">
                <a16:creationId xmlns:a16="http://schemas.microsoft.com/office/drawing/2014/main" id="{AA82FB99-2AEF-48AB-AF27-D3995AF30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38600"/>
            <a:ext cx="47244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1846" name="Text Box 6">
            <a:extLst>
              <a:ext uri="{FF2B5EF4-FFF2-40B4-BE49-F238E27FC236}">
                <a16:creationId xmlns:a16="http://schemas.microsoft.com/office/drawing/2014/main" id="{9A76786D-1F64-48B5-BBD1-D747ABBB9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47800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990033"/>
                </a:solidFill>
                <a:latin typeface="Verdana" panose="020B0604030504040204" pitchFamily="34" charset="0"/>
              </a:rPr>
              <a:t>Positive edge-sensitive latch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58DE20B-6492-4B3C-B230-B470EEAA8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57822245-B530-4E52-9DC3-CA4E5A7F63AB}" type="slidenum">
              <a:rPr lang="en-US" altLang="en-US">
                <a:solidFill>
                  <a:srgbClr val="990033"/>
                </a:solidFill>
              </a:rPr>
              <a:pPr/>
              <a:t>8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292866" name="Rectangle 2">
            <a:extLst>
              <a:ext uri="{FF2B5EF4-FFF2-40B4-BE49-F238E27FC236}">
                <a16:creationId xmlns:a16="http://schemas.microsoft.com/office/drawing/2014/main" id="{B2E5F18E-16F1-4EED-9424-686FFC56E5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IC Fabrication</a:t>
            </a:r>
          </a:p>
        </p:txBody>
      </p:sp>
      <p:sp>
        <p:nvSpPr>
          <p:cNvPr id="292867" name="Rectangle 3">
            <a:extLst>
              <a:ext uri="{FF2B5EF4-FFF2-40B4-BE49-F238E27FC236}">
                <a16:creationId xmlns:a16="http://schemas.microsoft.com/office/drawing/2014/main" id="{408983AE-7526-4AE3-84AA-6D96E1151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7200"/>
          </a:xfrm>
        </p:spPr>
        <p:txBody>
          <a:bodyPr/>
          <a:lstStyle/>
          <a:p>
            <a:r>
              <a:rPr lang="en-US" altLang="en-US"/>
              <a:t>Inverter cross-section</a:t>
            </a:r>
          </a:p>
        </p:txBody>
      </p:sp>
      <p:pic>
        <p:nvPicPr>
          <p:cNvPr id="292868" name="Picture 4">
            <a:extLst>
              <a:ext uri="{FF2B5EF4-FFF2-40B4-BE49-F238E27FC236}">
                <a16:creationId xmlns:a16="http://schemas.microsoft.com/office/drawing/2014/main" id="{AF9496D5-DD06-4324-9ABB-72EC97A02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8210550" cy="260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869" name="Text Box 5">
            <a:extLst>
              <a:ext uri="{FF2B5EF4-FFF2-40B4-BE49-F238E27FC236}">
                <a16:creationId xmlns:a16="http://schemas.microsoft.com/office/drawing/2014/main" id="{C3EE7D95-239C-4B96-84B8-25449D61F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0574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field oxide</a:t>
            </a:r>
          </a:p>
        </p:txBody>
      </p:sp>
      <p:sp>
        <p:nvSpPr>
          <p:cNvPr id="292870" name="Line 6">
            <a:extLst>
              <a:ext uri="{FF2B5EF4-FFF2-40B4-BE49-F238E27FC236}">
                <a16:creationId xmlns:a16="http://schemas.microsoft.com/office/drawing/2014/main" id="{90FE9476-106D-4D5B-9DBC-E06A696F78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2438400"/>
            <a:ext cx="1066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C829B16-55B1-4C57-A92C-66365E2DD6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Nov. 5, 2007	 </a:t>
            </a:r>
            <a:fld id="{4D379EE0-077A-4A39-8DF4-54A892DABFB4}" type="slidenum">
              <a:rPr lang="en-US" altLang="en-US">
                <a:solidFill>
                  <a:srgbClr val="990033"/>
                </a:solidFill>
              </a:rPr>
              <a:pPr/>
              <a:t>9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294914" name="Rectangle 2">
            <a:extLst>
              <a:ext uri="{FF2B5EF4-FFF2-40B4-BE49-F238E27FC236}">
                <a16:creationId xmlns:a16="http://schemas.microsoft.com/office/drawing/2014/main" id="{50DF668E-A4C3-4063-BEEB-C688A8F984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IC Fabrication</a:t>
            </a:r>
          </a:p>
        </p:txBody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F8851EF6-CE1A-472F-8019-6D59D121D8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4572000" cy="4648200"/>
          </a:xfrm>
        </p:spPr>
        <p:txBody>
          <a:bodyPr/>
          <a:lstStyle/>
          <a:p>
            <a:r>
              <a:rPr lang="en-US" altLang="en-US" sz="1400"/>
              <a:t>Chips are fabricated using set of masks</a:t>
            </a:r>
          </a:p>
          <a:p>
            <a:pPr lvl="1"/>
            <a:r>
              <a:rPr lang="en-US" altLang="en-US" sz="1200"/>
              <a:t>Photolithography</a:t>
            </a:r>
          </a:p>
          <a:p>
            <a:r>
              <a:rPr lang="en-US" altLang="en-US" sz="1400"/>
              <a:t>Inverter uses 6 layers:</a:t>
            </a:r>
          </a:p>
          <a:p>
            <a:pPr lvl="1"/>
            <a:r>
              <a:rPr lang="en-US" altLang="en-US" sz="1200"/>
              <a:t>n-well, poly, n+ diffusion, p+ diffusion, contact, metal</a:t>
            </a:r>
          </a:p>
          <a:p>
            <a:pPr lvl="1"/>
            <a:endParaRPr lang="en-US" altLang="en-US" sz="1200"/>
          </a:p>
          <a:p>
            <a:r>
              <a:rPr lang="en-US" altLang="en-US" sz="1400"/>
              <a:t>Basic steps</a:t>
            </a:r>
          </a:p>
          <a:p>
            <a:pPr lvl="1"/>
            <a:r>
              <a:rPr lang="en-US" altLang="en-US" sz="1200"/>
              <a:t>oxidize</a:t>
            </a:r>
          </a:p>
          <a:p>
            <a:pPr lvl="1"/>
            <a:r>
              <a:rPr lang="en-US" altLang="en-US" sz="1200"/>
              <a:t>apply photoresist</a:t>
            </a:r>
          </a:p>
          <a:p>
            <a:pPr lvl="1"/>
            <a:r>
              <a:rPr lang="en-US" altLang="en-US" sz="1200"/>
              <a:t>remove photoresist with mask</a:t>
            </a:r>
          </a:p>
          <a:p>
            <a:pPr lvl="1"/>
            <a:r>
              <a:rPr lang="en-US" altLang="en-US" sz="1200"/>
              <a:t>HF acid eats oxide but not photoresist</a:t>
            </a:r>
          </a:p>
          <a:p>
            <a:pPr lvl="1"/>
            <a:r>
              <a:rPr lang="en-US" altLang="en-US" sz="1200"/>
              <a:t>pirana acid eats photoresist</a:t>
            </a:r>
          </a:p>
          <a:p>
            <a:pPr lvl="1"/>
            <a:endParaRPr lang="en-US" altLang="en-US" sz="1200"/>
          </a:p>
          <a:p>
            <a:pPr lvl="1"/>
            <a:r>
              <a:rPr lang="en-US" altLang="en-US" sz="1200"/>
              <a:t>ion implantation (diffusion, wells)</a:t>
            </a:r>
          </a:p>
          <a:p>
            <a:pPr lvl="1"/>
            <a:r>
              <a:rPr lang="en-US" altLang="en-US" sz="1200"/>
              <a:t>vapor deposition (poly)</a:t>
            </a:r>
          </a:p>
          <a:p>
            <a:pPr lvl="1"/>
            <a:r>
              <a:rPr lang="en-US" altLang="en-US" sz="1200"/>
              <a:t>plasma etching (metal)</a:t>
            </a:r>
          </a:p>
        </p:txBody>
      </p:sp>
      <p:pic>
        <p:nvPicPr>
          <p:cNvPr id="294916" name="Picture 4">
            <a:extLst>
              <a:ext uri="{FF2B5EF4-FFF2-40B4-BE49-F238E27FC236}">
                <a16:creationId xmlns:a16="http://schemas.microsoft.com/office/drawing/2014/main" id="{6E75627D-ADD9-4708-A5D8-240D5C172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451225" cy="46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sc">
  <a:themeElements>
    <a:clrScheme name="us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s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us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usc</Template>
  <TotalTime>32598</TotalTime>
  <Words>3233</Words>
  <Application>Microsoft Office PowerPoint</Application>
  <PresentationFormat>On-screen Show (4:3)</PresentationFormat>
  <Paragraphs>617</Paragraphs>
  <Slides>48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Verdana</vt:lpstr>
      <vt:lpstr>Symbol</vt:lpstr>
      <vt:lpstr>Courier New</vt:lpstr>
      <vt:lpstr>Times New Roman</vt:lpstr>
      <vt:lpstr>usc</vt:lpstr>
      <vt:lpstr>Microsoft Equation 3.0</vt:lpstr>
      <vt:lpstr>Microsoft Excel Chart</vt:lpstr>
      <vt:lpstr>Microsoft Photo Editor 3.0 Photo</vt:lpstr>
      <vt:lpstr>Microsoft Picture</vt:lpstr>
      <vt:lpstr>Trends in the Infrastructure of Computing:  Processing, Storage, Bandwidth</vt:lpstr>
      <vt:lpstr>Lecture Outline</vt:lpstr>
      <vt:lpstr>Elements</vt:lpstr>
      <vt:lpstr>Semiconductors</vt:lpstr>
      <vt:lpstr>MOSFETs</vt:lpstr>
      <vt:lpstr>Logic Gates</vt:lpstr>
      <vt:lpstr>Latches</vt:lpstr>
      <vt:lpstr>IC Fabrication</vt:lpstr>
      <vt:lpstr>IC Fabrication</vt:lpstr>
      <vt:lpstr>IC Fabrication</vt:lpstr>
      <vt:lpstr>IC Fabrication</vt:lpstr>
      <vt:lpstr>IC Fabrication</vt:lpstr>
      <vt:lpstr>Layout</vt:lpstr>
      <vt:lpstr>Cell Library (Snap Together)</vt:lpstr>
      <vt:lpstr>Logic Synthesis</vt:lpstr>
      <vt:lpstr>MIPS Microarchitecture</vt:lpstr>
      <vt:lpstr>Synthesized and P&amp;R’ed MIPS Architecture</vt:lpstr>
      <vt:lpstr>Lecture Outline</vt:lpstr>
      <vt:lpstr>Feature Size</vt:lpstr>
      <vt:lpstr>Minimum Feature Size</vt:lpstr>
      <vt:lpstr>Clock Speed</vt:lpstr>
      <vt:lpstr>Integration Density Trends (Moore’s Law)</vt:lpstr>
      <vt:lpstr>Microprocessor Technology</vt:lpstr>
      <vt:lpstr>Instruction Set Architecture</vt:lpstr>
      <vt:lpstr>Machine Code Example</vt:lpstr>
      <vt:lpstr>Microarchitectural Parallelism</vt:lpstr>
      <vt:lpstr>Parallel Processing</vt:lpstr>
      <vt:lpstr>High-Performance Reconfigurable Computing</vt:lpstr>
      <vt:lpstr>HPRC:  Requirements, Pros, Cons</vt:lpstr>
      <vt:lpstr>Lecture Outline</vt:lpstr>
      <vt:lpstr>Interconnects</vt:lpstr>
      <vt:lpstr>Challenges for System-Level Interconnects</vt:lpstr>
      <vt:lpstr>Multi-Bit Differential Signaling (MBDS)</vt:lpstr>
      <vt:lpstr>Multi-Bit Differential Signaling (MBDS)</vt:lpstr>
      <vt:lpstr>OE Conversion Technology</vt:lpstr>
      <vt:lpstr>OE Crossbar Switch Chip</vt:lpstr>
      <vt:lpstr>OE Interconnect using Fiber Image Guides</vt:lpstr>
      <vt:lpstr>OE-MCM Demonstrator</vt:lpstr>
      <vt:lpstr>LANs</vt:lpstr>
      <vt:lpstr>WANs</vt:lpstr>
      <vt:lpstr>Lecture Outline</vt:lpstr>
      <vt:lpstr>Memory</vt:lpstr>
      <vt:lpstr>Array Architecture</vt:lpstr>
      <vt:lpstr>SRAM</vt:lpstr>
      <vt:lpstr>DRAM</vt:lpstr>
      <vt:lpstr>Flash Memory</vt:lpstr>
      <vt:lpstr>Flash Technology</vt:lpstr>
      <vt:lpstr>Flash RAM</vt:lpstr>
    </vt:vector>
  </TitlesOfParts>
  <Company>Department of Computer Science and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612:  VLSI System Design</dc:title>
  <dc:creator>Jason D. Bakos</dc:creator>
  <cp:lastModifiedBy>Jed Ostrom</cp:lastModifiedBy>
  <cp:revision>438</cp:revision>
  <dcterms:created xsi:type="dcterms:W3CDTF">2005-09-22T21:21:18Z</dcterms:created>
  <dcterms:modified xsi:type="dcterms:W3CDTF">2021-03-22T20:07:13Z</dcterms:modified>
</cp:coreProperties>
</file>