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79" r:id="rId6"/>
    <p:sldId id="262" r:id="rId7"/>
    <p:sldId id="303" r:id="rId8"/>
    <p:sldId id="305" r:id="rId9"/>
    <p:sldId id="304" r:id="rId10"/>
    <p:sldId id="282" r:id="rId11"/>
    <p:sldId id="316" r:id="rId12"/>
    <p:sldId id="306" r:id="rId13"/>
    <p:sldId id="318" r:id="rId14"/>
    <p:sldId id="320" r:id="rId15"/>
    <p:sldId id="295" r:id="rId16"/>
    <p:sldId id="294" r:id="rId17"/>
    <p:sldId id="319" r:id="rId18"/>
    <p:sldId id="290" r:id="rId19"/>
    <p:sldId id="291" r:id="rId20"/>
    <p:sldId id="29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FF9933"/>
    <a:srgbClr val="00FF00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>
      <p:cViewPr varScale="1">
        <p:scale>
          <a:sx n="99" d="100"/>
          <a:sy n="99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CBF7F3F7-369F-4BF6-B9C5-0B66F446A1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35C831C7-2B12-449D-BF42-4D5505E647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862E747C-B16C-46D6-A621-224126912E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C1D52CB0-9194-4BE3-8AD4-EF37FB2CE6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C5D0FB-2B3B-47CC-B7CC-109CF7EE6D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8D1B13-653B-415F-8237-B23D9609B4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47C5CA2-DF11-41C5-8311-8C1B17C0B4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095BAAD-8427-4504-8014-5587D83FA05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AA7CD1A-2DDF-41CA-BD5B-C725F93978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62EDA40-76A2-4F21-BC98-09A96D19BC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0565735-302A-44D0-A62C-95A32EF23B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3B9712-1C5D-4CAC-A1FA-75B4BFB805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5736A33-D4FB-4852-A106-B7E154CA74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E853475-14B3-4904-9F37-54090D7065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3FBC07D9-668C-4A41-8A48-5999C4990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CF4F2299-4A07-4BDE-AD22-77C5F09D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AC6BBD4B-AFCA-46CF-A71E-AB6657A4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69B8-3AB7-4A0B-A664-4042A03D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8C31D-0219-4910-B40F-995ADB41A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055CA-BD75-466A-923E-CD80E873B2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93469BCB-9510-496C-A671-77FB9F8528D7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9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A3494-9218-4342-8C60-B11186AF0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22803-F6DC-408B-B5B1-D2BAA9D5A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65187-58B7-48F8-9E62-706631DD8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2A1F797-67E3-450A-AD75-92965CEAE6F1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2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ACCC-4CC1-4260-B083-1B54C757A94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DFB2-8A51-40AB-9D41-D00DE24D37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E544-A109-4EDB-8D93-205DED87C78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83602-A7E0-4061-AE04-9B59133178F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6C2FF-F453-4C69-A8A5-ADB70FE1E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6F8BD-1454-41EB-9046-F0FFAF9C2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5479A00C-2EB5-4E9C-B119-3C5BF3FA0D55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8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3BEA-6969-4F4C-A49A-6C92EFF6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02FA7-66B1-415C-AE1F-D32FE429A2A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F8C75-FA18-4BD4-A954-0EE37889A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24A71-E1A4-42B9-B314-2CD05C6FF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8A110F7-CFB4-441F-B5A1-778CB324ABBC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65DF-F7F4-4F8F-AC63-250C51BC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874B-1D8C-40AD-A8C5-BBEBFE377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BADB-2DDE-463C-95E4-156348B98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0971F173-99D3-475A-84F4-4FFCCC1CE57C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8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2703-81A5-4DD3-81AB-6A5EF78A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F6F4E-18EE-4A7D-A52B-0A1902CE8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C3A5F-E38F-414D-9AC8-5AD4F95FC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ABEE5321-1032-45EA-89FE-71BE4117A838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6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DB63-599E-42D3-AC76-8349EB30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6C89-B6CB-40C2-9E92-DBAA231F6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396D8-8229-4BF0-9503-08AD5731C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7B339-4C2A-45EF-842E-A0DBD7504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B88F0DA6-D50A-4FC9-B64C-E04BBD089094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B308-F9EB-464D-A541-93D0F9AF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0BA49-AFEE-4BD2-806C-A7837F6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00893-AFE6-42AD-A83B-04D4F5DD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9EA62-7FE9-49A3-B33C-8A7F44912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9D572-B09C-418C-8AFB-A6D103834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7A1A5-758D-44E5-829B-E5E42C9D6C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1B76982A-E537-447E-B52C-379ED8E25501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1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A006-7C57-43BE-BA1C-4F462E4F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5ED139-2B5B-4FA8-BFF8-0FF7D8B05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A551101D-0F9A-49EA-BA56-B36B487E68A4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3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1ED758-C39E-4319-B2A8-030ADDF67A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934DA953-A56A-4ACE-A8DE-69B33A59CDAD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1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862C-8075-4D35-B55B-D0440E95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FD92A-442D-4ADC-A571-3255112E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430F8-BF40-4489-B90D-CA9511349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F594C-CEE1-4FB2-BB9E-631C7B9BD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4EFC42D-C4B8-4F92-81E9-088A2C5EC948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D091-4FBB-4337-8D0E-25D4656B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5918F-604F-47ED-89A1-076C5A8AF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ABB31-6C5B-40C7-BDFD-7D1B22EAA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8C310-F259-4C33-B126-9398D1288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EF61865F-272C-4B3B-8551-32A88868D9AD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C955B1-6DD2-4706-870A-F22A6E5C4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22DE23-CFAA-460B-85CE-BB6E10CE6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13C25F-DD70-4BD2-9361-3398809F52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24C84983-53E6-4644-B143-2C9A6284AEA3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01A3013-CEF8-4EA8-88C8-0A44AD38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9">
            <a:extLst>
              <a:ext uri="{FF2B5EF4-FFF2-40B4-BE49-F238E27FC236}">
                <a16:creationId xmlns:a16="http://schemas.microsoft.com/office/drawing/2014/main" id="{FAECCF02-D224-4E13-AA7B-FB7FD02AE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B60B0DF5-0EB7-42D7-A56F-BDC913BCC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2">
            <a:extLst>
              <a:ext uri="{FF2B5EF4-FFF2-40B4-BE49-F238E27FC236}">
                <a16:creationId xmlns:a16="http://schemas.microsoft.com/office/drawing/2014/main" id="{B7E59DA4-999E-4957-8FE3-44FFC092E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9.png"/><Relationship Id="rId20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png"/><Relationship Id="rId5" Type="http://schemas.openxmlformats.org/officeDocument/2006/relationships/image" Target="../media/image10.wmf"/><Relationship Id="rId15" Type="http://schemas.openxmlformats.org/officeDocument/2006/relationships/image" Target="../media/image18.wmf"/><Relationship Id="rId10" Type="http://schemas.openxmlformats.org/officeDocument/2006/relationships/image" Target="../media/image14.png"/><Relationship Id="rId19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7AC125D1-9AFC-4B65-985A-A179CB84C0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905000"/>
            <a:ext cx="8534400" cy="1447800"/>
          </a:xfrm>
        </p:spPr>
        <p:txBody>
          <a:bodyPr/>
          <a:lstStyle/>
          <a:p>
            <a:r>
              <a:rPr lang="en-US" altLang="en-US" sz="2800"/>
              <a:t>Trends in the Infrastructure of Computing:  Processing, Storage, Bandwidth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E4BA591C-1D0E-486E-8749-0B1CDF6974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7620000" cy="1295400"/>
          </a:xfrm>
        </p:spPr>
        <p:txBody>
          <a:bodyPr/>
          <a:lstStyle/>
          <a:p>
            <a:pPr algn="r"/>
            <a:r>
              <a:rPr lang="en-US" altLang="en-US" sz="2400">
                <a:solidFill>
                  <a:srgbClr val="990033"/>
                </a:solidFill>
              </a:rPr>
              <a:t>CSCE 190:  Computing in the Modern World</a:t>
            </a:r>
          </a:p>
          <a:p>
            <a:pPr algn="r"/>
            <a:r>
              <a:rPr lang="en-US" altLang="en-US"/>
              <a:t>Dr. Jason D. Bakos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D82479D-BBDD-4220-B5B3-42D60A4D2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0D894281-CAE9-4031-90DD-D6E7B86A629D}" type="slidenum">
              <a:rPr lang="en-US" altLang="en-US">
                <a:solidFill>
                  <a:srgbClr val="990033"/>
                </a:solidFill>
              </a:rPr>
              <a:pPr/>
              <a:t>10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002776BD-1E24-46DE-9376-87486BD9E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 Size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4AA9E778-84D8-478D-84C9-3A50CA352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Shrink minimum feature size…</a:t>
            </a:r>
          </a:p>
          <a:p>
            <a:pPr lvl="1"/>
            <a:r>
              <a:rPr lang="en-US" altLang="en-US"/>
              <a:t>Smaller L decreases carrier time and increases current</a:t>
            </a:r>
          </a:p>
          <a:p>
            <a:pPr lvl="1"/>
            <a:r>
              <a:rPr lang="en-US" altLang="en-US"/>
              <a:t>Therefore, W may also be reduced for fixed current</a:t>
            </a:r>
          </a:p>
          <a:p>
            <a:pPr lvl="1"/>
            <a:r>
              <a:rPr lang="en-US" altLang="en-US"/>
              <a:t>C</a:t>
            </a:r>
            <a:r>
              <a:rPr lang="en-US" altLang="en-US" baseline="-25000"/>
              <a:t>g</a:t>
            </a:r>
            <a:r>
              <a:rPr lang="en-US" altLang="en-US"/>
              <a:t>, C</a:t>
            </a:r>
            <a:r>
              <a:rPr lang="en-US" altLang="en-US" baseline="-25000"/>
              <a:t>s</a:t>
            </a:r>
            <a:r>
              <a:rPr lang="en-US" altLang="en-US"/>
              <a:t>, and C</a:t>
            </a:r>
            <a:r>
              <a:rPr lang="en-US" altLang="en-US" baseline="-25000"/>
              <a:t>d</a:t>
            </a:r>
            <a:r>
              <a:rPr lang="en-US" altLang="en-US"/>
              <a:t> are reduced</a:t>
            </a:r>
          </a:p>
          <a:p>
            <a:pPr lvl="1"/>
            <a:r>
              <a:rPr lang="en-US" altLang="en-US"/>
              <a:t>Transistor switches faster (</a:t>
            </a:r>
            <a:r>
              <a:rPr lang="en-US" altLang="en-US" i="1"/>
              <a:t>~linear </a:t>
            </a:r>
            <a:r>
              <a:rPr lang="en-US" altLang="en-US"/>
              <a:t>relationship)</a:t>
            </a:r>
          </a:p>
        </p:txBody>
      </p:sp>
      <p:pic>
        <p:nvPicPr>
          <p:cNvPr id="305156" name="Picture 4">
            <a:extLst>
              <a:ext uri="{FF2B5EF4-FFF2-40B4-BE49-F238E27FC236}">
                <a16:creationId xmlns:a16="http://schemas.microsoft.com/office/drawing/2014/main" id="{6A46B8BA-4FD2-48AD-88CC-91C1CB00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601980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256EF6AE-C7BE-44BD-BF6D-92D8442FA5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BD0A3471-5262-48CA-9F28-51EBDAD4C62B}" type="slidenum">
              <a:rPr lang="en-US" altLang="en-US">
                <a:solidFill>
                  <a:srgbClr val="990033"/>
                </a:solidFill>
              </a:rPr>
              <a:pPr/>
              <a:t>11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1D81B0DA-413C-4EF0-A434-DF93DBC9D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Feature Size</a:t>
            </a:r>
          </a:p>
        </p:txBody>
      </p:sp>
      <p:graphicFrame>
        <p:nvGraphicFramePr>
          <p:cNvPr id="346266" name="Group 154">
            <a:extLst>
              <a:ext uri="{FF2B5EF4-FFF2-40B4-BE49-F238E27FC236}">
                <a16:creationId xmlns:a16="http://schemas.microsoft.com/office/drawing/2014/main" id="{4BF9B80A-22A7-4783-BA60-3DD7DF986836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1524000"/>
          <a:ext cx="3822700" cy="3073400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>
                      <a16:colId xmlns:a16="http://schemas.microsoft.com/office/drawing/2014/main" val="132063564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609358095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371535658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7498209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233286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6 - 25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874608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– 40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1.5 - 1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55682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16 - 133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.8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825374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60 - 300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.6 - .25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238989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150 - 200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.5 - .35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804271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233 - 450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.35 - .25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52663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 – 1400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.25 - .13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180834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 – 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.18 - .065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186238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Pentium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2.66 – 3.6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.09 - .065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297561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Core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1.06 – 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.065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129010"/>
                  </a:ext>
                </a:extLst>
              </a:tr>
            </a:tbl>
          </a:graphicData>
        </a:graphic>
      </p:graphicFrame>
      <p:sp>
        <p:nvSpPr>
          <p:cNvPr id="346267" name="Text Box 155">
            <a:extLst>
              <a:ext uri="{FF2B5EF4-FFF2-40B4-BE49-F238E27FC236}">
                <a16:creationId xmlns:a16="http://schemas.microsoft.com/office/drawing/2014/main" id="{6D5C1F65-C010-4DB8-8052-D0C05925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6553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u="sng"/>
              <a:t>Upcoming milestones: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45 nm (Xeon 5400 Nov. 2007),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32 nm (2009-2010), 22 nm (2011-2012), 16 nm (2013)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04030C-B13C-4F0D-BA2C-AA6653CD5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A8A2EC16-DF8F-4B50-806C-16149400A5AA}" type="slidenum">
              <a:rPr lang="en-US" altLang="en-US">
                <a:solidFill>
                  <a:srgbClr val="990033"/>
                </a:solidFill>
              </a:rPr>
              <a:pPr/>
              <a:t>12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404538D3-8038-4EDD-9FBF-0AE564D89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Integration Density Trends (Moore’s Law)</a:t>
            </a:r>
          </a:p>
        </p:txBody>
      </p:sp>
      <p:pic>
        <p:nvPicPr>
          <p:cNvPr id="333828" name="Picture 4">
            <a:extLst>
              <a:ext uri="{FF2B5EF4-FFF2-40B4-BE49-F238E27FC236}">
                <a16:creationId xmlns:a16="http://schemas.microsoft.com/office/drawing/2014/main" id="{1969715D-0236-4EF5-85B0-E5D0B99B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29" name="Text Box 5">
            <a:extLst>
              <a:ext uri="{FF2B5EF4-FFF2-40B4-BE49-F238E27FC236}">
                <a16:creationId xmlns:a16="http://schemas.microsoft.com/office/drawing/2014/main" id="{125C631F-5946-4C1F-B7E7-DEF1E9C8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0200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Pentium Core 2 Duo (2007) has ~300M transistors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4EDA-F840-4D64-8920-0F223DE139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4098E439-9E0F-4BCE-B21D-0DC7705F466D}" type="slidenum">
              <a:rPr lang="en-US" altLang="en-US">
                <a:solidFill>
                  <a:srgbClr val="990033"/>
                </a:solidFill>
              </a:rPr>
              <a:pPr/>
              <a:t>13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49186" name="Rectangle 2">
            <a:extLst>
              <a:ext uri="{FF2B5EF4-FFF2-40B4-BE49-F238E27FC236}">
                <a16:creationId xmlns:a16="http://schemas.microsoft.com/office/drawing/2014/main" id="{EECCC256-8B9A-4AD7-8DA0-C1DFC9FDD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Microprocessor Technology</a:t>
            </a:r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78D79191-2258-4BC3-BE6D-B8BD54833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Advances in fabrication (lithography, photoresist, metal layers)</a:t>
            </a:r>
          </a:p>
          <a:p>
            <a:endParaRPr lang="en-US" altLang="en-US"/>
          </a:p>
          <a:p>
            <a:r>
              <a:rPr lang="en-US" altLang="en-US"/>
              <a:t>…faster transistor switching (faster processor)</a:t>
            </a:r>
          </a:p>
          <a:p>
            <a:endParaRPr lang="en-US" altLang="en-US"/>
          </a:p>
          <a:p>
            <a:r>
              <a:rPr lang="en-US" altLang="en-US"/>
              <a:t>…smaller transistors/wires</a:t>
            </a:r>
          </a:p>
          <a:p>
            <a:endParaRPr lang="en-US" altLang="en-US"/>
          </a:p>
          <a:p>
            <a:r>
              <a:rPr lang="en-US" altLang="en-US"/>
              <a:t>…higher integration density</a:t>
            </a:r>
          </a:p>
          <a:p>
            <a:endParaRPr lang="en-US" altLang="en-US"/>
          </a:p>
          <a:p>
            <a:r>
              <a:rPr lang="en-US" altLang="en-US"/>
              <a:t>…more “real estate”</a:t>
            </a:r>
          </a:p>
          <a:p>
            <a:endParaRPr lang="en-US" altLang="en-US"/>
          </a:p>
          <a:p>
            <a:r>
              <a:rPr lang="en-US" altLang="en-US"/>
              <a:t>…</a:t>
            </a:r>
            <a:r>
              <a:rPr lang="en-US" altLang="en-US">
                <a:solidFill>
                  <a:srgbClr val="990033"/>
                </a:solidFill>
              </a:rPr>
              <a:t>architectural improvements!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DC69D-D206-48F8-8196-FED2FB1F3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C07A7251-D4F0-4909-905E-7E313ED3DF57}" type="slidenum">
              <a:rPr lang="en-US" altLang="en-US">
                <a:solidFill>
                  <a:srgbClr val="990033"/>
                </a:solidFill>
              </a:rPr>
              <a:pPr/>
              <a:t>14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E0C0E6A9-802E-45BB-BC31-E5C129FAA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Parallelism</a:t>
            </a:r>
          </a:p>
        </p:txBody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F34AA7A0-47CB-41E0-8FBB-A9DD790EE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Decompose a problem into a set of smaller sub-problems</a:t>
            </a:r>
          </a:p>
          <a:p>
            <a:endParaRPr lang="en-US" altLang="en-US"/>
          </a:p>
          <a:p>
            <a:r>
              <a:rPr lang="en-US" altLang="en-US"/>
              <a:t>Process multi sub-problems simultaneously</a:t>
            </a:r>
          </a:p>
          <a:p>
            <a:endParaRPr lang="en-US" altLang="en-US"/>
          </a:p>
          <a:p>
            <a:r>
              <a:rPr lang="en-US" altLang="en-US"/>
              <a:t>Different techniques:</a:t>
            </a:r>
          </a:p>
          <a:p>
            <a:pPr lvl="1"/>
            <a:r>
              <a:rPr lang="en-US" altLang="en-US"/>
              <a:t>Platform:</a:t>
            </a:r>
          </a:p>
          <a:p>
            <a:pPr lvl="2"/>
            <a:r>
              <a:rPr lang="en-US" altLang="en-US"/>
              <a:t>Spread problem across multiple CPUs (parallel processing)</a:t>
            </a:r>
          </a:p>
          <a:p>
            <a:pPr lvl="2"/>
            <a:r>
              <a:rPr lang="en-US" altLang="en-US"/>
              <a:t>Spread problem across multiple components on a CPU (microarchitectural parallelism)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Programming:</a:t>
            </a:r>
          </a:p>
          <a:p>
            <a:pPr lvl="2"/>
            <a:r>
              <a:rPr lang="en-US" altLang="en-US"/>
              <a:t>Automatically DYNAMIC</a:t>
            </a:r>
          </a:p>
          <a:p>
            <a:pPr lvl="2"/>
            <a:r>
              <a:rPr lang="en-US" altLang="en-US"/>
              <a:t>Automatically STATIC</a:t>
            </a:r>
          </a:p>
          <a:p>
            <a:pPr lvl="2"/>
            <a:r>
              <a:rPr lang="en-US" altLang="en-US"/>
              <a:t>Programmer using programming model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1DD91-7F5F-4797-AE6B-E96DDBDD1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5D70F61A-9791-4601-987A-010AD7906C9D}" type="slidenum">
              <a:rPr lang="en-US" altLang="en-US">
                <a:solidFill>
                  <a:srgbClr val="990033"/>
                </a:solidFill>
              </a:rPr>
              <a:pPr/>
              <a:t>15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ED10ECFB-7C21-4D8E-80F8-99ED02DC3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Processing</a:t>
            </a: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BBCE6975-541C-49AC-BC0C-C9DE5CDD6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Parallel processing:</a:t>
            </a:r>
          </a:p>
          <a:p>
            <a:pPr lvl="1"/>
            <a:r>
              <a:rPr lang="en-US" altLang="en-US"/>
              <a:t>Shared memory</a:t>
            </a:r>
          </a:p>
          <a:p>
            <a:pPr lvl="2"/>
            <a:r>
              <a:rPr lang="en-US" altLang="en-US"/>
              <a:t>Symmetric multiprocessing</a:t>
            </a:r>
          </a:p>
          <a:p>
            <a:pPr lvl="2"/>
            <a:r>
              <a:rPr lang="en-US" altLang="en-US"/>
              <a:t>Multiple CPUs share a single memory space (usually NUMA)</a:t>
            </a:r>
          </a:p>
          <a:p>
            <a:pPr lvl="2"/>
            <a:r>
              <a:rPr lang="en-US" altLang="en-US"/>
              <a:t>Communicate through memory reference</a:t>
            </a:r>
          </a:p>
          <a:p>
            <a:pPr lvl="2"/>
            <a:r>
              <a:rPr lang="en-US" altLang="en-US"/>
              <a:t>Each CPU may have local but globally accessible memory</a:t>
            </a:r>
          </a:p>
          <a:p>
            <a:pPr lvl="2"/>
            <a:r>
              <a:rPr lang="en-US" altLang="en-US"/>
              <a:t>Requires expensive crossbar switch (16-processor =&gt; $500K)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Message-passing</a:t>
            </a:r>
          </a:p>
          <a:p>
            <a:pPr lvl="2"/>
            <a:r>
              <a:rPr lang="en-US" altLang="en-US"/>
              <a:t>No shared memory</a:t>
            </a:r>
          </a:p>
          <a:p>
            <a:pPr lvl="2"/>
            <a:r>
              <a:rPr lang="en-US" altLang="en-US"/>
              <a:t>CPUs communicate via explicit messages</a:t>
            </a:r>
          </a:p>
          <a:p>
            <a:pPr lvl="2"/>
            <a:r>
              <a:rPr lang="en-US" altLang="en-US"/>
              <a:t>MPI and OpenMP APIs</a:t>
            </a:r>
          </a:p>
          <a:p>
            <a:pPr lvl="2"/>
            <a:r>
              <a:rPr lang="en-US" altLang="en-US"/>
              <a:t>COTS processors and high-speed LAN switch</a:t>
            </a:r>
          </a:p>
          <a:p>
            <a:pPr lvl="2"/>
            <a:r>
              <a:rPr lang="en-US" altLang="en-US"/>
              <a:t>Scalable:</a:t>
            </a:r>
          </a:p>
          <a:p>
            <a:pPr lvl="3"/>
            <a:r>
              <a:rPr lang="en-US" altLang="en-US"/>
              <a:t>NASA Space Exploration Simulator has 10,240 CPUs (Intel Itanium 2) and requires 1 MW (Lake Murray generates 200 MW)</a:t>
            </a:r>
          </a:p>
          <a:p>
            <a:pPr lvl="3"/>
            <a:r>
              <a:rPr lang="en-US" altLang="en-US"/>
              <a:t>Laurence Livermore BlueGene/L has 65,536 dual-processor (700 MHz PowerPC) nodes and requires 1.5 MW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Hybrid systems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776DB-026C-4803-AA97-81878AF01C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E645269E-8B40-43FF-B0A5-5C90E83F4F9F}" type="slidenum">
              <a:rPr lang="en-US" altLang="en-US">
                <a:solidFill>
                  <a:srgbClr val="990033"/>
                </a:solidFill>
              </a:rPr>
              <a:pPr/>
              <a:t>16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F16430F1-4F97-46B9-89B3-60329BCFA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Microarchitectural Parallelism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E2D40FBE-C850-4915-8271-AE28F0829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Parallelism =&gt; perform multiple operations simultaneously</a:t>
            </a:r>
          </a:p>
          <a:p>
            <a:endParaRPr lang="en-US" altLang="en-US"/>
          </a:p>
          <a:p>
            <a:pPr lvl="1"/>
            <a:r>
              <a:rPr lang="en-US" altLang="en-US"/>
              <a:t>Instruction-level parallelism</a:t>
            </a:r>
          </a:p>
          <a:p>
            <a:pPr lvl="2"/>
            <a:r>
              <a:rPr lang="en-US" altLang="en-US"/>
              <a:t>Execute multiple instructions at the same time</a:t>
            </a:r>
          </a:p>
          <a:p>
            <a:pPr lvl="2"/>
            <a:r>
              <a:rPr lang="en-US" altLang="en-US"/>
              <a:t>Multiple issue</a:t>
            </a:r>
          </a:p>
          <a:p>
            <a:pPr lvl="2"/>
            <a:r>
              <a:rPr lang="en-US" altLang="en-US"/>
              <a:t>Out-of-order execution</a:t>
            </a:r>
          </a:p>
          <a:p>
            <a:pPr lvl="2"/>
            <a:r>
              <a:rPr lang="en-US" altLang="en-US"/>
              <a:t>Speculation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Thread-level parallelism (hyper-threading)</a:t>
            </a:r>
          </a:p>
          <a:p>
            <a:pPr lvl="2"/>
            <a:r>
              <a:rPr lang="en-US" altLang="en-US"/>
              <a:t>Execute multiple threads at the same time on one CPU</a:t>
            </a:r>
          </a:p>
          <a:p>
            <a:pPr lvl="2"/>
            <a:r>
              <a:rPr lang="en-US" altLang="en-US"/>
              <a:t>Threads share memory space and pool of functional units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Chip multiprocessing</a:t>
            </a:r>
          </a:p>
          <a:p>
            <a:pPr lvl="2"/>
            <a:r>
              <a:rPr lang="en-US" altLang="en-US"/>
              <a:t>Execute multiple processes/threads at the same time on multiple CPUs</a:t>
            </a:r>
          </a:p>
          <a:p>
            <a:pPr lvl="2"/>
            <a:r>
              <a:rPr lang="en-US" altLang="en-US"/>
              <a:t>Cores are symmetrical and completely independent but share a common level-2 cache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B3E4E-6B58-4C1B-8791-0FFE0921E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A43E610-675B-40B4-A7D5-A9F66078A954}" type="slidenum">
              <a:rPr lang="en-US" altLang="en-US">
                <a:solidFill>
                  <a:srgbClr val="990033"/>
                </a:solidFill>
              </a:rPr>
              <a:pPr/>
              <a:t>17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246C229C-5FDF-4716-AA74-FFE4D0950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Computing</a:t>
            </a:r>
          </a:p>
        </p:txBody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A4F5068C-BA61-4CDA-AD6A-48C31E631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General-purpose CPUs strike a balance when allocating real estate:</a:t>
            </a:r>
          </a:p>
          <a:p>
            <a:pPr lvl="1"/>
            <a:r>
              <a:rPr lang="en-US" altLang="en-US"/>
              <a:t>on-chip memory (cache) optimized for both sequential and random access</a:t>
            </a:r>
          </a:p>
          <a:p>
            <a:pPr lvl="1"/>
            <a:r>
              <a:rPr lang="en-US" altLang="en-US"/>
              <a:t>floating-point units for arithmetic</a:t>
            </a:r>
          </a:p>
          <a:p>
            <a:pPr lvl="1"/>
            <a:r>
              <a:rPr lang="en-US" altLang="en-US"/>
              <a:t>multimedia units (SIMD)</a:t>
            </a:r>
          </a:p>
          <a:p>
            <a:pPr lvl="1"/>
            <a:r>
              <a:rPr lang="en-US" altLang="en-US"/>
              <a:t>operating system support</a:t>
            </a:r>
          </a:p>
          <a:p>
            <a:pPr lvl="1"/>
            <a:endParaRPr lang="en-US" altLang="en-US"/>
          </a:p>
          <a:p>
            <a:r>
              <a:rPr lang="en-US" altLang="en-US"/>
              <a:t>Special-purpose processors can accelerate programs</a:t>
            </a:r>
          </a:p>
          <a:p>
            <a:pPr lvl="1"/>
            <a:r>
              <a:rPr lang="en-US" altLang="en-US"/>
              <a:t>GPUs (stream processors)</a:t>
            </a:r>
          </a:p>
          <a:p>
            <a:pPr lvl="1"/>
            <a:r>
              <a:rPr lang="en-US" altLang="en-US"/>
              <a:t>FPGAs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D4C6AC9F-8E45-4FD4-BD20-00BA564D7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C5D3842F-9163-4FC6-A75B-0AECC5E2DFA8}" type="slidenum">
              <a:rPr lang="en-US" altLang="en-US">
                <a:solidFill>
                  <a:srgbClr val="990033"/>
                </a:solidFill>
              </a:rPr>
              <a:pPr/>
              <a:t>18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EF56509D-60BE-40ED-97D5-EB5E27B8F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High-Performance Reconfigurable Computing</a:t>
            </a: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CAAD0BCC-06A0-4413-91C5-213B22D32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1371600"/>
            <a:ext cx="5410200" cy="4648200"/>
          </a:xfrm>
        </p:spPr>
        <p:txBody>
          <a:bodyPr/>
          <a:lstStyle/>
          <a:p>
            <a:r>
              <a:rPr lang="en-US" altLang="en-US" sz="1600"/>
              <a:t>HPRC:</a:t>
            </a:r>
          </a:p>
          <a:p>
            <a:pPr lvl="1"/>
            <a:r>
              <a:rPr lang="en-US" altLang="en-US" sz="1400"/>
              <a:t>Use FPGA as co-processor</a:t>
            </a:r>
          </a:p>
          <a:p>
            <a:endParaRPr lang="en-US" altLang="en-US" sz="1600"/>
          </a:p>
          <a:p>
            <a:r>
              <a:rPr lang="en-US" altLang="en-US" sz="1600"/>
              <a:t>Example:</a:t>
            </a:r>
          </a:p>
          <a:p>
            <a:pPr lvl="1"/>
            <a:r>
              <a:rPr lang="en-US" altLang="en-US" sz="1400"/>
              <a:t>Application requires a </a:t>
            </a:r>
            <a:r>
              <a:rPr lang="en-US" altLang="en-US" sz="1400">
                <a:solidFill>
                  <a:srgbClr val="990033"/>
                </a:solidFill>
              </a:rPr>
              <a:t>week</a:t>
            </a:r>
            <a:r>
              <a:rPr lang="en-US" altLang="en-US" sz="1400"/>
              <a:t> of CPU time</a:t>
            </a:r>
          </a:p>
          <a:p>
            <a:pPr lvl="1"/>
            <a:r>
              <a:rPr lang="en-US" altLang="en-US" sz="1400"/>
              <a:t>One computation consumes </a:t>
            </a:r>
            <a:r>
              <a:rPr lang="en-US" altLang="en-US" sz="1400">
                <a:solidFill>
                  <a:srgbClr val="990033"/>
                </a:solidFill>
              </a:rPr>
              <a:t>99%</a:t>
            </a:r>
            <a:r>
              <a:rPr lang="en-US" altLang="en-US" sz="1400"/>
              <a:t> of execution time</a:t>
            </a:r>
          </a:p>
        </p:txBody>
      </p:sp>
      <p:graphicFrame>
        <p:nvGraphicFramePr>
          <p:cNvPr id="314372" name="Group 4">
            <a:extLst>
              <a:ext uri="{FF2B5EF4-FFF2-40B4-BE49-F238E27FC236}">
                <a16:creationId xmlns:a16="http://schemas.microsoft.com/office/drawing/2014/main" id="{C8CBB6F3-F818-40A1-85F9-123D4AA0E156}"/>
              </a:ext>
            </a:extLst>
          </p:cNvPr>
          <p:cNvGraphicFramePr>
            <a:graphicFrameLocks noGrp="1"/>
          </p:cNvGraphicFramePr>
          <p:nvPr/>
        </p:nvGraphicFramePr>
        <p:xfrm>
          <a:off x="4508500" y="3640138"/>
          <a:ext cx="3492500" cy="2074862"/>
        </p:xfrm>
        <a:graphic>
          <a:graphicData uri="http://schemas.openxmlformats.org/drawingml/2006/table">
            <a:tbl>
              <a:tblPr/>
              <a:tblGrid>
                <a:gridCol w="1022350">
                  <a:extLst>
                    <a:ext uri="{9D8B030D-6E8A-4147-A177-3AD203B41FA5}">
                      <a16:colId xmlns:a16="http://schemas.microsoft.com/office/drawing/2014/main" val="2870779874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71762785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433530403"/>
                    </a:ext>
                  </a:extLst>
                </a:gridCol>
              </a:tblGrid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speedup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speedup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507612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593101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3.3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600413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2.5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20380"/>
                  </a:ext>
                </a:extLst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210262"/>
                  </a:ext>
                </a:extLst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504476"/>
                  </a:ext>
                </a:extLst>
              </a:tr>
            </a:tbl>
          </a:graphicData>
        </a:graphic>
      </p:graphicFrame>
      <p:pic>
        <p:nvPicPr>
          <p:cNvPr id="314402" name="Picture 34">
            <a:extLst>
              <a:ext uri="{FF2B5EF4-FFF2-40B4-BE49-F238E27FC236}">
                <a16:creationId xmlns:a16="http://schemas.microsoft.com/office/drawing/2014/main" id="{41E6F587-49F1-4218-AE9D-1C5E92D9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0813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403" name="Text Box 35">
            <a:extLst>
              <a:ext uri="{FF2B5EF4-FFF2-40B4-BE49-F238E27FC236}">
                <a16:creationId xmlns:a16="http://schemas.microsoft.com/office/drawing/2014/main" id="{83179301-B2DF-4C6D-AEF0-612A5F19D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27432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>
                <a:latin typeface="Verdana" panose="020B0604030504040204" pitchFamily="34" charset="0"/>
              </a:rPr>
              <a:t>Replaces software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>
                <a:latin typeface="Verdana" panose="020B0604030504040204" pitchFamily="34" charset="0"/>
              </a:rPr>
              <a:t>Exploits parallelism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B7B0B33-1921-47FF-B557-A8BB7A316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4383BF9C-50A7-4F75-A905-5465F70651E2}" type="slidenum">
              <a:rPr lang="en-US" altLang="en-US">
                <a:solidFill>
                  <a:srgbClr val="990033"/>
                </a:solidFill>
              </a:rPr>
              <a:pPr/>
              <a:t>19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FFFCDD2C-83E6-42DB-814B-7703683C4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HPRC:  Requirements, Pros, Cons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A00D9380-987D-4000-A105-5ECAA79A7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altLang="en-US"/>
              <a:t>Application criteria: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altLang="en-US" sz="1400">
                <a:solidFill>
                  <a:srgbClr val="990033"/>
                </a:solidFill>
              </a:rPr>
              <a:t>computationally expensive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altLang="en-US" sz="1400">
                <a:solidFill>
                  <a:srgbClr val="990033"/>
                </a:solidFill>
              </a:rPr>
              <a:t>has a bottleneck computation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altLang="en-US" sz="1400">
                <a:solidFill>
                  <a:srgbClr val="990033"/>
                </a:solidFill>
              </a:rPr>
              <a:t>bottleneck computation is parallelizable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altLang="en-US" sz="1400">
                <a:solidFill>
                  <a:srgbClr val="990033"/>
                </a:solidFill>
              </a:rPr>
              <a:t>…and has low I/O and storage requirements</a:t>
            </a:r>
          </a:p>
          <a:p>
            <a:pPr marL="800100" lvl="1" indent="-342900">
              <a:lnSpc>
                <a:spcPct val="90000"/>
              </a:lnSpc>
            </a:pPr>
            <a:endParaRPr lang="en-US" altLang="en-US" sz="1400">
              <a:solidFill>
                <a:srgbClr val="990033"/>
              </a:solidFill>
            </a:endParaRPr>
          </a:p>
          <a:p>
            <a:pPr marL="381000" indent="-381000">
              <a:lnSpc>
                <a:spcPct val="90000"/>
              </a:lnSpc>
            </a:pPr>
            <a:r>
              <a:rPr lang="en-US" altLang="en-US"/>
              <a:t>Advantages of HPRC: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1400" b="1"/>
              <a:t>Cost</a:t>
            </a:r>
          </a:p>
          <a:p>
            <a:pPr marL="1181100" lvl="2" indent="-266700">
              <a:lnSpc>
                <a:spcPct val="90000"/>
              </a:lnSpc>
            </a:pPr>
            <a:r>
              <a:rPr lang="en-US" altLang="en-US" sz="1400">
                <a:solidFill>
                  <a:srgbClr val="990033"/>
                </a:solidFill>
              </a:rPr>
              <a:t>FPGA card</a:t>
            </a:r>
            <a:r>
              <a:rPr lang="en-US" altLang="en-US" sz="1400"/>
              <a:t> =&gt; ~ $15K</a:t>
            </a:r>
          </a:p>
          <a:p>
            <a:pPr marL="1181100" lvl="2" indent="-266700">
              <a:lnSpc>
                <a:spcPct val="90000"/>
              </a:lnSpc>
            </a:pPr>
            <a:r>
              <a:rPr lang="en-US" altLang="en-US" sz="1400">
                <a:solidFill>
                  <a:srgbClr val="990033"/>
                </a:solidFill>
              </a:rPr>
              <a:t>128-processor cluster</a:t>
            </a:r>
            <a:r>
              <a:rPr lang="en-US" altLang="en-US" sz="1400"/>
              <a:t> =&gt; ~ $150K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altLang="en-US" sz="1800"/>
              <a:t>			</a:t>
            </a:r>
            <a:r>
              <a:rPr lang="en-US" altLang="en-US" sz="1400"/>
              <a:t>+ maintenance + cooling + electricity + recycling</a:t>
            </a:r>
          </a:p>
          <a:p>
            <a:pPr marL="800100" lvl="1" indent="-342900">
              <a:lnSpc>
                <a:spcPct val="90000"/>
              </a:lnSpc>
            </a:pPr>
            <a:endParaRPr lang="en-US" altLang="en-US"/>
          </a:p>
          <a:p>
            <a:pPr marL="381000" indent="-381000">
              <a:lnSpc>
                <a:spcPct val="90000"/>
              </a:lnSpc>
            </a:pPr>
            <a:r>
              <a:rPr lang="en-US" altLang="en-US"/>
              <a:t>Disadvantage for HPRC: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1400"/>
              <a:t>Programming the FPGA</a:t>
            </a:r>
          </a:p>
        </p:txBody>
      </p:sp>
      <p:pic>
        <p:nvPicPr>
          <p:cNvPr id="315396" name="Picture 4" descr="WILDSTAR 4 for PCI-X">
            <a:extLst>
              <a:ext uri="{FF2B5EF4-FFF2-40B4-BE49-F238E27FC236}">
                <a16:creationId xmlns:a16="http://schemas.microsoft.com/office/drawing/2014/main" id="{3E5331B6-8CDC-43C2-B41F-3510D443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768">
            <a:off x="5410200" y="2286000"/>
            <a:ext cx="3733800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E4E95-5FD9-4F83-95BE-1CDD632A1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7BFA3BA-683F-427C-A0C3-9968E8DD1F07}" type="slidenum">
              <a:rPr lang="en-US" altLang="en-US">
                <a:solidFill>
                  <a:srgbClr val="990033"/>
                </a:solidFill>
              </a:rPr>
              <a:pPr/>
              <a:t>2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0F323849-FEA5-4EF5-8291-CE078C32F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Elements</a:t>
            </a:r>
          </a:p>
        </p:txBody>
      </p:sp>
      <p:pic>
        <p:nvPicPr>
          <p:cNvPr id="280579" name="Picture 3">
            <a:extLst>
              <a:ext uri="{FF2B5EF4-FFF2-40B4-BE49-F238E27FC236}">
                <a16:creationId xmlns:a16="http://schemas.microsoft.com/office/drawing/2014/main" id="{A8BFE0F2-216B-49A8-892E-87D268FA7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866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0110C-3A84-40BA-BF8F-A68E10A59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20C9B4AC-E37A-4076-8B6C-BEAAAE08D7EA}" type="slidenum">
              <a:rPr lang="en-US" altLang="en-US">
                <a:solidFill>
                  <a:srgbClr val="990033"/>
                </a:solidFill>
              </a:rPr>
              <a:pPr/>
              <a:t>20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D8063FD3-CE74-43B8-BF46-684AC7994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LANs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A8599EE8-FF20-4E87-8EF6-FD4729839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Peripheral and LAN switched interconnects are merging</a:t>
            </a:r>
          </a:p>
          <a:p>
            <a:endParaRPr lang="en-US" altLang="en-US"/>
          </a:p>
          <a:p>
            <a:r>
              <a:rPr lang="en-US" altLang="en-US"/>
              <a:t>LAN</a:t>
            </a:r>
          </a:p>
          <a:p>
            <a:pPr lvl="1"/>
            <a:r>
              <a:rPr lang="en-US" altLang="en-US"/>
              <a:t>Fibre Channel</a:t>
            </a:r>
          </a:p>
          <a:p>
            <a:pPr lvl="2"/>
            <a:r>
              <a:rPr lang="en-US" altLang="en-US"/>
              <a:t>For storage devices / SAN (1 – 12.75 Gbps)</a:t>
            </a:r>
          </a:p>
          <a:p>
            <a:pPr lvl="2"/>
            <a:r>
              <a:rPr lang="en-US" altLang="en-US"/>
              <a:t>16 port 1U 2.12 Gbps is $15K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Infiniband (copper or fiber)</a:t>
            </a:r>
          </a:p>
          <a:p>
            <a:pPr lvl="2"/>
            <a:r>
              <a:rPr lang="en-US" altLang="en-US"/>
              <a:t>2.5 Gbps</a:t>
            </a:r>
          </a:p>
          <a:p>
            <a:pPr lvl="2"/>
            <a:r>
              <a:rPr lang="en-US" altLang="en-US"/>
              <a:t>16 port is $10K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Myrinet (designed for clusters)</a:t>
            </a:r>
          </a:p>
          <a:p>
            <a:pPr lvl="2"/>
            <a:r>
              <a:rPr lang="en-US" altLang="en-US"/>
              <a:t>10 Gbps</a:t>
            </a:r>
          </a:p>
          <a:p>
            <a:pPr lvl="2"/>
            <a:r>
              <a:rPr lang="en-US" altLang="en-US"/>
              <a:t>16 port for $10K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1G/10G Ethernet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33D4F6D7-CDD9-4CDF-A30A-F12975E90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B3E53FA4-303C-42B2-A3E8-B53276101C65}" type="slidenum">
              <a:rPr lang="en-US" altLang="en-US">
                <a:solidFill>
                  <a:srgbClr val="990033"/>
                </a:solidFill>
              </a:rPr>
              <a:pPr/>
              <a:t>3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A616FC2B-47FC-45C8-89C8-7318B5491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Semiconductors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CE85DCBC-79A5-4DF7-A268-39EDBE2A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/>
              <a:t>Silicon is a group IV element (4 valence electrons, shells:  2, 8, 18, 32…)</a:t>
            </a:r>
          </a:p>
          <a:p>
            <a:pPr lvl="1"/>
            <a:r>
              <a:rPr lang="en-US" altLang="en-US" sz="1400"/>
              <a:t>Forms covalent bonds with four neighbor atoms (3D cubic crystal lattice)</a:t>
            </a:r>
          </a:p>
          <a:p>
            <a:pPr lvl="1"/>
            <a:r>
              <a:rPr lang="en-US" altLang="en-US" sz="1400"/>
              <a:t>Si is a poor conductor, but </a:t>
            </a:r>
            <a:r>
              <a:rPr lang="en-US" altLang="en-US" sz="1400" i="1"/>
              <a:t>conduction</a:t>
            </a:r>
            <a:r>
              <a:rPr lang="en-US" altLang="en-US" sz="1400"/>
              <a:t> characteristics may be altered</a:t>
            </a:r>
          </a:p>
          <a:p>
            <a:pPr lvl="1"/>
            <a:r>
              <a:rPr lang="en-US" altLang="en-US" sz="1400"/>
              <a:t>Add impurities/dopants (replaces silicon atom in lattice):</a:t>
            </a:r>
          </a:p>
          <a:p>
            <a:pPr lvl="2"/>
            <a:r>
              <a:rPr lang="en-US" altLang="en-US" sz="1000"/>
              <a:t>Makes a better conductor</a:t>
            </a:r>
          </a:p>
          <a:p>
            <a:pPr lvl="2"/>
            <a:r>
              <a:rPr lang="en-US" altLang="en-US" sz="1000"/>
              <a:t>Group V element (phosphorus/arsenic) =&gt; 5 valence electrons</a:t>
            </a:r>
          </a:p>
          <a:p>
            <a:pPr lvl="3"/>
            <a:r>
              <a:rPr lang="en-US" altLang="en-US" sz="900"/>
              <a:t>Leaves an electron free =&gt; n-type semiconductor (electrons, negative carriers)</a:t>
            </a:r>
          </a:p>
          <a:p>
            <a:pPr lvl="2"/>
            <a:r>
              <a:rPr lang="en-US" altLang="en-US" sz="1000"/>
              <a:t>Group III element (boron) =&gt; 3 valence electrons</a:t>
            </a:r>
          </a:p>
          <a:p>
            <a:pPr lvl="3"/>
            <a:r>
              <a:rPr lang="en-US" altLang="en-US" sz="900"/>
              <a:t>Borrows an electron from neighbor =&gt; p-type semiconductor (holes, positive carriers)</a:t>
            </a:r>
          </a:p>
        </p:txBody>
      </p:sp>
      <p:pic>
        <p:nvPicPr>
          <p:cNvPr id="281604" name="Picture 4">
            <a:extLst>
              <a:ext uri="{FF2B5EF4-FFF2-40B4-BE49-F238E27FC236}">
                <a16:creationId xmlns:a16="http://schemas.microsoft.com/office/drawing/2014/main" id="{1F3341C3-649F-4E74-9ADD-5BE2108EE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84588"/>
            <a:ext cx="2895600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Line 5">
            <a:extLst>
              <a:ext uri="{FF2B5EF4-FFF2-40B4-BE49-F238E27FC236}">
                <a16:creationId xmlns:a16="http://schemas.microsoft.com/office/drawing/2014/main" id="{1A0A2184-4919-41CB-866B-87B0CFFAF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67518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6" name="Text Box 6">
            <a:extLst>
              <a:ext uri="{FF2B5EF4-FFF2-40B4-BE49-F238E27FC236}">
                <a16:creationId xmlns:a16="http://schemas.microsoft.com/office/drawing/2014/main" id="{F216228B-86A6-4229-9453-0A6F6D58B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78338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forward bias</a:t>
            </a:r>
          </a:p>
        </p:txBody>
      </p:sp>
      <p:sp>
        <p:nvSpPr>
          <p:cNvPr id="281607" name="Line 7">
            <a:extLst>
              <a:ext uri="{FF2B5EF4-FFF2-40B4-BE49-F238E27FC236}">
                <a16:creationId xmlns:a16="http://schemas.microsoft.com/office/drawing/2014/main" id="{E15FF6A5-FC6F-465F-A9D4-ECAC3A9FE0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48275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8" name="Text Box 8">
            <a:extLst>
              <a:ext uri="{FF2B5EF4-FFF2-40B4-BE49-F238E27FC236}">
                <a16:creationId xmlns:a16="http://schemas.microsoft.com/office/drawing/2014/main" id="{26DCB679-1587-4DF1-9FE8-C8BB82AB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43438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reverse bias</a:t>
            </a:r>
          </a:p>
        </p:txBody>
      </p:sp>
      <p:sp>
        <p:nvSpPr>
          <p:cNvPr id="281609" name="Text Box 9">
            <a:extLst>
              <a:ext uri="{FF2B5EF4-FFF2-40B4-BE49-F238E27FC236}">
                <a16:creationId xmlns:a16="http://schemas.microsoft.com/office/drawing/2014/main" id="{EC30DA8D-762C-4C0A-8CB4-03BDB5D0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913188"/>
            <a:ext cx="685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+ + +</a:t>
            </a:r>
          </a:p>
          <a:p>
            <a:pPr algn="ctr">
              <a:spcBef>
                <a:spcPct val="50000"/>
              </a:spcBef>
            </a:pPr>
            <a:r>
              <a:rPr lang="en-US" altLang="en-US" sz="1000"/>
              <a:t>+ + +</a:t>
            </a:r>
          </a:p>
        </p:txBody>
      </p:sp>
      <p:sp>
        <p:nvSpPr>
          <p:cNvPr id="281610" name="Text Box 10">
            <a:extLst>
              <a:ext uri="{FF2B5EF4-FFF2-40B4-BE49-F238E27FC236}">
                <a16:creationId xmlns:a16="http://schemas.microsoft.com/office/drawing/2014/main" id="{D540236A-577D-4F9F-8A56-CB23BD0B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913188"/>
            <a:ext cx="685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- - -</a:t>
            </a:r>
          </a:p>
          <a:p>
            <a:pPr algn="ctr">
              <a:spcBef>
                <a:spcPct val="50000"/>
              </a:spcBef>
            </a:pPr>
            <a:r>
              <a:rPr lang="en-US" altLang="en-US" sz="1000"/>
              <a:t>- - -</a:t>
            </a:r>
          </a:p>
        </p:txBody>
      </p:sp>
      <p:sp>
        <p:nvSpPr>
          <p:cNvPr id="281611" name="Text Box 11">
            <a:extLst>
              <a:ext uri="{FF2B5EF4-FFF2-40B4-BE49-F238E27FC236}">
                <a16:creationId xmlns:a16="http://schemas.microsoft.com/office/drawing/2014/main" id="{1DB012DF-444A-4D5F-B11D-52AC0C2A2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65588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P-N junction</a:t>
            </a:r>
          </a:p>
        </p:txBody>
      </p:sp>
      <p:sp>
        <p:nvSpPr>
          <p:cNvPr id="281612" name="Text Box 12">
            <a:extLst>
              <a:ext uri="{FF2B5EF4-FFF2-40B4-BE49-F238E27FC236}">
                <a16:creationId xmlns:a16="http://schemas.microsoft.com/office/drawing/2014/main" id="{FB854180-7124-439E-8D3F-946B0BF51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6845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281613" name="Text Box 13">
            <a:extLst>
              <a:ext uri="{FF2B5EF4-FFF2-40B4-BE49-F238E27FC236}">
                <a16:creationId xmlns:a16="http://schemas.microsoft.com/office/drawing/2014/main" id="{A8342213-91E2-467E-9D2A-64A18F6D8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6845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281614" name="Text Box 14">
            <a:extLst>
              <a:ext uri="{FF2B5EF4-FFF2-40B4-BE49-F238E27FC236}">
                <a16:creationId xmlns:a16="http://schemas.microsoft.com/office/drawing/2014/main" id="{35CE59D3-04CA-46F8-853C-B24428CD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6845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281615" name="Text Box 15">
            <a:extLst>
              <a:ext uri="{FF2B5EF4-FFF2-40B4-BE49-F238E27FC236}">
                <a16:creationId xmlns:a16="http://schemas.microsoft.com/office/drawing/2014/main" id="{9CE0445B-4B52-484C-B13C-6BF39E06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6845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281616" name="Text Box 16">
            <a:extLst>
              <a:ext uri="{FF2B5EF4-FFF2-40B4-BE49-F238E27FC236}">
                <a16:creationId xmlns:a16="http://schemas.microsoft.com/office/drawing/2014/main" id="{3D0011E5-0839-4491-BC1B-E002A69A2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13188"/>
            <a:ext cx="685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+ + +</a:t>
            </a:r>
          </a:p>
          <a:p>
            <a:pPr algn="ctr">
              <a:spcBef>
                <a:spcPct val="50000"/>
              </a:spcBef>
            </a:pPr>
            <a:r>
              <a:rPr lang="en-US" altLang="en-US" sz="1000"/>
              <a:t>+ + +</a:t>
            </a:r>
          </a:p>
        </p:txBody>
      </p:sp>
      <p:sp>
        <p:nvSpPr>
          <p:cNvPr id="281617" name="Text Box 17">
            <a:extLst>
              <a:ext uri="{FF2B5EF4-FFF2-40B4-BE49-F238E27FC236}">
                <a16:creationId xmlns:a16="http://schemas.microsoft.com/office/drawing/2014/main" id="{9A487D76-8A96-4AB3-88D6-30AAA03C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913188"/>
            <a:ext cx="685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- - -</a:t>
            </a:r>
          </a:p>
          <a:p>
            <a:pPr algn="ctr">
              <a:spcBef>
                <a:spcPct val="50000"/>
              </a:spcBef>
            </a:pPr>
            <a:r>
              <a:rPr lang="en-US" altLang="en-US" sz="1000"/>
              <a:t>- - -</a:t>
            </a:r>
          </a:p>
        </p:txBody>
      </p:sp>
      <p:pic>
        <p:nvPicPr>
          <p:cNvPr id="281619" name="Picture 19">
            <a:extLst>
              <a:ext uri="{FF2B5EF4-FFF2-40B4-BE49-F238E27FC236}">
                <a16:creationId xmlns:a16="http://schemas.microsoft.com/office/drawing/2014/main" id="{274F58E7-450B-4C49-A04E-3C3E8911B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5908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/>
      <p:bldP spid="281606" grpId="1"/>
      <p:bldP spid="281608" grpId="0"/>
      <p:bldP spid="281609" grpId="0"/>
      <p:bldP spid="281609" grpId="1"/>
      <p:bldP spid="281610" grpId="0"/>
      <p:bldP spid="281610" grpId="1"/>
      <p:bldP spid="281611" grpId="0"/>
      <p:bldP spid="281612" grpId="0"/>
      <p:bldP spid="281612" grpId="1"/>
      <p:bldP spid="281613" grpId="0"/>
      <p:bldP spid="281613" grpId="1"/>
      <p:bldP spid="281614" grpId="0"/>
      <p:bldP spid="281615" grpId="0"/>
      <p:bldP spid="281616" grpId="0"/>
      <p:bldP spid="2816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96D83257-337A-4C23-A851-775433A15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041BA3D4-0C18-4780-8050-3616E7F7D98D}" type="slidenum">
              <a:rPr lang="en-US" altLang="en-US">
                <a:solidFill>
                  <a:srgbClr val="990033"/>
                </a:solidFill>
              </a:rPr>
              <a:pPr/>
              <a:t>4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D83E0222-C607-4CEA-AEBD-622F28D3E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MOSFETs</a:t>
            </a:r>
          </a:p>
        </p:txBody>
      </p:sp>
      <p:pic>
        <p:nvPicPr>
          <p:cNvPr id="282628" name="Picture 4">
            <a:extLst>
              <a:ext uri="{FF2B5EF4-FFF2-40B4-BE49-F238E27FC236}">
                <a16:creationId xmlns:a16="http://schemas.microsoft.com/office/drawing/2014/main" id="{AE5F51FF-A3EE-4445-B543-232BE3AC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5626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2629" name="Text Box 5">
            <a:extLst>
              <a:ext uri="{FF2B5EF4-FFF2-40B4-BE49-F238E27FC236}">
                <a16:creationId xmlns:a16="http://schemas.microsoft.com/office/drawing/2014/main" id="{C95BB196-4EE2-4B7D-8201-D2D9C0564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body/bulk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>
                <a:latin typeface="Verdana" panose="020B0604030504040204" pitchFamily="34" charset="0"/>
              </a:rPr>
              <a:t>GROUND</a:t>
            </a:r>
          </a:p>
        </p:txBody>
      </p:sp>
      <p:sp>
        <p:nvSpPr>
          <p:cNvPr id="282630" name="Line 6">
            <a:extLst>
              <a:ext uri="{FF2B5EF4-FFF2-40B4-BE49-F238E27FC236}">
                <a16:creationId xmlns:a16="http://schemas.microsoft.com/office/drawing/2014/main" id="{471C9AC7-9C7B-431E-80A1-C8F2D563AE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3124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1" name="Text Box 7">
            <a:extLst>
              <a:ext uri="{FF2B5EF4-FFF2-40B4-BE49-F238E27FC236}">
                <a16:creationId xmlns:a16="http://schemas.microsoft.com/office/drawing/2014/main" id="{6FBAAF83-9900-4CED-BE05-DBBEFF58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u="sng">
                <a:latin typeface="Verdana" panose="020B0604030504040204" pitchFamily="34" charset="0"/>
              </a:rPr>
              <a:t>NMOS/NFET</a:t>
            </a:r>
          </a:p>
        </p:txBody>
      </p:sp>
      <p:sp>
        <p:nvSpPr>
          <p:cNvPr id="282632" name="Text Box 8">
            <a:extLst>
              <a:ext uri="{FF2B5EF4-FFF2-40B4-BE49-F238E27FC236}">
                <a16:creationId xmlns:a16="http://schemas.microsoft.com/office/drawing/2014/main" id="{F4815E53-F9F2-49DA-A173-E09742E6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u="sng">
                <a:latin typeface="Verdana" panose="020B0604030504040204" pitchFamily="34" charset="0"/>
              </a:rPr>
              <a:t>PMOS/PFET</a:t>
            </a:r>
          </a:p>
        </p:txBody>
      </p:sp>
      <p:sp>
        <p:nvSpPr>
          <p:cNvPr id="282633" name="Text Box 9">
            <a:extLst>
              <a:ext uri="{FF2B5EF4-FFF2-40B4-BE49-F238E27FC236}">
                <a16:creationId xmlns:a16="http://schemas.microsoft.com/office/drawing/2014/main" id="{C97A3C93-E556-47F8-B027-4D4E9FB4F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52800"/>
            <a:ext cx="12954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channel</a:t>
            </a:r>
          </a:p>
          <a:p>
            <a:pPr algn="ctr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shorter length, faster transistor (dist. for electrons)</a:t>
            </a:r>
          </a:p>
        </p:txBody>
      </p:sp>
      <p:sp>
        <p:nvSpPr>
          <p:cNvPr id="282634" name="Line 10">
            <a:extLst>
              <a:ext uri="{FF2B5EF4-FFF2-40B4-BE49-F238E27FC236}">
                <a16:creationId xmlns:a16="http://schemas.microsoft.com/office/drawing/2014/main" id="{CB6CA6F9-9B77-4E09-A98F-B6C7E28C49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2895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5" name="Text Box 11">
            <a:extLst>
              <a:ext uri="{FF2B5EF4-FFF2-40B4-BE49-F238E27FC236}">
                <a16:creationId xmlns:a16="http://schemas.microsoft.com/office/drawing/2014/main" id="{1577C1AA-08EB-48FA-BDA2-D7958B10F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290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body/bulk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>
                <a:latin typeface="Verdana" panose="020B0604030504040204" pitchFamily="34" charset="0"/>
              </a:rPr>
              <a:t>HIGH</a:t>
            </a:r>
          </a:p>
        </p:txBody>
      </p:sp>
      <p:sp>
        <p:nvSpPr>
          <p:cNvPr id="282636" name="Line 12">
            <a:extLst>
              <a:ext uri="{FF2B5EF4-FFF2-40B4-BE49-F238E27FC236}">
                <a16:creationId xmlns:a16="http://schemas.microsoft.com/office/drawing/2014/main" id="{35F4F5A5-6882-4420-9BA5-5C5B2A5307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3124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7" name="Text Box 13">
            <a:extLst>
              <a:ext uri="{FF2B5EF4-FFF2-40B4-BE49-F238E27FC236}">
                <a16:creationId xmlns:a16="http://schemas.microsoft.com/office/drawing/2014/main" id="{A241817F-784A-4A3C-AAB2-4B8A3317D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positive </a:t>
            </a:r>
            <a:r>
              <a:rPr lang="en-US" altLang="en-US" sz="1000" b="1">
                <a:solidFill>
                  <a:srgbClr val="990033"/>
                </a:solidFill>
                <a:latin typeface="Verdana" panose="020B0604030504040204" pitchFamily="34" charset="0"/>
              </a:rPr>
              <a:t>voltage</a:t>
            </a: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 (Vdd)</a:t>
            </a:r>
          </a:p>
        </p:txBody>
      </p:sp>
      <p:sp>
        <p:nvSpPr>
          <p:cNvPr id="282638" name="Line 14">
            <a:extLst>
              <a:ext uri="{FF2B5EF4-FFF2-40B4-BE49-F238E27FC236}">
                <a16:creationId xmlns:a16="http://schemas.microsoft.com/office/drawing/2014/main" id="{AF450A90-B913-4F4D-80E7-CC0183255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828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9" name="Line 15">
            <a:extLst>
              <a:ext uri="{FF2B5EF4-FFF2-40B4-BE49-F238E27FC236}">
                <a16:creationId xmlns:a16="http://schemas.microsoft.com/office/drawing/2014/main" id="{7C581B78-F6DB-45FC-B177-BE22A15DF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819400"/>
            <a:ext cx="1371600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0" name="Text Box 16">
            <a:extLst>
              <a:ext uri="{FF2B5EF4-FFF2-40B4-BE49-F238E27FC236}">
                <a16:creationId xmlns:a16="http://schemas.microsoft.com/office/drawing/2014/main" id="{E3CF76ED-A4E3-4D6C-A2A0-6205F3BF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954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negative </a:t>
            </a:r>
            <a:r>
              <a:rPr lang="en-US" altLang="en-US" sz="1000" b="1">
                <a:solidFill>
                  <a:srgbClr val="990033"/>
                </a:solidFill>
                <a:latin typeface="Verdana" panose="020B0604030504040204" pitchFamily="34" charset="0"/>
              </a:rPr>
              <a:t>voltage</a:t>
            </a: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 (rel. to body) (GND)</a:t>
            </a:r>
          </a:p>
        </p:txBody>
      </p:sp>
      <p:sp>
        <p:nvSpPr>
          <p:cNvPr id="282641" name="Line 17">
            <a:extLst>
              <a:ext uri="{FF2B5EF4-FFF2-40B4-BE49-F238E27FC236}">
                <a16:creationId xmlns:a16="http://schemas.microsoft.com/office/drawing/2014/main" id="{675CE47D-1FB0-47A6-9DCF-9D2D3F8D9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1676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2" name="Line 18">
            <a:extLst>
              <a:ext uri="{FF2B5EF4-FFF2-40B4-BE49-F238E27FC236}">
                <a16:creationId xmlns:a16="http://schemas.microsoft.com/office/drawing/2014/main" id="{89E2E8FD-9ABE-434C-AE13-BAA783100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819400"/>
            <a:ext cx="1371600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3" name="Line 19">
            <a:extLst>
              <a:ext uri="{FF2B5EF4-FFF2-40B4-BE49-F238E27FC236}">
                <a16:creationId xmlns:a16="http://schemas.microsoft.com/office/drawing/2014/main" id="{A7302A1B-61AC-40D2-9BD5-A14AAACB6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4" name="Line 20">
            <a:extLst>
              <a:ext uri="{FF2B5EF4-FFF2-40B4-BE49-F238E27FC236}">
                <a16:creationId xmlns:a16="http://schemas.microsoft.com/office/drawing/2014/main" id="{CD26A4AF-63C6-4530-8C9A-4CD10FF98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5" name="Line 21">
            <a:extLst>
              <a:ext uri="{FF2B5EF4-FFF2-40B4-BE49-F238E27FC236}">
                <a16:creationId xmlns:a16="http://schemas.microsoft.com/office/drawing/2014/main" id="{49BCDE35-496F-4E2A-B329-F7E92442D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6" name="Line 22">
            <a:extLst>
              <a:ext uri="{FF2B5EF4-FFF2-40B4-BE49-F238E27FC236}">
                <a16:creationId xmlns:a16="http://schemas.microsoft.com/office/drawing/2014/main" id="{481A4F76-ECE8-4D79-A053-6EF23909F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7" name="Text Box 23">
            <a:extLst>
              <a:ext uri="{FF2B5EF4-FFF2-40B4-BE49-F238E27FC236}">
                <a16:creationId xmlns:a16="http://schemas.microsoft.com/office/drawing/2014/main" id="{5CB6DE0F-5C61-4F71-A8F4-BF7E38AF2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86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latin typeface="Verdana" panose="020B0604030504040204" pitchFamily="34" charset="0"/>
              </a:rPr>
              <a:t>(S/D to body is reverse-biased)</a:t>
            </a:r>
          </a:p>
        </p:txBody>
      </p:sp>
      <p:sp>
        <p:nvSpPr>
          <p:cNvPr id="282648" name="Text Box 24">
            <a:extLst>
              <a:ext uri="{FF2B5EF4-FFF2-40B4-BE49-F238E27FC236}">
                <a16:creationId xmlns:a16="http://schemas.microsoft.com/office/drawing/2014/main" id="{81E55A32-6B37-4213-9E18-CD102C31A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209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- - -</a:t>
            </a:r>
          </a:p>
        </p:txBody>
      </p:sp>
      <p:sp>
        <p:nvSpPr>
          <p:cNvPr id="282649" name="Text Box 25">
            <a:extLst>
              <a:ext uri="{FF2B5EF4-FFF2-40B4-BE49-F238E27FC236}">
                <a16:creationId xmlns:a16="http://schemas.microsoft.com/office/drawing/2014/main" id="{6D9BEAF4-04B4-48D1-A0D9-92EA82538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850" y="2632075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+ + +</a:t>
            </a:r>
          </a:p>
        </p:txBody>
      </p:sp>
      <p:sp>
        <p:nvSpPr>
          <p:cNvPr id="282650" name="Text Box 26">
            <a:extLst>
              <a:ext uri="{FF2B5EF4-FFF2-40B4-BE49-F238E27FC236}">
                <a16:creationId xmlns:a16="http://schemas.microsoft.com/office/drawing/2014/main" id="{918D6A46-4393-4616-8CBC-0F17E6A2A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2408238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+ + +</a:t>
            </a:r>
          </a:p>
        </p:txBody>
      </p:sp>
      <p:sp>
        <p:nvSpPr>
          <p:cNvPr id="282651" name="Text Box 27">
            <a:extLst>
              <a:ext uri="{FF2B5EF4-FFF2-40B4-BE49-F238E27FC236}">
                <a16:creationId xmlns:a16="http://schemas.microsoft.com/office/drawing/2014/main" id="{6CA6D602-FF4B-4152-A920-9E116B982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239871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- - -</a:t>
            </a:r>
          </a:p>
        </p:txBody>
      </p:sp>
      <p:sp>
        <p:nvSpPr>
          <p:cNvPr id="282652" name="Text Box 28">
            <a:extLst>
              <a:ext uri="{FF2B5EF4-FFF2-40B4-BE49-F238E27FC236}">
                <a16:creationId xmlns:a16="http://schemas.microsoft.com/office/drawing/2014/main" id="{E2C3715B-CDA1-45D0-924E-F9904CA2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432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current</a:t>
            </a:r>
          </a:p>
        </p:txBody>
      </p:sp>
      <p:sp>
        <p:nvSpPr>
          <p:cNvPr id="282653" name="Text Box 29">
            <a:extLst>
              <a:ext uri="{FF2B5EF4-FFF2-40B4-BE49-F238E27FC236}">
                <a16:creationId xmlns:a16="http://schemas.microsoft.com/office/drawing/2014/main" id="{A3DF7EE4-98C2-4708-B6F6-51245E1C3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7432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current</a:t>
            </a:r>
          </a:p>
        </p:txBody>
      </p:sp>
      <p:sp>
        <p:nvSpPr>
          <p:cNvPr id="282655" name="Rectangle 31">
            <a:extLst>
              <a:ext uri="{FF2B5EF4-FFF2-40B4-BE49-F238E27FC236}">
                <a16:creationId xmlns:a16="http://schemas.microsoft.com/office/drawing/2014/main" id="{C42FB33C-A6FB-4DF0-A706-97EABFDE0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371600"/>
          </a:xfrm>
          <a:noFill/>
          <a:ln/>
        </p:spPr>
        <p:txBody>
          <a:bodyPr/>
          <a:lstStyle/>
          <a:p>
            <a:r>
              <a:rPr lang="en-US" altLang="en-US"/>
              <a:t>Metal-</a:t>
            </a:r>
            <a:r>
              <a:rPr lang="en-US" altLang="en-US" i="1"/>
              <a:t>poly</a:t>
            </a:r>
            <a:r>
              <a:rPr lang="en-US" altLang="en-US"/>
              <a:t>-Oxide-Semiconductor structures built onto substrate</a:t>
            </a:r>
          </a:p>
          <a:p>
            <a:pPr lvl="1"/>
            <a:r>
              <a:rPr lang="en-US" altLang="en-US" i="1"/>
              <a:t>Diffusion</a:t>
            </a:r>
            <a:r>
              <a:rPr lang="en-US" altLang="en-US"/>
              <a:t>:  Inject dopants into substrate</a:t>
            </a:r>
          </a:p>
          <a:p>
            <a:pPr lvl="1"/>
            <a:r>
              <a:rPr lang="en-US" altLang="en-US" i="1"/>
              <a:t>Oxidation</a:t>
            </a:r>
            <a:r>
              <a:rPr lang="en-US" altLang="en-US"/>
              <a:t>:  Form layer of SiO2 (glass)</a:t>
            </a:r>
          </a:p>
          <a:p>
            <a:pPr lvl="1"/>
            <a:r>
              <a:rPr lang="en-US" altLang="en-US" i="1"/>
              <a:t>Deposition</a:t>
            </a:r>
            <a:r>
              <a:rPr lang="en-US" altLang="en-US"/>
              <a:t> and </a:t>
            </a:r>
            <a:r>
              <a:rPr lang="en-US" altLang="en-US" i="1"/>
              <a:t>etching</a:t>
            </a:r>
            <a:r>
              <a:rPr lang="en-US" altLang="en-US"/>
              <a:t>:  Add aluminum/copper wires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282633" grpId="0"/>
      <p:bldP spid="282635" grpId="0"/>
      <p:bldP spid="282637" grpId="0"/>
      <p:bldP spid="282640" grpId="0"/>
      <p:bldP spid="282648" grpId="0"/>
      <p:bldP spid="282649" grpId="0"/>
      <p:bldP spid="282650" grpId="0"/>
      <p:bldP spid="282651" grpId="0"/>
      <p:bldP spid="282652" grpId="0"/>
      <p:bldP spid="2826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DF342BA-E2D6-4BC0-8F08-EA0E78569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33E4016-5851-4C95-8C5A-810F5E6D9A1C}" type="slidenum">
              <a:rPr lang="en-US" altLang="en-US">
                <a:solidFill>
                  <a:srgbClr val="990033"/>
                </a:solidFill>
              </a:rPr>
              <a:pPr/>
              <a:t>5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C4B692D4-D8B4-4BD1-868A-5FF518F3E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Layout</a:t>
            </a:r>
          </a:p>
        </p:txBody>
      </p:sp>
      <p:pic>
        <p:nvPicPr>
          <p:cNvPr id="302083" name="Picture 3">
            <a:extLst>
              <a:ext uri="{FF2B5EF4-FFF2-40B4-BE49-F238E27FC236}">
                <a16:creationId xmlns:a16="http://schemas.microsoft.com/office/drawing/2014/main" id="{A49B5C71-B739-4969-8CC2-AA4E2483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242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084" name="Text Box 4">
            <a:extLst>
              <a:ext uri="{FF2B5EF4-FFF2-40B4-BE49-F238E27FC236}">
                <a16:creationId xmlns:a16="http://schemas.microsoft.com/office/drawing/2014/main" id="{EB6D2779-AE29-4343-AA84-460B57E1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3-input NAND</a:t>
            </a:r>
          </a:p>
        </p:txBody>
      </p:sp>
      <p:pic>
        <p:nvPicPr>
          <p:cNvPr id="302085" name="Picture 5">
            <a:extLst>
              <a:ext uri="{FF2B5EF4-FFF2-40B4-BE49-F238E27FC236}">
                <a16:creationId xmlns:a16="http://schemas.microsoft.com/office/drawing/2014/main" id="{55764D56-2644-4566-A813-2215A0882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981325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6" name="Picture 6">
            <a:extLst>
              <a:ext uri="{FF2B5EF4-FFF2-40B4-BE49-F238E27FC236}">
                <a16:creationId xmlns:a16="http://schemas.microsoft.com/office/drawing/2014/main" id="{F1D42D64-BC5C-401E-8857-0D0EA843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1336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9CCF022B-7B0A-4D27-95A3-CA0D56A6D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99B35BFE-7E5C-4BC1-82C7-3D95DAEB0F54}" type="slidenum">
              <a:rPr lang="en-US" altLang="en-US">
                <a:solidFill>
                  <a:srgbClr val="990033"/>
                </a:solidFill>
              </a:rPr>
              <a:pPr/>
              <a:t>6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C59B8833-DE21-4848-9240-9318957666E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Logic Gates</a:t>
            </a:r>
          </a:p>
        </p:txBody>
      </p:sp>
      <p:graphicFrame>
        <p:nvGraphicFramePr>
          <p:cNvPr id="284675" name="Object 3">
            <a:extLst>
              <a:ext uri="{FF2B5EF4-FFF2-40B4-BE49-F238E27FC236}">
                <a16:creationId xmlns:a16="http://schemas.microsoft.com/office/drawing/2014/main" id="{E9BFA9F9-8F05-4C8F-845F-A0B41A331454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609600" y="1752600"/>
          <a:ext cx="8445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203040" progId="Equation.3">
                  <p:embed/>
                </p:oleObj>
              </mc:Choice>
              <mc:Fallback>
                <p:oleObj name="Equation" r:id="rId2" imgW="393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8445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6" name="Object 4">
            <a:extLst>
              <a:ext uri="{FF2B5EF4-FFF2-40B4-BE49-F238E27FC236}">
                <a16:creationId xmlns:a16="http://schemas.microsoft.com/office/drawing/2014/main" id="{8D202F33-0D60-4E35-BC96-0904844E61BB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3581400" y="1754188"/>
          <a:ext cx="7620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203040" progId="Equation.3">
                  <p:embed/>
                </p:oleObj>
              </mc:Choice>
              <mc:Fallback>
                <p:oleObj name="Equation" r:id="rId4" imgW="634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4188"/>
                        <a:ext cx="762000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7" name="Object 5">
            <a:extLst>
              <a:ext uri="{FF2B5EF4-FFF2-40B4-BE49-F238E27FC236}">
                <a16:creationId xmlns:a16="http://schemas.microsoft.com/office/drawing/2014/main" id="{9522B6F9-F73D-4B6B-98AE-1DC49DF25DC5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4191000" y="3932238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03040" progId="Equation.3">
                  <p:embed/>
                </p:oleObj>
              </mc:Choice>
              <mc:Fallback>
                <p:oleObj name="Equation" r:id="rId6" imgW="6094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932238"/>
                        <a:ext cx="838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78" name="Text Box 6">
            <a:extLst>
              <a:ext uri="{FF2B5EF4-FFF2-40B4-BE49-F238E27FC236}">
                <a16:creationId xmlns:a16="http://schemas.microsoft.com/office/drawing/2014/main" id="{05D6A0D6-8D57-4E08-9254-6F58C6588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478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inv</a:t>
            </a:r>
          </a:p>
        </p:txBody>
      </p:sp>
      <p:sp>
        <p:nvSpPr>
          <p:cNvPr id="284679" name="Text Box 7">
            <a:extLst>
              <a:ext uri="{FF2B5EF4-FFF2-40B4-BE49-F238E27FC236}">
                <a16:creationId xmlns:a16="http://schemas.microsoft.com/office/drawing/2014/main" id="{FEF658F3-D35D-4367-9227-386F6B18F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NAND2</a:t>
            </a:r>
          </a:p>
        </p:txBody>
      </p:sp>
      <p:pic>
        <p:nvPicPr>
          <p:cNvPr id="284680" name="Picture 8">
            <a:extLst>
              <a:ext uri="{FF2B5EF4-FFF2-40B4-BE49-F238E27FC236}">
                <a16:creationId xmlns:a16="http://schemas.microsoft.com/office/drawing/2014/main" id="{D1B8803E-2851-4F85-9E43-59C8D7BE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41500"/>
            <a:ext cx="19812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4681" name="Text Box 9">
            <a:extLst>
              <a:ext uri="{FF2B5EF4-FFF2-40B4-BE49-F238E27FC236}">
                <a16:creationId xmlns:a16="http://schemas.microsoft.com/office/drawing/2014/main" id="{C85EDC30-C3C2-4AD5-93B1-020C8231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5494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NAND3</a:t>
            </a:r>
          </a:p>
        </p:txBody>
      </p:sp>
      <p:sp>
        <p:nvSpPr>
          <p:cNvPr id="284682" name="Text Box 10">
            <a:extLst>
              <a:ext uri="{FF2B5EF4-FFF2-40B4-BE49-F238E27FC236}">
                <a16:creationId xmlns:a16="http://schemas.microsoft.com/office/drawing/2014/main" id="{5CB5F7EA-4504-4C8B-9D4D-6FFD619B1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576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NOR2</a:t>
            </a:r>
          </a:p>
        </p:txBody>
      </p:sp>
      <p:pic>
        <p:nvPicPr>
          <p:cNvPr id="284683" name="Picture 11">
            <a:extLst>
              <a:ext uri="{FF2B5EF4-FFF2-40B4-BE49-F238E27FC236}">
                <a16:creationId xmlns:a16="http://schemas.microsoft.com/office/drawing/2014/main" id="{B3DB109A-1D83-4C07-9B04-E475E9E4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2192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84" name="Picture 12">
            <a:extLst>
              <a:ext uri="{FF2B5EF4-FFF2-40B4-BE49-F238E27FC236}">
                <a16:creationId xmlns:a16="http://schemas.microsoft.com/office/drawing/2014/main" id="{A6F31500-A662-47D8-B27E-5927398F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87788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85" name="Picture 13">
            <a:extLst>
              <a:ext uri="{FF2B5EF4-FFF2-40B4-BE49-F238E27FC236}">
                <a16:creationId xmlns:a16="http://schemas.microsoft.com/office/drawing/2014/main" id="{1786A499-2297-4742-8EF6-1A47969A1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9906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86" name="Picture 14">
            <a:extLst>
              <a:ext uri="{FF2B5EF4-FFF2-40B4-BE49-F238E27FC236}">
                <a16:creationId xmlns:a16="http://schemas.microsoft.com/office/drawing/2014/main" id="{19DBA3AB-C038-46F5-9900-FE8E5A150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12954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87" name="Picture 15">
            <a:extLst>
              <a:ext uri="{FF2B5EF4-FFF2-40B4-BE49-F238E27FC236}">
                <a16:creationId xmlns:a16="http://schemas.microsoft.com/office/drawing/2014/main" id="{31EC2D43-3FCE-49FA-8C9C-6BE1959B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06600"/>
            <a:ext cx="838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4688" name="Object 16">
            <a:extLst>
              <a:ext uri="{FF2B5EF4-FFF2-40B4-BE49-F238E27FC236}">
                <a16:creationId xmlns:a16="http://schemas.microsoft.com/office/drawing/2014/main" id="{79B6FAAA-F090-4BF2-8A8E-8438958FF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035550"/>
          <a:ext cx="8382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680" imgH="203040" progId="Equation.3">
                  <p:embed/>
                </p:oleObj>
              </mc:Choice>
              <mc:Fallback>
                <p:oleObj name="Equation" r:id="rId14" imgW="6346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35550"/>
                        <a:ext cx="8382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4689" name="Picture 17">
            <a:extLst>
              <a:ext uri="{FF2B5EF4-FFF2-40B4-BE49-F238E27FC236}">
                <a16:creationId xmlns:a16="http://schemas.microsoft.com/office/drawing/2014/main" id="{74053A4D-54B0-4E3C-9E79-E9FBCD1BA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13238"/>
            <a:ext cx="990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90" name="Picture 18">
            <a:extLst>
              <a:ext uri="{FF2B5EF4-FFF2-40B4-BE49-F238E27FC236}">
                <a16:creationId xmlns:a16="http://schemas.microsoft.com/office/drawing/2014/main" id="{850B5B70-909A-4E05-9C2F-7A6AF5DD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03838"/>
            <a:ext cx="11430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91" name="Picture 19">
            <a:extLst>
              <a:ext uri="{FF2B5EF4-FFF2-40B4-BE49-F238E27FC236}">
                <a16:creationId xmlns:a16="http://schemas.microsoft.com/office/drawing/2014/main" id="{6E09C756-1E08-4180-BDE6-9D3DDAED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60838"/>
            <a:ext cx="1524000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4692" name="Object 20">
            <a:extLst>
              <a:ext uri="{FF2B5EF4-FFF2-40B4-BE49-F238E27FC236}">
                <a16:creationId xmlns:a16="http://schemas.microsoft.com/office/drawing/2014/main" id="{9D81B822-1E16-4685-9039-3D94635F2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752600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203040" progId="Equation.3">
                  <p:embed/>
                </p:oleObj>
              </mc:Choice>
              <mc:Fallback>
                <p:oleObj name="Equation" r:id="rId19" imgW="609480" imgH="203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762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4">
            <a:extLst>
              <a:ext uri="{FF2B5EF4-FFF2-40B4-BE49-F238E27FC236}">
                <a16:creationId xmlns:a16="http://schemas.microsoft.com/office/drawing/2014/main" id="{33CF5B37-2842-466B-AA0F-D7E43093E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EB9FFD7D-0266-47F2-A764-DC95CCCC41F6}" type="slidenum">
              <a:rPr lang="en-US" altLang="en-US">
                <a:solidFill>
                  <a:srgbClr val="990033"/>
                </a:solidFill>
              </a:rPr>
              <a:pPr/>
              <a:t>7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E544FEAE-37C1-4266-B5A1-8B2DCA8A3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Logic Synthesis</a:t>
            </a:r>
          </a:p>
        </p:txBody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73F0376A-AFA2-4CCC-BFAD-073BF6C8B4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2286000" cy="4648200"/>
          </a:xfrm>
        </p:spPr>
        <p:txBody>
          <a:bodyPr/>
          <a:lstStyle/>
          <a:p>
            <a:r>
              <a:rPr lang="en-US" altLang="en-US" sz="1600"/>
              <a:t>Behavior:</a:t>
            </a:r>
          </a:p>
          <a:p>
            <a:pPr lvl="1"/>
            <a:r>
              <a:rPr lang="en-US" altLang="en-US" sz="1400"/>
              <a:t>S = A + B</a:t>
            </a:r>
          </a:p>
          <a:p>
            <a:pPr lvl="1"/>
            <a:r>
              <a:rPr lang="en-US" altLang="en-US" sz="1400"/>
              <a:t>Assume A is 2 bits, B is 2 bits, C is 3 bits</a:t>
            </a:r>
          </a:p>
        </p:txBody>
      </p:sp>
      <p:graphicFrame>
        <p:nvGraphicFramePr>
          <p:cNvPr id="328792" name="Group 88">
            <a:extLst>
              <a:ext uri="{FF2B5EF4-FFF2-40B4-BE49-F238E27FC236}">
                <a16:creationId xmlns:a16="http://schemas.microsoft.com/office/drawing/2014/main" id="{598D7C36-9C23-468B-89E0-BCFE1916DC14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1447800"/>
          <a:ext cx="1752600" cy="4419600"/>
        </p:xfrm>
        <a:graphic>
          <a:graphicData uri="http://schemas.openxmlformats.org/drawingml/2006/table">
            <a:tbl>
              <a:tblPr/>
              <a:tblGrid>
                <a:gridCol w="558800">
                  <a:extLst>
                    <a:ext uri="{9D8B030D-6E8A-4147-A177-3AD203B41FA5}">
                      <a16:colId xmlns:a16="http://schemas.microsoft.com/office/drawing/2014/main" val="3590601508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13712968"/>
                    </a:ext>
                  </a:extLst>
                </a:gridCol>
                <a:gridCol w="633412">
                  <a:extLst>
                    <a:ext uri="{9D8B030D-6E8A-4147-A177-3AD203B41FA5}">
                      <a16:colId xmlns:a16="http://schemas.microsoft.com/office/drawing/2014/main" val="4200932840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47335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562282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775710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157170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521954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307682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005892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03979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324275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13111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40251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283430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863116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92160"/>
                  </a:ext>
                </a:extLst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440544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386785"/>
                  </a:ext>
                </a:extLst>
              </a:tr>
              <a:tr h="26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 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798972"/>
                  </a:ext>
                </a:extLst>
              </a:tr>
            </a:tbl>
          </a:graphicData>
        </a:graphic>
      </p:graphicFrame>
      <p:graphicFrame>
        <p:nvGraphicFramePr>
          <p:cNvPr id="328794" name="Object 90">
            <a:extLst>
              <a:ext uri="{FF2B5EF4-FFF2-40B4-BE49-F238E27FC236}">
                <a16:creationId xmlns:a16="http://schemas.microsoft.com/office/drawing/2014/main" id="{F67B1D56-02BE-4DA5-9778-A2F64D08FAD4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572000" y="1447800"/>
          <a:ext cx="42672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1981080" progId="Equation.3">
                  <p:embed/>
                </p:oleObj>
              </mc:Choice>
              <mc:Fallback>
                <p:oleObj name="Equation" r:id="rId2" imgW="3720960" imgH="198108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267200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796" name="Picture 92">
            <a:extLst>
              <a:ext uri="{FF2B5EF4-FFF2-40B4-BE49-F238E27FC236}">
                <a16:creationId xmlns:a16="http://schemas.microsoft.com/office/drawing/2014/main" id="{232CA940-BE0A-4F5F-AFD1-B05F7EFF57D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99" name="Picture 95">
            <a:extLst>
              <a:ext uri="{FF2B5EF4-FFF2-40B4-BE49-F238E27FC236}">
                <a16:creationId xmlns:a16="http://schemas.microsoft.com/office/drawing/2014/main" id="{AA848F03-EE54-450E-B2B1-B887DC4E2CA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801" name="Picture 97">
            <a:extLst>
              <a:ext uri="{FF2B5EF4-FFF2-40B4-BE49-F238E27FC236}">
                <a16:creationId xmlns:a16="http://schemas.microsoft.com/office/drawing/2014/main" id="{74581020-866B-4C2D-834E-9747F13F17C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7322F-0DA5-41CB-AF1A-06A5A3B78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C7985BDD-FB23-440C-880A-B5E9D7E0D29B}" type="slidenum">
              <a:rPr lang="en-US" altLang="en-US">
                <a:solidFill>
                  <a:srgbClr val="990033"/>
                </a:solidFill>
              </a:rPr>
              <a:pPr/>
              <a:t>8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5EA18EE3-6E80-41BB-807B-4ED88BBAA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MIPS Microarchitecture</a:t>
            </a:r>
          </a:p>
        </p:txBody>
      </p:sp>
      <p:pic>
        <p:nvPicPr>
          <p:cNvPr id="332809" name="Picture 9">
            <a:extLst>
              <a:ext uri="{FF2B5EF4-FFF2-40B4-BE49-F238E27FC236}">
                <a16:creationId xmlns:a16="http://schemas.microsoft.com/office/drawing/2014/main" id="{CCC00F19-34DC-4AC7-8E19-C3BB7B9C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628D7-A52C-4651-A0FF-59FF2F30D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B1A06B41-E248-4BB2-9C99-253AEBC952F4}" type="slidenum">
              <a:rPr lang="en-US" altLang="en-US">
                <a:solidFill>
                  <a:srgbClr val="990033"/>
                </a:solidFill>
              </a:rPr>
              <a:pPr/>
              <a:t>9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B74EC807-9522-4E78-801D-6675DF8A3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Synthesized and P&amp;R’ed MIPS Architecture</a:t>
            </a:r>
          </a:p>
        </p:txBody>
      </p:sp>
      <p:pic>
        <p:nvPicPr>
          <p:cNvPr id="331780" name="Picture 4">
            <a:extLst>
              <a:ext uri="{FF2B5EF4-FFF2-40B4-BE49-F238E27FC236}">
                <a16:creationId xmlns:a16="http://schemas.microsoft.com/office/drawing/2014/main" id="{4261017C-B387-4A5E-A8B7-23EEEE2E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1485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32686</TotalTime>
  <Words>1454</Words>
  <Application>Microsoft Office PowerPoint</Application>
  <PresentationFormat>On-screen Show (4:3)</PresentationFormat>
  <Paragraphs>323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Verdana</vt:lpstr>
      <vt:lpstr>Symbol</vt:lpstr>
      <vt:lpstr>usc</vt:lpstr>
      <vt:lpstr>Microsoft Equation 3.0</vt:lpstr>
      <vt:lpstr>Trends in the Infrastructure of Computing:  Processing, Storage, Bandwidth</vt:lpstr>
      <vt:lpstr>Elements</vt:lpstr>
      <vt:lpstr>Semiconductors</vt:lpstr>
      <vt:lpstr>MOSFETs</vt:lpstr>
      <vt:lpstr>Layout</vt:lpstr>
      <vt:lpstr>Logic Gates</vt:lpstr>
      <vt:lpstr>Logic Synthesis</vt:lpstr>
      <vt:lpstr>MIPS Microarchitecture</vt:lpstr>
      <vt:lpstr>Synthesized and P&amp;R’ed MIPS Architecture</vt:lpstr>
      <vt:lpstr>Feature Size</vt:lpstr>
      <vt:lpstr>Minimum Feature Size</vt:lpstr>
      <vt:lpstr>Integration Density Trends (Moore’s Law)</vt:lpstr>
      <vt:lpstr>Microprocessor Technology</vt:lpstr>
      <vt:lpstr>Parallelism</vt:lpstr>
      <vt:lpstr>Parallel Processing</vt:lpstr>
      <vt:lpstr>Microarchitectural Parallelism</vt:lpstr>
      <vt:lpstr>Heterogeneous Computing</vt:lpstr>
      <vt:lpstr>High-Performance Reconfigurable Computing</vt:lpstr>
      <vt:lpstr>HPRC:  Requirements, Pros, Cons</vt:lpstr>
      <vt:lpstr>LANs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Jed Ostrom</cp:lastModifiedBy>
  <cp:revision>440</cp:revision>
  <dcterms:created xsi:type="dcterms:W3CDTF">2005-09-22T21:21:18Z</dcterms:created>
  <dcterms:modified xsi:type="dcterms:W3CDTF">2021-03-22T20:03:45Z</dcterms:modified>
</cp:coreProperties>
</file>