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0" r:id="rId5"/>
    <p:sldId id="279" r:id="rId6"/>
    <p:sldId id="262" r:id="rId7"/>
    <p:sldId id="303" r:id="rId8"/>
    <p:sldId id="305" r:id="rId9"/>
    <p:sldId id="304" r:id="rId10"/>
    <p:sldId id="282" r:id="rId11"/>
    <p:sldId id="316" r:id="rId12"/>
    <p:sldId id="337" r:id="rId13"/>
    <p:sldId id="321" r:id="rId14"/>
    <p:sldId id="334" r:id="rId15"/>
    <p:sldId id="331" r:id="rId16"/>
    <p:sldId id="332" r:id="rId17"/>
    <p:sldId id="333" r:id="rId18"/>
    <p:sldId id="323" r:id="rId19"/>
    <p:sldId id="325" r:id="rId20"/>
    <p:sldId id="326" r:id="rId21"/>
    <p:sldId id="335" r:id="rId22"/>
    <p:sldId id="336" r:id="rId23"/>
    <p:sldId id="328" r:id="rId24"/>
    <p:sldId id="33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9933"/>
    <a:srgbClr val="00FF00"/>
    <a:srgbClr val="9900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>
      <p:cViewPr varScale="1">
        <p:scale>
          <a:sx n="99" d="100"/>
          <a:sy n="9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EF554824-E5D4-4ED3-938F-BDA470FE12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8AE57ED-955D-4229-A3F4-2EBBA86F85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>
            <a:extLst>
              <a:ext uri="{FF2B5EF4-FFF2-40B4-BE49-F238E27FC236}">
                <a16:creationId xmlns:a16="http://schemas.microsoft.com/office/drawing/2014/main" id="{174CE1AD-74AC-4BDC-90D2-4F39A5BFE81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>
            <a:extLst>
              <a:ext uri="{FF2B5EF4-FFF2-40B4-BE49-F238E27FC236}">
                <a16:creationId xmlns:a16="http://schemas.microsoft.com/office/drawing/2014/main" id="{A5B8F12A-767E-4980-BF5A-B3E3D50567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614E05-6B99-4F6B-9662-892EA3DCA7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551B0D5-5087-44E8-BDE3-6265C5A459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AC19A4E-B180-4161-9113-B969644E4E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D27216F7-3CDF-45D7-AB70-D5B4A948E91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6CD0310-A28D-4ECA-8DA7-5ED81DA69AB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1F3E3E7-0CBF-4E3B-8BBF-A96F31A305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68376A3A-B0FD-4CF3-85B2-45CCDAB67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CAD040-F6C9-4825-BB5C-400F406E72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BAAF1F-536B-402C-ADEF-D4C035F95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57150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B1170B-E5B9-43B2-9A5C-462DC4D0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4800600"/>
            <a:ext cx="7391400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0" descr="usc">
            <a:extLst>
              <a:ext uri="{FF2B5EF4-FFF2-40B4-BE49-F238E27FC236}">
                <a16:creationId xmlns:a16="http://schemas.microsoft.com/office/drawing/2014/main" id="{A7E8E4F1-8BAA-4D52-874B-3BA7A6818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31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7A381F-5858-40A5-9EAA-92F8A921DD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C4873049-ABA9-45F7-98D0-B14FD4B65AED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2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C0B7E2-89C7-4C8B-AA86-2497B8CF44E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5BB03215-E4B2-4277-9702-6B0DC0DA38CE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4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40386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58FC00-28F8-40C9-BBB6-BDC9258C78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E769A9E4-F68F-4E9E-80BD-0F58F2AB2926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08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0871CDA-CDFF-4CC2-90E2-27353CB6E4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3E3B93C-4EC2-4BB7-9C5B-03134DA25158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61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6DFD51-E37D-42D4-B225-AE53832D9F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065804E1-6FCB-40E8-8219-FE8318602B09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CE1F88-E5CC-443D-AD27-DE2D11892B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7237201-2DD3-49D9-8D92-6F00EFB3009F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4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C544DC-BADF-4BAE-9439-964B1F9A2B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3311F30C-BFFD-4CF2-893B-0827A48D0EC0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05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D29E1-778D-49EF-90C0-F2B90C9177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D705CAE-CD96-4A29-A27B-2A6BE78517B0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5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5F8F09B9-736A-4B0A-AB9B-D98D4360521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DC39E8E0-346F-4992-9887-F27A0B2DADD3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BD63370-1E92-42ED-B525-FCE04E3B5B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904E8CE-ED33-4835-B2E3-4884BA4192A4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7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973082-0FD9-42D4-850F-BE4B03CC4A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AFE027A8-7B65-44A4-9B8D-95E24ABE748B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40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5AD009-1162-4B4C-B80D-653338E80D3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6BB55D7F-499A-41EC-BCA8-3F8ECAF8E619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0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431BFE-3DAF-49B8-82AB-EDCA6122D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85B9550-4404-4927-A546-F7B5EC5CD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ACC0870-FC9E-4B67-9183-5DB9DB329F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90800" y="632460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r>
              <a:rPr lang="en-US" altLang="en-US"/>
              <a:t>CSCE 190:  Computing in the Modern World</a:t>
            </a:r>
            <a:r>
              <a:rPr lang="en-US" altLang="en-US">
                <a:solidFill>
                  <a:srgbClr val="990033"/>
                </a:solidFill>
              </a:rPr>
              <a:t>			 </a:t>
            </a:r>
            <a:fld id="{9A867356-DD0F-43F7-816C-619187B08EE8}" type="slidenum">
              <a:rPr lang="en-US" altLang="en-US">
                <a:solidFill>
                  <a:srgbClr val="990033"/>
                </a:solidFill>
              </a:rPr>
              <a:pPr/>
              <a:t>‹#›</a:t>
            </a:fld>
            <a:endParaRPr lang="en-US" altLang="en-US">
              <a:solidFill>
                <a:srgbClr val="990033"/>
              </a:solidFill>
            </a:endParaRPr>
          </a:p>
        </p:txBody>
      </p:sp>
      <p:pic>
        <p:nvPicPr>
          <p:cNvPr id="3077" name="Picture 8" descr="usc">
            <a:extLst>
              <a:ext uri="{FF2B5EF4-FFF2-40B4-BE49-F238E27FC236}">
                <a16:creationId xmlns:a16="http://schemas.microsoft.com/office/drawing/2014/main" id="{6A04302C-6B97-4E19-9391-054741540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72200"/>
            <a:ext cx="289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9">
            <a:extLst>
              <a:ext uri="{FF2B5EF4-FFF2-40B4-BE49-F238E27FC236}">
                <a16:creationId xmlns:a16="http://schemas.microsoft.com/office/drawing/2014/main" id="{F17D2547-A999-449F-8512-8A3693D35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60960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E8F82AE6-C826-4373-AA20-3F00E9BD9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12954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>
            <a:extLst>
              <a:ext uri="{FF2B5EF4-FFF2-40B4-BE49-F238E27FC236}">
                <a16:creationId xmlns:a16="http://schemas.microsoft.com/office/drawing/2014/main" id="{B0B1E151-7BDB-4FF2-AD80-20E793C2C6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457200"/>
            <a:ext cx="8991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9.png"/><Relationship Id="rId20" Type="http://schemas.openxmlformats.org/officeDocument/2006/relationships/image" Target="../media/image22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5.png"/><Relationship Id="rId5" Type="http://schemas.openxmlformats.org/officeDocument/2006/relationships/image" Target="../media/image10.wmf"/><Relationship Id="rId15" Type="http://schemas.openxmlformats.org/officeDocument/2006/relationships/image" Target="../media/image18.wmf"/><Relationship Id="rId10" Type="http://schemas.openxmlformats.org/officeDocument/2006/relationships/image" Target="../media/image14.png"/><Relationship Id="rId19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png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878D7A3-A8C6-4434-A550-C0BC3CF1F0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1905000"/>
            <a:ext cx="8534400" cy="1447800"/>
          </a:xfrm>
        </p:spPr>
        <p:txBody>
          <a:bodyPr/>
          <a:lstStyle/>
          <a:p>
            <a:pPr eaLnBrk="1" hangingPunct="1"/>
            <a:r>
              <a:rPr lang="en-US" altLang="en-US" sz="2800"/>
              <a:t>Trends in the Infrastructure of Computing:  Processing, Storage, Bandwidth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F9669C9-2507-4288-BC89-941304DD3A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7620000" cy="1295400"/>
          </a:xfrm>
        </p:spPr>
        <p:txBody>
          <a:bodyPr/>
          <a:lstStyle/>
          <a:p>
            <a:pPr algn="r" eaLnBrk="1" hangingPunct="1"/>
            <a:r>
              <a:rPr lang="en-US" altLang="en-US" sz="2400">
                <a:solidFill>
                  <a:srgbClr val="990033"/>
                </a:solidFill>
              </a:rPr>
              <a:t>CSCE 190:  Computing in the Modern World</a:t>
            </a:r>
          </a:p>
          <a:p>
            <a:pPr algn="r" eaLnBrk="1" hangingPunct="1"/>
            <a:r>
              <a:rPr lang="en-US" altLang="en-US"/>
              <a:t>Dr. Jason D. Bakos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A89945A-BE94-4F1A-AE40-385ADCE385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EAE1171F-09E3-46CC-842B-70586505989F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10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57B168B-BB30-449B-B563-CA1E9DD18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 Size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A50CF9A-709A-4D5B-A308-17B84D525F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Shrink minimum feature size…</a:t>
            </a:r>
          </a:p>
          <a:p>
            <a:pPr lvl="1" eaLnBrk="1" hangingPunct="1"/>
            <a:r>
              <a:rPr lang="en-US" altLang="en-US"/>
              <a:t>Smaller L decreases carrier time and increases current</a:t>
            </a:r>
          </a:p>
          <a:p>
            <a:pPr lvl="1" eaLnBrk="1" hangingPunct="1"/>
            <a:r>
              <a:rPr lang="en-US" altLang="en-US"/>
              <a:t>Therefore, W may also be reduced for fixed current</a:t>
            </a:r>
          </a:p>
          <a:p>
            <a:pPr lvl="1" eaLnBrk="1" hangingPunct="1"/>
            <a:r>
              <a:rPr lang="en-US" altLang="en-US"/>
              <a:t>C</a:t>
            </a:r>
            <a:r>
              <a:rPr lang="en-US" altLang="en-US" baseline="-25000"/>
              <a:t>g</a:t>
            </a:r>
            <a:r>
              <a:rPr lang="en-US" altLang="en-US"/>
              <a:t>, C</a:t>
            </a:r>
            <a:r>
              <a:rPr lang="en-US" altLang="en-US" baseline="-25000"/>
              <a:t>s</a:t>
            </a:r>
            <a:r>
              <a:rPr lang="en-US" altLang="en-US"/>
              <a:t>, and C</a:t>
            </a:r>
            <a:r>
              <a:rPr lang="en-US" altLang="en-US" baseline="-25000"/>
              <a:t>d</a:t>
            </a:r>
            <a:r>
              <a:rPr lang="en-US" altLang="en-US"/>
              <a:t> are reduced</a:t>
            </a:r>
          </a:p>
          <a:p>
            <a:pPr lvl="1" eaLnBrk="1" hangingPunct="1"/>
            <a:r>
              <a:rPr lang="en-US" altLang="en-US"/>
              <a:t>Transistor switches faster (</a:t>
            </a:r>
            <a:r>
              <a:rPr lang="en-US" altLang="en-US" i="1"/>
              <a:t>~linear </a:t>
            </a:r>
            <a:r>
              <a:rPr lang="en-US" altLang="en-US"/>
              <a:t>relationship)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4371E749-8940-4235-8422-657E979E1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60198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>
            <a:extLst>
              <a:ext uri="{FF2B5EF4-FFF2-40B4-BE49-F238E27FC236}">
                <a16:creationId xmlns:a16="http://schemas.microsoft.com/office/drawing/2014/main" id="{E10828E5-AA4C-4B56-A341-1DCDEC942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BB64930E-3028-4AD7-8A9A-823A3707FDBD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11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ECFAE8F-D261-4B7E-BE0F-A684D8DC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Minimum Feature Size</a:t>
            </a:r>
          </a:p>
        </p:txBody>
      </p:sp>
      <p:graphicFrame>
        <p:nvGraphicFramePr>
          <p:cNvPr id="13441" name="Group 129">
            <a:extLst>
              <a:ext uri="{FF2B5EF4-FFF2-40B4-BE49-F238E27FC236}">
                <a16:creationId xmlns:a16="http://schemas.microsoft.com/office/drawing/2014/main" id="{BC811549-953B-4C9B-BDC4-EE0B19B34868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1600200"/>
          <a:ext cx="4908550" cy="3749675"/>
        </p:xfrm>
        <a:graphic>
          <a:graphicData uri="http://schemas.openxmlformats.org/drawingml/2006/table">
            <a:tbl>
              <a:tblPr/>
              <a:tblGrid>
                <a:gridCol w="509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Year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Transistors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Process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1982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i286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6 - 25 MHz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~134,000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i386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– 40 MHz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~270,000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1989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i486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16 - 133 MHz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 million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.8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1993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60 - 300 MHz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 million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.6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Pro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150 - 200 MHz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~4 million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1997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233 - 450 MHz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 million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.35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1999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III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450 – 1400 MHz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~10 million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.25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1.3 – 3.8 GHz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~50 million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.18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2005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Pentium D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cores/package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~200 million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.09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2006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 cores/die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~300 million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.065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2008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Core i7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4 cores/die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~800 million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.045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2010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“Sandy Bridge”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 cores/die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??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.032 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5F0A49F-1001-418E-8A58-893B39BD2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Estate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D80A3-59D6-4DEE-BCCD-C420D8D9E6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B11FC577-DEE4-478B-A1E9-D7BC5C748EBD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3E0F99D5-F1BC-4A64-9B43-215A8F74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864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46F40BCA-65F1-4131-A240-9956E68F1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Heterogeneous Computing </a:t>
            </a:r>
            <a:fld id="{D579125A-07D7-4F9B-8D10-F5C5310108EC}" type="slidenum">
              <a:rPr lang="en-US" altLang="en-US">
                <a:latin typeface="Verdana" panose="020B0604030504040204" pitchFamily="34" charset="0"/>
              </a:rPr>
              <a:pPr eaLnBrk="1" hangingPunct="1"/>
              <a:t>13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94C5EEBD-63FE-4A9A-837D-7F46F81DB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Computing:  Execution Model</a:t>
            </a:r>
          </a:p>
        </p:txBody>
      </p:sp>
      <p:sp>
        <p:nvSpPr>
          <p:cNvPr id="15364" name="Rectangle 183">
            <a:extLst>
              <a:ext uri="{FF2B5EF4-FFF2-40B4-BE49-F238E27FC236}">
                <a16:creationId xmlns:a16="http://schemas.microsoft.com/office/drawing/2014/main" id="{C9B864EB-94FA-465D-B5E9-682CF4EB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19812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 Box 184">
            <a:extLst>
              <a:ext uri="{FF2B5EF4-FFF2-40B4-BE49-F238E27FC236}">
                <a16:creationId xmlns:a16="http://schemas.microsoft.com/office/drawing/2014/main" id="{7BC50770-334A-4297-9B1E-AAD8D9975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438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initialization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5366" name="Rectangle 185">
            <a:extLst>
              <a:ext uri="{FF2B5EF4-FFF2-40B4-BE49-F238E27FC236}">
                <a16:creationId xmlns:a16="http://schemas.microsoft.com/office/drawing/2014/main" id="{C74E4FD0-C1C2-4BA1-898F-8753BAC56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3733800"/>
            <a:ext cx="1419225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Text Box 186">
            <a:extLst>
              <a:ext uri="{FF2B5EF4-FFF2-40B4-BE49-F238E27FC236}">
                <a16:creationId xmlns:a16="http://schemas.microsoft.com/office/drawing/2014/main" id="{6DF1408E-F17C-4B02-9705-920C2A22F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814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“hot” loop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99% of run time</a:t>
            </a:r>
          </a:p>
        </p:txBody>
      </p:sp>
      <p:sp>
        <p:nvSpPr>
          <p:cNvPr id="15368" name="Rectangle 187">
            <a:extLst>
              <a:ext uri="{FF2B5EF4-FFF2-40B4-BE49-F238E27FC236}">
                <a16:creationId xmlns:a16="http://schemas.microsoft.com/office/drawing/2014/main" id="{59523759-8F22-4E92-B0CA-B144EB561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75" y="4191000"/>
            <a:ext cx="1419225" cy="167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Text Box 188">
            <a:extLst>
              <a:ext uri="{FF2B5EF4-FFF2-40B4-BE49-F238E27FC236}">
                <a16:creationId xmlns:a16="http://schemas.microsoft.com/office/drawing/2014/main" id="{CE487363-DA7E-4E58-91BD-2038AB07C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648200"/>
            <a:ext cx="1981200" cy="712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clean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0.5% of run time</a:t>
            </a:r>
          </a:p>
        </p:txBody>
      </p:sp>
      <p:sp>
        <p:nvSpPr>
          <p:cNvPr id="15370" name="AutoShape 189">
            <a:extLst>
              <a:ext uri="{FF2B5EF4-FFF2-40B4-BE49-F238E27FC236}">
                <a16:creationId xmlns:a16="http://schemas.microsoft.com/office/drawing/2014/main" id="{A92CD941-8DAA-42C3-9BF4-B23F8394877E}"/>
              </a:ext>
            </a:extLst>
          </p:cNvPr>
          <p:cNvSpPr>
            <a:spLocks/>
          </p:cNvSpPr>
          <p:nvPr/>
        </p:nvSpPr>
        <p:spPr bwMode="auto">
          <a:xfrm>
            <a:off x="4191000" y="19812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AutoShape 190">
            <a:extLst>
              <a:ext uri="{FF2B5EF4-FFF2-40B4-BE49-F238E27FC236}">
                <a16:creationId xmlns:a16="http://schemas.microsoft.com/office/drawing/2014/main" id="{51C9FEB8-F35C-4B99-9BA9-E678E86D5780}"/>
              </a:ext>
            </a:extLst>
          </p:cNvPr>
          <p:cNvSpPr>
            <a:spLocks/>
          </p:cNvSpPr>
          <p:nvPr/>
        </p:nvSpPr>
        <p:spPr bwMode="auto">
          <a:xfrm>
            <a:off x="4191000" y="3733800"/>
            <a:ext cx="304800" cy="381000"/>
          </a:xfrm>
          <a:prstGeom prst="rightBrace">
            <a:avLst>
              <a:gd name="adj1" fmla="val 104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2" name="AutoShape 191">
            <a:extLst>
              <a:ext uri="{FF2B5EF4-FFF2-40B4-BE49-F238E27FC236}">
                <a16:creationId xmlns:a16="http://schemas.microsoft.com/office/drawing/2014/main" id="{B09CE4FF-C0F8-4D7C-9E3E-053A0828F9A8}"/>
              </a:ext>
            </a:extLst>
          </p:cNvPr>
          <p:cNvSpPr>
            <a:spLocks/>
          </p:cNvSpPr>
          <p:nvPr/>
        </p:nvSpPr>
        <p:spPr bwMode="auto">
          <a:xfrm>
            <a:off x="4191000" y="4191000"/>
            <a:ext cx="304800" cy="16764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Text Box 192">
            <a:extLst>
              <a:ext uri="{FF2B5EF4-FFF2-40B4-BE49-F238E27FC236}">
                <a16:creationId xmlns:a16="http://schemas.microsoft.com/office/drawing/2014/main" id="{66AADD16-C67B-4140-8394-F40B192A6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1600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instructions executed over time</a:t>
            </a:r>
          </a:p>
        </p:txBody>
      </p:sp>
      <p:sp>
        <p:nvSpPr>
          <p:cNvPr id="15374" name="Line 193">
            <a:extLst>
              <a:ext uri="{FF2B5EF4-FFF2-40B4-BE49-F238E27FC236}">
                <a16:creationId xmlns:a16="http://schemas.microsoft.com/office/drawing/2014/main" id="{38510A63-3D83-4BB5-8DA3-8C49B18AC3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9812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95">
            <a:extLst>
              <a:ext uri="{FF2B5EF4-FFF2-40B4-BE49-F238E27FC236}">
                <a16:creationId xmlns:a16="http://schemas.microsoft.com/office/drawing/2014/main" id="{B15618CF-4948-4C9B-8C57-33ECEC7A5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5146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5376" name="Text Box 196">
            <a:extLst>
              <a:ext uri="{FF2B5EF4-FFF2-40B4-BE49-F238E27FC236}">
                <a16:creationId xmlns:a16="http://schemas.microsoft.com/office/drawing/2014/main" id="{370D6818-0541-4F94-9C12-6F8F446E2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724400"/>
            <a:ext cx="1295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49% of code</a:t>
            </a:r>
          </a:p>
        </p:txBody>
      </p:sp>
      <p:sp>
        <p:nvSpPr>
          <p:cNvPr id="15377" name="Text Box 197">
            <a:extLst>
              <a:ext uri="{FF2B5EF4-FFF2-40B4-BE49-F238E27FC236}">
                <a16:creationId xmlns:a16="http://schemas.microsoft.com/office/drawing/2014/main" id="{C41201BB-9C6A-4D82-96BF-BD6F2A5CF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48088"/>
            <a:ext cx="190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1% of code</a:t>
            </a:r>
          </a:p>
        </p:txBody>
      </p:sp>
      <p:grpSp>
        <p:nvGrpSpPr>
          <p:cNvPr id="2" name="Group 202">
            <a:extLst>
              <a:ext uri="{FF2B5EF4-FFF2-40B4-BE49-F238E27FC236}">
                <a16:creationId xmlns:a16="http://schemas.microsoft.com/office/drawing/2014/main" id="{789C4BE9-8556-4524-B4C9-6C9B7814B22A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3200400"/>
            <a:ext cx="6248400" cy="1143000"/>
            <a:chOff x="1152" y="1968"/>
            <a:chExt cx="3936" cy="720"/>
          </a:xfrm>
        </p:grpSpPr>
        <p:sp>
          <p:nvSpPr>
            <p:cNvPr id="15379" name="Oval 198">
              <a:extLst>
                <a:ext uri="{FF2B5EF4-FFF2-40B4-BE49-F238E27FC236}">
                  <a16:creationId xmlns:a16="http://schemas.microsoft.com/office/drawing/2014/main" id="{B71632B8-86F2-4DB7-A1DC-D623893CD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160"/>
              <a:ext cx="1248" cy="528"/>
            </a:xfrm>
            <a:prstGeom prst="ellipse">
              <a:avLst/>
            </a:prstGeom>
            <a:solidFill>
              <a:srgbClr val="CCFFFF">
                <a:alpha val="30196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80" name="Text Box 199">
              <a:extLst>
                <a:ext uri="{FF2B5EF4-FFF2-40B4-BE49-F238E27FC236}">
                  <a16:creationId xmlns:a16="http://schemas.microsoft.com/office/drawing/2014/main" id="{2E782044-0EE9-4796-A8FD-D0599A487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968"/>
              <a:ext cx="1008" cy="237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co-processor</a:t>
              </a:r>
            </a:p>
          </p:txBody>
        </p:sp>
        <p:sp>
          <p:nvSpPr>
            <p:cNvPr id="15381" name="AutoShape 201">
              <a:extLst>
                <a:ext uri="{FF2B5EF4-FFF2-40B4-BE49-F238E27FC236}">
                  <a16:creationId xmlns:a16="http://schemas.microsoft.com/office/drawing/2014/main" id="{9F69F48E-48C5-4035-AD54-6EFAD65D9F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7501">
              <a:off x="2398" y="2142"/>
              <a:ext cx="1680" cy="144"/>
            </a:xfrm>
            <a:prstGeom prst="rightArrow">
              <a:avLst>
                <a:gd name="adj1" fmla="val 50000"/>
                <a:gd name="adj2" fmla="val 291667"/>
              </a:avLst>
            </a:prstGeom>
            <a:solidFill>
              <a:srgbClr val="FFFF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5D1EDB4D-53E9-40DC-A936-F8FAB883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Co-Processor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28544-E8D7-44C9-A7F3-914652578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D991676-B18B-45C5-A52C-9989112055EC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14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C93EB2D2-6320-4337-9184-3958A2866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38600"/>
            <a:ext cx="5334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>
            <a:extLst>
              <a:ext uri="{FF2B5EF4-FFF2-40B4-BE49-F238E27FC236}">
                <a16:creationId xmlns:a16="http://schemas.microsoft.com/office/drawing/2014/main" id="{C69CA353-042F-462D-A75D-C14A7DFA9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42672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5">
            <a:extLst>
              <a:ext uri="{FF2B5EF4-FFF2-40B4-BE49-F238E27FC236}">
                <a16:creationId xmlns:a16="http://schemas.microsoft.com/office/drawing/2014/main" id="{1A2067FC-64CF-41F8-9841-7D61CA4F5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47800"/>
            <a:ext cx="106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FPGA design: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BAC54-2AED-468C-9F95-47D7264FEB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212 </a:t>
            </a:r>
            <a:fld id="{D80DA36F-1914-4FD8-AE5D-7DCAF7B286B7}" type="slidenum">
              <a:rPr lang="en-US" altLang="en-US">
                <a:latin typeface="Verdana" panose="020B0604030504040204" pitchFamily="34" charset="0"/>
              </a:rPr>
              <a:pPr eaLnBrk="1" hangingPunct="1"/>
              <a:t>15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5794FA4-9021-48C0-A6DF-9AFF58CAD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HC Execution 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5C7B92-5B07-4E45-A533-49AEFB19F058}"/>
              </a:ext>
            </a:extLst>
          </p:cNvPr>
          <p:cNvSpPr/>
          <p:nvPr/>
        </p:nvSpPr>
        <p:spPr>
          <a:xfrm>
            <a:off x="3048000" y="1752600"/>
            <a:ext cx="6096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3" name="TextBox 7">
            <a:extLst>
              <a:ext uri="{FF2B5EF4-FFF2-40B4-BE49-F238E27FC236}">
                <a16:creationId xmlns:a16="http://schemas.microsoft.com/office/drawing/2014/main" id="{95861D48-ACD1-4573-8510-EC2D5265C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9050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CPU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F6475-8F67-41E0-A55C-DC6C7E5BB38A}"/>
              </a:ext>
            </a:extLst>
          </p:cNvPr>
          <p:cNvSpPr/>
          <p:nvPr/>
        </p:nvSpPr>
        <p:spPr>
          <a:xfrm>
            <a:off x="4267200" y="1981200"/>
            <a:ext cx="4572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5" name="TextBox 9">
            <a:extLst>
              <a:ext uri="{FF2B5EF4-FFF2-40B4-BE49-F238E27FC236}">
                <a16:creationId xmlns:a16="http://schemas.microsoft.com/office/drawing/2014/main" id="{B84374DE-D4FF-4A4C-9CEA-F273CB4F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9812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X58</a:t>
            </a:r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80529-8CD9-4183-904F-D4C89205AC5E}"/>
              </a:ext>
            </a:extLst>
          </p:cNvPr>
          <p:cNvSpPr/>
          <p:nvPr/>
        </p:nvSpPr>
        <p:spPr>
          <a:xfrm>
            <a:off x="1524000" y="1752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7" name="TextBox 11">
            <a:extLst>
              <a:ext uri="{FF2B5EF4-FFF2-40B4-BE49-F238E27FC236}">
                <a16:creationId xmlns:a16="http://schemas.microsoft.com/office/drawing/2014/main" id="{6A671A64-383D-4781-8AF3-7C2FA7E9C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050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Host Memory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4EC6C173-6319-4E60-8994-99333F73D6FD}"/>
              </a:ext>
            </a:extLst>
          </p:cNvPr>
          <p:cNvSpPr/>
          <p:nvPr/>
        </p:nvSpPr>
        <p:spPr>
          <a:xfrm>
            <a:off x="2438400" y="2057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8B438BF9-7987-444F-8607-A110C690B2F6}"/>
              </a:ext>
            </a:extLst>
          </p:cNvPr>
          <p:cNvSpPr/>
          <p:nvPr/>
        </p:nvSpPr>
        <p:spPr>
          <a:xfrm>
            <a:off x="3657600" y="2057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D00CA0-49DC-415D-8352-7D3DDAD7EB12}"/>
              </a:ext>
            </a:extLst>
          </p:cNvPr>
          <p:cNvSpPr/>
          <p:nvPr/>
        </p:nvSpPr>
        <p:spPr>
          <a:xfrm>
            <a:off x="5562600" y="1905000"/>
            <a:ext cx="609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1" name="TextBox 19">
            <a:extLst>
              <a:ext uri="{FF2B5EF4-FFF2-40B4-BE49-F238E27FC236}">
                <a16:creationId xmlns:a16="http://schemas.microsoft.com/office/drawing/2014/main" id="{C884204A-12A0-4B33-8F49-C5B9765CE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81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Co-processor</a:t>
            </a:r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41A70EC1-03FD-446E-BE32-BAB3055A5021}"/>
              </a:ext>
            </a:extLst>
          </p:cNvPr>
          <p:cNvSpPr/>
          <p:nvPr/>
        </p:nvSpPr>
        <p:spPr>
          <a:xfrm>
            <a:off x="4724400" y="2057400"/>
            <a:ext cx="8382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3" name="TextBox 21">
            <a:extLst>
              <a:ext uri="{FF2B5EF4-FFF2-40B4-BE49-F238E27FC236}">
                <a16:creationId xmlns:a16="http://schemas.microsoft.com/office/drawing/2014/main" id="{A6168AF3-D573-4B71-8E8E-973882836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828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QPI</a:t>
            </a:r>
            <a:endParaRPr lang="en-US" altLang="en-US"/>
          </a:p>
        </p:txBody>
      </p:sp>
      <p:sp>
        <p:nvSpPr>
          <p:cNvPr id="17424" name="TextBox 22">
            <a:extLst>
              <a:ext uri="{FF2B5EF4-FFF2-40B4-BE49-F238E27FC236}">
                <a16:creationId xmlns:a16="http://schemas.microsoft.com/office/drawing/2014/main" id="{582C3DE3-34E8-4662-BD95-2C3787A41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828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PCIe</a:t>
            </a:r>
            <a:endParaRPr lang="en-US" alt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20FFC5-8837-4B3B-9C28-6774ED30494F}"/>
              </a:ext>
            </a:extLst>
          </p:cNvPr>
          <p:cNvSpPr/>
          <p:nvPr/>
        </p:nvSpPr>
        <p:spPr>
          <a:xfrm>
            <a:off x="6781800" y="1752600"/>
            <a:ext cx="914400" cy="1600200"/>
          </a:xfrm>
          <a:prstGeom prst="rect">
            <a:avLst/>
          </a:prstGeom>
          <a:gradFill>
            <a:gsLst>
              <a:gs pos="0">
                <a:srgbClr val="00B05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6" name="TextBox 24">
            <a:extLst>
              <a:ext uri="{FF2B5EF4-FFF2-40B4-BE49-F238E27FC236}">
                <a16:creationId xmlns:a16="http://schemas.microsoft.com/office/drawing/2014/main" id="{45818895-7B24-410B-8EB2-82084CFC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905000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On board</a:t>
            </a:r>
          </a:p>
          <a:p>
            <a:pPr algn="ctr" eaLnBrk="1" hangingPunct="1"/>
            <a:r>
              <a:rPr lang="en-US" altLang="en-US" sz="1200"/>
              <a:t>Memory</a:t>
            </a:r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EBBC732B-7243-4190-B1A3-7D15FFD1326F}"/>
              </a:ext>
            </a:extLst>
          </p:cNvPr>
          <p:cNvSpPr/>
          <p:nvPr/>
        </p:nvSpPr>
        <p:spPr>
          <a:xfrm>
            <a:off x="6172200" y="2057400"/>
            <a:ext cx="609600" cy="152400"/>
          </a:xfrm>
          <a:prstGeom prst="left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95635A-DF79-488F-9B0E-CC91AE735CDD}"/>
              </a:ext>
            </a:extLst>
          </p:cNvPr>
          <p:cNvSpPr/>
          <p:nvPr/>
        </p:nvSpPr>
        <p:spPr>
          <a:xfrm>
            <a:off x="5410200" y="1676400"/>
            <a:ext cx="2362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29" name="TextBox 27">
            <a:extLst>
              <a:ext uri="{FF2B5EF4-FFF2-40B4-BE49-F238E27FC236}">
                <a16:creationId xmlns:a16="http://schemas.microsoft.com/office/drawing/2014/main" id="{4C3698C8-FA63-4D15-ADA1-BC232414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505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add-in card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BD75C9-C534-4215-A8D3-F06663BD2AA5}"/>
              </a:ext>
            </a:extLst>
          </p:cNvPr>
          <p:cNvSpPr/>
          <p:nvPr/>
        </p:nvSpPr>
        <p:spPr>
          <a:xfrm>
            <a:off x="1371600" y="1676400"/>
            <a:ext cx="3505200" cy="18288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31" name="TextBox 29">
            <a:extLst>
              <a:ext uri="{FF2B5EF4-FFF2-40B4-BE49-F238E27FC236}">
                <a16:creationId xmlns:a16="http://schemas.microsoft.com/office/drawing/2014/main" id="{97067EA4-21F1-4BF3-A7EF-652B25530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505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host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B5E0D7-AE54-4A96-979A-7CE5FC35B45D}"/>
              </a:ext>
            </a:extLst>
          </p:cNvPr>
          <p:cNvCxnSpPr>
            <a:stCxn id="19" idx="2"/>
          </p:cNvCxnSpPr>
          <p:nvPr/>
        </p:nvCxnSpPr>
        <p:spPr>
          <a:xfrm rot="5400000">
            <a:off x="5638801" y="2667000"/>
            <a:ext cx="457200" cy="3175"/>
          </a:xfrm>
          <a:prstGeom prst="line">
            <a:avLst/>
          </a:prstGeom>
          <a:ln>
            <a:prstDash val="lgDash"/>
            <a:head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384494-5093-482F-A740-50A8722DB580}"/>
              </a:ext>
            </a:extLst>
          </p:cNvPr>
          <p:cNvCxnSpPr/>
          <p:nvPr/>
        </p:nvCxnSpPr>
        <p:spPr>
          <a:xfrm rot="10800000">
            <a:off x="2438400" y="2895600"/>
            <a:ext cx="3429000" cy="1588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34" name="Content Placeholder 2">
            <a:extLst>
              <a:ext uri="{FF2B5EF4-FFF2-40B4-BE49-F238E27FC236}">
                <a16:creationId xmlns:a16="http://schemas.microsoft.com/office/drawing/2014/main" id="{E6E50964-0E1D-404F-BF99-0E22849B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r>
              <a:rPr lang="en-US" altLang="en-US" sz="1600"/>
              <a:t>In general, co-processor can achieve 10x – 1000x computational throughput vs. CPU</a:t>
            </a:r>
          </a:p>
          <a:p>
            <a:r>
              <a:rPr lang="en-US" altLang="en-US" sz="1600"/>
              <a:t>Pay penaly for transferring memory between host memory and on-board memory</a:t>
            </a:r>
          </a:p>
          <a:p>
            <a:r>
              <a:rPr lang="en-US" altLang="en-US" sz="1600"/>
              <a:t>Add-in card can have arbitrary amount of memory bandwidth (use proprietray memory interface)</a:t>
            </a:r>
          </a:p>
        </p:txBody>
      </p:sp>
      <p:sp>
        <p:nvSpPr>
          <p:cNvPr id="17435" name="TextBox 36">
            <a:extLst>
              <a:ext uri="{FF2B5EF4-FFF2-40B4-BE49-F238E27FC236}">
                <a16:creationId xmlns:a16="http://schemas.microsoft.com/office/drawing/2014/main" id="{37546BC3-118A-40DC-BB06-ED7166E7A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1637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~25 GB/s</a:t>
            </a:r>
          </a:p>
        </p:txBody>
      </p:sp>
      <p:sp>
        <p:nvSpPr>
          <p:cNvPr id="17436" name="TextBox 37">
            <a:extLst>
              <a:ext uri="{FF2B5EF4-FFF2-40B4-BE49-F238E27FC236}">
                <a16:creationId xmlns:a16="http://schemas.microsoft.com/office/drawing/2014/main" id="{ECA02144-1863-49F8-B5BD-1D171C84C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1764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~25 GB/s</a:t>
            </a:r>
          </a:p>
        </p:txBody>
      </p:sp>
      <p:sp>
        <p:nvSpPr>
          <p:cNvPr id="17437" name="TextBox 38">
            <a:extLst>
              <a:ext uri="{FF2B5EF4-FFF2-40B4-BE49-F238E27FC236}">
                <a16:creationId xmlns:a16="http://schemas.microsoft.com/office/drawing/2014/main" id="{089FB045-D843-4FDB-8B96-24FA4F305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176463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~8 GB/s (x16)</a:t>
            </a:r>
          </a:p>
        </p:txBody>
      </p:sp>
      <p:sp>
        <p:nvSpPr>
          <p:cNvPr id="17438" name="TextBox 39">
            <a:extLst>
              <a:ext uri="{FF2B5EF4-FFF2-40B4-BE49-F238E27FC236}">
                <a16:creationId xmlns:a16="http://schemas.microsoft.com/office/drawing/2014/main" id="{2D7C5A71-4280-4A45-A79F-B3FFBB64D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209800"/>
            <a:ext cx="60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"/>
              <a:t>?????</a:t>
            </a:r>
          </a:p>
          <a:p>
            <a:pPr algn="ctr" eaLnBrk="1" hangingPunct="1"/>
            <a:r>
              <a:rPr lang="en-US" altLang="en-US" sz="800"/>
              <a:t>~100 GB/s for GeForce 260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2080959-0399-429A-8312-D332F0A0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HC Execution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01835-45BB-46C8-872B-8A1EE93DDF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03A45A39-7B2A-4C60-B85F-707B7A8F1CD7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16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234E8FAE-0215-42B0-A8DE-BFC11948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428750"/>
            <a:ext cx="5357812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3024964B-8650-4D02-A11F-E22DE2422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Heterogeneous Computing </a:t>
            </a:r>
            <a:fld id="{074E3B0B-7607-447E-B153-8D36EEF905F0}" type="slidenum">
              <a:rPr lang="en-US" altLang="en-US">
                <a:latin typeface="Verdana" panose="020B0604030504040204" pitchFamily="34" charset="0"/>
              </a:rPr>
              <a:pPr eaLnBrk="1" hangingPunct="1"/>
              <a:t>17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CF0794A-76C3-45B0-92B8-CEB90173E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Heterogeneous Computing:  Performance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E408CB8-D939-42A9-A057-257A44C9FA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Example:</a:t>
            </a:r>
          </a:p>
          <a:p>
            <a:pPr lvl="1"/>
            <a:r>
              <a:rPr lang="en-US" altLang="en-US"/>
              <a:t>Application requires a </a:t>
            </a:r>
            <a:r>
              <a:rPr lang="en-US" altLang="en-US">
                <a:solidFill>
                  <a:srgbClr val="990033"/>
                </a:solidFill>
              </a:rPr>
              <a:t>week</a:t>
            </a:r>
            <a:r>
              <a:rPr lang="en-US" altLang="en-US"/>
              <a:t> of CPU time</a:t>
            </a:r>
          </a:p>
          <a:p>
            <a:pPr lvl="1"/>
            <a:r>
              <a:rPr lang="en-US" altLang="en-US"/>
              <a:t>One computation consumes </a:t>
            </a:r>
            <a:r>
              <a:rPr lang="en-US" altLang="en-US">
                <a:solidFill>
                  <a:srgbClr val="990033"/>
                </a:solidFill>
              </a:rPr>
              <a:t>99%</a:t>
            </a:r>
            <a:r>
              <a:rPr lang="en-US" altLang="en-US"/>
              <a:t> of execution time</a:t>
            </a:r>
          </a:p>
        </p:txBody>
      </p:sp>
      <p:graphicFrame>
        <p:nvGraphicFramePr>
          <p:cNvPr id="142340" name="Group 4">
            <a:extLst>
              <a:ext uri="{FF2B5EF4-FFF2-40B4-BE49-F238E27FC236}">
                <a16:creationId xmlns:a16="http://schemas.microsoft.com/office/drawing/2014/main" id="{87D8BF3B-1B1A-46D0-9A44-53CD29329B57}"/>
              </a:ext>
            </a:extLst>
          </p:cNvPr>
          <p:cNvGraphicFramePr>
            <a:graphicFrameLocks noGrp="1"/>
          </p:cNvGraphicFramePr>
          <p:nvPr/>
        </p:nvGraphicFramePr>
        <p:xfrm>
          <a:off x="2819400" y="3200400"/>
          <a:ext cx="3492500" cy="2084388"/>
        </p:xfrm>
        <a:graphic>
          <a:graphicData uri="http://schemas.openxmlformats.org/drawingml/2006/table">
            <a:tbl>
              <a:tblPr/>
              <a:tblGrid>
                <a:gridCol w="1022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Kernel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speedup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time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34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5.0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3.3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67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2.5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83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2.0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91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1.8 hours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496B653-F455-4C90-AE00-D48291957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Heterogeneous Computing </a:t>
            </a:r>
            <a:fld id="{6C1A3524-0A31-41D7-98AB-3613FCFFC8BE}" type="slidenum">
              <a:rPr lang="en-US" altLang="en-US">
                <a:latin typeface="Verdana" panose="020B0604030504040204" pitchFamily="34" charset="0"/>
              </a:rPr>
              <a:pPr eaLnBrk="1" hangingPunct="1"/>
              <a:t>18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471E70A-4317-4123-ACCE-A45D0A4F4B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with FPGAs</a:t>
            </a:r>
          </a:p>
        </p:txBody>
      </p:sp>
      <p:pic>
        <p:nvPicPr>
          <p:cNvPr id="20484" name="Picture 13" descr="Mother_drei_DB_VS_klein">
            <a:extLst>
              <a:ext uri="{FF2B5EF4-FFF2-40B4-BE49-F238E27FC236}">
                <a16:creationId xmlns:a16="http://schemas.microsoft.com/office/drawing/2014/main" id="{61E97800-688B-4BD6-B950-F3135B37C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5720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WILDSTAR 4 for PCI-X">
            <a:extLst>
              <a:ext uri="{FF2B5EF4-FFF2-40B4-BE49-F238E27FC236}">
                <a16:creationId xmlns:a16="http://schemas.microsoft.com/office/drawing/2014/main" id="{E77FDD45-1A46-47C3-AE4B-E76315A8D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8768">
            <a:off x="3962400" y="2971800"/>
            <a:ext cx="5181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B2B75-54AD-4E2C-A8ED-73CAB041E2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Heterogeneous Computing </a:t>
            </a:r>
            <a:fld id="{C8D45207-5D89-42AF-AFC3-A43E2827BC88}" type="slidenum">
              <a:rPr lang="en-US" altLang="en-US">
                <a:latin typeface="Verdana" panose="020B0604030504040204" pitchFamily="34" charset="0"/>
              </a:rPr>
              <a:pPr eaLnBrk="1" hangingPunct="1"/>
              <a:t>19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1DE9CD1-217D-4BA1-A095-898FAF0317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Programming FPGAs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82F1B974-4228-4932-84D2-5E7BBC7C7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38263"/>
            <a:ext cx="66294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EB32C-DB73-4507-A9FF-1FB2A58A01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1F643775-E9F3-47C6-9C28-0D5E02FAE1A7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9829A53-CD09-4443-AB6B-82FF2B294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Elements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675D81C6-ABC5-4590-9783-8B698156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866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B5F33-8C99-4D6C-B99F-F1496C468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Heterogeneous Computing </a:t>
            </a:r>
            <a:fld id="{8E43C889-5508-4F33-A842-CE441C84F86E}" type="slidenum">
              <a:rPr lang="en-US" altLang="en-US">
                <a:latin typeface="Verdana" panose="020B0604030504040204" pitchFamily="34" charset="0"/>
              </a:rPr>
              <a:pPr eaLnBrk="1" hangingPunct="1"/>
              <a:t>20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EC1DF20-5B03-48F9-8509-6300D31A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with GPUs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240D518-A853-4AF4-95E8-8AE35CDF4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Graphics Processor Unit (GPU)</a:t>
            </a:r>
            <a:endParaRPr lang="en-US" altLang="en-US"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ym typeface="Wingdings" panose="05000000000000000000" pitchFamily="2" charset="2"/>
              </a:rPr>
              <a:t>Contains hundreds of small processor cores grouped hierarchically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Has high bandwidth to on-board memory and to host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Became “programmable” about two years 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Gained hardware double precision about one year ago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Examples:  IBM Cell, nVidia GeForce, AMD FireStream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Advantage over FPGAs: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Easier to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Less expensive (gamers drove high volumes, decreasing cost)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Drawbacks: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Can’t necessarily outperform FPGAs for all types of computations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Characterizing this is an open research problem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EE5DA75-E7F3-4703-B0F4-D099D117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NVIDIA GPU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59421-FD98-40A3-8DE2-D647E841A8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415EEBEF-F536-41CA-A74A-4B29F064847D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21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23556" name="Picture 2">
            <a:extLst>
              <a:ext uri="{FF2B5EF4-FFF2-40B4-BE49-F238E27FC236}">
                <a16:creationId xmlns:a16="http://schemas.microsoft.com/office/drawing/2014/main" id="{19F6CCF9-0F9A-434C-9D96-3C9E35EB8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371600"/>
            <a:ext cx="3752850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67EB644-17FC-497C-A4B0-0EF3A5783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IBM Cell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83EA8-EE50-4AC4-A8D8-D3F8AFC9C7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FE5B5ED9-A78B-48C8-BCC4-9E41D164B4D6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22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A3765138-8D41-4D90-BE70-D2CC6BCC6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5425"/>
            <a:ext cx="5638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6C3B59F-8733-4BA7-9A8A-9EAC9A1797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Heterogeneous Computing </a:t>
            </a:r>
            <a:fld id="{FB4FB7D3-D4BF-4B9C-86CD-331DEE26E1F5}" type="slidenum">
              <a:rPr lang="en-US" altLang="en-US">
                <a:latin typeface="Verdana" panose="020B0604030504040204" pitchFamily="34" charset="0"/>
              </a:rPr>
              <a:pPr eaLnBrk="1" hangingPunct="1"/>
              <a:t>23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86FEBAA-6A53-494D-AD37-029056BF5A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Heterogeneous Computing now Mainstream:</a:t>
            </a:r>
            <a:br>
              <a:rPr lang="en-US" altLang="en-US" sz="2400"/>
            </a:br>
            <a:r>
              <a:rPr lang="en-US" altLang="en-US" sz="2400"/>
              <a:t>IBM Roadrunner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26CA3D2-A8C1-438A-BA01-AB3E9C300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3886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400"/>
              <a:t>Los Alamos, fastest computer in the world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6,480 AMD Opteron (dual core) CPUs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12,960 PowerXCell 8i GPUs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Each blade contains 2 Operons and 4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296 racks</a:t>
            </a:r>
          </a:p>
          <a:p>
            <a:pPr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1.71 petaflops peak (1.7 billion million fp operations per second)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400"/>
              <a:t>2.35 MW (not including cooling)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/>
              <a:t>Lake Murray hydroelectric plant produces ~150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/>
              <a:t>Lake Murray coal plant (McMeekin Station) produces ~300 MW (peak)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200"/>
              <a:t>Catawba Nuclear Station near Rock Hill produces 2258 MW</a:t>
            </a: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8228214B-EF27-4BFF-8DC5-B597A561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6482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5A875-328F-4D51-A394-03BAA02A7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Heterogeneous Computing </a:t>
            </a:r>
            <a:fld id="{9459A9DB-D554-44C2-A641-ECF7B1EF3375}" type="slidenum">
              <a:rPr lang="en-US" altLang="en-US">
                <a:latin typeface="Verdana" panose="020B0604030504040204" pitchFamily="34" charset="0"/>
              </a:rPr>
              <a:pPr eaLnBrk="1" hangingPunct="1"/>
              <a:t>24</a:t>
            </a:fld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A90EE03-7E43-4DDC-884D-4924610E95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Our Group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B4162C5-5EFC-4A2F-A68E-EA08EC539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Past projects:</a:t>
            </a:r>
          </a:p>
          <a:p>
            <a:pPr lvl="1" eaLnBrk="1" hangingPunct="1"/>
            <a:r>
              <a:rPr lang="en-US" altLang="en-US"/>
              <a:t>Custom FPGA accelerators and components:</a:t>
            </a:r>
          </a:p>
          <a:p>
            <a:pPr lvl="2" eaLnBrk="1" hangingPunct="1"/>
            <a:r>
              <a:rPr lang="en-US" altLang="en-US"/>
              <a:t>computational biology</a:t>
            </a:r>
            <a:endParaRPr lang="en-US" altLang="en-US" sz="1000"/>
          </a:p>
          <a:p>
            <a:pPr lvl="2" eaLnBrk="1" hangingPunct="1"/>
            <a:r>
              <a:rPr lang="en-US" altLang="en-US"/>
              <a:t>linear algebra</a:t>
            </a:r>
          </a:p>
          <a:p>
            <a:pPr lvl="2" eaLnBrk="1" hangingPunct="1"/>
            <a:endParaRPr lang="en-US" altLang="en-US"/>
          </a:p>
          <a:p>
            <a:pPr lvl="1" eaLnBrk="1" hangingPunct="1"/>
            <a:r>
              <a:rPr lang="en-US" altLang="en-US"/>
              <a:t>Multi-FPGA interconnection networks:</a:t>
            </a:r>
          </a:p>
          <a:p>
            <a:pPr lvl="2" eaLnBrk="1" hangingPunct="1"/>
            <a:r>
              <a:rPr lang="en-US" altLang="en-US"/>
              <a:t>interface abstractions</a:t>
            </a:r>
          </a:p>
          <a:p>
            <a:pPr lvl="2" eaLnBrk="1" hangingPunct="1"/>
            <a:r>
              <a:rPr lang="en-US" altLang="en-US"/>
              <a:t>adaptive routing algorithms</a:t>
            </a:r>
          </a:p>
          <a:p>
            <a:pPr lvl="2" eaLnBrk="1" hangingPunct="1"/>
            <a:r>
              <a:rPr lang="en-US" altLang="en-US"/>
              <a:t>on-chip router designs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 sz="2400"/>
              <a:t>Current projects:</a:t>
            </a:r>
          </a:p>
          <a:p>
            <a:pPr lvl="1" eaLnBrk="1" hangingPunct="1"/>
            <a:r>
              <a:rPr lang="en-US" altLang="en-US"/>
              <a:t>Design tools</a:t>
            </a:r>
          </a:p>
          <a:p>
            <a:pPr lvl="2" eaLnBrk="1" hangingPunct="1"/>
            <a:r>
              <a:rPr lang="en-US" altLang="en-US" sz="1000"/>
              <a:t>Dynamic code analysis</a:t>
            </a:r>
          </a:p>
          <a:p>
            <a:pPr lvl="2" eaLnBrk="1" hangingPunct="1"/>
            <a:r>
              <a:rPr lang="en-US" altLang="en-US" sz="1000"/>
              <a:t>Semi-automatic accelerator generation</a:t>
            </a:r>
          </a:p>
          <a:p>
            <a:pPr lvl="1" eaLnBrk="1" hangingPunct="1"/>
            <a:endParaRPr lang="en-US" altLang="en-US" sz="1400"/>
          </a:p>
          <a:p>
            <a:pPr lvl="1" eaLnBrk="1" hangingPunct="1"/>
            <a:r>
              <a:rPr lang="en-US" altLang="en-US"/>
              <a:t>GPU simulation and emulation for code tuning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E4D5294D-0DD0-41D0-8B1B-F1A6F3540E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A50881F9-B400-4B84-AA55-E9F5ADAFE89B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3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F3ABC54-760F-4967-A8DF-78274DEF4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Semiconductors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579063B6-2382-4BE5-B76B-D9F379FC44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Silicon is a group IV element (4 valence electrons, shells:  2, 8, 18, 32…)</a:t>
            </a:r>
          </a:p>
          <a:p>
            <a:pPr lvl="1" eaLnBrk="1" hangingPunct="1"/>
            <a:r>
              <a:rPr lang="en-US" altLang="en-US" sz="1400"/>
              <a:t>Forms covalent bonds with four neighbor atoms (3D cubic crystal lattice)</a:t>
            </a:r>
          </a:p>
          <a:p>
            <a:pPr lvl="1" eaLnBrk="1" hangingPunct="1"/>
            <a:r>
              <a:rPr lang="en-US" altLang="en-US" sz="1400"/>
              <a:t>Si is a poor conductor, but </a:t>
            </a:r>
            <a:r>
              <a:rPr lang="en-US" altLang="en-US" sz="1400" i="1"/>
              <a:t>conduction</a:t>
            </a:r>
            <a:r>
              <a:rPr lang="en-US" altLang="en-US" sz="1400"/>
              <a:t> characteristics may be altered</a:t>
            </a:r>
          </a:p>
          <a:p>
            <a:pPr lvl="1" eaLnBrk="1" hangingPunct="1"/>
            <a:r>
              <a:rPr lang="en-US" altLang="en-US" sz="1400"/>
              <a:t>Add impurities/dopants (replaces silicon atom in lattice):</a:t>
            </a:r>
          </a:p>
          <a:p>
            <a:pPr lvl="2" eaLnBrk="1" hangingPunct="1"/>
            <a:r>
              <a:rPr lang="en-US" altLang="en-US" sz="1000"/>
              <a:t>Makes a better conductor</a:t>
            </a:r>
          </a:p>
          <a:p>
            <a:pPr lvl="2" eaLnBrk="1" hangingPunct="1"/>
            <a:r>
              <a:rPr lang="en-US" altLang="en-US" sz="1000"/>
              <a:t>Group V element (phosphorus/arsenic) =&gt; 5 valence electrons</a:t>
            </a:r>
          </a:p>
          <a:p>
            <a:pPr lvl="3" eaLnBrk="1" hangingPunct="1"/>
            <a:r>
              <a:rPr lang="en-US" altLang="en-US" sz="900"/>
              <a:t>Leaves an electron free =&gt; n-type semiconductor (electrons, negative carriers)</a:t>
            </a:r>
          </a:p>
          <a:p>
            <a:pPr lvl="2" eaLnBrk="1" hangingPunct="1"/>
            <a:r>
              <a:rPr lang="en-US" altLang="en-US" sz="1000"/>
              <a:t>Group III element (boron) =&gt; 3 valence electrons</a:t>
            </a:r>
          </a:p>
          <a:p>
            <a:pPr lvl="3" eaLnBrk="1" hangingPunct="1"/>
            <a:r>
              <a:rPr lang="en-US" altLang="en-US" sz="900"/>
              <a:t>Borrows an electron from neighbor =&gt; p-type semiconductor (holes, positive carriers)</a:t>
            </a:r>
          </a:p>
        </p:txBody>
      </p:sp>
      <p:pic>
        <p:nvPicPr>
          <p:cNvPr id="281604" name="Picture 4">
            <a:extLst>
              <a:ext uri="{FF2B5EF4-FFF2-40B4-BE49-F238E27FC236}">
                <a16:creationId xmlns:a16="http://schemas.microsoft.com/office/drawing/2014/main" id="{80CAEC97-8B90-4635-B5CD-7E39B86E3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84588"/>
            <a:ext cx="28956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5" name="Line 5">
            <a:extLst>
              <a:ext uri="{FF2B5EF4-FFF2-40B4-BE49-F238E27FC236}">
                <a16:creationId xmlns:a16="http://schemas.microsoft.com/office/drawing/2014/main" id="{996CA647-5F5D-4619-82BA-95E5E4EB4D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67518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6" name="Text Box 6">
            <a:extLst>
              <a:ext uri="{FF2B5EF4-FFF2-40B4-BE49-F238E27FC236}">
                <a16:creationId xmlns:a16="http://schemas.microsoft.com/office/drawing/2014/main" id="{51E2E229-24B9-4E1C-9000-5769048A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478338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forward bias</a:t>
            </a:r>
          </a:p>
        </p:txBody>
      </p:sp>
      <p:sp>
        <p:nvSpPr>
          <p:cNvPr id="281607" name="Line 7">
            <a:extLst>
              <a:ext uri="{FF2B5EF4-FFF2-40B4-BE49-F238E27FC236}">
                <a16:creationId xmlns:a16="http://schemas.microsoft.com/office/drawing/2014/main" id="{4E02239B-72CB-498F-8740-A40F7B849B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4827588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08" name="Text Box 8">
            <a:extLst>
              <a:ext uri="{FF2B5EF4-FFF2-40B4-BE49-F238E27FC236}">
                <a16:creationId xmlns:a16="http://schemas.microsoft.com/office/drawing/2014/main" id="{1C31F064-FA7B-4CBC-82D5-6FE865D8B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4643438"/>
            <a:ext cx="152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reverse bias</a:t>
            </a:r>
          </a:p>
        </p:txBody>
      </p:sp>
      <p:sp>
        <p:nvSpPr>
          <p:cNvPr id="281609" name="Text Box 9">
            <a:extLst>
              <a:ext uri="{FF2B5EF4-FFF2-40B4-BE49-F238E27FC236}">
                <a16:creationId xmlns:a16="http://schemas.microsoft.com/office/drawing/2014/main" id="{94E1013C-23B7-45CD-8315-03C8ED0BF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913188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+ + +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+ + +</a:t>
            </a:r>
          </a:p>
        </p:txBody>
      </p:sp>
      <p:sp>
        <p:nvSpPr>
          <p:cNvPr id="281610" name="Text Box 10">
            <a:extLst>
              <a:ext uri="{FF2B5EF4-FFF2-40B4-BE49-F238E27FC236}">
                <a16:creationId xmlns:a16="http://schemas.microsoft.com/office/drawing/2014/main" id="{D69F7827-2585-4260-8888-FE3D90900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913188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- - -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- - -</a:t>
            </a:r>
          </a:p>
        </p:txBody>
      </p:sp>
      <p:sp>
        <p:nvSpPr>
          <p:cNvPr id="281611" name="Text Box 11">
            <a:extLst>
              <a:ext uri="{FF2B5EF4-FFF2-40B4-BE49-F238E27FC236}">
                <a16:creationId xmlns:a16="http://schemas.microsoft.com/office/drawing/2014/main" id="{90E85B53-F04A-43B2-93F8-FA9813BFF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065588"/>
            <a:ext cx="1447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Verdana" panose="020B0604030504040204" pitchFamily="34" charset="0"/>
              </a:rPr>
              <a:t>P-N junction</a:t>
            </a:r>
          </a:p>
        </p:txBody>
      </p:sp>
      <p:sp>
        <p:nvSpPr>
          <p:cNvPr id="281612" name="Text Box 12">
            <a:extLst>
              <a:ext uri="{FF2B5EF4-FFF2-40B4-BE49-F238E27FC236}">
                <a16:creationId xmlns:a16="http://schemas.microsoft.com/office/drawing/2014/main" id="{676575DE-C5E9-46D0-A8B1-66422A584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84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281613" name="Text Box 13">
            <a:extLst>
              <a:ext uri="{FF2B5EF4-FFF2-40B4-BE49-F238E27FC236}">
                <a16:creationId xmlns:a16="http://schemas.microsoft.com/office/drawing/2014/main" id="{5076228D-5572-4CAA-818B-25CFD0C67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84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281614" name="Text Box 14">
            <a:extLst>
              <a:ext uri="{FF2B5EF4-FFF2-40B4-BE49-F238E27FC236}">
                <a16:creationId xmlns:a16="http://schemas.microsoft.com/office/drawing/2014/main" id="{9C0F0E91-5AA5-4AC7-876B-8C9B556D6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684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281615" name="Text Box 15">
            <a:extLst>
              <a:ext uri="{FF2B5EF4-FFF2-40B4-BE49-F238E27FC236}">
                <a16:creationId xmlns:a16="http://schemas.microsoft.com/office/drawing/2014/main" id="{BF606580-60BB-4BA0-B42D-9209919F8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6845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281616" name="Text Box 16">
            <a:extLst>
              <a:ext uri="{FF2B5EF4-FFF2-40B4-BE49-F238E27FC236}">
                <a16:creationId xmlns:a16="http://schemas.microsoft.com/office/drawing/2014/main" id="{9A8F700F-E61F-458F-8BA9-8EEF2FFA1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913188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+ + +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+ + +</a:t>
            </a:r>
          </a:p>
        </p:txBody>
      </p:sp>
      <p:sp>
        <p:nvSpPr>
          <p:cNvPr id="281617" name="Text Box 17">
            <a:extLst>
              <a:ext uri="{FF2B5EF4-FFF2-40B4-BE49-F238E27FC236}">
                <a16:creationId xmlns:a16="http://schemas.microsoft.com/office/drawing/2014/main" id="{D438A8FA-D5F6-4DDB-A803-8A57CAE65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913188"/>
            <a:ext cx="685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- - -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000"/>
              <a:t>- - -</a:t>
            </a:r>
          </a:p>
        </p:txBody>
      </p:sp>
      <p:pic>
        <p:nvPicPr>
          <p:cNvPr id="7187" name="Picture 19" descr="sidia2">
            <a:extLst>
              <a:ext uri="{FF2B5EF4-FFF2-40B4-BE49-F238E27FC236}">
                <a16:creationId xmlns:a16="http://schemas.microsoft.com/office/drawing/2014/main" id="{BD82E817-93F3-4F35-98CB-F37CFDC1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259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8" name="TextBox 19">
            <a:extLst>
              <a:ext uri="{FF2B5EF4-FFF2-40B4-BE49-F238E27FC236}">
                <a16:creationId xmlns:a16="http://schemas.microsoft.com/office/drawing/2014/main" id="{45BFB9EF-4EE9-4D18-AE4C-4E434D0A7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5626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Spacing=543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/>
      <p:bldP spid="281606" grpId="1"/>
      <p:bldP spid="281608" grpId="0"/>
      <p:bldP spid="281609" grpId="0"/>
      <p:bldP spid="281609" grpId="1"/>
      <p:bldP spid="281610" grpId="0"/>
      <p:bldP spid="281610" grpId="1"/>
      <p:bldP spid="281611" grpId="0"/>
      <p:bldP spid="281612" grpId="0"/>
      <p:bldP spid="281612" grpId="1"/>
      <p:bldP spid="281613" grpId="0"/>
      <p:bldP spid="281613" grpId="1"/>
      <p:bldP spid="281614" grpId="0"/>
      <p:bldP spid="281615" grpId="0"/>
      <p:bldP spid="281616" grpId="0"/>
      <p:bldP spid="2816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1C2162C6-A61D-4574-B472-93065D9BB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5130E16A-8CD1-4D51-A279-21315514737D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4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CDEE474-5B25-446F-A3E5-F14E13526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MOSFETs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23C5840-ABAE-4641-B687-31472026C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56260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9" name="Text Box 5">
            <a:extLst>
              <a:ext uri="{FF2B5EF4-FFF2-40B4-BE49-F238E27FC236}">
                <a16:creationId xmlns:a16="http://schemas.microsoft.com/office/drawing/2014/main" id="{E7D51A97-6E7B-4077-BCD3-7D6C2E08C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1524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body/bulk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latin typeface="Verdana" panose="020B0604030504040204" pitchFamily="34" charset="0"/>
              </a:rPr>
              <a:t>GROUND</a:t>
            </a:r>
          </a:p>
        </p:txBody>
      </p:sp>
      <p:sp>
        <p:nvSpPr>
          <p:cNvPr id="282630" name="Line 6">
            <a:extLst>
              <a:ext uri="{FF2B5EF4-FFF2-40B4-BE49-F238E27FC236}">
                <a16:creationId xmlns:a16="http://schemas.microsoft.com/office/drawing/2014/main" id="{F2E7F43F-1FD3-4CB0-988E-9E1E47160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3124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B248A504-F36C-4465-BC90-E6072B17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u="sng">
                <a:latin typeface="Verdana" panose="020B0604030504040204" pitchFamily="34" charset="0"/>
              </a:rPr>
              <a:t>NMOS/NFET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5945342C-75E9-45D3-B616-DC55D3BA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2860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b="1" u="sng">
                <a:latin typeface="Verdana" panose="020B0604030504040204" pitchFamily="34" charset="0"/>
              </a:rPr>
              <a:t>PMOS/PFET</a:t>
            </a:r>
          </a:p>
        </p:txBody>
      </p:sp>
      <p:sp>
        <p:nvSpPr>
          <p:cNvPr id="282633" name="Text Box 9">
            <a:extLst>
              <a:ext uri="{FF2B5EF4-FFF2-40B4-BE49-F238E27FC236}">
                <a16:creationId xmlns:a16="http://schemas.microsoft.com/office/drawing/2014/main" id="{3CE7C418-E0F9-4723-B22C-4B8186D53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352800"/>
            <a:ext cx="1295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channel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latin typeface="Verdana" panose="020B0604030504040204" pitchFamily="34" charset="0"/>
              </a:rPr>
              <a:t>shorter length, faster transistor (dist. for electrons)</a:t>
            </a:r>
          </a:p>
        </p:txBody>
      </p:sp>
      <p:sp>
        <p:nvSpPr>
          <p:cNvPr id="282634" name="Line 10">
            <a:extLst>
              <a:ext uri="{FF2B5EF4-FFF2-40B4-BE49-F238E27FC236}">
                <a16:creationId xmlns:a16="http://schemas.microsoft.com/office/drawing/2014/main" id="{B2E8B1E2-E025-449A-878B-0122F0D08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28956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5" name="Text Box 11">
            <a:extLst>
              <a:ext uri="{FF2B5EF4-FFF2-40B4-BE49-F238E27FC236}">
                <a16:creationId xmlns:a16="http://schemas.microsoft.com/office/drawing/2014/main" id="{B8D51AC2-E3C0-4227-81A3-3335AF467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429000"/>
            <a:ext cx="15240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latin typeface="Verdana" panose="020B0604030504040204" pitchFamily="34" charset="0"/>
              </a:rPr>
              <a:t>body/bulk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latin typeface="Verdana" panose="020B0604030504040204" pitchFamily="34" charset="0"/>
              </a:rPr>
              <a:t>HIGH</a:t>
            </a:r>
          </a:p>
        </p:txBody>
      </p:sp>
      <p:sp>
        <p:nvSpPr>
          <p:cNvPr id="282636" name="Line 12">
            <a:extLst>
              <a:ext uri="{FF2B5EF4-FFF2-40B4-BE49-F238E27FC236}">
                <a16:creationId xmlns:a16="http://schemas.microsoft.com/office/drawing/2014/main" id="{51EB473B-7C7B-43DC-BE45-F0F0D0938C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3124200"/>
            <a:ext cx="914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7" name="Text Box 13">
            <a:extLst>
              <a:ext uri="{FF2B5EF4-FFF2-40B4-BE49-F238E27FC236}">
                <a16:creationId xmlns:a16="http://schemas.microsoft.com/office/drawing/2014/main" id="{CF9D510A-957A-4DF3-BD60-AB9BD993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positive </a:t>
            </a:r>
            <a:r>
              <a:rPr lang="en-US" altLang="en-US" sz="1000" b="1">
                <a:solidFill>
                  <a:srgbClr val="990033"/>
                </a:solidFill>
                <a:latin typeface="Verdana" panose="020B0604030504040204" pitchFamily="34" charset="0"/>
              </a:rPr>
              <a:t>voltage</a:t>
            </a: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 (Vdd)</a:t>
            </a:r>
          </a:p>
        </p:txBody>
      </p:sp>
      <p:sp>
        <p:nvSpPr>
          <p:cNvPr id="282638" name="Line 14">
            <a:extLst>
              <a:ext uri="{FF2B5EF4-FFF2-40B4-BE49-F238E27FC236}">
                <a16:creationId xmlns:a16="http://schemas.microsoft.com/office/drawing/2014/main" id="{5570BDB0-875B-4C64-AA67-DF2BE16ED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828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39" name="Line 15">
            <a:extLst>
              <a:ext uri="{FF2B5EF4-FFF2-40B4-BE49-F238E27FC236}">
                <a16:creationId xmlns:a16="http://schemas.microsoft.com/office/drawing/2014/main" id="{1FCE5905-1E51-4B74-B3A5-2CFA9D7D4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819400"/>
            <a:ext cx="13716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0" name="Text Box 16">
            <a:extLst>
              <a:ext uri="{FF2B5EF4-FFF2-40B4-BE49-F238E27FC236}">
                <a16:creationId xmlns:a16="http://schemas.microsoft.com/office/drawing/2014/main" id="{F8F95251-EFDF-45DC-832D-D19758230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954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negative </a:t>
            </a:r>
            <a:r>
              <a:rPr lang="en-US" altLang="en-US" sz="1000" b="1">
                <a:solidFill>
                  <a:srgbClr val="990033"/>
                </a:solidFill>
                <a:latin typeface="Verdana" panose="020B0604030504040204" pitchFamily="34" charset="0"/>
              </a:rPr>
              <a:t>voltage</a:t>
            </a: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 (rel. to body) (GND)</a:t>
            </a:r>
          </a:p>
        </p:txBody>
      </p:sp>
      <p:sp>
        <p:nvSpPr>
          <p:cNvPr id="282641" name="Line 17">
            <a:extLst>
              <a:ext uri="{FF2B5EF4-FFF2-40B4-BE49-F238E27FC236}">
                <a16:creationId xmlns:a16="http://schemas.microsoft.com/office/drawing/2014/main" id="{13758490-EE94-41A4-9EA3-2F16A32DF2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16764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642" name="Line 18">
            <a:extLst>
              <a:ext uri="{FF2B5EF4-FFF2-40B4-BE49-F238E27FC236}">
                <a16:creationId xmlns:a16="http://schemas.microsoft.com/office/drawing/2014/main" id="{3C9CC01A-B470-4A41-A390-DF3934B08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19400"/>
            <a:ext cx="1371600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19">
            <a:extLst>
              <a:ext uri="{FF2B5EF4-FFF2-40B4-BE49-F238E27FC236}">
                <a16:creationId xmlns:a16="http://schemas.microsoft.com/office/drawing/2014/main" id="{CD997077-D02D-47CA-AB57-43440F94B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20">
            <a:extLst>
              <a:ext uri="{FF2B5EF4-FFF2-40B4-BE49-F238E27FC236}">
                <a16:creationId xmlns:a16="http://schemas.microsoft.com/office/drawing/2014/main" id="{8EA72222-8FAB-4CB7-A63D-13C91BB8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Line 21">
            <a:extLst>
              <a:ext uri="{FF2B5EF4-FFF2-40B4-BE49-F238E27FC236}">
                <a16:creationId xmlns:a16="http://schemas.microsoft.com/office/drawing/2014/main" id="{E261EE86-76E0-4B32-9B8A-D5793AAF73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2">
            <a:extLst>
              <a:ext uri="{FF2B5EF4-FFF2-40B4-BE49-F238E27FC236}">
                <a16:creationId xmlns:a16="http://schemas.microsoft.com/office/drawing/2014/main" id="{C84D7AFE-51B4-4F4C-8C86-A38BDB0C8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895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E3D04DB4-E23A-4A7E-A9C4-0DB3B8189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886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latin typeface="Verdana" panose="020B0604030504040204" pitchFamily="34" charset="0"/>
              </a:rPr>
              <a:t>(S/D to body is reverse-biased)</a:t>
            </a:r>
          </a:p>
        </p:txBody>
      </p:sp>
      <p:sp>
        <p:nvSpPr>
          <p:cNvPr id="282648" name="Text Box 24">
            <a:extLst>
              <a:ext uri="{FF2B5EF4-FFF2-40B4-BE49-F238E27FC236}">
                <a16:creationId xmlns:a16="http://schemas.microsoft.com/office/drawing/2014/main" id="{9FCE5834-7DB3-49B6-8261-9928531B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62096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- - -</a:t>
            </a:r>
          </a:p>
        </p:txBody>
      </p:sp>
      <p:sp>
        <p:nvSpPr>
          <p:cNvPr id="282649" name="Text Box 25">
            <a:extLst>
              <a:ext uri="{FF2B5EF4-FFF2-40B4-BE49-F238E27FC236}">
                <a16:creationId xmlns:a16="http://schemas.microsoft.com/office/drawing/2014/main" id="{C58EB5C7-2167-4274-9A91-62D5FF7A0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850" y="2632075"/>
            <a:ext cx="60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+ + +</a:t>
            </a:r>
          </a:p>
        </p:txBody>
      </p:sp>
      <p:sp>
        <p:nvSpPr>
          <p:cNvPr id="282650" name="Text Box 26">
            <a:extLst>
              <a:ext uri="{FF2B5EF4-FFF2-40B4-BE49-F238E27FC236}">
                <a16:creationId xmlns:a16="http://schemas.microsoft.com/office/drawing/2014/main" id="{83331032-0BCC-4DCA-BD7E-EDF93D58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2408238"/>
            <a:ext cx="609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+ + +</a:t>
            </a:r>
          </a:p>
        </p:txBody>
      </p:sp>
      <p:sp>
        <p:nvSpPr>
          <p:cNvPr id="282651" name="Text Box 27">
            <a:extLst>
              <a:ext uri="{FF2B5EF4-FFF2-40B4-BE49-F238E27FC236}">
                <a16:creationId xmlns:a16="http://schemas.microsoft.com/office/drawing/2014/main" id="{9699246D-B603-493D-B3D6-9F314D26B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1225" y="2398713"/>
            <a:ext cx="457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990033"/>
                </a:solidFill>
              </a:rPr>
              <a:t>- - -</a:t>
            </a:r>
          </a:p>
        </p:txBody>
      </p:sp>
      <p:sp>
        <p:nvSpPr>
          <p:cNvPr id="282652" name="Text Box 28">
            <a:extLst>
              <a:ext uri="{FF2B5EF4-FFF2-40B4-BE49-F238E27FC236}">
                <a16:creationId xmlns:a16="http://schemas.microsoft.com/office/drawing/2014/main" id="{66730F33-CF37-4BA7-B23D-DAEAC6905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7432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current</a:t>
            </a:r>
          </a:p>
        </p:txBody>
      </p:sp>
      <p:sp>
        <p:nvSpPr>
          <p:cNvPr id="282653" name="Text Box 29">
            <a:extLst>
              <a:ext uri="{FF2B5EF4-FFF2-40B4-BE49-F238E27FC236}">
                <a16:creationId xmlns:a16="http://schemas.microsoft.com/office/drawing/2014/main" id="{E5D93C5D-1181-456B-8E70-0DCE6BD8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743200"/>
            <a:ext cx="762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solidFill>
                  <a:srgbClr val="990033"/>
                </a:solidFill>
                <a:latin typeface="Verdana" panose="020B0604030504040204" pitchFamily="34" charset="0"/>
              </a:rPr>
              <a:t>current</a:t>
            </a:r>
          </a:p>
        </p:txBody>
      </p:sp>
      <p:sp>
        <p:nvSpPr>
          <p:cNvPr id="8222" name="Rectangle 31">
            <a:extLst>
              <a:ext uri="{FF2B5EF4-FFF2-40B4-BE49-F238E27FC236}">
                <a16:creationId xmlns:a16="http://schemas.microsoft.com/office/drawing/2014/main" id="{560A4C3D-5F27-4D64-8C6E-D008D5CAE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3716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Metal-</a:t>
            </a:r>
            <a:r>
              <a:rPr lang="en-US" altLang="en-US" i="1"/>
              <a:t>poly</a:t>
            </a:r>
            <a:r>
              <a:rPr lang="en-US" altLang="en-US"/>
              <a:t>-Oxide-Semiconductor structures built onto substrate</a:t>
            </a:r>
          </a:p>
          <a:p>
            <a:pPr lvl="1" eaLnBrk="1" hangingPunct="1"/>
            <a:r>
              <a:rPr lang="en-US" altLang="en-US" i="1"/>
              <a:t>Diffusion</a:t>
            </a:r>
            <a:r>
              <a:rPr lang="en-US" altLang="en-US"/>
              <a:t>:  Inject dopants into substrate</a:t>
            </a:r>
          </a:p>
          <a:p>
            <a:pPr lvl="1" eaLnBrk="1" hangingPunct="1"/>
            <a:r>
              <a:rPr lang="en-US" altLang="en-US" i="1"/>
              <a:t>Oxidation</a:t>
            </a:r>
            <a:r>
              <a:rPr lang="en-US" altLang="en-US"/>
              <a:t>:  Form layer of SiO2 (glass)</a:t>
            </a:r>
          </a:p>
          <a:p>
            <a:pPr lvl="1" eaLnBrk="1" hangingPunct="1"/>
            <a:r>
              <a:rPr lang="en-US" altLang="en-US" i="1"/>
              <a:t>Deposition</a:t>
            </a:r>
            <a:r>
              <a:rPr lang="en-US" altLang="en-US"/>
              <a:t> and </a:t>
            </a:r>
            <a:r>
              <a:rPr lang="en-US" altLang="en-US" i="1"/>
              <a:t>etching</a:t>
            </a:r>
            <a:r>
              <a:rPr lang="en-US" altLang="en-US"/>
              <a:t>:  Add aluminum/copper wires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282633" grpId="0"/>
      <p:bldP spid="282635" grpId="0"/>
      <p:bldP spid="282637" grpId="0"/>
      <p:bldP spid="282640" grpId="0"/>
      <p:bldP spid="282648" grpId="0"/>
      <p:bldP spid="282649" grpId="0"/>
      <p:bldP spid="282650" grpId="0"/>
      <p:bldP spid="282651" grpId="0"/>
      <p:bldP spid="282652" grpId="0"/>
      <p:bldP spid="2826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2BEEE3A-AAD2-4C39-8954-1DB45D38A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6F1881F0-E8B6-4C37-8D51-E1C5A4D36A8B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5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342BEF2-50F4-469C-B447-673A74644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Layout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6AEEFAFC-7F87-4A67-8B10-037B712DB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724275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4">
            <a:extLst>
              <a:ext uri="{FF2B5EF4-FFF2-40B4-BE49-F238E27FC236}">
                <a16:creationId xmlns:a16="http://schemas.microsoft.com/office/drawing/2014/main" id="{AE8C888F-1582-47DB-A1FA-7FA22389E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990033"/>
                </a:solidFill>
                <a:latin typeface="Verdana" panose="020B0604030504040204" pitchFamily="34" charset="0"/>
              </a:rPr>
              <a:t>3-input NAND</a:t>
            </a:r>
          </a:p>
        </p:txBody>
      </p:sp>
      <p:pic>
        <p:nvPicPr>
          <p:cNvPr id="9222" name="Picture 5">
            <a:extLst>
              <a:ext uri="{FF2B5EF4-FFF2-40B4-BE49-F238E27FC236}">
                <a16:creationId xmlns:a16="http://schemas.microsoft.com/office/drawing/2014/main" id="{4685A366-C57E-4610-A746-18F21B00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98132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>
            <a:extLst>
              <a:ext uri="{FF2B5EF4-FFF2-40B4-BE49-F238E27FC236}">
                <a16:creationId xmlns:a16="http://schemas.microsoft.com/office/drawing/2014/main" id="{79DE7600-824B-4AE5-A7FE-F95D18B85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733800"/>
            <a:ext cx="213360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7C4B2786-3565-4AF8-8ED8-775984865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7E576698-B9DC-4487-B206-B20AC55E0CDA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6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F3CBA664-E4E9-443C-B9A6-BB6DA130768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Gates</a:t>
            </a:r>
          </a:p>
        </p:txBody>
      </p:sp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48552F4B-25CB-424A-93E4-5C595F2201CA}"/>
              </a:ext>
            </a:extLst>
          </p:cNvPr>
          <p:cNvGraphicFramePr>
            <a:graphicFrameLocks noChangeAspect="1"/>
          </p:cNvGraphicFramePr>
          <p:nvPr>
            <p:ph sz="quarter" idx="1"/>
          </p:nvPr>
        </p:nvGraphicFramePr>
        <p:xfrm>
          <a:off x="609600" y="1752600"/>
          <a:ext cx="84455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3480" imgH="203040" progId="Equation.3">
                  <p:embed/>
                </p:oleObj>
              </mc:Choice>
              <mc:Fallback>
                <p:oleObj name="Equation" r:id="rId2" imgW="3934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84455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>
            <a:extLst>
              <a:ext uri="{FF2B5EF4-FFF2-40B4-BE49-F238E27FC236}">
                <a16:creationId xmlns:a16="http://schemas.microsoft.com/office/drawing/2014/main" id="{8566D19C-6FE1-438F-B9A9-7C8B9226C5A6}"/>
              </a:ext>
            </a:extLst>
          </p:cNvPr>
          <p:cNvGraphicFramePr>
            <a:graphicFrameLocks noChangeAspect="1"/>
          </p:cNvGraphicFramePr>
          <p:nvPr>
            <p:ph sz="quarter" idx="2"/>
          </p:nvPr>
        </p:nvGraphicFramePr>
        <p:xfrm>
          <a:off x="3581400" y="1754188"/>
          <a:ext cx="762000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203040" progId="Equation.3">
                  <p:embed/>
                </p:oleObj>
              </mc:Choice>
              <mc:Fallback>
                <p:oleObj name="Equation" r:id="rId4" imgW="63468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754188"/>
                        <a:ext cx="762000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>
            <a:extLst>
              <a:ext uri="{FF2B5EF4-FFF2-40B4-BE49-F238E27FC236}">
                <a16:creationId xmlns:a16="http://schemas.microsoft.com/office/drawing/2014/main" id="{2A965667-32DF-46D5-A07C-06A9EA3062E8}"/>
              </a:ext>
            </a:extLst>
          </p:cNvPr>
          <p:cNvGraphicFramePr>
            <a:graphicFrameLocks noChangeAspect="1"/>
          </p:cNvGraphicFramePr>
          <p:nvPr>
            <p:ph sz="quarter" idx="4"/>
          </p:nvPr>
        </p:nvGraphicFramePr>
        <p:xfrm>
          <a:off x="4191000" y="3932238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3">
                  <p:embed/>
                </p:oleObj>
              </mc:Choice>
              <mc:Fallback>
                <p:oleObj name="Equation" r:id="rId6" imgW="6094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932238"/>
                        <a:ext cx="838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Text Box 6">
            <a:extLst>
              <a:ext uri="{FF2B5EF4-FFF2-40B4-BE49-F238E27FC236}">
                <a16:creationId xmlns:a16="http://schemas.microsoft.com/office/drawing/2014/main" id="{22A76656-BAEF-415E-824E-197ABB121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inv</a:t>
            </a:r>
          </a:p>
        </p:txBody>
      </p:sp>
      <p:sp>
        <p:nvSpPr>
          <p:cNvPr id="1034" name="Text Box 7">
            <a:extLst>
              <a:ext uri="{FF2B5EF4-FFF2-40B4-BE49-F238E27FC236}">
                <a16:creationId xmlns:a16="http://schemas.microsoft.com/office/drawing/2014/main" id="{113E45AB-091E-4955-AE1D-F3BAB4C9E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4478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NAND2</a:t>
            </a:r>
          </a:p>
        </p:txBody>
      </p:sp>
      <p:pic>
        <p:nvPicPr>
          <p:cNvPr id="1035" name="Picture 8">
            <a:extLst>
              <a:ext uri="{FF2B5EF4-FFF2-40B4-BE49-F238E27FC236}">
                <a16:creationId xmlns:a16="http://schemas.microsoft.com/office/drawing/2014/main" id="{3B6FB6AC-F697-436E-9AF9-6A975E548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41500"/>
            <a:ext cx="19812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9">
            <a:extLst>
              <a:ext uri="{FF2B5EF4-FFF2-40B4-BE49-F238E27FC236}">
                <a16:creationId xmlns:a16="http://schemas.microsoft.com/office/drawing/2014/main" id="{7D53EFCF-674E-43BF-A679-EFB955147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5494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NAND3</a:t>
            </a:r>
          </a:p>
        </p:txBody>
      </p:sp>
      <p:sp>
        <p:nvSpPr>
          <p:cNvPr id="1037" name="Text Box 10">
            <a:extLst>
              <a:ext uri="{FF2B5EF4-FFF2-40B4-BE49-F238E27FC236}">
                <a16:creationId xmlns:a16="http://schemas.microsoft.com/office/drawing/2014/main" id="{64DE7245-6F0A-4585-93A3-F0C604FB2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657600"/>
            <a:ext cx="1828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u="sng">
                <a:solidFill>
                  <a:srgbClr val="990033"/>
                </a:solidFill>
                <a:latin typeface="Verdana" panose="020B0604030504040204" pitchFamily="34" charset="0"/>
              </a:rPr>
              <a:t>NOR2</a:t>
            </a:r>
          </a:p>
        </p:txBody>
      </p:sp>
      <p:pic>
        <p:nvPicPr>
          <p:cNvPr id="1038" name="Picture 11">
            <a:extLst>
              <a:ext uri="{FF2B5EF4-FFF2-40B4-BE49-F238E27FC236}">
                <a16:creationId xmlns:a16="http://schemas.microsoft.com/office/drawing/2014/main" id="{E549CA5F-AF08-489E-B542-DB6A2E121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12192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2">
            <a:extLst>
              <a:ext uri="{FF2B5EF4-FFF2-40B4-BE49-F238E27FC236}">
                <a16:creationId xmlns:a16="http://schemas.microsoft.com/office/drawing/2014/main" id="{D69FDE88-BE40-415C-88CA-D0C53D532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8778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3">
            <a:extLst>
              <a:ext uri="{FF2B5EF4-FFF2-40B4-BE49-F238E27FC236}">
                <a16:creationId xmlns:a16="http://schemas.microsoft.com/office/drawing/2014/main" id="{21F48654-1A9F-4DBB-8BE8-9B65365D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9906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4">
            <a:extLst>
              <a:ext uri="{FF2B5EF4-FFF2-40B4-BE49-F238E27FC236}">
                <a16:creationId xmlns:a16="http://schemas.microsoft.com/office/drawing/2014/main" id="{1BEB9022-B0DF-4CFA-BC01-BCD8F97D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12954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5">
            <a:extLst>
              <a:ext uri="{FF2B5EF4-FFF2-40B4-BE49-F238E27FC236}">
                <a16:creationId xmlns:a16="http://schemas.microsoft.com/office/drawing/2014/main" id="{7D3B659C-8320-4B90-86AC-25BF80BF8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06600"/>
            <a:ext cx="838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E9018812-C375-444A-B550-15F3279D03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67200" y="5035550"/>
          <a:ext cx="838200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34680" imgH="203040" progId="Equation.3">
                  <p:embed/>
                </p:oleObj>
              </mc:Choice>
              <mc:Fallback>
                <p:oleObj name="Equation" r:id="rId14" imgW="634680" imgH="2030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35550"/>
                        <a:ext cx="838200" cy="268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3" name="Picture 17">
            <a:extLst>
              <a:ext uri="{FF2B5EF4-FFF2-40B4-BE49-F238E27FC236}">
                <a16:creationId xmlns:a16="http://schemas.microsoft.com/office/drawing/2014/main" id="{E3A03504-DF72-4A0B-8DAA-74F8838E7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13238"/>
            <a:ext cx="9906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18">
            <a:extLst>
              <a:ext uri="{FF2B5EF4-FFF2-40B4-BE49-F238E27FC236}">
                <a16:creationId xmlns:a16="http://schemas.microsoft.com/office/drawing/2014/main" id="{74503B52-DB4A-49A9-99C8-00190EF1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03838"/>
            <a:ext cx="114300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19">
            <a:extLst>
              <a:ext uri="{FF2B5EF4-FFF2-40B4-BE49-F238E27FC236}">
                <a16:creationId xmlns:a16="http://schemas.microsoft.com/office/drawing/2014/main" id="{2A085182-1047-47E8-AB79-56E6A67CE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60838"/>
            <a:ext cx="15240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0" name="Object 20">
            <a:extLst>
              <a:ext uri="{FF2B5EF4-FFF2-40B4-BE49-F238E27FC236}">
                <a16:creationId xmlns:a16="http://schemas.microsoft.com/office/drawing/2014/main" id="{03AFDC22-611B-42D7-8655-95A2848320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752600"/>
          <a:ext cx="762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203040" progId="Equation.3">
                  <p:embed/>
                </p:oleObj>
              </mc:Choice>
              <mc:Fallback>
                <p:oleObj name="Equation" r:id="rId19" imgW="609480" imgH="2030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52600"/>
                        <a:ext cx="762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4">
            <a:extLst>
              <a:ext uri="{FF2B5EF4-FFF2-40B4-BE49-F238E27FC236}">
                <a16:creationId xmlns:a16="http://schemas.microsoft.com/office/drawing/2014/main" id="{67AA6E85-E3CE-46DB-B9C1-1A7AAB830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258259F7-58A1-4FFE-8BBC-2C4D6905E165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7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DCB0B9E-6C01-4C32-B203-0AF7E15E9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Logic Synthesis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2803DADA-135F-457D-9884-E3DF76E299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2286000" cy="4648200"/>
          </a:xfrm>
        </p:spPr>
        <p:txBody>
          <a:bodyPr/>
          <a:lstStyle/>
          <a:p>
            <a:pPr eaLnBrk="1" hangingPunct="1"/>
            <a:r>
              <a:rPr lang="en-US" altLang="en-US" sz="1600"/>
              <a:t>Behavior:</a:t>
            </a:r>
          </a:p>
          <a:p>
            <a:pPr lvl="1" eaLnBrk="1" hangingPunct="1"/>
            <a:r>
              <a:rPr lang="en-US" altLang="en-US" sz="1400"/>
              <a:t>S = A + B</a:t>
            </a:r>
          </a:p>
          <a:p>
            <a:pPr lvl="1" eaLnBrk="1" hangingPunct="1"/>
            <a:r>
              <a:rPr lang="en-US" altLang="en-US" sz="1400"/>
              <a:t>Assume A is 2 bits, B is 2 bits, C is 3 bits</a:t>
            </a:r>
          </a:p>
        </p:txBody>
      </p:sp>
      <p:graphicFrame>
        <p:nvGraphicFramePr>
          <p:cNvPr id="328792" name="Group 88">
            <a:extLst>
              <a:ext uri="{FF2B5EF4-FFF2-40B4-BE49-F238E27FC236}">
                <a16:creationId xmlns:a16="http://schemas.microsoft.com/office/drawing/2014/main" id="{3B7D3AC7-8E9D-438C-A91B-3D239FF12DF0}"/>
              </a:ext>
            </a:extLst>
          </p:cNvPr>
          <p:cNvGraphicFramePr>
            <a:graphicFrameLocks noGrp="1"/>
          </p:cNvGraphicFramePr>
          <p:nvPr/>
        </p:nvGraphicFramePr>
        <p:xfrm>
          <a:off x="2743200" y="1447800"/>
          <a:ext cx="1752600" cy="4419600"/>
        </p:xfrm>
        <a:graphic>
          <a:graphicData uri="http://schemas.openxmlformats.org/drawingml/2006/table">
            <a:tbl>
              <a:tblPr/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0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 (0)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01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100 (4)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101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(3)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110 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328794" name="Object 90">
            <a:extLst>
              <a:ext uri="{FF2B5EF4-FFF2-40B4-BE49-F238E27FC236}">
                <a16:creationId xmlns:a16="http://schemas.microsoft.com/office/drawing/2014/main" id="{D8D08515-7036-4F1A-9A25-D22C0D99D520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572000" y="1447800"/>
          <a:ext cx="42672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1981080" progId="Equation.3">
                  <p:embed/>
                </p:oleObj>
              </mc:Choice>
              <mc:Fallback>
                <p:oleObj name="Equation" r:id="rId2" imgW="3720960" imgH="198108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47800"/>
                        <a:ext cx="4267200" cy="227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796" name="Picture 92">
            <a:extLst>
              <a:ext uri="{FF2B5EF4-FFF2-40B4-BE49-F238E27FC236}">
                <a16:creationId xmlns:a16="http://schemas.microsoft.com/office/drawing/2014/main" id="{696715A6-753F-4E34-A5BF-DB4A78A3511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799" name="Picture 95">
            <a:extLst>
              <a:ext uri="{FF2B5EF4-FFF2-40B4-BE49-F238E27FC236}">
                <a16:creationId xmlns:a16="http://schemas.microsoft.com/office/drawing/2014/main" id="{DE49F434-91EA-4158-9B21-31945F4D057E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801" name="Picture 97">
            <a:extLst>
              <a:ext uri="{FF2B5EF4-FFF2-40B4-BE49-F238E27FC236}">
                <a16:creationId xmlns:a16="http://schemas.microsoft.com/office/drawing/2014/main" id="{7A9FDFFD-7366-48F2-B73D-2C885AB34AB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6560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7F1CD-DE0E-4777-BA92-B1E73201A5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C79E4A8F-54EB-427C-8F20-FBC973F4A739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8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8BB0A38-9003-4A76-B060-49864FB879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MIPS Microarchitecture</a:t>
            </a:r>
          </a:p>
        </p:txBody>
      </p:sp>
      <p:pic>
        <p:nvPicPr>
          <p:cNvPr id="10244" name="Picture 9">
            <a:extLst>
              <a:ext uri="{FF2B5EF4-FFF2-40B4-BE49-F238E27FC236}">
                <a16:creationId xmlns:a16="http://schemas.microsoft.com/office/drawing/2014/main" id="{A6AD8AEA-F482-4AF6-BFA9-1E54F8998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528D0-8A54-4A5E-80EC-9BB7BAD81A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Verdana" panose="020B0604030504040204" pitchFamily="34" charset="0"/>
              </a:rPr>
              <a:t>CSCE 190:  Computing in the Modern World</a:t>
            </a:r>
            <a:r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t>			 </a:t>
            </a:r>
            <a:fld id="{E5B6277C-5E2D-443F-BAB1-B549853C3871}" type="slidenum">
              <a:rPr lang="en-US" altLang="en-US">
                <a:solidFill>
                  <a:srgbClr val="990033"/>
                </a:solidFill>
                <a:latin typeface="Verdana" panose="020B0604030504040204" pitchFamily="34" charset="0"/>
              </a:rPr>
              <a:pPr eaLnBrk="1" hangingPunct="1"/>
              <a:t>9</a:t>
            </a:fld>
            <a:endParaRPr lang="en-US" altLang="en-US">
              <a:solidFill>
                <a:srgbClr val="990033"/>
              </a:solidFill>
              <a:latin typeface="Verdana" panose="020B0604030504040204" pitchFamily="34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5DC6438-0E5E-4516-88B2-635270617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Synthesized and P&amp;R’ed MIPS Architecture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888E8A90-F006-43A8-B8EA-3A9D9A10C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514850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32882</TotalTime>
  <Words>1346</Words>
  <Application>Microsoft Office PowerPoint</Application>
  <PresentationFormat>On-screen Show (4:3)</PresentationFormat>
  <Paragraphs>321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Verdana</vt:lpstr>
      <vt:lpstr>Symbol</vt:lpstr>
      <vt:lpstr>Wingdings</vt:lpstr>
      <vt:lpstr>usc</vt:lpstr>
      <vt:lpstr>Microsoft Equation 3.0</vt:lpstr>
      <vt:lpstr>Trends in the Infrastructure of Computing:  Processing, Storage, Bandwidth</vt:lpstr>
      <vt:lpstr>Elements</vt:lpstr>
      <vt:lpstr>Semiconductors</vt:lpstr>
      <vt:lpstr>MOSFETs</vt:lpstr>
      <vt:lpstr>Layout</vt:lpstr>
      <vt:lpstr>Logic Gates</vt:lpstr>
      <vt:lpstr>Logic Synthesis</vt:lpstr>
      <vt:lpstr>MIPS Microarchitecture</vt:lpstr>
      <vt:lpstr>Synthesized and P&amp;R’ed MIPS Architecture</vt:lpstr>
      <vt:lpstr>Feature Size</vt:lpstr>
      <vt:lpstr>Minimum Feature Size</vt:lpstr>
      <vt:lpstr>Real Estate</vt:lpstr>
      <vt:lpstr>Heterogeneous Computing:  Execution Model</vt:lpstr>
      <vt:lpstr>Co-Processor Design</vt:lpstr>
      <vt:lpstr>HC Execution Model</vt:lpstr>
      <vt:lpstr>HC Execution Model</vt:lpstr>
      <vt:lpstr>Heterogeneous Computing:  Performance</vt:lpstr>
      <vt:lpstr>Heterogeneous Computing with FPGAs</vt:lpstr>
      <vt:lpstr>Programming FPGAs</vt:lpstr>
      <vt:lpstr>Heterogeneous Computing with GPUs</vt:lpstr>
      <vt:lpstr>NVIDIA GPU Architecture</vt:lpstr>
      <vt:lpstr>IBM Cell Architecture</vt:lpstr>
      <vt:lpstr>Heterogeneous Computing now Mainstream: IBM Roadrunner</vt:lpstr>
      <vt:lpstr>Our Group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Jed Ostrom</cp:lastModifiedBy>
  <cp:revision>491</cp:revision>
  <dcterms:created xsi:type="dcterms:W3CDTF">2005-09-22T21:21:18Z</dcterms:created>
  <dcterms:modified xsi:type="dcterms:W3CDTF">2021-03-22T20:01:30Z</dcterms:modified>
</cp:coreProperties>
</file>