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79" r:id="rId6"/>
    <p:sldId id="262" r:id="rId7"/>
    <p:sldId id="303" r:id="rId8"/>
    <p:sldId id="305" r:id="rId9"/>
    <p:sldId id="304" r:id="rId10"/>
    <p:sldId id="282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23" r:id="rId22"/>
    <p:sldId id="358" r:id="rId23"/>
    <p:sldId id="359" r:id="rId24"/>
    <p:sldId id="360" r:id="rId25"/>
    <p:sldId id="361" r:id="rId26"/>
    <p:sldId id="362" r:id="rId27"/>
    <p:sldId id="36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FF9933"/>
    <a:srgbClr val="00FF00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>
      <p:cViewPr varScale="1">
        <p:scale>
          <a:sx n="99" d="100"/>
          <a:sy n="99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55039D9-D6F3-42D7-A384-FEFBEB335C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5EBD7D9-2D5C-4C97-984F-05B9A362CA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545975DE-7386-483E-8A34-7BB9683310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E28C4C19-E287-4B62-ADA1-82E0C79DB9F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BC5D8D-293D-4FB8-BC90-2E16E73B65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51AB8A-A812-47F0-8EC7-E9F6380C47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8C497C5-53ED-49DB-9001-3C17290048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CF0B50F0-ED90-4433-ADAB-131F3CB69F2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15177A4-950A-4857-BB89-96A56A0B40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4281F0F-3515-4129-B56C-F9AEFE2252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4868DA9-575C-4C00-896F-1C259552C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4B471E-9461-4006-BEC4-64F82A65E5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A1D126-D2D1-4AE2-9113-B552D84FC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6687A-B7B7-4A11-9B5A-72351852B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" descr="usc">
            <a:extLst>
              <a:ext uri="{FF2B5EF4-FFF2-40B4-BE49-F238E27FC236}">
                <a16:creationId xmlns:a16="http://schemas.microsoft.com/office/drawing/2014/main" id="{E2F17305-78CF-4929-8392-D840B5D6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34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F1C3AF-96F8-434D-BC85-1B25759F7AE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1064B3CA-C393-427B-A10A-43A5D3A90022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8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CED091-0533-4341-B505-CB0AA52BAF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5F3D35F8-DAC3-4194-BF52-FDC849263196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1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A7CED-8C17-4E4D-A541-6EC01EB861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5CA45DF2-62F6-48D4-8E41-097CB1312084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4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32D514-1C43-4FE3-B5C6-45E3E61A78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4E20E2CD-71E2-4AD6-8FDE-E231477BFCBC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2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E1BB4D-5FA4-403C-B2FC-B660D4BE55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568304C6-76D6-4CEF-8BE7-3B802D9ABC56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4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7F812-243D-4C71-8A65-C1B2D45D2A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0FE0040-AD4A-4397-9322-88DA423DBC2D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3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5DA30C-92EE-4A2C-997A-65E9CE6522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A18C27C5-F88C-4F15-9A6A-752204060FE6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04519-1CE5-4398-896C-3E7148540F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E6B73408-A821-4436-B278-81E6957D131B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7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3F517A8-92F6-41FF-A133-05C4C8436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D1C96B78-34C1-408D-8E22-8944B9FB8929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4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ECE1C88-FA5C-490A-9C95-8C5C8051C4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687CB275-E787-4580-B8C5-94909D821C90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9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ED5618-9E9D-49E6-BAC4-14FAB65F27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CE9C2D35-C121-4551-A1B5-09D89E355EC0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3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E03952-DB76-40CF-B731-F0A971776E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933876FE-7CD0-4C07-9089-06DD6F6984C0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2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0989EA6-04E4-4F18-ABA0-E6795315B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5BE97D0-D7BF-4FD3-990B-AA0321F9A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B22729-5B22-4DD3-B01D-49A40146AF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9EE44F4F-5226-42FB-9E77-D126B03A8F81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3077" name="Picture 8" descr="usc">
            <a:extLst>
              <a:ext uri="{FF2B5EF4-FFF2-40B4-BE49-F238E27FC236}">
                <a16:creationId xmlns:a16="http://schemas.microsoft.com/office/drawing/2014/main" id="{DE36F131-4B0E-42EF-A902-51C487C1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>
            <a:extLst>
              <a:ext uri="{FF2B5EF4-FFF2-40B4-BE49-F238E27FC236}">
                <a16:creationId xmlns:a16="http://schemas.microsoft.com/office/drawing/2014/main" id="{ADC1419B-4DA3-40EC-9A35-A42C15A8F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3E69BC1B-7F92-43D9-98D9-CB0AD68F8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>
            <a:extLst>
              <a:ext uri="{FF2B5EF4-FFF2-40B4-BE49-F238E27FC236}">
                <a16:creationId xmlns:a16="http://schemas.microsoft.com/office/drawing/2014/main" id="{EC1D1D9D-C007-4845-AA63-537CFA90A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9.png"/><Relationship Id="rId20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png"/><Relationship Id="rId5" Type="http://schemas.openxmlformats.org/officeDocument/2006/relationships/image" Target="../media/image10.wmf"/><Relationship Id="rId15" Type="http://schemas.openxmlformats.org/officeDocument/2006/relationships/image" Target="../media/image18.wmf"/><Relationship Id="rId10" Type="http://schemas.openxmlformats.org/officeDocument/2006/relationships/image" Target="../media/image14.png"/><Relationship Id="rId19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824A7AC-6465-47A9-BC97-A07DF25EE7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905000"/>
            <a:ext cx="8534400" cy="1447800"/>
          </a:xfrm>
        </p:spPr>
        <p:txBody>
          <a:bodyPr/>
          <a:lstStyle/>
          <a:p>
            <a:pPr eaLnBrk="1" hangingPunct="1"/>
            <a:r>
              <a:rPr lang="en-US" altLang="en-US" sz="2800"/>
              <a:t>Trends in the Infrastructure of Computing:  Processing, Storage, Bandwidth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B658238-8770-455B-BB71-2D6E3671A1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7620000" cy="1295400"/>
          </a:xfrm>
        </p:spPr>
        <p:txBody>
          <a:bodyPr/>
          <a:lstStyle/>
          <a:p>
            <a:pPr algn="r" eaLnBrk="1" hangingPunct="1"/>
            <a:r>
              <a:rPr lang="en-US" altLang="en-US" sz="2400">
                <a:solidFill>
                  <a:srgbClr val="990033"/>
                </a:solidFill>
              </a:rPr>
              <a:t>CSCE 190:  Computing in the Modern World</a:t>
            </a:r>
          </a:p>
          <a:p>
            <a:pPr algn="r" eaLnBrk="1" hangingPunct="1"/>
            <a:r>
              <a:rPr lang="en-US" altLang="en-US"/>
              <a:t>Dr. Jason D. Bakos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DDF6C36-C9C1-4ECC-825D-53EC68E644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B9048145-B293-4C3D-A7FA-178F15DB0A65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10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3CBD1D5-3276-432B-A2C9-85C538966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 Size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4839E70-A710-41F6-AA3F-88E49AC60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Shrink minimum feature size…</a:t>
            </a:r>
          </a:p>
          <a:p>
            <a:pPr lvl="1" eaLnBrk="1" hangingPunct="1"/>
            <a:r>
              <a:rPr lang="en-US" altLang="en-US"/>
              <a:t>Smaller L decreases carrier time and increases current</a:t>
            </a:r>
          </a:p>
          <a:p>
            <a:pPr lvl="1" eaLnBrk="1" hangingPunct="1"/>
            <a:r>
              <a:rPr lang="en-US" altLang="en-US"/>
              <a:t>Therefore, W may also be reduced for fixed current</a:t>
            </a:r>
          </a:p>
          <a:p>
            <a:pPr lvl="1" eaLnBrk="1" hangingPunct="1"/>
            <a:r>
              <a:rPr lang="en-US" altLang="en-US"/>
              <a:t>C</a:t>
            </a:r>
            <a:r>
              <a:rPr lang="en-US" altLang="en-US" baseline="-25000"/>
              <a:t>g</a:t>
            </a:r>
            <a:r>
              <a:rPr lang="en-US" altLang="en-US"/>
              <a:t>, C</a:t>
            </a:r>
            <a:r>
              <a:rPr lang="en-US" altLang="en-US" baseline="-25000"/>
              <a:t>s</a:t>
            </a:r>
            <a:r>
              <a:rPr lang="en-US" altLang="en-US"/>
              <a:t>, and C</a:t>
            </a:r>
            <a:r>
              <a:rPr lang="en-US" altLang="en-US" baseline="-25000"/>
              <a:t>d</a:t>
            </a:r>
            <a:r>
              <a:rPr lang="en-US" altLang="en-US"/>
              <a:t> are reduced</a:t>
            </a:r>
          </a:p>
          <a:p>
            <a:pPr lvl="1" eaLnBrk="1" hangingPunct="1"/>
            <a:r>
              <a:rPr lang="en-US" altLang="en-US"/>
              <a:t>Transistor switches faster (</a:t>
            </a:r>
            <a:r>
              <a:rPr lang="en-US" altLang="en-US" i="1"/>
              <a:t>~linear </a:t>
            </a:r>
            <a:r>
              <a:rPr lang="en-US" altLang="en-US"/>
              <a:t>relationship)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4BFDC243-0C74-4576-9AD6-C38A190B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60198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B6ED814-5A32-4C2D-AD76-7F3CAC7DD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Minimum Feature Size</a:t>
            </a:r>
          </a:p>
        </p:txBody>
      </p:sp>
      <p:graphicFrame>
        <p:nvGraphicFramePr>
          <p:cNvPr id="13441" name="Group 129">
            <a:extLst>
              <a:ext uri="{FF2B5EF4-FFF2-40B4-BE49-F238E27FC236}">
                <a16:creationId xmlns:a16="http://schemas.microsoft.com/office/drawing/2014/main" id="{1D55B3A1-1351-4F98-82CD-66D6C707516A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1371600"/>
          <a:ext cx="6034088" cy="3632200"/>
        </p:xfrm>
        <a:graphic>
          <a:graphicData uri="http://schemas.openxmlformats.org/drawingml/2006/table">
            <a:tbl>
              <a:tblPr/>
              <a:tblGrid>
                <a:gridCol w="55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6 - 25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~134,000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– 40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16 - 133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.8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60 - 300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.6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150 - 200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233 - 450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.35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450 – 1400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.25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1.3 – 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.18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threads/package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.09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i7 “Nehalem”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~800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“Sandy Bridge”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.032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~1.2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Group 129">
            <a:extLst>
              <a:ext uri="{FF2B5EF4-FFF2-40B4-BE49-F238E27FC236}">
                <a16:creationId xmlns:a16="http://schemas.microsoft.com/office/drawing/2014/main" id="{2F94BFD3-10B0-4ACC-9094-520EDD10CC83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5105400"/>
          <a:ext cx="6037263" cy="838200"/>
        </p:xfrm>
        <a:graphic>
          <a:graphicData uri="http://schemas.openxmlformats.org/drawingml/2006/table">
            <a:tbl>
              <a:tblPr/>
              <a:tblGrid>
                <a:gridCol w="56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Tesla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240 threads/die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1.4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Fermi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512 threads/die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.040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0E6D3F5-62DA-4D58-8AAB-373E5665DA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5D48CFA5-DA4D-4A6D-8615-10E6C6E9D4AF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11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58D15D7-CE80-49CA-9B82-FC0AD281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CPU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CE0F5-8B85-45EC-BAC2-D8652DAF391F}"/>
              </a:ext>
            </a:extLst>
          </p:cNvPr>
          <p:cNvSpPr/>
          <p:nvPr/>
        </p:nvSpPr>
        <p:spPr>
          <a:xfrm>
            <a:off x="1981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701BA-890C-4BF6-A6C5-6A0B4810B302}"/>
              </a:ext>
            </a:extLst>
          </p:cNvPr>
          <p:cNvSpPr/>
          <p:nvPr/>
        </p:nvSpPr>
        <p:spPr>
          <a:xfrm>
            <a:off x="2514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FBF1F0-89E6-4CB7-AA90-A9827255E056}"/>
              </a:ext>
            </a:extLst>
          </p:cNvPr>
          <p:cNvSpPr/>
          <p:nvPr/>
        </p:nvSpPr>
        <p:spPr>
          <a:xfrm>
            <a:off x="1981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53D4F6-BC26-4D6A-AC83-3AD5DB92C825}"/>
              </a:ext>
            </a:extLst>
          </p:cNvPr>
          <p:cNvSpPr/>
          <p:nvPr/>
        </p:nvSpPr>
        <p:spPr>
          <a:xfrm>
            <a:off x="2514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473DE3-5265-4EDA-A627-5E00A73034A8}"/>
              </a:ext>
            </a:extLst>
          </p:cNvPr>
          <p:cNvSpPr/>
          <p:nvPr/>
        </p:nvSpPr>
        <p:spPr>
          <a:xfrm>
            <a:off x="4267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F03AD5-D597-4518-8960-184CF5068AAC}"/>
              </a:ext>
            </a:extLst>
          </p:cNvPr>
          <p:cNvSpPr/>
          <p:nvPr/>
        </p:nvSpPr>
        <p:spPr>
          <a:xfrm>
            <a:off x="4800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94DC04-89C6-4DFB-8F73-7885742648BE}"/>
              </a:ext>
            </a:extLst>
          </p:cNvPr>
          <p:cNvSpPr/>
          <p:nvPr/>
        </p:nvSpPr>
        <p:spPr>
          <a:xfrm>
            <a:off x="4267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C50011-DDE5-4022-BBDD-341FF1F95702}"/>
              </a:ext>
            </a:extLst>
          </p:cNvPr>
          <p:cNvSpPr/>
          <p:nvPr/>
        </p:nvSpPr>
        <p:spPr>
          <a:xfrm>
            <a:off x="4800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91969-C300-4FFA-9448-6501C61E3E74}"/>
              </a:ext>
            </a:extLst>
          </p:cNvPr>
          <p:cNvSpPr/>
          <p:nvPr/>
        </p:nvSpPr>
        <p:spPr>
          <a:xfrm>
            <a:off x="838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A75486-FF30-4242-95B5-C117DB383C0D}"/>
              </a:ext>
            </a:extLst>
          </p:cNvPr>
          <p:cNvSpPr/>
          <p:nvPr/>
        </p:nvSpPr>
        <p:spPr>
          <a:xfrm>
            <a:off x="838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C55940-CFCA-4565-8454-663751B2C025}"/>
              </a:ext>
            </a:extLst>
          </p:cNvPr>
          <p:cNvSpPr/>
          <p:nvPr/>
        </p:nvSpPr>
        <p:spPr>
          <a:xfrm>
            <a:off x="838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6AD2D-5407-45D9-91ED-9D23555559BF}"/>
              </a:ext>
            </a:extLst>
          </p:cNvPr>
          <p:cNvSpPr/>
          <p:nvPr/>
        </p:nvSpPr>
        <p:spPr>
          <a:xfrm>
            <a:off x="3124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ADB5DC-1182-496E-8C87-61980EB56B9E}"/>
              </a:ext>
            </a:extLst>
          </p:cNvPr>
          <p:cNvSpPr/>
          <p:nvPr/>
        </p:nvSpPr>
        <p:spPr>
          <a:xfrm>
            <a:off x="3124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213CAE-ED55-4C1F-86D7-65A3143B25A2}"/>
              </a:ext>
            </a:extLst>
          </p:cNvPr>
          <p:cNvSpPr/>
          <p:nvPr/>
        </p:nvSpPr>
        <p:spPr>
          <a:xfrm>
            <a:off x="3124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636E7E-4ACE-4CE4-BEBF-AE46B628E278}"/>
              </a:ext>
            </a:extLst>
          </p:cNvPr>
          <p:cNvSpPr/>
          <p:nvPr/>
        </p:nvSpPr>
        <p:spPr>
          <a:xfrm>
            <a:off x="838200" y="4114800"/>
            <a:ext cx="44196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L3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A8552B-B5E9-4C3F-A0F9-00ECFBC12EE2}"/>
              </a:ext>
            </a:extLst>
          </p:cNvPr>
          <p:cNvSpPr/>
          <p:nvPr/>
        </p:nvSpPr>
        <p:spPr>
          <a:xfrm>
            <a:off x="685800" y="1828800"/>
            <a:ext cx="4724400" cy="3886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5" name="TextBox 16">
            <a:extLst>
              <a:ext uri="{FF2B5EF4-FFF2-40B4-BE49-F238E27FC236}">
                <a16:creationId xmlns:a16="http://schemas.microsoft.com/office/drawing/2014/main" id="{61F9A2A7-78EA-4969-A619-41D44FCE2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637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CPU</a:t>
            </a:r>
          </a:p>
        </p:txBody>
      </p:sp>
      <p:sp>
        <p:nvSpPr>
          <p:cNvPr id="14356" name="TextBox 16">
            <a:extLst>
              <a:ext uri="{FF2B5EF4-FFF2-40B4-BE49-F238E27FC236}">
                <a16:creationId xmlns:a16="http://schemas.microsoft.com/office/drawing/2014/main" id="{64607ED8-4CE3-49B5-8963-6894F32D4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Core 1</a:t>
            </a:r>
          </a:p>
        </p:txBody>
      </p:sp>
      <p:sp>
        <p:nvSpPr>
          <p:cNvPr id="14357" name="TextBox 16">
            <a:extLst>
              <a:ext uri="{FF2B5EF4-FFF2-40B4-BE49-F238E27FC236}">
                <a16:creationId xmlns:a16="http://schemas.microsoft.com/office/drawing/2014/main" id="{0F02B809-31C8-422D-A190-F291276DC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Core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658705-BF7C-452E-BBCD-2C2EE2DFF27D}"/>
              </a:ext>
            </a:extLst>
          </p:cNvPr>
          <p:cNvSpPr txBox="1"/>
          <p:nvPr/>
        </p:nvSpPr>
        <p:spPr>
          <a:xfrm>
            <a:off x="62484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1000</a:t>
            </a:r>
          </a:p>
          <a:p>
            <a:pPr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1DAAF8-3573-4C7F-898F-0CD0883FC812}"/>
              </a:ext>
            </a:extLst>
          </p:cNvPr>
          <p:cNvSpPr txBox="1"/>
          <p:nvPr/>
        </p:nvSpPr>
        <p:spPr>
          <a:xfrm>
            <a:off x="6169025" y="29225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86019A-ED00-48E1-BACB-69AD1CB00913}"/>
              </a:ext>
            </a:extLst>
          </p:cNvPr>
          <p:cNvSpPr txBox="1"/>
          <p:nvPr/>
        </p:nvSpPr>
        <p:spPr>
          <a:xfrm>
            <a:off x="6169025" y="33004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0459DB-7230-4AA0-B309-4851FE4A1475}"/>
              </a:ext>
            </a:extLst>
          </p:cNvPr>
          <p:cNvSpPr txBox="1"/>
          <p:nvPr/>
        </p:nvSpPr>
        <p:spPr>
          <a:xfrm>
            <a:off x="6169025" y="36814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4291E4-2B5B-41ED-9773-47885755F79B}"/>
              </a:ext>
            </a:extLst>
          </p:cNvPr>
          <p:cNvSpPr txBox="1"/>
          <p:nvPr/>
        </p:nvSpPr>
        <p:spPr>
          <a:xfrm>
            <a:off x="68548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50E289-BCFE-4F42-B93A-547567E79FCD}"/>
              </a:ext>
            </a:extLst>
          </p:cNvPr>
          <p:cNvSpPr txBox="1"/>
          <p:nvPr/>
        </p:nvSpPr>
        <p:spPr>
          <a:xfrm>
            <a:off x="75406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E3563C-7521-46A9-9616-C6919A9DAA0B}"/>
              </a:ext>
            </a:extLst>
          </p:cNvPr>
          <p:cNvSpPr txBox="1"/>
          <p:nvPr/>
        </p:nvSpPr>
        <p:spPr>
          <a:xfrm>
            <a:off x="8226425" y="36877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3CF61F-436A-40F5-8D0E-A36CE60E5B8B}"/>
              </a:ext>
            </a:extLst>
          </p:cNvPr>
          <p:cNvSpPr txBox="1"/>
          <p:nvPr/>
        </p:nvSpPr>
        <p:spPr>
          <a:xfrm>
            <a:off x="6169025" y="40655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A0C038-8163-44BA-8EA6-E8B6D91DD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19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time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95D601B-8ECC-47AF-AF86-92D7728A53D1}"/>
              </a:ext>
            </a:extLst>
          </p:cNvPr>
          <p:cNvCxnSpPr/>
          <p:nvPr/>
        </p:nvCxnSpPr>
        <p:spPr>
          <a:xfrm rot="5400000">
            <a:off x="4076700" y="4716463"/>
            <a:ext cx="358140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wn Arrow 48">
            <a:extLst>
              <a:ext uri="{FF2B5EF4-FFF2-40B4-BE49-F238E27FC236}">
                <a16:creationId xmlns:a16="http://schemas.microsoft.com/office/drawing/2014/main" id="{727DF35D-01F8-4051-8346-FC8593C0C413}"/>
              </a:ext>
            </a:extLst>
          </p:cNvPr>
          <p:cNvSpPr/>
          <p:nvPr/>
        </p:nvSpPr>
        <p:spPr>
          <a:xfrm>
            <a:off x="7315200" y="2087563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E95694-C9BC-48FA-8E16-B2894ACA3CE3}"/>
              </a:ext>
            </a:extLst>
          </p:cNvPr>
          <p:cNvSpPr txBox="1"/>
          <p:nvPr/>
        </p:nvSpPr>
        <p:spPr>
          <a:xfrm>
            <a:off x="6172200" y="45989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CC0662-0925-4B84-878D-94657D511045}"/>
              </a:ext>
            </a:extLst>
          </p:cNvPr>
          <p:cNvSpPr txBox="1"/>
          <p:nvPr/>
        </p:nvSpPr>
        <p:spPr>
          <a:xfrm>
            <a:off x="6172200" y="49768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BCD8F3-C1EF-43DA-A809-7857FAC32146}"/>
              </a:ext>
            </a:extLst>
          </p:cNvPr>
          <p:cNvSpPr txBox="1"/>
          <p:nvPr/>
        </p:nvSpPr>
        <p:spPr>
          <a:xfrm>
            <a:off x="6172200" y="53578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8EAEC1-9E50-463B-816F-FC6B7CC2B573}"/>
              </a:ext>
            </a:extLst>
          </p:cNvPr>
          <p:cNvSpPr txBox="1"/>
          <p:nvPr/>
        </p:nvSpPr>
        <p:spPr>
          <a:xfrm>
            <a:off x="68580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4EF959-2074-4D62-B35B-E99A5CDDAF54}"/>
              </a:ext>
            </a:extLst>
          </p:cNvPr>
          <p:cNvSpPr txBox="1"/>
          <p:nvPr/>
        </p:nvSpPr>
        <p:spPr>
          <a:xfrm>
            <a:off x="75438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B88A2E-33F3-47B8-B9DC-5C96F7EC667E}"/>
              </a:ext>
            </a:extLst>
          </p:cNvPr>
          <p:cNvSpPr txBox="1"/>
          <p:nvPr/>
        </p:nvSpPr>
        <p:spPr>
          <a:xfrm>
            <a:off x="8229600" y="53641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4052AE-BFE1-4968-9233-2794754EC737}"/>
              </a:ext>
            </a:extLst>
          </p:cNvPr>
          <p:cNvSpPr txBox="1"/>
          <p:nvPr/>
        </p:nvSpPr>
        <p:spPr>
          <a:xfrm>
            <a:off x="6172200" y="57419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ADFD2D-5449-4CE0-A053-F5054DCF1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096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…</a:t>
            </a:r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FA051AB-6549-4F37-83E4-54A207E33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81E8F4DD-AD29-446A-893E-6697EBE48EE7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12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5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6" grpId="0" animBg="1"/>
      <p:bldP spid="33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B2F9741-05D8-4AAD-A1FF-9B13A8F1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Co-Processor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5E4CBC-BC58-4A5B-AE1C-3277AC0C439A}"/>
              </a:ext>
            </a:extLst>
          </p:cNvPr>
          <p:cNvSpPr/>
          <p:nvPr/>
        </p:nvSpPr>
        <p:spPr>
          <a:xfrm>
            <a:off x="762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5DF14-83FA-46DC-A484-ACB144279992}"/>
              </a:ext>
            </a:extLst>
          </p:cNvPr>
          <p:cNvSpPr/>
          <p:nvPr/>
        </p:nvSpPr>
        <p:spPr>
          <a:xfrm>
            <a:off x="1295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5F448C-8FE9-46E2-925E-DFC16BB11044}"/>
              </a:ext>
            </a:extLst>
          </p:cNvPr>
          <p:cNvSpPr/>
          <p:nvPr/>
        </p:nvSpPr>
        <p:spPr>
          <a:xfrm>
            <a:off x="1828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42751-B311-44F1-ABA0-7F9F875E9237}"/>
              </a:ext>
            </a:extLst>
          </p:cNvPr>
          <p:cNvSpPr/>
          <p:nvPr/>
        </p:nvSpPr>
        <p:spPr>
          <a:xfrm>
            <a:off x="2362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0A2F92-50DB-4D32-A795-DD0A990EF77B}"/>
              </a:ext>
            </a:extLst>
          </p:cNvPr>
          <p:cNvSpPr/>
          <p:nvPr/>
        </p:nvSpPr>
        <p:spPr>
          <a:xfrm>
            <a:off x="152400" y="1905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68059-B0BF-46B1-8EC3-085F2BD03503}"/>
              </a:ext>
            </a:extLst>
          </p:cNvPr>
          <p:cNvSpPr/>
          <p:nvPr/>
        </p:nvSpPr>
        <p:spPr>
          <a:xfrm>
            <a:off x="76200" y="1828800"/>
            <a:ext cx="4953000" cy="3733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6">
            <a:extLst>
              <a:ext uri="{FF2B5EF4-FFF2-40B4-BE49-F238E27FC236}">
                <a16:creationId xmlns:a16="http://schemas.microsoft.com/office/drawing/2014/main" id="{AFCD5BC6-32CF-482E-B0FC-5EDE6BD63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GPU</a:t>
            </a:r>
          </a:p>
        </p:txBody>
      </p:sp>
      <p:sp>
        <p:nvSpPr>
          <p:cNvPr id="15370" name="TextBox 16">
            <a:extLst>
              <a:ext uri="{FF2B5EF4-FFF2-40B4-BE49-F238E27FC236}">
                <a16:creationId xmlns:a16="http://schemas.microsoft.com/office/drawing/2014/main" id="{1D0731CB-76C8-48F0-9CBB-097CD13B0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A01A6C-60AA-4268-9069-64E3F00A6E36}"/>
              </a:ext>
            </a:extLst>
          </p:cNvPr>
          <p:cNvSpPr/>
          <p:nvPr/>
        </p:nvSpPr>
        <p:spPr>
          <a:xfrm>
            <a:off x="2895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7AB67C-2786-434E-AEAD-EA6080277C28}"/>
              </a:ext>
            </a:extLst>
          </p:cNvPr>
          <p:cNvSpPr/>
          <p:nvPr/>
        </p:nvSpPr>
        <p:spPr>
          <a:xfrm>
            <a:off x="3429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52C5F9-7362-48BD-8CCE-459183712BE8}"/>
              </a:ext>
            </a:extLst>
          </p:cNvPr>
          <p:cNvSpPr/>
          <p:nvPr/>
        </p:nvSpPr>
        <p:spPr>
          <a:xfrm>
            <a:off x="3962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4B257-1544-4FE3-8989-E602D5370AAE}"/>
              </a:ext>
            </a:extLst>
          </p:cNvPr>
          <p:cNvSpPr/>
          <p:nvPr/>
        </p:nvSpPr>
        <p:spPr>
          <a:xfrm>
            <a:off x="4495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9C35C5-5FA4-4CA6-9E03-CA5C89BC77CF}"/>
              </a:ext>
            </a:extLst>
          </p:cNvPr>
          <p:cNvSpPr/>
          <p:nvPr/>
        </p:nvSpPr>
        <p:spPr>
          <a:xfrm>
            <a:off x="762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199559-AE6D-4658-BF56-0B9491BF295C}"/>
              </a:ext>
            </a:extLst>
          </p:cNvPr>
          <p:cNvSpPr/>
          <p:nvPr/>
        </p:nvSpPr>
        <p:spPr>
          <a:xfrm>
            <a:off x="1295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74BD3F-8EB2-42CC-A7D8-5C1EC81D0C69}"/>
              </a:ext>
            </a:extLst>
          </p:cNvPr>
          <p:cNvSpPr/>
          <p:nvPr/>
        </p:nvSpPr>
        <p:spPr>
          <a:xfrm>
            <a:off x="1828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A6A835-97D5-4BD5-A955-EEA274168FB4}"/>
              </a:ext>
            </a:extLst>
          </p:cNvPr>
          <p:cNvSpPr/>
          <p:nvPr/>
        </p:nvSpPr>
        <p:spPr>
          <a:xfrm>
            <a:off x="2362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231EEF-1E86-4D9F-8708-8FA9512224B6}"/>
              </a:ext>
            </a:extLst>
          </p:cNvPr>
          <p:cNvSpPr/>
          <p:nvPr/>
        </p:nvSpPr>
        <p:spPr>
          <a:xfrm>
            <a:off x="152400" y="2362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26A935-774C-4FFF-B9E1-FB05151D7C0C}"/>
              </a:ext>
            </a:extLst>
          </p:cNvPr>
          <p:cNvSpPr/>
          <p:nvPr/>
        </p:nvSpPr>
        <p:spPr>
          <a:xfrm>
            <a:off x="2895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2F4413-F7B4-4A6E-8894-4D36849D62E2}"/>
              </a:ext>
            </a:extLst>
          </p:cNvPr>
          <p:cNvSpPr/>
          <p:nvPr/>
        </p:nvSpPr>
        <p:spPr>
          <a:xfrm>
            <a:off x="3429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034F3FE-7CDF-4951-9C2B-0CE4038C9A2E}"/>
              </a:ext>
            </a:extLst>
          </p:cNvPr>
          <p:cNvSpPr/>
          <p:nvPr/>
        </p:nvSpPr>
        <p:spPr>
          <a:xfrm>
            <a:off x="3962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A2FD2E-9D45-4FBA-8757-8F3FA1675B3C}"/>
              </a:ext>
            </a:extLst>
          </p:cNvPr>
          <p:cNvSpPr/>
          <p:nvPr/>
        </p:nvSpPr>
        <p:spPr>
          <a:xfrm>
            <a:off x="4495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32FE92-C5C3-4929-9415-974761DE0607}"/>
              </a:ext>
            </a:extLst>
          </p:cNvPr>
          <p:cNvSpPr/>
          <p:nvPr/>
        </p:nvSpPr>
        <p:spPr>
          <a:xfrm>
            <a:off x="762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907119-77F5-4227-AF6A-C5167B01BDC9}"/>
              </a:ext>
            </a:extLst>
          </p:cNvPr>
          <p:cNvSpPr/>
          <p:nvPr/>
        </p:nvSpPr>
        <p:spPr>
          <a:xfrm>
            <a:off x="1295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C4D37C-E217-43F0-95E4-9875E67B2833}"/>
              </a:ext>
            </a:extLst>
          </p:cNvPr>
          <p:cNvSpPr/>
          <p:nvPr/>
        </p:nvSpPr>
        <p:spPr>
          <a:xfrm>
            <a:off x="1828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684A20-2A54-46E5-86B3-A127C688A2D6}"/>
              </a:ext>
            </a:extLst>
          </p:cNvPr>
          <p:cNvSpPr/>
          <p:nvPr/>
        </p:nvSpPr>
        <p:spPr>
          <a:xfrm>
            <a:off x="23622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54D391-8005-48E1-8DC3-7FE77A986534}"/>
              </a:ext>
            </a:extLst>
          </p:cNvPr>
          <p:cNvSpPr/>
          <p:nvPr/>
        </p:nvSpPr>
        <p:spPr>
          <a:xfrm>
            <a:off x="152400" y="2819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385AE29-978C-41B5-BD62-04691D69CBE8}"/>
              </a:ext>
            </a:extLst>
          </p:cNvPr>
          <p:cNvSpPr/>
          <p:nvPr/>
        </p:nvSpPr>
        <p:spPr>
          <a:xfrm>
            <a:off x="28956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4F582F-841D-4250-97C0-1B50B3409361}"/>
              </a:ext>
            </a:extLst>
          </p:cNvPr>
          <p:cNvSpPr/>
          <p:nvPr/>
        </p:nvSpPr>
        <p:spPr>
          <a:xfrm>
            <a:off x="3429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2C51D93-36E4-4C41-9FC4-6D4D7187FB83}"/>
              </a:ext>
            </a:extLst>
          </p:cNvPr>
          <p:cNvSpPr/>
          <p:nvPr/>
        </p:nvSpPr>
        <p:spPr>
          <a:xfrm>
            <a:off x="3962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C76EA8-43B5-45B1-913F-CE595188877D}"/>
              </a:ext>
            </a:extLst>
          </p:cNvPr>
          <p:cNvSpPr/>
          <p:nvPr/>
        </p:nvSpPr>
        <p:spPr>
          <a:xfrm>
            <a:off x="4495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0760F9-E249-49EB-8C97-BBC3D94111F6}"/>
              </a:ext>
            </a:extLst>
          </p:cNvPr>
          <p:cNvSpPr/>
          <p:nvPr/>
        </p:nvSpPr>
        <p:spPr>
          <a:xfrm>
            <a:off x="762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360596-A75A-4ADF-A816-3489EB113862}"/>
              </a:ext>
            </a:extLst>
          </p:cNvPr>
          <p:cNvSpPr/>
          <p:nvPr/>
        </p:nvSpPr>
        <p:spPr>
          <a:xfrm>
            <a:off x="1295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97C848-DA70-4290-80E4-B6D2F67214B9}"/>
              </a:ext>
            </a:extLst>
          </p:cNvPr>
          <p:cNvSpPr/>
          <p:nvPr/>
        </p:nvSpPr>
        <p:spPr>
          <a:xfrm>
            <a:off x="1828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11FFC22-33B8-48E3-B2FE-D41A05D655AE}"/>
              </a:ext>
            </a:extLst>
          </p:cNvPr>
          <p:cNvSpPr/>
          <p:nvPr/>
        </p:nvSpPr>
        <p:spPr>
          <a:xfrm>
            <a:off x="23622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A7841F-0EFB-46EA-BF4B-E5BE84F1372C}"/>
              </a:ext>
            </a:extLst>
          </p:cNvPr>
          <p:cNvSpPr/>
          <p:nvPr/>
        </p:nvSpPr>
        <p:spPr>
          <a:xfrm>
            <a:off x="152400" y="32766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51EC98-BAFA-47AA-85D8-D16E15350A22}"/>
              </a:ext>
            </a:extLst>
          </p:cNvPr>
          <p:cNvSpPr/>
          <p:nvPr/>
        </p:nvSpPr>
        <p:spPr>
          <a:xfrm>
            <a:off x="28956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6C0FB3A-2122-4C03-BF03-816417C9A15C}"/>
              </a:ext>
            </a:extLst>
          </p:cNvPr>
          <p:cNvSpPr/>
          <p:nvPr/>
        </p:nvSpPr>
        <p:spPr>
          <a:xfrm>
            <a:off x="3429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BED840-0B76-4B89-84FE-229D88864691}"/>
              </a:ext>
            </a:extLst>
          </p:cNvPr>
          <p:cNvSpPr/>
          <p:nvPr/>
        </p:nvSpPr>
        <p:spPr>
          <a:xfrm>
            <a:off x="3962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7576AAF-DBBA-46A4-AEB9-21A0FA521A76}"/>
              </a:ext>
            </a:extLst>
          </p:cNvPr>
          <p:cNvSpPr/>
          <p:nvPr/>
        </p:nvSpPr>
        <p:spPr>
          <a:xfrm>
            <a:off x="4495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455724-58CB-49FA-AE1B-A73BE9AEDB3B}"/>
              </a:ext>
            </a:extLst>
          </p:cNvPr>
          <p:cNvSpPr/>
          <p:nvPr/>
        </p:nvSpPr>
        <p:spPr>
          <a:xfrm>
            <a:off x="762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75760B-09D3-4E91-A544-D1293F562CEE}"/>
              </a:ext>
            </a:extLst>
          </p:cNvPr>
          <p:cNvSpPr/>
          <p:nvPr/>
        </p:nvSpPr>
        <p:spPr>
          <a:xfrm>
            <a:off x="1295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BCAEAA3-6A81-4043-9586-40B943705264}"/>
              </a:ext>
            </a:extLst>
          </p:cNvPr>
          <p:cNvSpPr/>
          <p:nvPr/>
        </p:nvSpPr>
        <p:spPr>
          <a:xfrm>
            <a:off x="1828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F150AB-4529-440D-A822-886798AD6BEA}"/>
              </a:ext>
            </a:extLst>
          </p:cNvPr>
          <p:cNvSpPr/>
          <p:nvPr/>
        </p:nvSpPr>
        <p:spPr>
          <a:xfrm>
            <a:off x="23622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57A31AD-673F-4155-9D5B-C5FC49A50A83}"/>
              </a:ext>
            </a:extLst>
          </p:cNvPr>
          <p:cNvSpPr/>
          <p:nvPr/>
        </p:nvSpPr>
        <p:spPr>
          <a:xfrm>
            <a:off x="152400" y="37338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D17E5B7-6B45-439D-87F2-68CFE6EECD26}"/>
              </a:ext>
            </a:extLst>
          </p:cNvPr>
          <p:cNvSpPr/>
          <p:nvPr/>
        </p:nvSpPr>
        <p:spPr>
          <a:xfrm>
            <a:off x="28956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B376B60-EA7F-4E60-808B-AB19E3B4D448}"/>
              </a:ext>
            </a:extLst>
          </p:cNvPr>
          <p:cNvSpPr/>
          <p:nvPr/>
        </p:nvSpPr>
        <p:spPr>
          <a:xfrm>
            <a:off x="3429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AE2DAB1-FEC7-45CE-A062-636D4D43FC24}"/>
              </a:ext>
            </a:extLst>
          </p:cNvPr>
          <p:cNvSpPr/>
          <p:nvPr/>
        </p:nvSpPr>
        <p:spPr>
          <a:xfrm>
            <a:off x="3962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74022E1-79B1-4081-8332-78FCA295BB9E}"/>
              </a:ext>
            </a:extLst>
          </p:cNvPr>
          <p:cNvSpPr/>
          <p:nvPr/>
        </p:nvSpPr>
        <p:spPr>
          <a:xfrm>
            <a:off x="4495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929C12-7065-4126-9D52-EA178FFFF163}"/>
              </a:ext>
            </a:extLst>
          </p:cNvPr>
          <p:cNvSpPr/>
          <p:nvPr/>
        </p:nvSpPr>
        <p:spPr>
          <a:xfrm>
            <a:off x="762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67E70F-B517-4B64-B1C8-E44D7C3CF45A}"/>
              </a:ext>
            </a:extLst>
          </p:cNvPr>
          <p:cNvSpPr/>
          <p:nvPr/>
        </p:nvSpPr>
        <p:spPr>
          <a:xfrm>
            <a:off x="1295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6A313B3-F958-4DDB-A3D2-A6A836C8F81F}"/>
              </a:ext>
            </a:extLst>
          </p:cNvPr>
          <p:cNvSpPr/>
          <p:nvPr/>
        </p:nvSpPr>
        <p:spPr>
          <a:xfrm>
            <a:off x="1828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0C830D-49E4-4104-A264-E536EFF8FE80}"/>
              </a:ext>
            </a:extLst>
          </p:cNvPr>
          <p:cNvSpPr/>
          <p:nvPr/>
        </p:nvSpPr>
        <p:spPr>
          <a:xfrm>
            <a:off x="23622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6B5D93-E23C-462A-8EC0-042881AF8659}"/>
              </a:ext>
            </a:extLst>
          </p:cNvPr>
          <p:cNvSpPr/>
          <p:nvPr/>
        </p:nvSpPr>
        <p:spPr>
          <a:xfrm>
            <a:off x="152400" y="4191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D123B15-1139-4D3F-A4C1-453E19F5C2A1}"/>
              </a:ext>
            </a:extLst>
          </p:cNvPr>
          <p:cNvSpPr/>
          <p:nvPr/>
        </p:nvSpPr>
        <p:spPr>
          <a:xfrm>
            <a:off x="28956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3C2CA0-326C-49CF-874E-1A589B9A01BB}"/>
              </a:ext>
            </a:extLst>
          </p:cNvPr>
          <p:cNvSpPr/>
          <p:nvPr/>
        </p:nvSpPr>
        <p:spPr>
          <a:xfrm>
            <a:off x="3429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253DC14-73AA-4E17-A81A-8215128FF4CC}"/>
              </a:ext>
            </a:extLst>
          </p:cNvPr>
          <p:cNvSpPr/>
          <p:nvPr/>
        </p:nvSpPr>
        <p:spPr>
          <a:xfrm>
            <a:off x="3962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C31636E-97C3-48C8-8EC2-465DF455A3A3}"/>
              </a:ext>
            </a:extLst>
          </p:cNvPr>
          <p:cNvSpPr/>
          <p:nvPr/>
        </p:nvSpPr>
        <p:spPr>
          <a:xfrm>
            <a:off x="4495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F85E62A-0E8C-42C8-B257-533CB5148450}"/>
              </a:ext>
            </a:extLst>
          </p:cNvPr>
          <p:cNvSpPr/>
          <p:nvPr/>
        </p:nvSpPr>
        <p:spPr>
          <a:xfrm>
            <a:off x="762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32CC506-32DD-49EC-87EE-2DAD1F9B0A95}"/>
              </a:ext>
            </a:extLst>
          </p:cNvPr>
          <p:cNvSpPr/>
          <p:nvPr/>
        </p:nvSpPr>
        <p:spPr>
          <a:xfrm>
            <a:off x="1295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CEC8B63-E517-4807-9622-37FD2BAAC8CD}"/>
              </a:ext>
            </a:extLst>
          </p:cNvPr>
          <p:cNvSpPr/>
          <p:nvPr/>
        </p:nvSpPr>
        <p:spPr>
          <a:xfrm>
            <a:off x="1828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582C653-F37D-4456-95F1-62BD55D719E3}"/>
              </a:ext>
            </a:extLst>
          </p:cNvPr>
          <p:cNvSpPr/>
          <p:nvPr/>
        </p:nvSpPr>
        <p:spPr>
          <a:xfrm>
            <a:off x="23622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36084C0-7DC6-4CAB-BA68-0730AC538D90}"/>
              </a:ext>
            </a:extLst>
          </p:cNvPr>
          <p:cNvSpPr/>
          <p:nvPr/>
        </p:nvSpPr>
        <p:spPr>
          <a:xfrm>
            <a:off x="152400" y="4648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4DB778D-DE72-4502-9557-040AAEB79825}"/>
              </a:ext>
            </a:extLst>
          </p:cNvPr>
          <p:cNvSpPr/>
          <p:nvPr/>
        </p:nvSpPr>
        <p:spPr>
          <a:xfrm>
            <a:off x="28956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F082A27-4539-4177-B2E2-A30E6E377F6B}"/>
              </a:ext>
            </a:extLst>
          </p:cNvPr>
          <p:cNvSpPr/>
          <p:nvPr/>
        </p:nvSpPr>
        <p:spPr>
          <a:xfrm>
            <a:off x="3429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5658D7C-4B7F-41D5-8E09-9D22E83180CB}"/>
              </a:ext>
            </a:extLst>
          </p:cNvPr>
          <p:cNvSpPr/>
          <p:nvPr/>
        </p:nvSpPr>
        <p:spPr>
          <a:xfrm>
            <a:off x="3962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5CFB71A-FDB1-47DE-AB32-C5FC6089F4BE}"/>
              </a:ext>
            </a:extLst>
          </p:cNvPr>
          <p:cNvSpPr/>
          <p:nvPr/>
        </p:nvSpPr>
        <p:spPr>
          <a:xfrm>
            <a:off x="4495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30DCA30-7A68-46D8-8DF6-3D30F7933FB4}"/>
              </a:ext>
            </a:extLst>
          </p:cNvPr>
          <p:cNvSpPr/>
          <p:nvPr/>
        </p:nvSpPr>
        <p:spPr>
          <a:xfrm>
            <a:off x="762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0B01AFF-D5FB-468F-B41F-356346400514}"/>
              </a:ext>
            </a:extLst>
          </p:cNvPr>
          <p:cNvSpPr/>
          <p:nvPr/>
        </p:nvSpPr>
        <p:spPr>
          <a:xfrm>
            <a:off x="1295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3996DB1-B2C1-4CF7-92F7-920F22C1CE80}"/>
              </a:ext>
            </a:extLst>
          </p:cNvPr>
          <p:cNvSpPr/>
          <p:nvPr/>
        </p:nvSpPr>
        <p:spPr>
          <a:xfrm>
            <a:off x="1828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4012098-5824-40FE-9ADD-5613A3DBAF61}"/>
              </a:ext>
            </a:extLst>
          </p:cNvPr>
          <p:cNvSpPr/>
          <p:nvPr/>
        </p:nvSpPr>
        <p:spPr>
          <a:xfrm>
            <a:off x="23622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5A2EDD9-A2E2-43AB-9A44-B343C61D62B1}"/>
              </a:ext>
            </a:extLst>
          </p:cNvPr>
          <p:cNvSpPr/>
          <p:nvPr/>
        </p:nvSpPr>
        <p:spPr>
          <a:xfrm>
            <a:off x="152400" y="5105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2FCB8FF-A522-4F45-A76B-14F6FCABA14C}"/>
              </a:ext>
            </a:extLst>
          </p:cNvPr>
          <p:cNvSpPr/>
          <p:nvPr/>
        </p:nvSpPr>
        <p:spPr>
          <a:xfrm>
            <a:off x="28956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033EA76-2886-4E7A-8D5E-204ED52F7D84}"/>
              </a:ext>
            </a:extLst>
          </p:cNvPr>
          <p:cNvSpPr/>
          <p:nvPr/>
        </p:nvSpPr>
        <p:spPr>
          <a:xfrm>
            <a:off x="3429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2102FFE-4A64-4469-A047-FCF2C9EF0204}"/>
              </a:ext>
            </a:extLst>
          </p:cNvPr>
          <p:cNvSpPr/>
          <p:nvPr/>
        </p:nvSpPr>
        <p:spPr>
          <a:xfrm>
            <a:off x="3962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5443D07-2F1D-4761-888C-50489B62D952}"/>
              </a:ext>
            </a:extLst>
          </p:cNvPr>
          <p:cNvSpPr/>
          <p:nvPr/>
        </p:nvSpPr>
        <p:spPr>
          <a:xfrm>
            <a:off x="4495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438" name="TextBox 16">
            <a:extLst>
              <a:ext uri="{FF2B5EF4-FFF2-40B4-BE49-F238E27FC236}">
                <a16:creationId xmlns:a16="http://schemas.microsoft.com/office/drawing/2014/main" id="{3138BBB7-359F-43CD-B268-5BD774A84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907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2</a:t>
            </a:r>
          </a:p>
        </p:txBody>
      </p:sp>
      <p:sp>
        <p:nvSpPr>
          <p:cNvPr id="15439" name="TextBox 16">
            <a:extLst>
              <a:ext uri="{FF2B5EF4-FFF2-40B4-BE49-F238E27FC236}">
                <a16:creationId xmlns:a16="http://schemas.microsoft.com/office/drawing/2014/main" id="{14E11290-22F9-42F6-AC19-6E8A4D3B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479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3</a:t>
            </a:r>
          </a:p>
        </p:txBody>
      </p:sp>
      <p:sp>
        <p:nvSpPr>
          <p:cNvPr id="15440" name="TextBox 16">
            <a:extLst>
              <a:ext uri="{FF2B5EF4-FFF2-40B4-BE49-F238E27FC236}">
                <a16:creationId xmlns:a16="http://schemas.microsoft.com/office/drawing/2014/main" id="{CCA0F8AF-C3E9-465D-89CE-E9ECB5E5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98825"/>
            <a:ext cx="990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4</a:t>
            </a:r>
          </a:p>
        </p:txBody>
      </p:sp>
      <p:sp>
        <p:nvSpPr>
          <p:cNvPr id="15441" name="TextBox 16">
            <a:extLst>
              <a:ext uri="{FF2B5EF4-FFF2-40B4-BE49-F238E27FC236}">
                <a16:creationId xmlns:a16="http://schemas.microsoft.com/office/drawing/2014/main" id="{5855CDE8-AAF6-4CE9-BF5A-7376B966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623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5</a:t>
            </a:r>
          </a:p>
        </p:txBody>
      </p:sp>
      <p:sp>
        <p:nvSpPr>
          <p:cNvPr id="15442" name="TextBox 16">
            <a:extLst>
              <a:ext uri="{FF2B5EF4-FFF2-40B4-BE49-F238E27FC236}">
                <a16:creationId xmlns:a16="http://schemas.microsoft.com/office/drawing/2014/main" id="{7F944C96-8A72-4D11-B93A-FBD626547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2195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6</a:t>
            </a:r>
          </a:p>
        </p:txBody>
      </p:sp>
      <p:sp>
        <p:nvSpPr>
          <p:cNvPr id="15443" name="TextBox 16">
            <a:extLst>
              <a:ext uri="{FF2B5EF4-FFF2-40B4-BE49-F238E27FC236}">
                <a16:creationId xmlns:a16="http://schemas.microsoft.com/office/drawing/2014/main" id="{F3A97D0D-CF4E-4AF8-991E-DE156D5B8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6767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7</a:t>
            </a:r>
          </a:p>
        </p:txBody>
      </p:sp>
      <p:sp>
        <p:nvSpPr>
          <p:cNvPr id="15444" name="TextBox 16">
            <a:extLst>
              <a:ext uri="{FF2B5EF4-FFF2-40B4-BE49-F238E27FC236}">
                <a16:creationId xmlns:a16="http://schemas.microsoft.com/office/drawing/2014/main" id="{61D96E32-8709-483E-AC73-0EB187660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1339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5F34671-E323-4464-96DE-B7601D0A0270}"/>
              </a:ext>
            </a:extLst>
          </p:cNvPr>
          <p:cNvSpPr txBox="1"/>
          <p:nvPr/>
        </p:nvSpPr>
        <p:spPr>
          <a:xfrm>
            <a:off x="60960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1000</a:t>
            </a:r>
          </a:p>
          <a:p>
            <a:pPr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102" name="Down Arrow 101">
            <a:extLst>
              <a:ext uri="{FF2B5EF4-FFF2-40B4-BE49-F238E27FC236}">
                <a16:creationId xmlns:a16="http://schemas.microsoft.com/office/drawing/2014/main" id="{971183F0-899F-42CB-A5CE-E60335B7E80D}"/>
              </a:ext>
            </a:extLst>
          </p:cNvPr>
          <p:cNvSpPr/>
          <p:nvPr/>
        </p:nvSpPr>
        <p:spPr>
          <a:xfrm>
            <a:off x="7162800" y="2087563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B381DF8-6836-458F-8894-5D21FB2B1543}"/>
              </a:ext>
            </a:extLst>
          </p:cNvPr>
          <p:cNvSpPr/>
          <p:nvPr/>
        </p:nvSpPr>
        <p:spPr>
          <a:xfrm>
            <a:off x="5486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9A69E41-810B-4C82-94D6-99B79E8DB7AD}"/>
              </a:ext>
            </a:extLst>
          </p:cNvPr>
          <p:cNvSpPr/>
          <p:nvPr/>
        </p:nvSpPr>
        <p:spPr>
          <a:xfrm>
            <a:off x="5715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840F8D7-5F4F-4985-9E8F-A0108B9FB4D1}"/>
              </a:ext>
            </a:extLst>
          </p:cNvPr>
          <p:cNvSpPr/>
          <p:nvPr/>
        </p:nvSpPr>
        <p:spPr>
          <a:xfrm>
            <a:off x="5943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A5FE164-6F88-42EB-BAA3-9F87FAED6E20}"/>
              </a:ext>
            </a:extLst>
          </p:cNvPr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3F1947E-E778-4FFD-B5B4-B75F978A1A97}"/>
              </a:ext>
            </a:extLst>
          </p:cNvPr>
          <p:cNvSpPr/>
          <p:nvPr/>
        </p:nvSpPr>
        <p:spPr>
          <a:xfrm>
            <a:off x="6400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A4456B4-CED0-4B5E-96F6-88ABF28DA227}"/>
              </a:ext>
            </a:extLst>
          </p:cNvPr>
          <p:cNvSpPr/>
          <p:nvPr/>
        </p:nvSpPr>
        <p:spPr>
          <a:xfrm>
            <a:off x="6629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3CCCB83-AC94-440C-9480-2D6305A5239C}"/>
              </a:ext>
            </a:extLst>
          </p:cNvPr>
          <p:cNvSpPr/>
          <p:nvPr/>
        </p:nvSpPr>
        <p:spPr>
          <a:xfrm>
            <a:off x="6858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10C55CC-779C-4ED7-B69F-63D5DD376B43}"/>
              </a:ext>
            </a:extLst>
          </p:cNvPr>
          <p:cNvSpPr/>
          <p:nvPr/>
        </p:nvSpPr>
        <p:spPr>
          <a:xfrm>
            <a:off x="7086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8C14FC9-B2AB-4B98-B545-D212F4F4866D}"/>
              </a:ext>
            </a:extLst>
          </p:cNvPr>
          <p:cNvSpPr/>
          <p:nvPr/>
        </p:nvSpPr>
        <p:spPr>
          <a:xfrm>
            <a:off x="7315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E14E60F-8729-409C-B4E7-5D5D2F204DC3}"/>
              </a:ext>
            </a:extLst>
          </p:cNvPr>
          <p:cNvSpPr/>
          <p:nvPr/>
        </p:nvSpPr>
        <p:spPr>
          <a:xfrm>
            <a:off x="7543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EB2B51D-5BA7-4D16-B595-D8544A2A1789}"/>
              </a:ext>
            </a:extLst>
          </p:cNvPr>
          <p:cNvSpPr/>
          <p:nvPr/>
        </p:nvSpPr>
        <p:spPr>
          <a:xfrm>
            <a:off x="7772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4D60A9E-BCEE-470F-A146-DB0740821D8E}"/>
              </a:ext>
            </a:extLst>
          </p:cNvPr>
          <p:cNvSpPr/>
          <p:nvPr/>
        </p:nvSpPr>
        <p:spPr>
          <a:xfrm>
            <a:off x="8001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C1EBC6A-5928-4657-A7BA-A4FE43225A9E}"/>
              </a:ext>
            </a:extLst>
          </p:cNvPr>
          <p:cNvSpPr/>
          <p:nvPr/>
        </p:nvSpPr>
        <p:spPr>
          <a:xfrm>
            <a:off x="8229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1C1AF19-3029-48DB-A62A-2F154FC106BB}"/>
              </a:ext>
            </a:extLst>
          </p:cNvPr>
          <p:cNvSpPr/>
          <p:nvPr/>
        </p:nvSpPr>
        <p:spPr>
          <a:xfrm>
            <a:off x="8458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7E77138-3676-47CA-88A9-CBE8CA57E512}"/>
              </a:ext>
            </a:extLst>
          </p:cNvPr>
          <p:cNvSpPr/>
          <p:nvPr/>
        </p:nvSpPr>
        <p:spPr>
          <a:xfrm>
            <a:off x="8686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9A3A961-75C3-4885-907E-F3C45EFD8419}"/>
              </a:ext>
            </a:extLst>
          </p:cNvPr>
          <p:cNvSpPr/>
          <p:nvPr/>
        </p:nvSpPr>
        <p:spPr>
          <a:xfrm>
            <a:off x="8915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61C55CA-44B1-40F9-BBA3-CDD24B73CA2E}"/>
              </a:ext>
            </a:extLst>
          </p:cNvPr>
          <p:cNvSpPr/>
          <p:nvPr/>
        </p:nvSpPr>
        <p:spPr>
          <a:xfrm>
            <a:off x="54864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B9B6C61-29A8-4711-84DD-F7CB0BB30CD6}"/>
              </a:ext>
            </a:extLst>
          </p:cNvPr>
          <p:cNvSpPr/>
          <p:nvPr/>
        </p:nvSpPr>
        <p:spPr>
          <a:xfrm>
            <a:off x="73152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3080B96-64A4-436D-B2E3-31CE3EA56AF3}"/>
              </a:ext>
            </a:extLst>
          </p:cNvPr>
          <p:cNvSpPr/>
          <p:nvPr/>
        </p:nvSpPr>
        <p:spPr>
          <a:xfrm>
            <a:off x="54864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025168-4D8A-42F7-AC51-0E92A097DF49}"/>
              </a:ext>
            </a:extLst>
          </p:cNvPr>
          <p:cNvSpPr/>
          <p:nvPr/>
        </p:nvSpPr>
        <p:spPr>
          <a:xfrm>
            <a:off x="73152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3D99826-A1A9-47B7-9AEE-D0C4A7372E99}"/>
              </a:ext>
            </a:extLst>
          </p:cNvPr>
          <p:cNvSpPr/>
          <p:nvPr/>
        </p:nvSpPr>
        <p:spPr>
          <a:xfrm>
            <a:off x="54864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414E7B4-5D3D-4A6D-A869-8974D8D05381}"/>
              </a:ext>
            </a:extLst>
          </p:cNvPr>
          <p:cNvSpPr/>
          <p:nvPr/>
        </p:nvSpPr>
        <p:spPr>
          <a:xfrm>
            <a:off x="73152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32F69C2-A7C9-40FD-B194-DA31EDF1B621}"/>
              </a:ext>
            </a:extLst>
          </p:cNvPr>
          <p:cNvSpPr/>
          <p:nvPr/>
        </p:nvSpPr>
        <p:spPr>
          <a:xfrm>
            <a:off x="5486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2F37A8A-017A-49E5-9F69-425D5028B2CF}"/>
              </a:ext>
            </a:extLst>
          </p:cNvPr>
          <p:cNvSpPr/>
          <p:nvPr/>
        </p:nvSpPr>
        <p:spPr>
          <a:xfrm>
            <a:off x="5715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254E78D-0F56-4BF3-9112-14D694F20E43}"/>
              </a:ext>
            </a:extLst>
          </p:cNvPr>
          <p:cNvSpPr/>
          <p:nvPr/>
        </p:nvSpPr>
        <p:spPr>
          <a:xfrm>
            <a:off x="5943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FFC4E75-61E7-45A3-BFB0-6D07BD8C6719}"/>
              </a:ext>
            </a:extLst>
          </p:cNvPr>
          <p:cNvSpPr/>
          <p:nvPr/>
        </p:nvSpPr>
        <p:spPr>
          <a:xfrm>
            <a:off x="6172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5389D9-09DF-4C65-BEE9-461D1C5918CE}"/>
              </a:ext>
            </a:extLst>
          </p:cNvPr>
          <p:cNvSpPr/>
          <p:nvPr/>
        </p:nvSpPr>
        <p:spPr>
          <a:xfrm>
            <a:off x="6400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003ED03-FF47-4EE0-BAF9-B38B0FD1CCD9}"/>
              </a:ext>
            </a:extLst>
          </p:cNvPr>
          <p:cNvSpPr/>
          <p:nvPr/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903E869-4E59-4CCE-ABD5-BC50BABB2CCF}"/>
              </a:ext>
            </a:extLst>
          </p:cNvPr>
          <p:cNvSpPr/>
          <p:nvPr/>
        </p:nvSpPr>
        <p:spPr>
          <a:xfrm>
            <a:off x="6858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A6291A6-EB99-442A-98B3-25C7939DD59D}"/>
              </a:ext>
            </a:extLst>
          </p:cNvPr>
          <p:cNvSpPr/>
          <p:nvPr/>
        </p:nvSpPr>
        <p:spPr>
          <a:xfrm>
            <a:off x="7086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7DED883-5B97-4EF2-86AF-37DDDB7C55DA}"/>
              </a:ext>
            </a:extLst>
          </p:cNvPr>
          <p:cNvSpPr/>
          <p:nvPr/>
        </p:nvSpPr>
        <p:spPr>
          <a:xfrm>
            <a:off x="7315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2CA822B-F44D-4FA8-A4FA-D76F683347B4}"/>
              </a:ext>
            </a:extLst>
          </p:cNvPr>
          <p:cNvSpPr/>
          <p:nvPr/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9509CC3-C543-407E-B199-7C7E5CB07E87}"/>
              </a:ext>
            </a:extLst>
          </p:cNvPr>
          <p:cNvSpPr/>
          <p:nvPr/>
        </p:nvSpPr>
        <p:spPr>
          <a:xfrm>
            <a:off x="7772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D7F4A8E-E984-4394-A68A-4F7374DC466F}"/>
              </a:ext>
            </a:extLst>
          </p:cNvPr>
          <p:cNvSpPr/>
          <p:nvPr/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E9B4620-7840-47E6-8CBA-11054FCEC9DA}"/>
              </a:ext>
            </a:extLst>
          </p:cNvPr>
          <p:cNvSpPr/>
          <p:nvPr/>
        </p:nvSpPr>
        <p:spPr>
          <a:xfrm>
            <a:off x="8229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E157284-B860-4B71-A640-F6343C291673}"/>
              </a:ext>
            </a:extLst>
          </p:cNvPr>
          <p:cNvSpPr/>
          <p:nvPr/>
        </p:nvSpPr>
        <p:spPr>
          <a:xfrm>
            <a:off x="8458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BDC44EE-901A-40E1-A3FC-619359767F0D}"/>
              </a:ext>
            </a:extLst>
          </p:cNvPr>
          <p:cNvSpPr/>
          <p:nvPr/>
        </p:nvSpPr>
        <p:spPr>
          <a:xfrm>
            <a:off x="8686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7D11228-B829-4599-8E0F-8FDAE197F6F8}"/>
              </a:ext>
            </a:extLst>
          </p:cNvPr>
          <p:cNvSpPr/>
          <p:nvPr/>
        </p:nvSpPr>
        <p:spPr>
          <a:xfrm>
            <a:off x="8915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DD85DF1-601A-4C31-B7FC-99525645F5E8}"/>
              </a:ext>
            </a:extLst>
          </p:cNvPr>
          <p:cNvSpPr/>
          <p:nvPr/>
        </p:nvSpPr>
        <p:spPr>
          <a:xfrm>
            <a:off x="5486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613AFA-72BA-4ACF-B33A-F65A02251C94}"/>
              </a:ext>
            </a:extLst>
          </p:cNvPr>
          <p:cNvSpPr/>
          <p:nvPr/>
        </p:nvSpPr>
        <p:spPr>
          <a:xfrm>
            <a:off x="5715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207E5C0-D61E-4A6A-A1A8-56EF620F58EC}"/>
              </a:ext>
            </a:extLst>
          </p:cNvPr>
          <p:cNvSpPr/>
          <p:nvPr/>
        </p:nvSpPr>
        <p:spPr>
          <a:xfrm>
            <a:off x="5943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D273662-4599-4D50-B730-4195DB5CD3E4}"/>
              </a:ext>
            </a:extLst>
          </p:cNvPr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CA061DA-7807-466F-90F6-936CC57183F5}"/>
              </a:ext>
            </a:extLst>
          </p:cNvPr>
          <p:cNvSpPr/>
          <p:nvPr/>
        </p:nvSpPr>
        <p:spPr>
          <a:xfrm>
            <a:off x="6400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C8A8E09-8974-4FDE-BC28-BF6A36DBF6D8}"/>
              </a:ext>
            </a:extLst>
          </p:cNvPr>
          <p:cNvSpPr/>
          <p:nvPr/>
        </p:nvSpPr>
        <p:spPr>
          <a:xfrm>
            <a:off x="6629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13CAB9C-1593-4E05-A13F-EC7B45741A01}"/>
              </a:ext>
            </a:extLst>
          </p:cNvPr>
          <p:cNvSpPr/>
          <p:nvPr/>
        </p:nvSpPr>
        <p:spPr>
          <a:xfrm>
            <a:off x="6858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4E46FBE-E754-4835-8C6C-2553CBABE1C1}"/>
              </a:ext>
            </a:extLst>
          </p:cNvPr>
          <p:cNvSpPr/>
          <p:nvPr/>
        </p:nvSpPr>
        <p:spPr>
          <a:xfrm>
            <a:off x="7086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147AA58-49C1-4958-83DA-6AB41EF80139}"/>
              </a:ext>
            </a:extLst>
          </p:cNvPr>
          <p:cNvSpPr/>
          <p:nvPr/>
        </p:nvSpPr>
        <p:spPr>
          <a:xfrm>
            <a:off x="7315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ADC8EF4-5B9D-42EE-88D8-248638A993B1}"/>
              </a:ext>
            </a:extLst>
          </p:cNvPr>
          <p:cNvSpPr/>
          <p:nvPr/>
        </p:nvSpPr>
        <p:spPr>
          <a:xfrm>
            <a:off x="7543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2051CEF-0884-4739-A595-4E8736D54FD0}"/>
              </a:ext>
            </a:extLst>
          </p:cNvPr>
          <p:cNvSpPr/>
          <p:nvPr/>
        </p:nvSpPr>
        <p:spPr>
          <a:xfrm>
            <a:off x="7772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6ABC8CB-C826-4CD5-B4EA-80B327DA0355}"/>
              </a:ext>
            </a:extLst>
          </p:cNvPr>
          <p:cNvSpPr/>
          <p:nvPr/>
        </p:nvSpPr>
        <p:spPr>
          <a:xfrm>
            <a:off x="8001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377A154-E0F1-4755-9460-9B683747AD1A}"/>
              </a:ext>
            </a:extLst>
          </p:cNvPr>
          <p:cNvSpPr/>
          <p:nvPr/>
        </p:nvSpPr>
        <p:spPr>
          <a:xfrm>
            <a:off x="8229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F63D273-7956-4E02-862E-4C951B9C9EE3}"/>
              </a:ext>
            </a:extLst>
          </p:cNvPr>
          <p:cNvSpPr/>
          <p:nvPr/>
        </p:nvSpPr>
        <p:spPr>
          <a:xfrm>
            <a:off x="845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AFD62A3-378D-4B90-84F7-EB943CA717F3}"/>
              </a:ext>
            </a:extLst>
          </p:cNvPr>
          <p:cNvSpPr/>
          <p:nvPr/>
        </p:nvSpPr>
        <p:spPr>
          <a:xfrm>
            <a:off x="8686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40E2EE5-1071-48EF-BD9A-EB6FB24243E0}"/>
              </a:ext>
            </a:extLst>
          </p:cNvPr>
          <p:cNvSpPr/>
          <p:nvPr/>
        </p:nvSpPr>
        <p:spPr>
          <a:xfrm>
            <a:off x="8915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7E17D15-63C4-4DB4-A4A8-D9FC292F1415}"/>
              </a:ext>
            </a:extLst>
          </p:cNvPr>
          <p:cNvSpPr/>
          <p:nvPr/>
        </p:nvSpPr>
        <p:spPr>
          <a:xfrm>
            <a:off x="5486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04207B2-1C23-45FB-BD5A-B2EB7246E9A8}"/>
              </a:ext>
            </a:extLst>
          </p:cNvPr>
          <p:cNvSpPr/>
          <p:nvPr/>
        </p:nvSpPr>
        <p:spPr>
          <a:xfrm>
            <a:off x="5715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0120B7C-0EEE-42C1-88AF-81302E19994B}"/>
              </a:ext>
            </a:extLst>
          </p:cNvPr>
          <p:cNvSpPr/>
          <p:nvPr/>
        </p:nvSpPr>
        <p:spPr>
          <a:xfrm>
            <a:off x="5943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0C90465-0024-4BBB-A7C9-6ED9A3BABD64}"/>
              </a:ext>
            </a:extLst>
          </p:cNvPr>
          <p:cNvSpPr/>
          <p:nvPr/>
        </p:nvSpPr>
        <p:spPr>
          <a:xfrm>
            <a:off x="6172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B18DBC5-40F8-4ED9-8EED-13D7A06067BD}"/>
              </a:ext>
            </a:extLst>
          </p:cNvPr>
          <p:cNvSpPr/>
          <p:nvPr/>
        </p:nvSpPr>
        <p:spPr>
          <a:xfrm>
            <a:off x="6400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25A2FCC-4204-44A6-93E0-116F8D17FE71}"/>
              </a:ext>
            </a:extLst>
          </p:cNvPr>
          <p:cNvSpPr/>
          <p:nvPr/>
        </p:nvSpPr>
        <p:spPr>
          <a:xfrm>
            <a:off x="6629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9D32104-D3EE-4943-A20F-1B1034E2DE19}"/>
              </a:ext>
            </a:extLst>
          </p:cNvPr>
          <p:cNvSpPr/>
          <p:nvPr/>
        </p:nvSpPr>
        <p:spPr>
          <a:xfrm>
            <a:off x="6858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08B6F54-7DC1-431F-B2DE-72896E9A85DC}"/>
              </a:ext>
            </a:extLst>
          </p:cNvPr>
          <p:cNvSpPr/>
          <p:nvPr/>
        </p:nvSpPr>
        <p:spPr>
          <a:xfrm>
            <a:off x="7086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07D896B-4154-45F3-A833-4FB3CE7EB56C}"/>
              </a:ext>
            </a:extLst>
          </p:cNvPr>
          <p:cNvSpPr/>
          <p:nvPr/>
        </p:nvSpPr>
        <p:spPr>
          <a:xfrm>
            <a:off x="7315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8BBFADF-3DEA-496E-9FD0-725A0D92402A}"/>
              </a:ext>
            </a:extLst>
          </p:cNvPr>
          <p:cNvSpPr/>
          <p:nvPr/>
        </p:nvSpPr>
        <p:spPr>
          <a:xfrm>
            <a:off x="7543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5E6B499-1DD5-454B-BF83-95D8FCDD7DC3}"/>
              </a:ext>
            </a:extLst>
          </p:cNvPr>
          <p:cNvSpPr/>
          <p:nvPr/>
        </p:nvSpPr>
        <p:spPr>
          <a:xfrm>
            <a:off x="7772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C60B030-71CE-4854-A918-80E95582BBAE}"/>
              </a:ext>
            </a:extLst>
          </p:cNvPr>
          <p:cNvSpPr/>
          <p:nvPr/>
        </p:nvSpPr>
        <p:spPr>
          <a:xfrm>
            <a:off x="8001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13CD1CF-72D5-48C8-9023-3DFE72581CC8}"/>
              </a:ext>
            </a:extLst>
          </p:cNvPr>
          <p:cNvSpPr/>
          <p:nvPr/>
        </p:nvSpPr>
        <p:spPr>
          <a:xfrm>
            <a:off x="8229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19E8161-6CBC-4139-8838-DFFA2BC1D216}"/>
              </a:ext>
            </a:extLst>
          </p:cNvPr>
          <p:cNvSpPr/>
          <p:nvPr/>
        </p:nvSpPr>
        <p:spPr>
          <a:xfrm>
            <a:off x="8458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A4592E7-DE7C-4CF8-BC26-4A88957F43E2}"/>
              </a:ext>
            </a:extLst>
          </p:cNvPr>
          <p:cNvSpPr/>
          <p:nvPr/>
        </p:nvSpPr>
        <p:spPr>
          <a:xfrm>
            <a:off x="8686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199A247-D89B-46BC-9EFB-A155B66A0C7D}"/>
              </a:ext>
            </a:extLst>
          </p:cNvPr>
          <p:cNvSpPr/>
          <p:nvPr/>
        </p:nvSpPr>
        <p:spPr>
          <a:xfrm>
            <a:off x="8915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2054164-C6AF-4985-9991-90A3EF68A0AC}"/>
              </a:ext>
            </a:extLst>
          </p:cNvPr>
          <p:cNvSpPr/>
          <p:nvPr/>
        </p:nvSpPr>
        <p:spPr>
          <a:xfrm>
            <a:off x="5486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DAF99D9-E5D5-4239-BDC9-6DE9B69D26A9}"/>
              </a:ext>
            </a:extLst>
          </p:cNvPr>
          <p:cNvSpPr/>
          <p:nvPr/>
        </p:nvSpPr>
        <p:spPr>
          <a:xfrm>
            <a:off x="5715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8C39596-B822-48F8-8D3B-5F5B76B951C9}"/>
              </a:ext>
            </a:extLst>
          </p:cNvPr>
          <p:cNvSpPr/>
          <p:nvPr/>
        </p:nvSpPr>
        <p:spPr>
          <a:xfrm>
            <a:off x="5943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178829D-289D-4ACA-B0D7-E45CC3D577F9}"/>
              </a:ext>
            </a:extLst>
          </p:cNvPr>
          <p:cNvSpPr/>
          <p:nvPr/>
        </p:nvSpPr>
        <p:spPr>
          <a:xfrm>
            <a:off x="6172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BF28483-5B74-4826-9888-094971DC397C}"/>
              </a:ext>
            </a:extLst>
          </p:cNvPr>
          <p:cNvSpPr/>
          <p:nvPr/>
        </p:nvSpPr>
        <p:spPr>
          <a:xfrm>
            <a:off x="6400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9A77871-BEC7-4014-8A37-DC15AE64B8DB}"/>
              </a:ext>
            </a:extLst>
          </p:cNvPr>
          <p:cNvSpPr/>
          <p:nvPr/>
        </p:nvSpPr>
        <p:spPr>
          <a:xfrm>
            <a:off x="6629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56828E4-FB61-4763-BB95-02BA1A557EFC}"/>
              </a:ext>
            </a:extLst>
          </p:cNvPr>
          <p:cNvSpPr/>
          <p:nvPr/>
        </p:nvSpPr>
        <p:spPr>
          <a:xfrm>
            <a:off x="6858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D8BD15E-6ABF-4B8B-8E6F-8C6C1AADCAB5}"/>
              </a:ext>
            </a:extLst>
          </p:cNvPr>
          <p:cNvSpPr/>
          <p:nvPr/>
        </p:nvSpPr>
        <p:spPr>
          <a:xfrm>
            <a:off x="7086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CAF831D-5B27-4A7F-A406-C664567556F8}"/>
              </a:ext>
            </a:extLst>
          </p:cNvPr>
          <p:cNvSpPr/>
          <p:nvPr/>
        </p:nvSpPr>
        <p:spPr>
          <a:xfrm>
            <a:off x="7315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8804E0F-13AD-4027-84FA-4C24631D5C17}"/>
              </a:ext>
            </a:extLst>
          </p:cNvPr>
          <p:cNvSpPr/>
          <p:nvPr/>
        </p:nvSpPr>
        <p:spPr>
          <a:xfrm>
            <a:off x="7543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68EE7029-A746-428B-87B4-F9C0824FA89B}"/>
              </a:ext>
            </a:extLst>
          </p:cNvPr>
          <p:cNvSpPr/>
          <p:nvPr/>
        </p:nvSpPr>
        <p:spPr>
          <a:xfrm>
            <a:off x="7772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D79088F-B56A-42D8-BB14-03179AF47F22}"/>
              </a:ext>
            </a:extLst>
          </p:cNvPr>
          <p:cNvSpPr/>
          <p:nvPr/>
        </p:nvSpPr>
        <p:spPr>
          <a:xfrm>
            <a:off x="8001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588452C3-E7E0-4ECA-A7BC-4121B0C9D8C2}"/>
              </a:ext>
            </a:extLst>
          </p:cNvPr>
          <p:cNvSpPr/>
          <p:nvPr/>
        </p:nvSpPr>
        <p:spPr>
          <a:xfrm>
            <a:off x="8229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6444D5FF-7C49-4F40-BB98-0116D949907E}"/>
              </a:ext>
            </a:extLst>
          </p:cNvPr>
          <p:cNvSpPr/>
          <p:nvPr/>
        </p:nvSpPr>
        <p:spPr>
          <a:xfrm>
            <a:off x="8458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969D8C1-99E0-4A24-91B6-04F69DEA5906}"/>
              </a:ext>
            </a:extLst>
          </p:cNvPr>
          <p:cNvSpPr/>
          <p:nvPr/>
        </p:nvSpPr>
        <p:spPr>
          <a:xfrm>
            <a:off x="8686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1DD2B1C-CF2F-4EB7-BF66-75FE127C536A}"/>
              </a:ext>
            </a:extLst>
          </p:cNvPr>
          <p:cNvSpPr/>
          <p:nvPr/>
        </p:nvSpPr>
        <p:spPr>
          <a:xfrm>
            <a:off x="8915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0DE0214-5F1E-4DAA-B975-7D67F9E0DD74}"/>
              </a:ext>
            </a:extLst>
          </p:cNvPr>
          <p:cNvSpPr/>
          <p:nvPr/>
        </p:nvSpPr>
        <p:spPr>
          <a:xfrm>
            <a:off x="54864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268C99F-9A1B-4BDE-A1AF-E8E8B53A6C07}"/>
              </a:ext>
            </a:extLst>
          </p:cNvPr>
          <p:cNvSpPr/>
          <p:nvPr/>
        </p:nvSpPr>
        <p:spPr>
          <a:xfrm>
            <a:off x="73152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8573FE1-4F35-4BD5-B451-2C76CE06E8B6}"/>
              </a:ext>
            </a:extLst>
          </p:cNvPr>
          <p:cNvSpPr/>
          <p:nvPr/>
        </p:nvSpPr>
        <p:spPr>
          <a:xfrm>
            <a:off x="54864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1C60E40-4499-4771-93B6-265EEF558B10}"/>
              </a:ext>
            </a:extLst>
          </p:cNvPr>
          <p:cNvSpPr/>
          <p:nvPr/>
        </p:nvSpPr>
        <p:spPr>
          <a:xfrm>
            <a:off x="73152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CBFAA34-9C36-4696-B98C-65DEB0F69348}"/>
              </a:ext>
            </a:extLst>
          </p:cNvPr>
          <p:cNvSpPr/>
          <p:nvPr/>
        </p:nvSpPr>
        <p:spPr>
          <a:xfrm>
            <a:off x="54864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375782B-C762-48EB-88C9-E77587659700}"/>
              </a:ext>
            </a:extLst>
          </p:cNvPr>
          <p:cNvSpPr/>
          <p:nvPr/>
        </p:nvSpPr>
        <p:spPr>
          <a:xfrm>
            <a:off x="73152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017B6D8-C6FF-4FF6-B3CB-B60B9CC5747D}"/>
              </a:ext>
            </a:extLst>
          </p:cNvPr>
          <p:cNvSpPr/>
          <p:nvPr/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AA6DE8B-EA08-4EC3-AFBC-20D1E1CB7C7C}"/>
              </a:ext>
            </a:extLst>
          </p:cNvPr>
          <p:cNvSpPr/>
          <p:nvPr/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4BA1C27-57FE-4637-9E54-7CB50FEFCC6E}"/>
              </a:ext>
            </a:extLst>
          </p:cNvPr>
          <p:cNvSpPr/>
          <p:nvPr/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1E00FB2-63B8-47D1-9338-F9D59807D3BD}"/>
              </a:ext>
            </a:extLst>
          </p:cNvPr>
          <p:cNvSpPr/>
          <p:nvPr/>
        </p:nvSpPr>
        <p:spPr>
          <a:xfrm>
            <a:off x="6172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5625822-8849-41FF-A2F1-C2F49494C6FC}"/>
              </a:ext>
            </a:extLst>
          </p:cNvPr>
          <p:cNvSpPr/>
          <p:nvPr/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EFAEF0D1-716C-4B52-9060-7782EEB65CA3}"/>
              </a:ext>
            </a:extLst>
          </p:cNvPr>
          <p:cNvSpPr/>
          <p:nvPr/>
        </p:nvSpPr>
        <p:spPr>
          <a:xfrm>
            <a:off x="6629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0BA26C3-9B2F-48DF-A71D-8F88051BD07A}"/>
              </a:ext>
            </a:extLst>
          </p:cNvPr>
          <p:cNvSpPr/>
          <p:nvPr/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671563B-89F3-4EBF-A8C2-E7825BDA01F0}"/>
              </a:ext>
            </a:extLst>
          </p:cNvPr>
          <p:cNvSpPr/>
          <p:nvPr/>
        </p:nvSpPr>
        <p:spPr>
          <a:xfrm>
            <a:off x="7086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C3E1337-B439-4410-B1A6-1C73E083C3C6}"/>
              </a:ext>
            </a:extLst>
          </p:cNvPr>
          <p:cNvSpPr/>
          <p:nvPr/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B202D46-A2DF-47CA-995D-652F256FF947}"/>
              </a:ext>
            </a:extLst>
          </p:cNvPr>
          <p:cNvSpPr/>
          <p:nvPr/>
        </p:nvSpPr>
        <p:spPr>
          <a:xfrm>
            <a:off x="7543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690E825-74FD-45F0-BCBA-91585E613B53}"/>
              </a:ext>
            </a:extLst>
          </p:cNvPr>
          <p:cNvSpPr/>
          <p:nvPr/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F4F3CE2-75EA-4892-BEFF-D9F74D25F51F}"/>
              </a:ext>
            </a:extLst>
          </p:cNvPr>
          <p:cNvSpPr/>
          <p:nvPr/>
        </p:nvSpPr>
        <p:spPr>
          <a:xfrm>
            <a:off x="8001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89366818-1ABF-4FB4-AD6B-48F2466526BB}"/>
              </a:ext>
            </a:extLst>
          </p:cNvPr>
          <p:cNvSpPr/>
          <p:nvPr/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D114B1F-A60A-4506-B2C7-176EEFCEC7F4}"/>
              </a:ext>
            </a:extLst>
          </p:cNvPr>
          <p:cNvSpPr/>
          <p:nvPr/>
        </p:nvSpPr>
        <p:spPr>
          <a:xfrm>
            <a:off x="8458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30FDDA5E-8C69-4A78-9C80-494F6379A772}"/>
              </a:ext>
            </a:extLst>
          </p:cNvPr>
          <p:cNvSpPr/>
          <p:nvPr/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82D1A985-2C51-4319-BC8A-C6541436A648}"/>
              </a:ext>
            </a:extLst>
          </p:cNvPr>
          <p:cNvSpPr/>
          <p:nvPr/>
        </p:nvSpPr>
        <p:spPr>
          <a:xfrm>
            <a:off x="8915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2522AAB6-D405-4021-A39A-00FCB7BBDDA2}"/>
              </a:ext>
            </a:extLst>
          </p:cNvPr>
          <p:cNvSpPr/>
          <p:nvPr/>
        </p:nvSpPr>
        <p:spPr>
          <a:xfrm>
            <a:off x="5486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9D754057-1936-43DC-8144-F25A24B82F53}"/>
              </a:ext>
            </a:extLst>
          </p:cNvPr>
          <p:cNvSpPr/>
          <p:nvPr/>
        </p:nvSpPr>
        <p:spPr>
          <a:xfrm>
            <a:off x="5715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54BBA04E-8AC9-4B3F-AFF4-A715A9180A10}"/>
              </a:ext>
            </a:extLst>
          </p:cNvPr>
          <p:cNvSpPr/>
          <p:nvPr/>
        </p:nvSpPr>
        <p:spPr>
          <a:xfrm>
            <a:off x="5943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3D029F7-C263-4D29-87B5-E3E5894D3935}"/>
              </a:ext>
            </a:extLst>
          </p:cNvPr>
          <p:cNvSpPr/>
          <p:nvPr/>
        </p:nvSpPr>
        <p:spPr>
          <a:xfrm>
            <a:off x="6172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8CA81B02-C929-49E8-8AD4-0FC8E85373FE}"/>
              </a:ext>
            </a:extLst>
          </p:cNvPr>
          <p:cNvSpPr/>
          <p:nvPr/>
        </p:nvSpPr>
        <p:spPr>
          <a:xfrm>
            <a:off x="6400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A1AD49C6-86F5-40EC-9ADE-F9B603139FC3}"/>
              </a:ext>
            </a:extLst>
          </p:cNvPr>
          <p:cNvSpPr/>
          <p:nvPr/>
        </p:nvSpPr>
        <p:spPr>
          <a:xfrm>
            <a:off x="6629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647705F-4100-43EA-92CB-7F83BCD88C97}"/>
              </a:ext>
            </a:extLst>
          </p:cNvPr>
          <p:cNvSpPr/>
          <p:nvPr/>
        </p:nvSpPr>
        <p:spPr>
          <a:xfrm>
            <a:off x="6858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5A4E776-C183-496A-B4F5-BBC94B3654EE}"/>
              </a:ext>
            </a:extLst>
          </p:cNvPr>
          <p:cNvSpPr/>
          <p:nvPr/>
        </p:nvSpPr>
        <p:spPr>
          <a:xfrm>
            <a:off x="7086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3E51DAD-5B40-404F-BA64-21CA4F123BDD}"/>
              </a:ext>
            </a:extLst>
          </p:cNvPr>
          <p:cNvSpPr/>
          <p:nvPr/>
        </p:nvSpPr>
        <p:spPr>
          <a:xfrm>
            <a:off x="7315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F611FE9-AADC-40D9-9F38-1EA13A506395}"/>
              </a:ext>
            </a:extLst>
          </p:cNvPr>
          <p:cNvSpPr/>
          <p:nvPr/>
        </p:nvSpPr>
        <p:spPr>
          <a:xfrm>
            <a:off x="7543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F12BF68-9BF7-4194-A080-680E0273778F}"/>
              </a:ext>
            </a:extLst>
          </p:cNvPr>
          <p:cNvSpPr/>
          <p:nvPr/>
        </p:nvSpPr>
        <p:spPr>
          <a:xfrm>
            <a:off x="7772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D2CE42E-5E33-4A2C-83CA-DF3BA60903C4}"/>
              </a:ext>
            </a:extLst>
          </p:cNvPr>
          <p:cNvSpPr/>
          <p:nvPr/>
        </p:nvSpPr>
        <p:spPr>
          <a:xfrm>
            <a:off x="8001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3244164-7B4F-4D30-B834-4E4F9E8129F0}"/>
              </a:ext>
            </a:extLst>
          </p:cNvPr>
          <p:cNvSpPr/>
          <p:nvPr/>
        </p:nvSpPr>
        <p:spPr>
          <a:xfrm>
            <a:off x="8229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236B1E7-B0CD-4C1D-8DDA-660B8BD85218}"/>
              </a:ext>
            </a:extLst>
          </p:cNvPr>
          <p:cNvSpPr/>
          <p:nvPr/>
        </p:nvSpPr>
        <p:spPr>
          <a:xfrm>
            <a:off x="8458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46CCAAEE-20B8-46E9-A885-CFC0EFE480A6}"/>
              </a:ext>
            </a:extLst>
          </p:cNvPr>
          <p:cNvSpPr/>
          <p:nvPr/>
        </p:nvSpPr>
        <p:spPr>
          <a:xfrm>
            <a:off x="8686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290B20D-8474-4350-BFA8-F9F577497185}"/>
              </a:ext>
            </a:extLst>
          </p:cNvPr>
          <p:cNvSpPr/>
          <p:nvPr/>
        </p:nvSpPr>
        <p:spPr>
          <a:xfrm>
            <a:off x="8915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57BF7C3-9D32-4FFC-B514-4426031500E0}"/>
              </a:ext>
            </a:extLst>
          </p:cNvPr>
          <p:cNvSpPr/>
          <p:nvPr/>
        </p:nvSpPr>
        <p:spPr>
          <a:xfrm>
            <a:off x="5486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0F6A96CB-BB16-49E4-88B3-79F4F9430FA5}"/>
              </a:ext>
            </a:extLst>
          </p:cNvPr>
          <p:cNvSpPr/>
          <p:nvPr/>
        </p:nvSpPr>
        <p:spPr>
          <a:xfrm>
            <a:off x="5715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0E52C012-FB5C-4009-9125-619685A5BA7E}"/>
              </a:ext>
            </a:extLst>
          </p:cNvPr>
          <p:cNvSpPr/>
          <p:nvPr/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ACBBDE9A-9D38-43F5-8A12-00E7824CC77B}"/>
              </a:ext>
            </a:extLst>
          </p:cNvPr>
          <p:cNvSpPr/>
          <p:nvPr/>
        </p:nvSpPr>
        <p:spPr>
          <a:xfrm>
            <a:off x="6172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4084B635-23AD-4A47-905E-B02E58FF38D4}"/>
              </a:ext>
            </a:extLst>
          </p:cNvPr>
          <p:cNvSpPr/>
          <p:nvPr/>
        </p:nvSpPr>
        <p:spPr>
          <a:xfrm>
            <a:off x="6400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E8692F1-E396-4DCD-886F-F3A1463E81F7}"/>
              </a:ext>
            </a:extLst>
          </p:cNvPr>
          <p:cNvSpPr/>
          <p:nvPr/>
        </p:nvSpPr>
        <p:spPr>
          <a:xfrm>
            <a:off x="6629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C856C15-9505-4BFA-8A4A-88B6ED890EC2}"/>
              </a:ext>
            </a:extLst>
          </p:cNvPr>
          <p:cNvSpPr/>
          <p:nvPr/>
        </p:nvSpPr>
        <p:spPr>
          <a:xfrm>
            <a:off x="6858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C6CE0435-6434-4122-BF52-13535C2E79C0}"/>
              </a:ext>
            </a:extLst>
          </p:cNvPr>
          <p:cNvSpPr/>
          <p:nvPr/>
        </p:nvSpPr>
        <p:spPr>
          <a:xfrm>
            <a:off x="7086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FC24DDF-B1A8-47A5-8182-4AD9A055F68A}"/>
              </a:ext>
            </a:extLst>
          </p:cNvPr>
          <p:cNvSpPr/>
          <p:nvPr/>
        </p:nvSpPr>
        <p:spPr>
          <a:xfrm>
            <a:off x="7315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6C2B94E2-FC5F-4436-B3ED-A4CCD437F9F1}"/>
              </a:ext>
            </a:extLst>
          </p:cNvPr>
          <p:cNvSpPr/>
          <p:nvPr/>
        </p:nvSpPr>
        <p:spPr>
          <a:xfrm>
            <a:off x="7543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2BF8CA3-EC50-4037-8E3A-31DBF8F5BBE5}"/>
              </a:ext>
            </a:extLst>
          </p:cNvPr>
          <p:cNvSpPr/>
          <p:nvPr/>
        </p:nvSpPr>
        <p:spPr>
          <a:xfrm>
            <a:off x="7772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4633AA3C-951C-44DD-AF40-EA73E1536F3B}"/>
              </a:ext>
            </a:extLst>
          </p:cNvPr>
          <p:cNvSpPr/>
          <p:nvPr/>
        </p:nvSpPr>
        <p:spPr>
          <a:xfrm>
            <a:off x="8001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F63E2BA1-D13F-44C4-96BA-333D521FBF95}"/>
              </a:ext>
            </a:extLst>
          </p:cNvPr>
          <p:cNvSpPr/>
          <p:nvPr/>
        </p:nvSpPr>
        <p:spPr>
          <a:xfrm>
            <a:off x="8229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12E9B000-00C9-49BF-8793-950E69C81A3D}"/>
              </a:ext>
            </a:extLst>
          </p:cNvPr>
          <p:cNvSpPr/>
          <p:nvPr/>
        </p:nvSpPr>
        <p:spPr>
          <a:xfrm>
            <a:off x="8458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8DF3A7B-12A6-46C0-8094-044DD16B07B0}"/>
              </a:ext>
            </a:extLst>
          </p:cNvPr>
          <p:cNvSpPr/>
          <p:nvPr/>
        </p:nvSpPr>
        <p:spPr>
          <a:xfrm>
            <a:off x="8686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66536F4-5A71-4D6C-A800-C9A654DC7FFD}"/>
              </a:ext>
            </a:extLst>
          </p:cNvPr>
          <p:cNvSpPr/>
          <p:nvPr/>
        </p:nvSpPr>
        <p:spPr>
          <a:xfrm>
            <a:off x="8915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" name="Slide Number Placeholder 3">
            <a:extLst>
              <a:ext uri="{FF2B5EF4-FFF2-40B4-BE49-F238E27FC236}">
                <a16:creationId xmlns:a16="http://schemas.microsoft.com/office/drawing/2014/main" id="{4C8E5C50-AB72-4A9E-A2F1-B4F4FC25EC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D4CA5C24-CADF-4203-82A3-2BDAE4DF47C0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13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518120A-90A0-46B5-A9D9-44CF47712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Heterogeneous Computing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8DAD1-E22D-45BE-AC0A-D6E1D8F569FC}"/>
              </a:ext>
            </a:extLst>
          </p:cNvPr>
          <p:cNvSpPr/>
          <p:nvPr/>
        </p:nvSpPr>
        <p:spPr>
          <a:xfrm>
            <a:off x="3124200" y="3657600"/>
            <a:ext cx="609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8" name="TextBox 7">
            <a:extLst>
              <a:ext uri="{FF2B5EF4-FFF2-40B4-BE49-F238E27FC236}">
                <a16:creationId xmlns:a16="http://schemas.microsoft.com/office/drawing/2014/main" id="{7C90241A-A314-4A1A-99F2-DCBED16CD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10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89769-DD15-4920-9E32-75D37B72378A}"/>
              </a:ext>
            </a:extLst>
          </p:cNvPr>
          <p:cNvSpPr/>
          <p:nvPr/>
        </p:nvSpPr>
        <p:spPr>
          <a:xfrm>
            <a:off x="4343400" y="3886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0" name="TextBox 9">
            <a:extLst>
              <a:ext uri="{FF2B5EF4-FFF2-40B4-BE49-F238E27FC236}">
                <a16:creationId xmlns:a16="http://schemas.microsoft.com/office/drawing/2014/main" id="{7C9DE664-10A6-4824-A50E-6BF148F31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86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X58</a:t>
            </a:r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3001E9-ADF4-4A7E-A273-BE9E9155CE0B}"/>
              </a:ext>
            </a:extLst>
          </p:cNvPr>
          <p:cNvSpPr/>
          <p:nvPr/>
        </p:nvSpPr>
        <p:spPr>
          <a:xfrm>
            <a:off x="16002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Box 11">
            <a:extLst>
              <a:ext uri="{FF2B5EF4-FFF2-40B4-BE49-F238E27FC236}">
                <a16:creationId xmlns:a16="http://schemas.microsoft.com/office/drawing/2014/main" id="{F6D553DE-89DD-4B04-A182-2A541809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Host Memory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74B58461-C785-4636-9277-FA92B9AA67A1}"/>
              </a:ext>
            </a:extLst>
          </p:cNvPr>
          <p:cNvSpPr/>
          <p:nvPr/>
        </p:nvSpPr>
        <p:spPr>
          <a:xfrm>
            <a:off x="25146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0851C94B-48BD-4C5A-8E71-123022A7E4D8}"/>
              </a:ext>
            </a:extLst>
          </p:cNvPr>
          <p:cNvSpPr/>
          <p:nvPr/>
        </p:nvSpPr>
        <p:spPr>
          <a:xfrm>
            <a:off x="37338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A003D9-EBD5-4845-A3CE-049865BA9BFE}"/>
              </a:ext>
            </a:extLst>
          </p:cNvPr>
          <p:cNvSpPr/>
          <p:nvPr/>
        </p:nvSpPr>
        <p:spPr>
          <a:xfrm>
            <a:off x="5638800" y="3810000"/>
            <a:ext cx="609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6" name="TextBox 19">
            <a:extLst>
              <a:ext uri="{FF2B5EF4-FFF2-40B4-BE49-F238E27FC236}">
                <a16:creationId xmlns:a16="http://schemas.microsoft.com/office/drawing/2014/main" id="{D1DC296C-A052-4094-9901-4C44CB417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Co-processor</a:t>
            </a:r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C58995D8-3905-43B5-A549-709A16CA9BF4}"/>
              </a:ext>
            </a:extLst>
          </p:cNvPr>
          <p:cNvSpPr/>
          <p:nvPr/>
        </p:nvSpPr>
        <p:spPr>
          <a:xfrm>
            <a:off x="4800600" y="3962400"/>
            <a:ext cx="8382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8" name="TextBox 21">
            <a:extLst>
              <a:ext uri="{FF2B5EF4-FFF2-40B4-BE49-F238E27FC236}">
                <a16:creationId xmlns:a16="http://schemas.microsoft.com/office/drawing/2014/main" id="{7B462A6B-C6FF-4484-A18C-C32A64B8A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QPI</a:t>
            </a:r>
            <a:endParaRPr lang="en-US" altLang="en-US"/>
          </a:p>
        </p:txBody>
      </p:sp>
      <p:sp>
        <p:nvSpPr>
          <p:cNvPr id="16399" name="TextBox 22">
            <a:extLst>
              <a:ext uri="{FF2B5EF4-FFF2-40B4-BE49-F238E27FC236}">
                <a16:creationId xmlns:a16="http://schemas.microsoft.com/office/drawing/2014/main" id="{85770458-EEF3-4054-9856-823B37C7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PCIe</a:t>
            </a:r>
            <a:endParaRPr lang="en-US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FF2C3-7F7F-4ACF-8D1D-7DE93F0B968B}"/>
              </a:ext>
            </a:extLst>
          </p:cNvPr>
          <p:cNvSpPr/>
          <p:nvPr/>
        </p:nvSpPr>
        <p:spPr>
          <a:xfrm>
            <a:off x="68580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1" name="TextBox 24">
            <a:extLst>
              <a:ext uri="{FF2B5EF4-FFF2-40B4-BE49-F238E27FC236}">
                <a16:creationId xmlns:a16="http://schemas.microsoft.com/office/drawing/2014/main" id="{C744B78A-75A1-4973-824D-E2AB2F0DE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8100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On board</a:t>
            </a:r>
          </a:p>
          <a:p>
            <a:pPr algn="ctr" eaLnBrk="1" hangingPunct="1"/>
            <a:r>
              <a:rPr lang="en-US" altLang="en-US" sz="1200"/>
              <a:t>Memory</a:t>
            </a:r>
          </a:p>
        </p:txBody>
      </p:sp>
      <p:sp>
        <p:nvSpPr>
          <p:cNvPr id="26" name="Left-Right Arrow 25">
            <a:extLst>
              <a:ext uri="{FF2B5EF4-FFF2-40B4-BE49-F238E27FC236}">
                <a16:creationId xmlns:a16="http://schemas.microsoft.com/office/drawing/2014/main" id="{8F53082C-AB6B-4AE3-9151-8260C979B9CE}"/>
              </a:ext>
            </a:extLst>
          </p:cNvPr>
          <p:cNvSpPr/>
          <p:nvPr/>
        </p:nvSpPr>
        <p:spPr>
          <a:xfrm>
            <a:off x="62484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99F87D-42C1-4F3D-A8F9-99A3FC5E9DBE}"/>
              </a:ext>
            </a:extLst>
          </p:cNvPr>
          <p:cNvSpPr/>
          <p:nvPr/>
        </p:nvSpPr>
        <p:spPr>
          <a:xfrm>
            <a:off x="5486400" y="3581400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4" name="TextBox 27">
            <a:extLst>
              <a:ext uri="{FF2B5EF4-FFF2-40B4-BE49-F238E27FC236}">
                <a16:creationId xmlns:a16="http://schemas.microsoft.com/office/drawing/2014/main" id="{268F9B9E-C0BD-4BCF-BDF3-9977A0DFA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410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add-in card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72713F-D0B8-43A5-9AC8-309C033B68EE}"/>
              </a:ext>
            </a:extLst>
          </p:cNvPr>
          <p:cNvSpPr/>
          <p:nvPr/>
        </p:nvSpPr>
        <p:spPr>
          <a:xfrm>
            <a:off x="1447800" y="3581400"/>
            <a:ext cx="3505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6" name="TextBox 29">
            <a:extLst>
              <a:ext uri="{FF2B5EF4-FFF2-40B4-BE49-F238E27FC236}">
                <a16:creationId xmlns:a16="http://schemas.microsoft.com/office/drawing/2014/main" id="{C554AF0C-C51F-4417-98BC-AD478AD8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host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2D5F72-608C-4F68-AC10-1E7E7885C862}"/>
              </a:ext>
            </a:extLst>
          </p:cNvPr>
          <p:cNvCxnSpPr>
            <a:stCxn id="19" idx="2"/>
          </p:cNvCxnSpPr>
          <p:nvPr/>
        </p:nvCxnSpPr>
        <p:spPr>
          <a:xfrm rot="5400000">
            <a:off x="5715001" y="4572000"/>
            <a:ext cx="457200" cy="3175"/>
          </a:xfrm>
          <a:prstGeom prst="line">
            <a:avLst/>
          </a:prstGeom>
          <a:ln>
            <a:prstDash val="lgDash"/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B2352C-552E-4D9A-8DCB-64D48C47EDBB}"/>
              </a:ext>
            </a:extLst>
          </p:cNvPr>
          <p:cNvCxnSpPr/>
          <p:nvPr/>
        </p:nvCxnSpPr>
        <p:spPr>
          <a:xfrm rot="10800000">
            <a:off x="2514600" y="4800600"/>
            <a:ext cx="34290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09" name="Content Placeholder 2">
            <a:extLst>
              <a:ext uri="{FF2B5EF4-FFF2-40B4-BE49-F238E27FC236}">
                <a16:creationId xmlns:a16="http://schemas.microsoft.com/office/drawing/2014/main" id="{91E96A6F-FD53-428F-908E-0659B76B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z="2400"/>
              <a:t>General purpose CPU + special-purpose processors in one system</a:t>
            </a:r>
          </a:p>
        </p:txBody>
      </p:sp>
      <p:sp>
        <p:nvSpPr>
          <p:cNvPr id="16410" name="TextBox 36">
            <a:extLst>
              <a:ext uri="{FF2B5EF4-FFF2-40B4-BE49-F238E27FC236}">
                <a16:creationId xmlns:a16="http://schemas.microsoft.com/office/drawing/2014/main" id="{5708EBA3-60DB-4173-8B2B-DD601035B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0687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~25 GB/s</a:t>
            </a:r>
          </a:p>
        </p:txBody>
      </p:sp>
      <p:sp>
        <p:nvSpPr>
          <p:cNvPr id="16411" name="TextBox 37">
            <a:extLst>
              <a:ext uri="{FF2B5EF4-FFF2-40B4-BE49-F238E27FC236}">
                <a16:creationId xmlns:a16="http://schemas.microsoft.com/office/drawing/2014/main" id="{0A29EC7D-99C2-49F4-B246-E39EB4CE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0814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~25 GB/s</a:t>
            </a:r>
          </a:p>
        </p:txBody>
      </p:sp>
      <p:sp>
        <p:nvSpPr>
          <p:cNvPr id="16412" name="TextBox 38">
            <a:extLst>
              <a:ext uri="{FF2B5EF4-FFF2-40B4-BE49-F238E27FC236}">
                <a16:creationId xmlns:a16="http://schemas.microsoft.com/office/drawing/2014/main" id="{F05FED02-9208-4E06-BAFE-AF59EDC7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40814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~8 GB/s (x16)</a:t>
            </a:r>
          </a:p>
        </p:txBody>
      </p:sp>
      <p:sp>
        <p:nvSpPr>
          <p:cNvPr id="16413" name="TextBox 39">
            <a:extLst>
              <a:ext uri="{FF2B5EF4-FFF2-40B4-BE49-F238E27FC236}">
                <a16:creationId xmlns:a16="http://schemas.microsoft.com/office/drawing/2014/main" id="{62C578C8-7624-47E9-BD2A-8C6DC253B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?????</a:t>
            </a:r>
          </a:p>
          <a:p>
            <a:pPr algn="ctr" eaLnBrk="1" hangingPunct="1"/>
            <a:r>
              <a:rPr lang="en-US" altLang="en-US" sz="800"/>
              <a:t>~150 GB/s for GeForce 260</a:t>
            </a:r>
          </a:p>
        </p:txBody>
      </p:sp>
      <p:sp>
        <p:nvSpPr>
          <p:cNvPr id="16414" name="TextBox 34">
            <a:extLst>
              <a:ext uri="{FF2B5EF4-FFF2-40B4-BE49-F238E27FC236}">
                <a16:creationId xmlns:a16="http://schemas.microsoft.com/office/drawing/2014/main" id="{2AA64A65-AC81-4098-852C-3787EAA4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819400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System I/O controller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AA57D7A-6417-47B1-85C3-4C2F1545E782}"/>
              </a:ext>
            </a:extLst>
          </p:cNvPr>
          <p:cNvCxnSpPr/>
          <p:nvPr/>
        </p:nvCxnSpPr>
        <p:spPr>
          <a:xfrm rot="5400000">
            <a:off x="4457700" y="3543300"/>
            <a:ext cx="381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9CF36A03-0B33-46A2-9AB4-252451821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C8B4BF7F-A14C-4C80-ACF5-08BDAF16802E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14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DACBF1A-780E-4956-8A40-15D2BFE2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Heterogeneous Computing</a:t>
            </a:r>
          </a:p>
        </p:txBody>
      </p:sp>
      <p:sp>
        <p:nvSpPr>
          <p:cNvPr id="17411" name="Rectangle 183">
            <a:extLst>
              <a:ext uri="{FF2B5EF4-FFF2-40B4-BE49-F238E27FC236}">
                <a16:creationId xmlns:a16="http://schemas.microsoft.com/office/drawing/2014/main" id="{92BB01C4-56A1-4366-82A4-D18531A34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6764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Text Box 184">
            <a:extLst>
              <a:ext uri="{FF2B5EF4-FFF2-40B4-BE49-F238E27FC236}">
                <a16:creationId xmlns:a16="http://schemas.microsoft.com/office/drawing/2014/main" id="{62C1F91C-6895-4053-9843-F871F5DD9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133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initialization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17413" name="Rectangle 185">
            <a:extLst>
              <a:ext uri="{FF2B5EF4-FFF2-40B4-BE49-F238E27FC236}">
                <a16:creationId xmlns:a16="http://schemas.microsoft.com/office/drawing/2014/main" id="{C8C59717-6E21-4EE3-81EC-E37631160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4290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Text Box 186">
            <a:extLst>
              <a:ext uri="{FF2B5EF4-FFF2-40B4-BE49-F238E27FC236}">
                <a16:creationId xmlns:a16="http://schemas.microsoft.com/office/drawing/2014/main" id="{6ADDAD33-5FF6-46E4-8937-E27E41024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76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“hot” loop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99% of run time</a:t>
            </a:r>
          </a:p>
        </p:txBody>
      </p:sp>
      <p:sp>
        <p:nvSpPr>
          <p:cNvPr id="17415" name="Rectangle 187">
            <a:extLst>
              <a:ext uri="{FF2B5EF4-FFF2-40B4-BE49-F238E27FC236}">
                <a16:creationId xmlns:a16="http://schemas.microsoft.com/office/drawing/2014/main" id="{76A76F82-6F31-460A-918D-CEE4C7E46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886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Text Box 188">
            <a:extLst>
              <a:ext uri="{FF2B5EF4-FFF2-40B4-BE49-F238E27FC236}">
                <a16:creationId xmlns:a16="http://schemas.microsoft.com/office/drawing/2014/main" id="{1A37282D-5E4E-429C-9666-4BF46FDC9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343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clean up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17417" name="AutoShape 189">
            <a:extLst>
              <a:ext uri="{FF2B5EF4-FFF2-40B4-BE49-F238E27FC236}">
                <a16:creationId xmlns:a16="http://schemas.microsoft.com/office/drawing/2014/main" id="{D48AC404-3A09-481D-A36F-D8689662CD9A}"/>
              </a:ext>
            </a:extLst>
          </p:cNvPr>
          <p:cNvSpPr>
            <a:spLocks/>
          </p:cNvSpPr>
          <p:nvPr/>
        </p:nvSpPr>
        <p:spPr bwMode="auto">
          <a:xfrm>
            <a:off x="2057400" y="1676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90">
            <a:extLst>
              <a:ext uri="{FF2B5EF4-FFF2-40B4-BE49-F238E27FC236}">
                <a16:creationId xmlns:a16="http://schemas.microsoft.com/office/drawing/2014/main" id="{8D4C3E86-FCAD-4C96-A9F7-8978269AA134}"/>
              </a:ext>
            </a:extLst>
          </p:cNvPr>
          <p:cNvSpPr>
            <a:spLocks/>
          </p:cNvSpPr>
          <p:nvPr/>
        </p:nvSpPr>
        <p:spPr bwMode="auto">
          <a:xfrm>
            <a:off x="2057400" y="34290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AutoShape 191">
            <a:extLst>
              <a:ext uri="{FF2B5EF4-FFF2-40B4-BE49-F238E27FC236}">
                <a16:creationId xmlns:a16="http://schemas.microsoft.com/office/drawing/2014/main" id="{E7326CFD-669F-4DB3-BA56-B653DB3E9367}"/>
              </a:ext>
            </a:extLst>
          </p:cNvPr>
          <p:cNvSpPr>
            <a:spLocks/>
          </p:cNvSpPr>
          <p:nvPr/>
        </p:nvSpPr>
        <p:spPr bwMode="auto">
          <a:xfrm>
            <a:off x="2057400" y="3886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Text Box 195">
            <a:extLst>
              <a:ext uri="{FF2B5EF4-FFF2-40B4-BE49-F238E27FC236}">
                <a16:creationId xmlns:a16="http://schemas.microsoft.com/office/drawing/2014/main" id="{8C2A45AE-7345-4C6E-BB79-004F1AB93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17421" name="Text Box 196">
            <a:extLst>
              <a:ext uri="{FF2B5EF4-FFF2-40B4-BE49-F238E27FC236}">
                <a16:creationId xmlns:a16="http://schemas.microsoft.com/office/drawing/2014/main" id="{82714403-3F90-4A60-B291-564103565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19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17422" name="Text Box 197">
            <a:extLst>
              <a:ext uri="{FF2B5EF4-FFF2-40B4-BE49-F238E27FC236}">
                <a16:creationId xmlns:a16="http://schemas.microsoft.com/office/drawing/2014/main" id="{A1FB078E-940C-4916-9A28-DC0868628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43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2% of code</a:t>
            </a:r>
          </a:p>
        </p:txBody>
      </p:sp>
      <p:sp>
        <p:nvSpPr>
          <p:cNvPr id="17423" name="Text Box 199">
            <a:extLst>
              <a:ext uri="{FF2B5EF4-FFF2-40B4-BE49-F238E27FC236}">
                <a16:creationId xmlns:a16="http://schemas.microsoft.com/office/drawing/2014/main" id="{F291B1A0-A187-4E0E-BD89-0601837CB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co-processor</a:t>
            </a:r>
          </a:p>
        </p:txBody>
      </p:sp>
      <p:sp>
        <p:nvSpPr>
          <p:cNvPr id="17424" name="AutoShape 201">
            <a:extLst>
              <a:ext uri="{FF2B5EF4-FFF2-40B4-BE49-F238E27FC236}">
                <a16:creationId xmlns:a16="http://schemas.microsoft.com/office/drawing/2014/main" id="{B5074DC8-284E-42C3-9DE8-B7F2C0A41664}"/>
              </a:ext>
            </a:extLst>
          </p:cNvPr>
          <p:cNvSpPr>
            <a:spLocks noChangeArrowheads="1"/>
          </p:cNvSpPr>
          <p:nvPr/>
        </p:nvSpPr>
        <p:spPr bwMode="auto">
          <a:xfrm rot="3232278">
            <a:off x="1339850" y="4584701"/>
            <a:ext cx="2390775" cy="228600"/>
          </a:xfrm>
          <a:prstGeom prst="rightArrow">
            <a:avLst>
              <a:gd name="adj1" fmla="val 50000"/>
              <a:gd name="adj2" fmla="val 291478"/>
            </a:avLst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" name="Group 4">
            <a:extLst>
              <a:ext uri="{FF2B5EF4-FFF2-40B4-BE49-F238E27FC236}">
                <a16:creationId xmlns:a16="http://schemas.microsoft.com/office/drawing/2014/main" id="{5F67573D-AABA-4695-9609-81956BEF099E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3581400"/>
          <a:ext cx="3492500" cy="2084388"/>
        </p:xfrm>
        <a:graphic>
          <a:graphicData uri="http://schemas.openxmlformats.org/drawingml/2006/table">
            <a:tbl>
              <a:tblPr/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3">
            <a:extLst>
              <a:ext uri="{FF2B5EF4-FFF2-40B4-BE49-F238E27FC236}">
                <a16:creationId xmlns:a16="http://schemas.microsoft.com/office/drawing/2014/main" id="{DEB4E699-5658-4904-8987-D0C91489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Combine CPUs and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coprocs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Example: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Application requires a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week</a:t>
            </a:r>
            <a:r>
              <a:rPr lang="en-US" sz="1600" kern="0" dirty="0">
                <a:latin typeface="+mn-lt"/>
              </a:rPr>
              <a:t> of CPU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Offload computation consumes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99%</a:t>
            </a:r>
            <a:r>
              <a:rPr lang="en-US" sz="1600" kern="0" dirty="0">
                <a:latin typeface="+mn-lt"/>
              </a:rPr>
              <a:t> of execution time</a:t>
            </a:r>
          </a:p>
        </p:txBody>
      </p:sp>
      <p:sp>
        <p:nvSpPr>
          <p:cNvPr id="17456" name="Oval 198">
            <a:extLst>
              <a:ext uri="{FF2B5EF4-FFF2-40B4-BE49-F238E27FC236}">
                <a16:creationId xmlns:a16="http://schemas.microsoft.com/office/drawing/2014/main" id="{18404039-3466-4971-8DC3-1E824613D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00400"/>
            <a:ext cx="1981200" cy="838200"/>
          </a:xfrm>
          <a:prstGeom prst="ellipse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0375E6C9-E1A7-477F-A3A0-88E600B99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16B2223E-3898-49EE-A7AB-0F6F62545D40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15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303ADBF-51EB-423E-9108-C3133E0B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NVIDIA GPU Architecture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1481BF45-0249-44D8-8B0C-F9551AA9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75285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B98339EA-2A00-48F8-82E9-7501AB55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371600"/>
            <a:ext cx="4419600" cy="4800600"/>
          </a:xfrm>
        </p:spPr>
        <p:txBody>
          <a:bodyPr/>
          <a:lstStyle/>
          <a:p>
            <a:pPr eaLnBrk="1" hangingPunct="1"/>
            <a:r>
              <a:rPr lang="en-US" altLang="en-US"/>
              <a:t>Hundreds of simple processor cores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Core design:</a:t>
            </a:r>
          </a:p>
          <a:p>
            <a:pPr lvl="1" eaLnBrk="1" hangingPunct="1"/>
            <a:r>
              <a:rPr lang="en-US" altLang="en-US" sz="1400"/>
              <a:t>Only one instruction from each thread active in the pipeline at a time</a:t>
            </a:r>
          </a:p>
          <a:p>
            <a:pPr lvl="1" eaLnBrk="1" hangingPunct="1"/>
            <a:r>
              <a:rPr lang="en-US" altLang="en-US" sz="1400"/>
              <a:t>In-order execution</a:t>
            </a:r>
          </a:p>
          <a:p>
            <a:pPr lvl="1" eaLnBrk="1" hangingPunct="1"/>
            <a:r>
              <a:rPr lang="en-US" altLang="en-US" sz="1400"/>
              <a:t>No branch prediction</a:t>
            </a:r>
          </a:p>
          <a:p>
            <a:pPr lvl="1" eaLnBrk="1" hangingPunct="1"/>
            <a:r>
              <a:rPr lang="en-US" altLang="en-US" sz="1400"/>
              <a:t>No speculative execution</a:t>
            </a:r>
          </a:p>
          <a:p>
            <a:pPr lvl="1" eaLnBrk="1" hangingPunct="1"/>
            <a:r>
              <a:rPr lang="en-US" altLang="en-US" sz="1400"/>
              <a:t>No support for context switches</a:t>
            </a:r>
          </a:p>
          <a:p>
            <a:pPr lvl="1" eaLnBrk="1" hangingPunct="1"/>
            <a:r>
              <a:rPr lang="en-US" altLang="en-US" sz="1400"/>
              <a:t>No system support (syscalls, etc.)</a:t>
            </a:r>
          </a:p>
          <a:p>
            <a:pPr lvl="1" eaLnBrk="1" hangingPunct="1"/>
            <a:r>
              <a:rPr lang="en-US" altLang="en-US" sz="1400"/>
              <a:t>Small, simple caches</a:t>
            </a:r>
          </a:p>
          <a:p>
            <a:pPr lvl="1" eaLnBrk="1" hangingPunct="1"/>
            <a:r>
              <a:rPr lang="en-US" altLang="en-US" sz="1400"/>
              <a:t>Programmer-managed on-chip scratch memory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810CD37-B7B2-4CC1-97FB-64CE2F82D4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7436C72A-F27D-4749-BB9A-84970AE7434E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16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B5293A4-86EB-4973-AD7C-41BFC524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GPUs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0FB7659-6D90-429F-B43F-330A2BA92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HOST (CPU) code:</a:t>
            </a: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dim3 grid,block;</a:t>
            </a: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grid.x=((VECTOR_SIZE/512) + (VECTOR_SIZE%512?1:0));</a:t>
            </a: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block.x=512;</a:t>
            </a: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cudaMemcpy(a_device,a,VECTOR_SIZE * sizeof(double),cudaMemcpyHostToDevice);</a:t>
            </a: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cudaMemcpy(b_device,b,VECTOR_SIZE * sizeof(double),cudaMemcpyHostToDevice);</a:t>
            </a: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vector_add_device&lt;&lt;&lt;grid,block&gt;&gt;&gt;(a_device,b_device,c_device);</a:t>
            </a: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cudaMemcpy(c_gpu,c_device,VECTOR_SIZE * sizeof(double),cudaMemcpyDeviceToHost);</a:t>
            </a:r>
            <a:endParaRPr lang="en-US" alt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GPU code:</a:t>
            </a: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__global__ void vector_add_device (double *a,double *b,double *c) {</a:t>
            </a: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  __shared__ double a_s,b_s,c_s;</a:t>
            </a:r>
          </a:p>
          <a:p>
            <a:pPr>
              <a:buFontTx/>
              <a:buNone/>
            </a:pPr>
            <a:endParaRPr lang="en-US" altLang="en-US" sz="11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  a_s=a[blockIdx.x*blockDim.x+threadIdx.x];</a:t>
            </a: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  b_s=b[blockIdx.x*blockDim.x+threadIdx.x];</a:t>
            </a:r>
          </a:p>
          <a:p>
            <a:pPr>
              <a:buFontTx/>
              <a:buNone/>
            </a:pPr>
            <a:endParaRPr lang="en-US" altLang="en-US" sz="11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  c_s=a_s+b_s; </a:t>
            </a:r>
          </a:p>
          <a:p>
            <a:pPr>
              <a:buFontTx/>
              <a:buNone/>
            </a:pPr>
            <a:endParaRPr lang="en-US" altLang="en-US" sz="11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  c[blockIdx.x*blockDim.x+threadIdx.x]=c_s;</a:t>
            </a:r>
          </a:p>
          <a:p>
            <a:pPr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80577BB-C3DE-4FA5-B920-0B4A25AF0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D44C0800-480A-4744-85CD-A92BBCBE329A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17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8DD1DFA-39E9-408C-A82D-6E13CF5A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IBM Cell/B.E. Architecture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E78F891C-AEB2-491C-8CE6-50E46157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638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9C219ACA-1DE0-4879-9B5E-A0A9D1B1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371600"/>
            <a:ext cx="2971800" cy="4648200"/>
          </a:xfrm>
        </p:spPr>
        <p:txBody>
          <a:bodyPr/>
          <a:lstStyle/>
          <a:p>
            <a:pPr eaLnBrk="1" hangingPunct="1"/>
            <a:r>
              <a:rPr lang="en-US" altLang="en-US" sz="1600"/>
              <a:t>1 PPE, 8 SPEs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Programmer must manually manage 256K memory and threads invocation on each SPE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Each SPE includes a vector unit like the one on current Intel processors</a:t>
            </a:r>
          </a:p>
          <a:p>
            <a:pPr lvl="1" eaLnBrk="1" hangingPunct="1"/>
            <a:r>
              <a:rPr lang="en-US" altLang="en-US" sz="1400"/>
              <a:t>128 bits wide</a:t>
            </a:r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14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28128F6-47EC-4A61-A0AB-3BD0BDA3B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D2DC76E3-16F5-4F41-B7E6-C47581A087DC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18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fpgazm1s">
            <a:extLst>
              <a:ext uri="{FF2B5EF4-FFF2-40B4-BE49-F238E27FC236}">
                <a16:creationId xmlns:a16="http://schemas.microsoft.com/office/drawing/2014/main" id="{302C3164-BCD8-4D7B-BF4D-D38A2DE65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2514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7" descr="9_SMALL_2004_12_7_13_15_16_">
            <a:extLst>
              <a:ext uri="{FF2B5EF4-FFF2-40B4-BE49-F238E27FC236}">
                <a16:creationId xmlns:a16="http://schemas.microsoft.com/office/drawing/2014/main" id="{0052EFC0-99D3-4A97-BBC4-D7FE91BD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EDE7"/>
              </a:clrFrom>
              <a:clrTo>
                <a:srgbClr val="F2ED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48CAA9CB-061F-4E96-B7EB-0D4E22F91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High-Performance Reconfigurable Computing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6EA83FF1-486A-402A-B698-2519578FC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Heterogeneous computing with reconfigurable logic, i.e. FPGAs</a:t>
            </a:r>
          </a:p>
        </p:txBody>
      </p:sp>
      <p:pic>
        <p:nvPicPr>
          <p:cNvPr id="21510" name="Picture 7" descr="fpga_adc_dac_virtex_hsa">
            <a:extLst>
              <a:ext uri="{FF2B5EF4-FFF2-40B4-BE49-F238E27FC236}">
                <a16:creationId xmlns:a16="http://schemas.microsoft.com/office/drawing/2014/main" id="{19CA0FB7-0FA6-4AF7-8B40-BBC3B2BC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2667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Mother_drei_DB_VS_klein">
            <a:extLst>
              <a:ext uri="{FF2B5EF4-FFF2-40B4-BE49-F238E27FC236}">
                <a16:creationId xmlns:a16="http://schemas.microsoft.com/office/drawing/2014/main" id="{FE45CBBD-F4A5-40B9-B9D3-4DBFA82C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1905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5108560-C227-4FF7-8136-2BE73E5B95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2F3F30B6-A1C3-4593-B6E0-BEB099AF1298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19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50B61-62AB-4304-91EB-2A297E0BC8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26746CFD-58D1-40A0-A231-2003BD5775B2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3EF6E4A-69DF-4340-85FF-4147A09EE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Elements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CAE1E2AF-B3FA-4ED9-BF3B-05941851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866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2AF7091-588B-4861-B254-E7817CCE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Field Programmable Gate Arrays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8C6CC60F-B66E-4F4C-8E21-591D61CE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910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fpgazm1s">
            <a:extLst>
              <a:ext uri="{FF2B5EF4-FFF2-40B4-BE49-F238E27FC236}">
                <a16:creationId xmlns:a16="http://schemas.microsoft.com/office/drawing/2014/main" id="{E49BF538-736E-4CCD-A151-6F417D51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2514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44691C-FE6E-4DCF-B08D-33F20DBC4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79C8E60F-61D9-43B0-A1DC-7A63E96302B0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20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DEBB0D2-5652-497B-9822-7E6E96602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with FPGAs</a:t>
            </a:r>
          </a:p>
        </p:txBody>
      </p:sp>
      <p:pic>
        <p:nvPicPr>
          <p:cNvPr id="23555" name="Picture 13" descr="Mother_drei_DB_VS_klein">
            <a:extLst>
              <a:ext uri="{FF2B5EF4-FFF2-40B4-BE49-F238E27FC236}">
                <a16:creationId xmlns:a16="http://schemas.microsoft.com/office/drawing/2014/main" id="{F8D150B2-19E9-4912-821A-8CC57156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5720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WILDSTAR 4 for PCI-X">
            <a:extLst>
              <a:ext uri="{FF2B5EF4-FFF2-40B4-BE49-F238E27FC236}">
                <a16:creationId xmlns:a16="http://schemas.microsoft.com/office/drawing/2014/main" id="{1C03A5DC-83C5-44BF-8C7D-3EA3BE4BD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768">
            <a:off x="3962400" y="2971800"/>
            <a:ext cx="5181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D2D9652-06CF-466D-A3D3-BB2EA6154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2FF5A581-3407-4336-B6B6-26C2551F6926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21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2839335-A0B2-4B90-9961-C36E2CF28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Programming FPGAs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9818AB66-C08F-4B86-93FA-FB8566C3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8263"/>
            <a:ext cx="66294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5110AB0-55BB-45D7-8911-36A7C20C3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D4BCC393-A71F-47F7-8B3C-555A5E12B681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22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C98BEE4-46F3-4ECE-BBCA-12C460417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with FPGAs</a:t>
            </a:r>
          </a:p>
        </p:txBody>
      </p:sp>
      <p:pic>
        <p:nvPicPr>
          <p:cNvPr id="25603" name="Picture 4" descr="WILDSTAR 4 for PCI-X">
            <a:extLst>
              <a:ext uri="{FF2B5EF4-FFF2-40B4-BE49-F238E27FC236}">
                <a16:creationId xmlns:a16="http://schemas.microsoft.com/office/drawing/2014/main" id="{C9B15475-C74D-4678-83A0-AEBAFB0E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6629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6F6015E9-519E-4246-B382-BDDC7CFB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3507">
            <a:off x="2397125" y="3098800"/>
            <a:ext cx="64770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6">
            <a:extLst>
              <a:ext uri="{FF2B5EF4-FFF2-40B4-BE49-F238E27FC236}">
                <a16:creationId xmlns:a16="http://schemas.microsoft.com/office/drawing/2014/main" id="{CADD2AE6-6197-4F2E-A1B9-756821B18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Annapolis Micro Systems</a:t>
            </a:r>
          </a:p>
          <a:p>
            <a:pPr eaLnBrk="1" hangingPunct="1"/>
            <a:r>
              <a:rPr lang="en-US" altLang="en-US"/>
              <a:t>WILDSTAR 2 PRO</a:t>
            </a:r>
          </a:p>
        </p:txBody>
      </p:sp>
      <p:sp>
        <p:nvSpPr>
          <p:cNvPr id="25606" name="TextBox 8">
            <a:extLst>
              <a:ext uri="{FF2B5EF4-FFF2-40B4-BE49-F238E27FC236}">
                <a16:creationId xmlns:a16="http://schemas.microsoft.com/office/drawing/2014/main" id="{0604183E-1631-4684-9B27-9A7145D7E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GiDEL PROCSTAR III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BF52E78-A054-46B3-BEBF-61C6556EF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26028735-D6B4-4A16-948C-77D369610E6E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23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CFFA667-4AA0-4181-99B1-8EE7386B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Computing with FPGAs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0A76523E-8543-41D6-908B-20A983B2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71625"/>
            <a:ext cx="6858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5">
            <a:extLst>
              <a:ext uri="{FF2B5EF4-FFF2-40B4-BE49-F238E27FC236}">
                <a16:creationId xmlns:a16="http://schemas.microsoft.com/office/drawing/2014/main" id="{BC82FB1D-6EB8-4D32-BEF6-1FDB2708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954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Convey HC-1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361082C-5F37-4F6D-99FB-921568918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222C8F67-46B3-420D-B996-916F78A5BF5B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24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0F1586B-E6DF-4FA8-8DC3-002951C0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Computing with GPUs</a:t>
            </a: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A53C2DCC-33D8-4FC2-938D-0611DE90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84400"/>
            <a:ext cx="812641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8">
            <a:extLst>
              <a:ext uri="{FF2B5EF4-FFF2-40B4-BE49-F238E27FC236}">
                <a16:creationId xmlns:a16="http://schemas.microsoft.com/office/drawing/2014/main" id="{719B3364-C765-4DDE-AFCF-065B0F28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NVIDIA Tesla S1070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CD31322-BE42-47C8-A36E-C4E623190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C58DB4CA-AAFD-4528-B6EB-C012BBCA47A3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25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F5E0D2D-70CA-40D8-ACB3-0F770270A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now Mainstream:</a:t>
            </a:r>
            <a:br>
              <a:rPr lang="en-US" altLang="en-US" sz="2400"/>
            </a:br>
            <a:r>
              <a:rPr lang="en-US" altLang="en-US" sz="2400"/>
              <a:t>IBM Roadrunner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ED85D96-C981-4F46-840E-DE57FD48F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88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400"/>
              <a:t>Los Alamos, fastest computer in the world in 2008 (still in Top 10)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6,480 AMD Opteron (dual core) CPUs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12,960 PowerXCell 8i GPUs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Each blade contains 2 Operons and 4 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296 racks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First ever petaflop machine (2008)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1.71 petaflops peak (1.7 billion million fp operations per second)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2.35 MW (not including cooling)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/>
              <a:t>Lake Murray hydroelectric plant produces ~150 MW (peak)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/>
              <a:t>Lake Murray coal plant (McMeekin Station) produces ~300 MW (peak)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/>
              <a:t>Catawba Nuclear Station near Rock Hill produces 2258 MW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307F3FFF-E067-4E0C-AB82-963CB9D9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6482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528D32-01EC-4EF1-96A1-94E8B4846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F1D5A138-974C-4894-8BE8-9171F6B1FBA1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26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5E27F7C-5A81-4E8A-95D5-967D7B38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20F4A692-DE7F-4923-A58B-DF081120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Even though integration levels continue to increase exponentially, processor makers still need to budget their real estate to target specific application targets</a:t>
            </a:r>
          </a:p>
          <a:p>
            <a:endParaRPr lang="en-US" altLang="en-US"/>
          </a:p>
          <a:p>
            <a:r>
              <a:rPr lang="en-US" altLang="en-US"/>
              <a:t>Use of heterogeneous computing is on the rise for both high performance computing and embedded computing</a:t>
            </a:r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6AB56-BAC7-4598-9B4C-FFFAB0963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429C554F-81DC-4FD5-8FDD-EDF57EC3F693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27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8B015A9C-B32A-4E0C-AA47-392ED3609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809089BD-7C69-4A5F-8B39-2E411101DEBB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3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DB464C4-D801-4D4B-B2D6-EEAF0E307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Semiconductors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7AE133F-F8B6-4F4F-B474-02973712B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600"/>
              <a:t>Silicon is a group IV element (4 valence electrons, shells:  2, 8, 18, 32…)</a:t>
            </a:r>
          </a:p>
          <a:p>
            <a:pPr lvl="1" eaLnBrk="1" hangingPunct="1"/>
            <a:r>
              <a:rPr lang="en-US" altLang="en-US" sz="1400"/>
              <a:t>Forms covalent bonds with four neighbor atoms (3D cubic crystal lattice)</a:t>
            </a:r>
          </a:p>
          <a:p>
            <a:pPr lvl="1" eaLnBrk="1" hangingPunct="1"/>
            <a:r>
              <a:rPr lang="en-US" altLang="en-US" sz="1400"/>
              <a:t>Si is a poor conductor, but </a:t>
            </a:r>
            <a:r>
              <a:rPr lang="en-US" altLang="en-US" sz="1400" i="1"/>
              <a:t>conduction</a:t>
            </a:r>
            <a:r>
              <a:rPr lang="en-US" altLang="en-US" sz="1400"/>
              <a:t> characteristics may be altered</a:t>
            </a:r>
          </a:p>
          <a:p>
            <a:pPr lvl="1" eaLnBrk="1" hangingPunct="1"/>
            <a:r>
              <a:rPr lang="en-US" altLang="en-US" sz="1400"/>
              <a:t>Add impurities/dopants (replaces silicon atom in lattice):</a:t>
            </a:r>
          </a:p>
          <a:p>
            <a:pPr lvl="2" eaLnBrk="1" hangingPunct="1"/>
            <a:r>
              <a:rPr lang="en-US" altLang="en-US" sz="1000"/>
              <a:t>Makes a better conductor</a:t>
            </a:r>
          </a:p>
          <a:p>
            <a:pPr lvl="2" eaLnBrk="1" hangingPunct="1"/>
            <a:r>
              <a:rPr lang="en-US" altLang="en-US" sz="1000"/>
              <a:t>Group V element (phosphorus/arsenic) =&gt; 5 valence electrons</a:t>
            </a:r>
          </a:p>
          <a:p>
            <a:pPr lvl="3" eaLnBrk="1" hangingPunct="1"/>
            <a:r>
              <a:rPr lang="en-US" altLang="en-US" sz="900"/>
              <a:t>Leaves an electron free =&gt; n-type semiconductor (electrons, negative carriers)</a:t>
            </a:r>
          </a:p>
          <a:p>
            <a:pPr lvl="2" eaLnBrk="1" hangingPunct="1"/>
            <a:r>
              <a:rPr lang="en-US" altLang="en-US" sz="1000"/>
              <a:t>Group III element (boron) =&gt; 3 valence electrons</a:t>
            </a:r>
          </a:p>
          <a:p>
            <a:pPr lvl="3" eaLnBrk="1" hangingPunct="1"/>
            <a:r>
              <a:rPr lang="en-US" altLang="en-US" sz="900"/>
              <a:t>Borrows an electron from neighbor =&gt; p-type semiconductor (holes, positive carriers)</a:t>
            </a:r>
          </a:p>
        </p:txBody>
      </p:sp>
      <p:pic>
        <p:nvPicPr>
          <p:cNvPr id="281604" name="Picture 4">
            <a:extLst>
              <a:ext uri="{FF2B5EF4-FFF2-40B4-BE49-F238E27FC236}">
                <a16:creationId xmlns:a16="http://schemas.microsoft.com/office/drawing/2014/main" id="{A1732B21-F754-405B-87BB-B1EF124B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84588"/>
            <a:ext cx="28956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5" name="Line 5">
            <a:extLst>
              <a:ext uri="{FF2B5EF4-FFF2-40B4-BE49-F238E27FC236}">
                <a16:creationId xmlns:a16="http://schemas.microsoft.com/office/drawing/2014/main" id="{E78FD20D-E617-4F7A-B332-AD13FE387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67518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6" name="Text Box 6">
            <a:extLst>
              <a:ext uri="{FF2B5EF4-FFF2-40B4-BE49-F238E27FC236}">
                <a16:creationId xmlns:a16="http://schemas.microsoft.com/office/drawing/2014/main" id="{55EBA4F7-FA67-45F5-9EE8-21285912C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78338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forward bias</a:t>
            </a:r>
          </a:p>
        </p:txBody>
      </p:sp>
      <p:sp>
        <p:nvSpPr>
          <p:cNvPr id="281607" name="Line 7">
            <a:extLst>
              <a:ext uri="{FF2B5EF4-FFF2-40B4-BE49-F238E27FC236}">
                <a16:creationId xmlns:a16="http://schemas.microsoft.com/office/drawing/2014/main" id="{632B3024-AE09-4C7F-BB46-D4096545E4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48275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8" name="Text Box 8">
            <a:extLst>
              <a:ext uri="{FF2B5EF4-FFF2-40B4-BE49-F238E27FC236}">
                <a16:creationId xmlns:a16="http://schemas.microsoft.com/office/drawing/2014/main" id="{D5B4D3C7-97CD-450A-8968-5E7624636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43438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reverse bias</a:t>
            </a:r>
          </a:p>
        </p:txBody>
      </p:sp>
      <p:sp>
        <p:nvSpPr>
          <p:cNvPr id="281609" name="Text Box 9">
            <a:extLst>
              <a:ext uri="{FF2B5EF4-FFF2-40B4-BE49-F238E27FC236}">
                <a16:creationId xmlns:a16="http://schemas.microsoft.com/office/drawing/2014/main" id="{49747CF1-319A-46AC-A589-3D3F3EAC4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913188"/>
            <a:ext cx="685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+ + +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+ + +</a:t>
            </a:r>
          </a:p>
        </p:txBody>
      </p:sp>
      <p:sp>
        <p:nvSpPr>
          <p:cNvPr id="281610" name="Text Box 10">
            <a:extLst>
              <a:ext uri="{FF2B5EF4-FFF2-40B4-BE49-F238E27FC236}">
                <a16:creationId xmlns:a16="http://schemas.microsoft.com/office/drawing/2014/main" id="{20D46FA3-C691-40B1-B0C2-69C776BD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913188"/>
            <a:ext cx="685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- - -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- - -</a:t>
            </a:r>
          </a:p>
        </p:txBody>
      </p:sp>
      <p:sp>
        <p:nvSpPr>
          <p:cNvPr id="281611" name="Text Box 11">
            <a:extLst>
              <a:ext uri="{FF2B5EF4-FFF2-40B4-BE49-F238E27FC236}">
                <a16:creationId xmlns:a16="http://schemas.microsoft.com/office/drawing/2014/main" id="{8F08ED14-5D4C-4514-9787-847F162C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65588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P-N junction</a:t>
            </a:r>
          </a:p>
        </p:txBody>
      </p:sp>
      <p:sp>
        <p:nvSpPr>
          <p:cNvPr id="281612" name="Text Box 12">
            <a:extLst>
              <a:ext uri="{FF2B5EF4-FFF2-40B4-BE49-F238E27FC236}">
                <a16:creationId xmlns:a16="http://schemas.microsoft.com/office/drawing/2014/main" id="{557E2ADA-A829-4B4D-BC78-921A3F5F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6845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281613" name="Text Box 13">
            <a:extLst>
              <a:ext uri="{FF2B5EF4-FFF2-40B4-BE49-F238E27FC236}">
                <a16:creationId xmlns:a16="http://schemas.microsoft.com/office/drawing/2014/main" id="{84570AA0-6F51-4BDB-875D-E0D72855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6845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281614" name="Text Box 14">
            <a:extLst>
              <a:ext uri="{FF2B5EF4-FFF2-40B4-BE49-F238E27FC236}">
                <a16:creationId xmlns:a16="http://schemas.microsoft.com/office/drawing/2014/main" id="{F46EAEA3-3BB7-42E8-ADEA-AF4AB7BAE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6845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281615" name="Text Box 15">
            <a:extLst>
              <a:ext uri="{FF2B5EF4-FFF2-40B4-BE49-F238E27FC236}">
                <a16:creationId xmlns:a16="http://schemas.microsoft.com/office/drawing/2014/main" id="{5078279D-4AD9-4D4F-BF1D-6CBD9857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6845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281616" name="Text Box 16">
            <a:extLst>
              <a:ext uri="{FF2B5EF4-FFF2-40B4-BE49-F238E27FC236}">
                <a16:creationId xmlns:a16="http://schemas.microsoft.com/office/drawing/2014/main" id="{4E1D4BCC-86EB-4D39-96C6-AF248814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13188"/>
            <a:ext cx="685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+ + +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+ + +</a:t>
            </a:r>
          </a:p>
        </p:txBody>
      </p:sp>
      <p:sp>
        <p:nvSpPr>
          <p:cNvPr id="281617" name="Text Box 17">
            <a:extLst>
              <a:ext uri="{FF2B5EF4-FFF2-40B4-BE49-F238E27FC236}">
                <a16:creationId xmlns:a16="http://schemas.microsoft.com/office/drawing/2014/main" id="{247AE77B-9337-4F0D-A448-4117D233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913188"/>
            <a:ext cx="685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- - -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- - -</a:t>
            </a:r>
          </a:p>
        </p:txBody>
      </p:sp>
      <p:pic>
        <p:nvPicPr>
          <p:cNvPr id="7187" name="Picture 19" descr="sidia2">
            <a:extLst>
              <a:ext uri="{FF2B5EF4-FFF2-40B4-BE49-F238E27FC236}">
                <a16:creationId xmlns:a16="http://schemas.microsoft.com/office/drawing/2014/main" id="{03BFF1DA-1456-456B-A0E0-6F1F66C8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590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Box 19">
            <a:extLst>
              <a:ext uri="{FF2B5EF4-FFF2-40B4-BE49-F238E27FC236}">
                <a16:creationId xmlns:a16="http://schemas.microsoft.com/office/drawing/2014/main" id="{6C27D853-F7D2-43A6-805B-FC0E14A62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626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Spacing=543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/>
      <p:bldP spid="281606" grpId="1"/>
      <p:bldP spid="281608" grpId="0"/>
      <p:bldP spid="281609" grpId="0"/>
      <p:bldP spid="281609" grpId="1"/>
      <p:bldP spid="281610" grpId="0"/>
      <p:bldP spid="281610" grpId="1"/>
      <p:bldP spid="281611" grpId="0"/>
      <p:bldP spid="281612" grpId="0"/>
      <p:bldP spid="281612" grpId="1"/>
      <p:bldP spid="281613" grpId="0"/>
      <p:bldP spid="281613" grpId="1"/>
      <p:bldP spid="281614" grpId="0"/>
      <p:bldP spid="281615" grpId="0"/>
      <p:bldP spid="281616" grpId="0"/>
      <p:bldP spid="2816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9A37CFD0-4524-4933-9569-2B4E17AD1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F1685DC8-16B5-4B3A-9B57-8F7C74BB8C5D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4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61C354C-3B8A-4716-B5FB-5E8B82F4D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MOSFETs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19A01691-5C9A-4DF7-A073-AF724166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5626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9" name="Text Box 5">
            <a:extLst>
              <a:ext uri="{FF2B5EF4-FFF2-40B4-BE49-F238E27FC236}">
                <a16:creationId xmlns:a16="http://schemas.microsoft.com/office/drawing/2014/main" id="{F30F057A-54D9-4FCF-8C55-AE10BCC7D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15240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body/bulk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latin typeface="Verdana" panose="020B0604030504040204" pitchFamily="34" charset="0"/>
              </a:rPr>
              <a:t>GROUND</a:t>
            </a:r>
          </a:p>
        </p:txBody>
      </p:sp>
      <p:sp>
        <p:nvSpPr>
          <p:cNvPr id="282630" name="Line 6">
            <a:extLst>
              <a:ext uri="{FF2B5EF4-FFF2-40B4-BE49-F238E27FC236}">
                <a16:creationId xmlns:a16="http://schemas.microsoft.com/office/drawing/2014/main" id="{D2A63F29-48F4-4BB0-AFBB-510C227555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3124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D7467672-71CE-4E9F-9633-906859C4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u="sng">
                <a:latin typeface="Verdana" panose="020B0604030504040204" pitchFamily="34" charset="0"/>
              </a:rPr>
              <a:t>NMOS/NFET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497F885E-5CF1-48B5-9437-FA2D28C8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u="sng">
                <a:latin typeface="Verdana" panose="020B0604030504040204" pitchFamily="34" charset="0"/>
              </a:rPr>
              <a:t>PMOS/PFET</a:t>
            </a:r>
          </a:p>
        </p:txBody>
      </p:sp>
      <p:sp>
        <p:nvSpPr>
          <p:cNvPr id="282633" name="Text Box 9">
            <a:extLst>
              <a:ext uri="{FF2B5EF4-FFF2-40B4-BE49-F238E27FC236}">
                <a16:creationId xmlns:a16="http://schemas.microsoft.com/office/drawing/2014/main" id="{D003A440-0809-403A-9FC5-4738176F1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52800"/>
            <a:ext cx="1295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channel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shorter length, faster transistor (dist. for electrons)</a:t>
            </a:r>
          </a:p>
        </p:txBody>
      </p:sp>
      <p:sp>
        <p:nvSpPr>
          <p:cNvPr id="282634" name="Line 10">
            <a:extLst>
              <a:ext uri="{FF2B5EF4-FFF2-40B4-BE49-F238E27FC236}">
                <a16:creationId xmlns:a16="http://schemas.microsoft.com/office/drawing/2014/main" id="{F90E84AD-1980-4C0C-905B-29CA4DBE3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2895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5" name="Text Box 11">
            <a:extLst>
              <a:ext uri="{FF2B5EF4-FFF2-40B4-BE49-F238E27FC236}">
                <a16:creationId xmlns:a16="http://schemas.microsoft.com/office/drawing/2014/main" id="{2874157E-7ADB-4E71-BC00-CDDE33517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29000"/>
            <a:ext cx="15240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body/bulk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latin typeface="Verdana" panose="020B0604030504040204" pitchFamily="34" charset="0"/>
              </a:rPr>
              <a:t>HIGH</a:t>
            </a:r>
          </a:p>
        </p:txBody>
      </p:sp>
      <p:sp>
        <p:nvSpPr>
          <p:cNvPr id="282636" name="Line 12">
            <a:extLst>
              <a:ext uri="{FF2B5EF4-FFF2-40B4-BE49-F238E27FC236}">
                <a16:creationId xmlns:a16="http://schemas.microsoft.com/office/drawing/2014/main" id="{4164DE7A-5EDC-48ED-A73F-C35778C416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3124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7" name="Text Box 13">
            <a:extLst>
              <a:ext uri="{FF2B5EF4-FFF2-40B4-BE49-F238E27FC236}">
                <a16:creationId xmlns:a16="http://schemas.microsoft.com/office/drawing/2014/main" id="{4A5C2E70-3147-4E63-B9D4-C9D6864E1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positive </a:t>
            </a:r>
            <a:r>
              <a:rPr lang="en-US" altLang="en-US" sz="1000" b="1">
                <a:solidFill>
                  <a:srgbClr val="990033"/>
                </a:solidFill>
                <a:latin typeface="Verdana" panose="020B0604030504040204" pitchFamily="34" charset="0"/>
              </a:rPr>
              <a:t>voltage</a:t>
            </a: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 (Vdd)</a:t>
            </a:r>
          </a:p>
        </p:txBody>
      </p:sp>
      <p:sp>
        <p:nvSpPr>
          <p:cNvPr id="282638" name="Line 14">
            <a:extLst>
              <a:ext uri="{FF2B5EF4-FFF2-40B4-BE49-F238E27FC236}">
                <a16:creationId xmlns:a16="http://schemas.microsoft.com/office/drawing/2014/main" id="{EB792ED9-7A64-40AA-A165-FCF0DB44F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828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9" name="Line 15">
            <a:extLst>
              <a:ext uri="{FF2B5EF4-FFF2-40B4-BE49-F238E27FC236}">
                <a16:creationId xmlns:a16="http://schemas.microsoft.com/office/drawing/2014/main" id="{2289C0F8-4AB7-47C6-8F83-9CCF73CC4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819400"/>
            <a:ext cx="1371600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0" name="Text Box 16">
            <a:extLst>
              <a:ext uri="{FF2B5EF4-FFF2-40B4-BE49-F238E27FC236}">
                <a16:creationId xmlns:a16="http://schemas.microsoft.com/office/drawing/2014/main" id="{07FB9B60-7A16-41DA-A36F-866CAA4CE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954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negative </a:t>
            </a:r>
            <a:r>
              <a:rPr lang="en-US" altLang="en-US" sz="1000" b="1">
                <a:solidFill>
                  <a:srgbClr val="990033"/>
                </a:solidFill>
                <a:latin typeface="Verdana" panose="020B0604030504040204" pitchFamily="34" charset="0"/>
              </a:rPr>
              <a:t>voltage</a:t>
            </a: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 (rel. to body) (GND)</a:t>
            </a:r>
          </a:p>
        </p:txBody>
      </p:sp>
      <p:sp>
        <p:nvSpPr>
          <p:cNvPr id="282641" name="Line 17">
            <a:extLst>
              <a:ext uri="{FF2B5EF4-FFF2-40B4-BE49-F238E27FC236}">
                <a16:creationId xmlns:a16="http://schemas.microsoft.com/office/drawing/2014/main" id="{EF728DD8-437D-43C7-8DFE-A33EE552A2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1676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2" name="Line 18">
            <a:extLst>
              <a:ext uri="{FF2B5EF4-FFF2-40B4-BE49-F238E27FC236}">
                <a16:creationId xmlns:a16="http://schemas.microsoft.com/office/drawing/2014/main" id="{257DEFEE-5F0B-4F77-9C14-9CFDDA94B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819400"/>
            <a:ext cx="1371600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9">
            <a:extLst>
              <a:ext uri="{FF2B5EF4-FFF2-40B4-BE49-F238E27FC236}">
                <a16:creationId xmlns:a16="http://schemas.microsoft.com/office/drawing/2014/main" id="{669AE1D5-3EF5-4E78-8189-00BF5A182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>
            <a:extLst>
              <a:ext uri="{FF2B5EF4-FFF2-40B4-BE49-F238E27FC236}">
                <a16:creationId xmlns:a16="http://schemas.microsoft.com/office/drawing/2014/main" id="{D49C8586-8CFB-4B8A-867C-12A212BF0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1">
            <a:extLst>
              <a:ext uri="{FF2B5EF4-FFF2-40B4-BE49-F238E27FC236}">
                <a16:creationId xmlns:a16="http://schemas.microsoft.com/office/drawing/2014/main" id="{A8306A5C-6266-4FF2-8346-C51720D7C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>
            <a:extLst>
              <a:ext uri="{FF2B5EF4-FFF2-40B4-BE49-F238E27FC236}">
                <a16:creationId xmlns:a16="http://schemas.microsoft.com/office/drawing/2014/main" id="{9F316672-CC94-47DD-8C39-744C65D8A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E8F663E2-4C38-4754-B7F5-4C06A7579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86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latin typeface="Verdana" panose="020B0604030504040204" pitchFamily="34" charset="0"/>
              </a:rPr>
              <a:t>(S/D to body is reverse-biased)</a:t>
            </a:r>
          </a:p>
        </p:txBody>
      </p:sp>
      <p:sp>
        <p:nvSpPr>
          <p:cNvPr id="282648" name="Text Box 24">
            <a:extLst>
              <a:ext uri="{FF2B5EF4-FFF2-40B4-BE49-F238E27FC236}">
                <a16:creationId xmlns:a16="http://schemas.microsoft.com/office/drawing/2014/main" id="{E10976F6-3A61-4FD9-B8EB-0EF84D3A0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20963"/>
            <a:ext cx="45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- - -</a:t>
            </a:r>
          </a:p>
        </p:txBody>
      </p:sp>
      <p:sp>
        <p:nvSpPr>
          <p:cNvPr id="282649" name="Text Box 25">
            <a:extLst>
              <a:ext uri="{FF2B5EF4-FFF2-40B4-BE49-F238E27FC236}">
                <a16:creationId xmlns:a16="http://schemas.microsoft.com/office/drawing/2014/main" id="{9F47B3D7-1029-4C64-B9B8-C7B5999B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850" y="263207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+ + +</a:t>
            </a:r>
          </a:p>
        </p:txBody>
      </p:sp>
      <p:sp>
        <p:nvSpPr>
          <p:cNvPr id="282650" name="Text Box 26">
            <a:extLst>
              <a:ext uri="{FF2B5EF4-FFF2-40B4-BE49-F238E27FC236}">
                <a16:creationId xmlns:a16="http://schemas.microsoft.com/office/drawing/2014/main" id="{708F25CE-165F-4BF2-86AE-63728AAA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240823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+ + +</a:t>
            </a:r>
          </a:p>
        </p:txBody>
      </p:sp>
      <p:sp>
        <p:nvSpPr>
          <p:cNvPr id="282651" name="Text Box 27">
            <a:extLst>
              <a:ext uri="{FF2B5EF4-FFF2-40B4-BE49-F238E27FC236}">
                <a16:creationId xmlns:a16="http://schemas.microsoft.com/office/drawing/2014/main" id="{6C6DB4FA-C136-41FB-B3DA-9DF0B6AFA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2398713"/>
            <a:ext cx="45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- - -</a:t>
            </a:r>
          </a:p>
        </p:txBody>
      </p:sp>
      <p:sp>
        <p:nvSpPr>
          <p:cNvPr id="282652" name="Text Box 28">
            <a:extLst>
              <a:ext uri="{FF2B5EF4-FFF2-40B4-BE49-F238E27FC236}">
                <a16:creationId xmlns:a16="http://schemas.microsoft.com/office/drawing/2014/main" id="{B17C3E4C-95EF-49E3-8BC2-FB1C08766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432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current</a:t>
            </a:r>
          </a:p>
        </p:txBody>
      </p:sp>
      <p:sp>
        <p:nvSpPr>
          <p:cNvPr id="282653" name="Text Box 29">
            <a:extLst>
              <a:ext uri="{FF2B5EF4-FFF2-40B4-BE49-F238E27FC236}">
                <a16:creationId xmlns:a16="http://schemas.microsoft.com/office/drawing/2014/main" id="{BA310027-A171-42FD-B489-862C06831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7432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current</a:t>
            </a:r>
          </a:p>
        </p:txBody>
      </p:sp>
      <p:sp>
        <p:nvSpPr>
          <p:cNvPr id="8222" name="Rectangle 31">
            <a:extLst>
              <a:ext uri="{FF2B5EF4-FFF2-40B4-BE49-F238E27FC236}">
                <a16:creationId xmlns:a16="http://schemas.microsoft.com/office/drawing/2014/main" id="{251420AA-5BE8-4056-A0E2-7B2F43611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3716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Metal-</a:t>
            </a:r>
            <a:r>
              <a:rPr lang="en-US" altLang="en-US" i="1"/>
              <a:t>poly</a:t>
            </a:r>
            <a:r>
              <a:rPr lang="en-US" altLang="en-US"/>
              <a:t>-Oxide-Semiconductor structures built onto substrate</a:t>
            </a:r>
          </a:p>
          <a:p>
            <a:pPr lvl="1" eaLnBrk="1" hangingPunct="1"/>
            <a:r>
              <a:rPr lang="en-US" altLang="en-US" i="1"/>
              <a:t>Diffusion</a:t>
            </a:r>
            <a:r>
              <a:rPr lang="en-US" altLang="en-US"/>
              <a:t>:  Inject dopants into substrate</a:t>
            </a:r>
          </a:p>
          <a:p>
            <a:pPr lvl="1" eaLnBrk="1" hangingPunct="1"/>
            <a:r>
              <a:rPr lang="en-US" altLang="en-US" i="1"/>
              <a:t>Oxidation</a:t>
            </a:r>
            <a:r>
              <a:rPr lang="en-US" altLang="en-US"/>
              <a:t>:  Form layer of SiO2 (glass)</a:t>
            </a:r>
          </a:p>
          <a:p>
            <a:pPr lvl="1" eaLnBrk="1" hangingPunct="1"/>
            <a:r>
              <a:rPr lang="en-US" altLang="en-US" i="1"/>
              <a:t>Deposition</a:t>
            </a:r>
            <a:r>
              <a:rPr lang="en-US" altLang="en-US"/>
              <a:t> and </a:t>
            </a:r>
            <a:r>
              <a:rPr lang="en-US" altLang="en-US" i="1"/>
              <a:t>etching</a:t>
            </a:r>
            <a:r>
              <a:rPr lang="en-US" altLang="en-US"/>
              <a:t>:  Add aluminum/copper wires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282633" grpId="0"/>
      <p:bldP spid="282635" grpId="0"/>
      <p:bldP spid="282637" grpId="0"/>
      <p:bldP spid="282640" grpId="0"/>
      <p:bldP spid="282648" grpId="0"/>
      <p:bldP spid="282649" grpId="0"/>
      <p:bldP spid="282650" grpId="0"/>
      <p:bldP spid="282651" grpId="0"/>
      <p:bldP spid="282652" grpId="0"/>
      <p:bldP spid="2826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1D20A60-FE7F-4BAA-82C7-F99D6CA71A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5FB05476-4F46-41BE-9836-55F81DD724E6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5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4C74425-A947-4F56-AE5C-2B36708C7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Layout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C6BE9956-F302-4DEC-9323-C6DF4150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242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4">
            <a:extLst>
              <a:ext uri="{FF2B5EF4-FFF2-40B4-BE49-F238E27FC236}">
                <a16:creationId xmlns:a16="http://schemas.microsoft.com/office/drawing/2014/main" id="{6C169921-FD96-4130-B3F4-6584077A3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3-input NAND</a:t>
            </a:r>
          </a:p>
        </p:txBody>
      </p:sp>
      <p:pic>
        <p:nvPicPr>
          <p:cNvPr id="9222" name="Picture 5">
            <a:extLst>
              <a:ext uri="{FF2B5EF4-FFF2-40B4-BE49-F238E27FC236}">
                <a16:creationId xmlns:a16="http://schemas.microsoft.com/office/drawing/2014/main" id="{52282017-E394-4398-B856-5C8ADCB5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9813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>
            <a:extLst>
              <a:ext uri="{FF2B5EF4-FFF2-40B4-BE49-F238E27FC236}">
                <a16:creationId xmlns:a16="http://schemas.microsoft.com/office/drawing/2014/main" id="{BE1D6D79-EABF-4879-A023-0CE3C9A3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133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A22AF24-363D-4CAE-91C6-F6992DB092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C97CCA76-8013-499A-988D-11142D44B5C0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6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2E747793-0794-48B3-97B8-FE0DDF03A3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Gates</a:t>
            </a:r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8751BCFB-64A3-49C4-B8DD-03A09F053E48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609600" y="1752600"/>
          <a:ext cx="8445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203040" progId="Equation.3">
                  <p:embed/>
                </p:oleObj>
              </mc:Choice>
              <mc:Fallback>
                <p:oleObj name="Equation" r:id="rId2" imgW="393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8445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>
            <a:extLst>
              <a:ext uri="{FF2B5EF4-FFF2-40B4-BE49-F238E27FC236}">
                <a16:creationId xmlns:a16="http://schemas.microsoft.com/office/drawing/2014/main" id="{C06C48FF-C217-4E28-BC8C-D9618D036E0E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3581400" y="1754188"/>
          <a:ext cx="7620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203040" progId="Equation.3">
                  <p:embed/>
                </p:oleObj>
              </mc:Choice>
              <mc:Fallback>
                <p:oleObj name="Equation" r:id="rId4" imgW="634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4188"/>
                        <a:ext cx="762000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>
            <a:extLst>
              <a:ext uri="{FF2B5EF4-FFF2-40B4-BE49-F238E27FC236}">
                <a16:creationId xmlns:a16="http://schemas.microsoft.com/office/drawing/2014/main" id="{7525F0AF-B9BB-4706-8685-64ABF9E81A33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4191000" y="3932238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03040" progId="Equation.3">
                  <p:embed/>
                </p:oleObj>
              </mc:Choice>
              <mc:Fallback>
                <p:oleObj name="Equation" r:id="rId6" imgW="6094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932238"/>
                        <a:ext cx="838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6">
            <a:extLst>
              <a:ext uri="{FF2B5EF4-FFF2-40B4-BE49-F238E27FC236}">
                <a16:creationId xmlns:a16="http://schemas.microsoft.com/office/drawing/2014/main" id="{30E09099-17F8-4A55-91ED-5D0ECBE57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47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inv</a:t>
            </a:r>
          </a:p>
        </p:txBody>
      </p:sp>
      <p:sp>
        <p:nvSpPr>
          <p:cNvPr id="1034" name="Text Box 7">
            <a:extLst>
              <a:ext uri="{FF2B5EF4-FFF2-40B4-BE49-F238E27FC236}">
                <a16:creationId xmlns:a16="http://schemas.microsoft.com/office/drawing/2014/main" id="{B7937E34-66A8-492B-9F17-759CEC92C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NAND2</a:t>
            </a:r>
          </a:p>
        </p:txBody>
      </p:sp>
      <p:pic>
        <p:nvPicPr>
          <p:cNvPr id="1035" name="Picture 8">
            <a:extLst>
              <a:ext uri="{FF2B5EF4-FFF2-40B4-BE49-F238E27FC236}">
                <a16:creationId xmlns:a16="http://schemas.microsoft.com/office/drawing/2014/main" id="{32F0E27F-EEC5-4B45-84DD-6E1203A6D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41500"/>
            <a:ext cx="1981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9">
            <a:extLst>
              <a:ext uri="{FF2B5EF4-FFF2-40B4-BE49-F238E27FC236}">
                <a16:creationId xmlns:a16="http://schemas.microsoft.com/office/drawing/2014/main" id="{B78E4121-6B77-4E92-AAE4-165DCD0B7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5494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NAND3</a:t>
            </a:r>
          </a:p>
        </p:txBody>
      </p:sp>
      <p:sp>
        <p:nvSpPr>
          <p:cNvPr id="1037" name="Text Box 10">
            <a:extLst>
              <a:ext uri="{FF2B5EF4-FFF2-40B4-BE49-F238E27FC236}">
                <a16:creationId xmlns:a16="http://schemas.microsoft.com/office/drawing/2014/main" id="{D29F8995-B09D-4569-A09F-67D993091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576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NOR2</a:t>
            </a:r>
          </a:p>
        </p:txBody>
      </p:sp>
      <p:pic>
        <p:nvPicPr>
          <p:cNvPr id="1038" name="Picture 11">
            <a:extLst>
              <a:ext uri="{FF2B5EF4-FFF2-40B4-BE49-F238E27FC236}">
                <a16:creationId xmlns:a16="http://schemas.microsoft.com/office/drawing/2014/main" id="{08B0A709-556D-40C5-95DA-9A09F633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219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2">
            <a:extLst>
              <a:ext uri="{FF2B5EF4-FFF2-40B4-BE49-F238E27FC236}">
                <a16:creationId xmlns:a16="http://schemas.microsoft.com/office/drawing/2014/main" id="{9B100415-1B11-493A-9FA7-336E7B8F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8778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3">
            <a:extLst>
              <a:ext uri="{FF2B5EF4-FFF2-40B4-BE49-F238E27FC236}">
                <a16:creationId xmlns:a16="http://schemas.microsoft.com/office/drawing/2014/main" id="{BF4B9F8C-3213-4337-983E-34D2D0E0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990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4">
            <a:extLst>
              <a:ext uri="{FF2B5EF4-FFF2-40B4-BE49-F238E27FC236}">
                <a16:creationId xmlns:a16="http://schemas.microsoft.com/office/drawing/2014/main" id="{E346D32A-2BC2-4339-9908-114BAA72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129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5">
            <a:extLst>
              <a:ext uri="{FF2B5EF4-FFF2-40B4-BE49-F238E27FC236}">
                <a16:creationId xmlns:a16="http://schemas.microsoft.com/office/drawing/2014/main" id="{CDE6F6FD-0DB5-478D-BCE8-0A6B3B79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06600"/>
            <a:ext cx="838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B5FF28BB-862F-4C2B-AE83-B8C5AA038C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035550"/>
          <a:ext cx="8382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680" imgH="203040" progId="Equation.3">
                  <p:embed/>
                </p:oleObj>
              </mc:Choice>
              <mc:Fallback>
                <p:oleObj name="Equation" r:id="rId14" imgW="6346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35550"/>
                        <a:ext cx="8382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3" name="Picture 17">
            <a:extLst>
              <a:ext uri="{FF2B5EF4-FFF2-40B4-BE49-F238E27FC236}">
                <a16:creationId xmlns:a16="http://schemas.microsoft.com/office/drawing/2014/main" id="{0EE5E029-5BEA-4EDD-B167-C21BE0B9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13238"/>
            <a:ext cx="990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18">
            <a:extLst>
              <a:ext uri="{FF2B5EF4-FFF2-40B4-BE49-F238E27FC236}">
                <a16:creationId xmlns:a16="http://schemas.microsoft.com/office/drawing/2014/main" id="{58F0F169-837C-44B4-8A81-4FA6B7F1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03838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19">
            <a:extLst>
              <a:ext uri="{FF2B5EF4-FFF2-40B4-BE49-F238E27FC236}">
                <a16:creationId xmlns:a16="http://schemas.microsoft.com/office/drawing/2014/main" id="{B2B4902C-C284-42CA-8D2C-EA76E31C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60838"/>
            <a:ext cx="15240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" name="Object 20">
            <a:extLst>
              <a:ext uri="{FF2B5EF4-FFF2-40B4-BE49-F238E27FC236}">
                <a16:creationId xmlns:a16="http://schemas.microsoft.com/office/drawing/2014/main" id="{43EE7DE1-AD38-4249-9C0B-3DE2DBF35F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752600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203040" progId="Equation.3">
                  <p:embed/>
                </p:oleObj>
              </mc:Choice>
              <mc:Fallback>
                <p:oleObj name="Equation" r:id="rId19" imgW="609480" imgH="203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762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4">
            <a:extLst>
              <a:ext uri="{FF2B5EF4-FFF2-40B4-BE49-F238E27FC236}">
                <a16:creationId xmlns:a16="http://schemas.microsoft.com/office/drawing/2014/main" id="{1EB1D44B-A726-4617-99E8-001127BB9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B98C1B0E-3DB8-4FC1-8A63-D2C5D45A86A0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7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01BA35DB-179B-4676-A76B-53E71120A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Synthesis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F16570F1-7981-4B41-8055-ABAE4F7EDB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2286000" cy="4648200"/>
          </a:xfrm>
        </p:spPr>
        <p:txBody>
          <a:bodyPr/>
          <a:lstStyle/>
          <a:p>
            <a:pPr eaLnBrk="1" hangingPunct="1"/>
            <a:r>
              <a:rPr lang="en-US" altLang="en-US" sz="1600"/>
              <a:t>Behavior:</a:t>
            </a:r>
          </a:p>
          <a:p>
            <a:pPr lvl="1" eaLnBrk="1" hangingPunct="1"/>
            <a:r>
              <a:rPr lang="en-US" altLang="en-US" sz="1400"/>
              <a:t>S = A + B</a:t>
            </a:r>
          </a:p>
          <a:p>
            <a:pPr lvl="1" eaLnBrk="1" hangingPunct="1"/>
            <a:r>
              <a:rPr lang="en-US" altLang="en-US" sz="1400"/>
              <a:t>Assume A is 2 bits, B is 2 bits, C is 3 bits</a:t>
            </a:r>
          </a:p>
        </p:txBody>
      </p:sp>
      <p:graphicFrame>
        <p:nvGraphicFramePr>
          <p:cNvPr id="328792" name="Group 88">
            <a:extLst>
              <a:ext uri="{FF2B5EF4-FFF2-40B4-BE49-F238E27FC236}">
                <a16:creationId xmlns:a16="http://schemas.microsoft.com/office/drawing/2014/main" id="{F6EE1BD4-6B2A-4821-BB67-16EC1EA1A5F1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1447800"/>
          <a:ext cx="1752600" cy="4419600"/>
        </p:xfrm>
        <a:graphic>
          <a:graphicData uri="http://schemas.openxmlformats.org/drawingml/2006/table">
            <a:tbl>
              <a:tblPr/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110 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328794" name="Object 90">
            <a:extLst>
              <a:ext uri="{FF2B5EF4-FFF2-40B4-BE49-F238E27FC236}">
                <a16:creationId xmlns:a16="http://schemas.microsoft.com/office/drawing/2014/main" id="{DD927F58-DE4E-4C09-8940-25E9FF7101A6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572000" y="1447800"/>
          <a:ext cx="42672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1981080" progId="Equation.3">
                  <p:embed/>
                </p:oleObj>
              </mc:Choice>
              <mc:Fallback>
                <p:oleObj name="Equation" r:id="rId2" imgW="3720960" imgH="198108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267200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796" name="Picture 92">
            <a:extLst>
              <a:ext uri="{FF2B5EF4-FFF2-40B4-BE49-F238E27FC236}">
                <a16:creationId xmlns:a16="http://schemas.microsoft.com/office/drawing/2014/main" id="{09D17732-407B-4FAD-B231-390CED8813B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99" name="Picture 95">
            <a:extLst>
              <a:ext uri="{FF2B5EF4-FFF2-40B4-BE49-F238E27FC236}">
                <a16:creationId xmlns:a16="http://schemas.microsoft.com/office/drawing/2014/main" id="{5A77FFE1-0845-4C5A-9C2D-C910B75A822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801" name="Picture 97">
            <a:extLst>
              <a:ext uri="{FF2B5EF4-FFF2-40B4-BE49-F238E27FC236}">
                <a16:creationId xmlns:a16="http://schemas.microsoft.com/office/drawing/2014/main" id="{C2DB6466-502C-45C7-9199-4F18F4706F9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1AF80-F8B1-43C1-861E-220AD4DF65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B325C1A0-D214-4B7B-B7A6-CB94B319C97D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8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7ADAD88-7D50-44E7-A583-7CC76F763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Microarchitecture</a:t>
            </a:r>
          </a:p>
        </p:txBody>
      </p:sp>
      <p:pic>
        <p:nvPicPr>
          <p:cNvPr id="10244" name="Picture 9">
            <a:extLst>
              <a:ext uri="{FF2B5EF4-FFF2-40B4-BE49-F238E27FC236}">
                <a16:creationId xmlns:a16="http://schemas.microsoft.com/office/drawing/2014/main" id="{DD878F8B-A81D-49CE-9A1A-621E82BE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C75F0-750B-4003-9E43-76370E312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63623345-6E3D-441A-AAFC-AB005001FE58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9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6890FEE-DA5A-4089-A1F3-223686A42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Synthesized and P&amp;R’ed MIPS Architecture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3550DA14-F396-4D3B-8DD4-E71D0101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1485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33069</TotalTime>
  <Words>1943</Words>
  <Application>Microsoft Office PowerPoint</Application>
  <PresentationFormat>On-screen Show (4:3)</PresentationFormat>
  <Paragraphs>475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Verdana</vt:lpstr>
      <vt:lpstr>Symbol</vt:lpstr>
      <vt:lpstr>Courier New</vt:lpstr>
      <vt:lpstr>usc</vt:lpstr>
      <vt:lpstr>Microsoft Equation 3.0</vt:lpstr>
      <vt:lpstr>Trends in the Infrastructure of Computing:  Processing, Storage, Bandwidth</vt:lpstr>
      <vt:lpstr>Elements</vt:lpstr>
      <vt:lpstr>Semiconductors</vt:lpstr>
      <vt:lpstr>MOSFETs</vt:lpstr>
      <vt:lpstr>Layout</vt:lpstr>
      <vt:lpstr>Logic Gates</vt:lpstr>
      <vt:lpstr>Logic Synthesis</vt:lpstr>
      <vt:lpstr>Microarchitecture</vt:lpstr>
      <vt:lpstr>Synthesized and P&amp;R’ed MIPS Architecture</vt:lpstr>
      <vt:lpstr>Feature Size</vt:lpstr>
      <vt:lpstr>Minimum Feature Size</vt:lpstr>
      <vt:lpstr>CPU Design</vt:lpstr>
      <vt:lpstr>Co-Processor Design</vt:lpstr>
      <vt:lpstr>Heterogeneous Computing</vt:lpstr>
      <vt:lpstr>Heterogeneous Computing</vt:lpstr>
      <vt:lpstr>NVIDIA GPU Architecture</vt:lpstr>
      <vt:lpstr>Programming GPUs</vt:lpstr>
      <vt:lpstr>IBM Cell/B.E. Architecture</vt:lpstr>
      <vt:lpstr>High-Performance Reconfigurable Computing</vt:lpstr>
      <vt:lpstr>Field Programmable Gate Arrays</vt:lpstr>
      <vt:lpstr>Heterogeneous Computing with FPGAs</vt:lpstr>
      <vt:lpstr>Programming FPGAs</vt:lpstr>
      <vt:lpstr>Heterogeneous Computing with FPGAs</vt:lpstr>
      <vt:lpstr>Heterogeneous Computing with FPGAs</vt:lpstr>
      <vt:lpstr>Heterogeneous Computing with GPUs</vt:lpstr>
      <vt:lpstr>Heterogeneous Computing now Mainstream: IBM Roadrunner</vt:lpstr>
      <vt:lpstr>Conclusion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Jed Ostrom</cp:lastModifiedBy>
  <cp:revision>511</cp:revision>
  <dcterms:created xsi:type="dcterms:W3CDTF">2005-09-22T21:21:18Z</dcterms:created>
  <dcterms:modified xsi:type="dcterms:W3CDTF">2021-03-22T19:57:29Z</dcterms:modified>
</cp:coreProperties>
</file>