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72" r:id="rId3"/>
    <p:sldId id="377" r:id="rId4"/>
    <p:sldId id="259" r:id="rId5"/>
    <p:sldId id="260" r:id="rId6"/>
    <p:sldId id="279" r:id="rId7"/>
    <p:sldId id="262" r:id="rId8"/>
    <p:sldId id="303" r:id="rId9"/>
    <p:sldId id="305" r:id="rId10"/>
    <p:sldId id="304" r:id="rId11"/>
    <p:sldId id="379" r:id="rId12"/>
    <p:sldId id="282" r:id="rId13"/>
    <p:sldId id="348" r:id="rId14"/>
    <p:sldId id="373" r:id="rId15"/>
    <p:sldId id="374" r:id="rId16"/>
    <p:sldId id="378" r:id="rId17"/>
    <p:sldId id="349" r:id="rId18"/>
    <p:sldId id="368" r:id="rId19"/>
    <p:sldId id="366" r:id="rId20"/>
    <p:sldId id="375" r:id="rId21"/>
    <p:sldId id="350" r:id="rId22"/>
    <p:sldId id="353" r:id="rId23"/>
    <p:sldId id="355" r:id="rId24"/>
    <p:sldId id="371" r:id="rId25"/>
    <p:sldId id="369" r:id="rId26"/>
    <p:sldId id="370" r:id="rId27"/>
    <p:sldId id="357" r:id="rId28"/>
    <p:sldId id="358" r:id="rId29"/>
    <p:sldId id="352" r:id="rId30"/>
    <p:sldId id="351" r:id="rId31"/>
    <p:sldId id="359" r:id="rId32"/>
    <p:sldId id="360" r:id="rId33"/>
    <p:sldId id="367" r:id="rId34"/>
    <p:sldId id="365" r:id="rId35"/>
    <p:sldId id="37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FF9933"/>
    <a:srgbClr val="00FF00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60"/>
  </p:normalViewPr>
  <p:slideViewPr>
    <p:cSldViewPr>
      <p:cViewPr varScale="1">
        <p:scale>
          <a:sx n="99" d="100"/>
          <a:sy n="99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1338145E-BCB1-4122-AECE-D782805CF6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78F8F91-3F30-41F0-969A-3B3B796539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1E7DF85B-3962-453D-81B2-144FE1C07F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C2509E87-50B1-4F5F-B970-434B280F261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26C4F9-F265-4195-A678-DBBA1F0FF0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85EA203-A2D8-4724-9CC4-3BD370985D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E5BAD1F-97C8-4322-8FEE-5F649CB059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037F3343-98AC-4C71-B95D-A68B7731814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F95EA25-0092-4030-AF81-D3D5F9CE5F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8DF900F-111C-4A3D-8EB9-774289744E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13752EB-C1C7-432F-A97B-065B5F03F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AC42FD-231D-4E93-94F4-7FE13C26DD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96A98873-8A5C-41CA-B556-28C99E5FC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860CD21-8004-4128-8306-FA7631C17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10" descr="usc">
            <a:extLst>
              <a:ext uri="{FF2B5EF4-FFF2-40B4-BE49-F238E27FC236}">
                <a16:creationId xmlns:a16="http://schemas.microsoft.com/office/drawing/2014/main" id="{B3163D99-B079-4B27-A5B8-F1EAA000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17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497051-59D2-40EF-A486-F8211D457A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5D5E15C-7A66-4F1F-AE02-87824270FD2F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8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C5AE11-0BAC-4D87-99A0-FB1CA376E4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1EE56C0-3917-43AF-8F69-DE495DCA8C96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5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8532C-A1B0-4BE7-9836-8FA8AEA0D9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E28E1F36-5CFE-4428-9A13-6A172A83F9D8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8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179F36-AE71-4CC3-9A1E-A7A5072EF7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43535DD6-B392-4977-A489-76B8BD60457F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6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AE75DC-2BB3-431F-871C-8BC9C66CB1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F9A2869C-907B-4D7D-ADA2-925622F6D90C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0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5867EF-E557-40C9-88ED-2E3BD3AB7D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78AD8AD6-089A-48A2-B8A9-67E4B6D7A426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6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57CE0F-12CF-463C-9308-18E272231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6139C3C1-6CCB-4465-AF61-74357FC7DE8C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8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26AC75-B82B-47FC-A082-258D300B13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22A1460A-1BA5-424A-81A8-F98F62CF5161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9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9D1213F-5580-40B0-9CA1-45CFE8B639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49F7ADAF-0B03-4EE0-A0A7-698885743879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8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12CA101-C3C8-4341-A654-48BE58AD1D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95EF91DD-2D9A-47B0-88FE-94C0779C2DB1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2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98A136-0AE5-4FD4-B577-68BD6CE34F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4CE3AD9D-F5DD-48FC-8BB1-949025A329C8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6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135E8-A113-430C-86F2-60956C74E9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5784877C-6AE2-4DB5-9282-E893F41DE3E0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60E83E-476C-467F-B3B4-FFF6040E4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5C2AFF-AB7D-4347-9773-AE47A5181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858821C-965F-4B2D-903F-55FD2F4892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087D1E7F-5316-40A1-B80A-9C2304E1B38E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1029" name="Picture 8" descr="usc">
            <a:extLst>
              <a:ext uri="{FF2B5EF4-FFF2-40B4-BE49-F238E27FC236}">
                <a16:creationId xmlns:a16="http://schemas.microsoft.com/office/drawing/2014/main" id="{C9E05F3C-3CC8-4CB0-90DF-09439F948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9">
            <a:extLst>
              <a:ext uri="{FF2B5EF4-FFF2-40B4-BE49-F238E27FC236}">
                <a16:creationId xmlns:a16="http://schemas.microsoft.com/office/drawing/2014/main" id="{11E49F71-52CC-47E7-92FE-BF49DC5FB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">
            <a:extLst>
              <a:ext uri="{FF2B5EF4-FFF2-40B4-BE49-F238E27FC236}">
                <a16:creationId xmlns:a16="http://schemas.microsoft.com/office/drawing/2014/main" id="{3F664B87-A032-4333-8BC5-D9158B760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CD409B34-4628-459E-AC70-65FDE7BEA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4.bin"/><Relationship Id="rId18" Type="http://schemas.openxmlformats.org/officeDocument/2006/relationships/oleObject" Target="../embeddings/oleObject5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image" Target="../media/image9.wmf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DF668D-1E78-4F16-9E6C-98A0A9A41F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905000"/>
            <a:ext cx="8534400" cy="1447800"/>
          </a:xfrm>
        </p:spPr>
        <p:txBody>
          <a:bodyPr/>
          <a:lstStyle/>
          <a:p>
            <a:pPr eaLnBrk="1" hangingPunct="1"/>
            <a:r>
              <a:rPr lang="en-US" altLang="en-US" sz="2800"/>
              <a:t>Trends in the Infrastructure of Computing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B14D0D5-8858-4E19-A5EA-0234578F0B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7620000" cy="1295400"/>
          </a:xfrm>
        </p:spPr>
        <p:txBody>
          <a:bodyPr/>
          <a:lstStyle/>
          <a:p>
            <a:pPr algn="r" eaLnBrk="1" hangingPunct="1"/>
            <a:r>
              <a:rPr lang="en-US" altLang="en-US" sz="2400">
                <a:solidFill>
                  <a:srgbClr val="990033"/>
                </a:solidFill>
              </a:rPr>
              <a:t>CSCE 190:  Computing in the Modern World</a:t>
            </a:r>
          </a:p>
          <a:p>
            <a:pPr algn="r" eaLnBrk="1" hangingPunct="1"/>
            <a:r>
              <a:rPr lang="en-US" altLang="en-US"/>
              <a:t>Dr. Jason D. Bakos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2BF40-18ED-4B16-822C-0B9C31A8B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581C84D3-E24F-4C88-AD2B-E7B31CDBA460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10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B728325-B41D-4A9C-949F-5E22F116E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Synthesized and P&amp;R’ed MIPS Architecture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68F69337-C797-4F67-AE09-668C86167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1485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994DB3C-2A28-47F4-8E76-8E73BA59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 Wafer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B3DA9-4F42-43E3-96E6-1ABD432D7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0410AADB-4E22-4E0C-BBDE-192364FCB883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11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pic>
        <p:nvPicPr>
          <p:cNvPr id="13316" name="Picture 2" descr="http://gizmodo.com/assets/resources/2007/09/497-bunny.jpg">
            <a:extLst>
              <a:ext uri="{FF2B5EF4-FFF2-40B4-BE49-F238E27FC236}">
                <a16:creationId xmlns:a16="http://schemas.microsoft.com/office/drawing/2014/main" id="{6D17E3FC-3CE0-42D3-ADDE-6A0C8E40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5814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www.maclife.com/files/u307916/sandy_bridge_wafer_angle_full.jpg">
            <a:extLst>
              <a:ext uri="{FF2B5EF4-FFF2-40B4-BE49-F238E27FC236}">
                <a16:creationId xmlns:a16="http://schemas.microsoft.com/office/drawing/2014/main" id="{CD2BD53C-DF22-4B1B-839C-63EA2DF0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25663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E6518C-B880-42EB-B481-C1C486D4B9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25F88DAA-F3CC-4589-8B3D-B1334C750C3B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12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AF0C52D-A29D-49C3-A04E-9C4ACAF2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 Size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F5DCD65-DAD3-4EC2-A7FD-234EE8062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Shrink minimum feature size…</a:t>
            </a:r>
          </a:p>
          <a:p>
            <a:pPr lvl="1" eaLnBrk="1" hangingPunct="1"/>
            <a:r>
              <a:rPr lang="en-US" altLang="en-US"/>
              <a:t>Smaller L decreases carrier time and increases current</a:t>
            </a:r>
          </a:p>
          <a:p>
            <a:pPr lvl="1" eaLnBrk="1" hangingPunct="1"/>
            <a:r>
              <a:rPr lang="en-US" altLang="en-US"/>
              <a:t>Therefore, W may also be reduced for fixed current</a:t>
            </a:r>
          </a:p>
          <a:p>
            <a:pPr lvl="1" eaLnBrk="1" hangingPunct="1"/>
            <a:r>
              <a:rPr lang="en-US" altLang="en-US"/>
              <a:t>C</a:t>
            </a:r>
            <a:r>
              <a:rPr lang="en-US" altLang="en-US" baseline="-25000"/>
              <a:t>g</a:t>
            </a:r>
            <a:r>
              <a:rPr lang="en-US" altLang="en-US"/>
              <a:t>, C</a:t>
            </a:r>
            <a:r>
              <a:rPr lang="en-US" altLang="en-US" baseline="-25000"/>
              <a:t>s</a:t>
            </a:r>
            <a:r>
              <a:rPr lang="en-US" altLang="en-US"/>
              <a:t>, and C</a:t>
            </a:r>
            <a:r>
              <a:rPr lang="en-US" altLang="en-US" baseline="-25000"/>
              <a:t>d</a:t>
            </a:r>
            <a:r>
              <a:rPr lang="en-US" altLang="en-US"/>
              <a:t> are reduced</a:t>
            </a:r>
          </a:p>
          <a:p>
            <a:pPr lvl="1" eaLnBrk="1" hangingPunct="1"/>
            <a:r>
              <a:rPr lang="en-US" altLang="en-US"/>
              <a:t>Transistor switches faster (</a:t>
            </a:r>
            <a:r>
              <a:rPr lang="en-US" altLang="en-US" i="1"/>
              <a:t>~linear </a:t>
            </a:r>
            <a:r>
              <a:rPr lang="en-US" altLang="en-US"/>
              <a:t>relationship)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7153E568-814D-4777-9300-BFA2AEAEF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2623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F76AAC-58BC-4CE0-AA2D-234D638B2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Minimum Feature Size</a:t>
            </a:r>
          </a:p>
        </p:txBody>
      </p:sp>
      <p:graphicFrame>
        <p:nvGraphicFramePr>
          <p:cNvPr id="13441" name="Group 129">
            <a:extLst>
              <a:ext uri="{FF2B5EF4-FFF2-40B4-BE49-F238E27FC236}">
                <a16:creationId xmlns:a16="http://schemas.microsoft.com/office/drawing/2014/main" id="{518B16FD-D56D-4011-B669-399869DC8505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1371600"/>
          <a:ext cx="6034088" cy="3632200"/>
        </p:xfrm>
        <a:graphic>
          <a:graphicData uri="http://schemas.openxmlformats.org/drawingml/2006/table">
            <a:tbl>
              <a:tblPr/>
              <a:tblGrid>
                <a:gridCol w="55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6 - 25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~134,000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– 40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16 - 133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.8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60 - 300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.6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150 - 200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233 - 450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.35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450 – 1400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.25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1.3 – 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.18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threads/package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.09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i7 “Nehalem”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~800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“Sandy Bridge”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.032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~1.2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Group 129">
            <a:extLst>
              <a:ext uri="{FF2B5EF4-FFF2-40B4-BE49-F238E27FC236}">
                <a16:creationId xmlns:a16="http://schemas.microsoft.com/office/drawing/2014/main" id="{1603D0A2-E5C3-481F-A704-15D32FC1C62E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5105400"/>
          <a:ext cx="6037263" cy="838200"/>
        </p:xfrm>
        <a:graphic>
          <a:graphicData uri="http://schemas.openxmlformats.org/drawingml/2006/table">
            <a:tbl>
              <a:tblPr/>
              <a:tblGrid>
                <a:gridCol w="560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Tesla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240 threads/die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1.4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Fermi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512 threads/die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.040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A4C309-577D-46CA-A417-C11B957A2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B98CE21D-9803-43BE-A532-B67ECDBA622B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13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44D7AC3-C082-43A3-979F-02F2F857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Role of Computer Architects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AF7A2F3-34B2-4F5A-8582-19C2DB607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371600"/>
            <a:ext cx="3048000" cy="4648200"/>
          </a:xfrm>
        </p:spPr>
        <p:txBody>
          <a:bodyPr/>
          <a:lstStyle/>
          <a:p>
            <a:r>
              <a:rPr lang="en-US" altLang="en-US" sz="1400"/>
              <a:t>Given a blank slate (silicon substrate)</a:t>
            </a:r>
          </a:p>
          <a:p>
            <a:r>
              <a:rPr lang="en-US" altLang="en-US" sz="1400"/>
              <a:t>Budget:  2 billion transistors:</a:t>
            </a:r>
          </a:p>
          <a:p>
            <a:pPr lvl="1"/>
            <a:r>
              <a:rPr lang="en-US" altLang="en-US" sz="1200"/>
              <a:t>Transistors </a:t>
            </a:r>
            <a:r>
              <a:rPr lang="en-US" altLang="en-US" sz="1200">
                <a:sym typeface="Wingdings" panose="05000000000000000000" pitchFamily="2" charset="2"/>
              </a:rPr>
              <a:t> Area</a:t>
            </a:r>
            <a:endParaRPr lang="en-US" altLang="en-US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0F1A7-5DE9-4A42-8046-7F93BB9EDD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35FD58C8-0B29-4C79-8A74-3B28D73D1269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14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838E8-4F07-47E1-9287-794D70BE9D4D}"/>
              </a:ext>
            </a:extLst>
          </p:cNvPr>
          <p:cNvSpPr/>
          <p:nvPr/>
        </p:nvSpPr>
        <p:spPr>
          <a:xfrm>
            <a:off x="914400" y="3200400"/>
            <a:ext cx="22479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6CA983-B834-4436-96B2-1C170A6071B3}"/>
              </a:ext>
            </a:extLst>
          </p:cNvPr>
          <p:cNvCxnSpPr/>
          <p:nvPr/>
        </p:nvCxnSpPr>
        <p:spPr>
          <a:xfrm>
            <a:off x="914400" y="2971800"/>
            <a:ext cx="2247900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9DCA21-4040-4432-8AB4-5158FF39F349}"/>
              </a:ext>
            </a:extLst>
          </p:cNvPr>
          <p:cNvCxnSpPr/>
          <p:nvPr/>
        </p:nvCxnSpPr>
        <p:spPr>
          <a:xfrm flipV="1">
            <a:off x="679450" y="3200400"/>
            <a:ext cx="6350" cy="190500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2" name="TextBox 10">
            <a:extLst>
              <a:ext uri="{FF2B5EF4-FFF2-40B4-BE49-F238E27FC236}">
                <a16:creationId xmlns:a16="http://schemas.microsoft.com/office/drawing/2014/main" id="{685B6667-98A1-4D72-83D7-94E5FC836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6781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2 cm</a:t>
            </a:r>
          </a:p>
        </p:txBody>
      </p:sp>
      <p:sp>
        <p:nvSpPr>
          <p:cNvPr id="16393" name="TextBox 11">
            <a:extLst>
              <a:ext uri="{FF2B5EF4-FFF2-40B4-BE49-F238E27FC236}">
                <a16:creationId xmlns:a16="http://schemas.microsoft.com/office/drawing/2014/main" id="{11AE2692-F096-454D-8DC2-FF77327292F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46844" y="3967956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2 cm</a:t>
            </a:r>
          </a:p>
        </p:txBody>
      </p:sp>
      <p:sp>
        <p:nvSpPr>
          <p:cNvPr id="16394" name="Content Placeholder 2">
            <a:extLst>
              <a:ext uri="{FF2B5EF4-FFF2-40B4-BE49-F238E27FC236}">
                <a16:creationId xmlns:a16="http://schemas.microsoft.com/office/drawing/2014/main" id="{FB957029-A7DE-479D-875D-4BB243E7C2FE}"/>
              </a:ext>
            </a:extLst>
          </p:cNvPr>
          <p:cNvSpPr txBox="1">
            <a:spLocks/>
          </p:cNvSpPr>
          <p:nvPr/>
        </p:nvSpPr>
        <p:spPr bwMode="auto">
          <a:xfrm>
            <a:off x="4419600" y="1374775"/>
            <a:ext cx="365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Choose your components: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2D608A-DAD7-4E76-8201-4B4680774ABD}"/>
              </a:ext>
            </a:extLst>
          </p:cNvPr>
          <p:cNvSpPr/>
          <p:nvPr/>
        </p:nvSpPr>
        <p:spPr>
          <a:xfrm>
            <a:off x="2305050" y="5329238"/>
            <a:ext cx="723900" cy="4191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adder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4D2F4B-C616-44B2-BC7F-F26ED02034D3}"/>
              </a:ext>
            </a:extLst>
          </p:cNvPr>
          <p:cNvSpPr/>
          <p:nvPr/>
        </p:nvSpPr>
        <p:spPr>
          <a:xfrm>
            <a:off x="1228725" y="5334000"/>
            <a:ext cx="89535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</a:rPr>
              <a:t>multiplier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498E3F-95B0-446E-9245-CC0BD44126EA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1905000"/>
          <a:ext cx="4133850" cy="405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Component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Cost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Control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Logic and Cache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7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itchFamily="34" charset="0"/>
                        </a:rPr>
                        <a:t>Cache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50K transistors/1KB + 10K transistors/port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Verdana" pitchFamily="34" charset="0"/>
                        </a:rPr>
                        <a:t>Out-of-order instruction scheduler and dispatch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200K transistors/core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Verdana" pitchFamily="34" charset="0"/>
                        </a:rPr>
                        <a:t>Speculative execution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400K transistors/core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itchFamily="34" charset="0"/>
                        </a:rPr>
                        <a:t>Branch predictor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200K transistors/core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Functional Units</a:t>
                      </a:r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7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itchFamily="34" charset="0"/>
                        </a:rPr>
                        <a:t>Integer and load/store units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100K transistors/unit/core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itchFamily="34" charset="0"/>
                        </a:rPr>
                        <a:t>Floating-point unit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1M transistors/unit/core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7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itchFamily="34" charset="0"/>
                        </a:rPr>
                        <a:t>Vector/SIMD</a:t>
                      </a:r>
                      <a:r>
                        <a:rPr lang="en-US" sz="1200" baseline="0" dirty="0">
                          <a:latin typeface="Verdana" pitchFamily="34" charset="0"/>
                        </a:rPr>
                        <a:t> </a:t>
                      </a:r>
                      <a:r>
                        <a:rPr lang="en-US" sz="1200" dirty="0">
                          <a:latin typeface="Verdana" pitchFamily="34" charset="0"/>
                        </a:rPr>
                        <a:t>floating-point unit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Verdana" pitchFamily="34" charset="0"/>
                        </a:rPr>
                        <a:t>100M transistors/64b width/unit/core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B1CE3EE-536B-4C0A-BB38-2684C966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Role of Computer Architects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46427E6-3FDE-4289-A725-5E20EAFDC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Problem:</a:t>
            </a:r>
          </a:p>
          <a:p>
            <a:pPr lvl="1"/>
            <a:r>
              <a:rPr lang="en-US" altLang="en-US" sz="1800"/>
              <a:t>Cost of fabricating one state-of-the-art (32 nm) 4 cm</a:t>
            </a:r>
            <a:r>
              <a:rPr lang="en-US" altLang="en-US" sz="1800" baseline="30000"/>
              <a:t>2</a:t>
            </a:r>
            <a:r>
              <a:rPr lang="en-US" altLang="en-US" sz="1800"/>
              <a:t> chip:</a:t>
            </a:r>
          </a:p>
          <a:p>
            <a:pPr lvl="2"/>
            <a:r>
              <a:rPr lang="en-US" altLang="en-US" sz="1600"/>
              <a:t>Hundreds of millions of dollars</a:t>
            </a:r>
          </a:p>
          <a:p>
            <a:pPr lvl="1"/>
            <a:r>
              <a:rPr lang="en-US" altLang="en-US" sz="1800"/>
              <a:t>Additional cost of fabricating hundreds of thousands of copies of same chip: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FREE</a:t>
            </a:r>
            <a:endParaRPr lang="en-US" altLang="en-US" sz="2400">
              <a:solidFill>
                <a:srgbClr val="FF0000"/>
              </a:solidFill>
            </a:endParaRPr>
          </a:p>
          <a:p>
            <a:pPr lvl="1"/>
            <a:r>
              <a:rPr lang="en-US" altLang="en-US" sz="1800"/>
              <a:t>Strategy for staying in business:</a:t>
            </a:r>
          </a:p>
          <a:p>
            <a:pPr lvl="2"/>
            <a:r>
              <a:rPr lang="en-US" altLang="en-US" sz="1600"/>
              <a:t>Sell LOTS of chips</a:t>
            </a:r>
            <a:endParaRPr lang="en-US" altLang="en-US" sz="1100"/>
          </a:p>
          <a:p>
            <a:pPr lvl="1"/>
            <a:r>
              <a:rPr lang="en-US" altLang="en-US" sz="1800"/>
              <a:t>How to sell LOTS of chips:</a:t>
            </a:r>
          </a:p>
          <a:p>
            <a:pPr lvl="2"/>
            <a:r>
              <a:rPr lang="en-US" altLang="en-US" sz="1600"/>
              <a:t>Works well for one application, but is a popular application (e.g. GPUs, DSPs, smart phone processors, controllers for manufacturing)</a:t>
            </a:r>
          </a:p>
          <a:p>
            <a:pPr lvl="2"/>
            <a:r>
              <a:rPr lang="en-US" altLang="en-US" sz="1600"/>
              <a:t>Make sure it works well for a wide range of applications (e.g. CPUs)</a:t>
            </a:r>
            <a:endParaRPr lang="en-US" altLang="en-US" sz="1400"/>
          </a:p>
          <a:p>
            <a:pPr lvl="3"/>
            <a:r>
              <a:rPr lang="en-US" altLang="en-US" sz="1400"/>
              <a:t>Most modern CPUs are designed in a similar way</a:t>
            </a:r>
          </a:p>
          <a:p>
            <a:pPr lvl="3"/>
            <a:r>
              <a:rPr lang="en-US" altLang="en-US" sz="1400"/>
              <a:t>Maximize performance of each thread, target small number of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24413-33BA-4DDB-800C-29CCECDCA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9BD3F6B0-E933-44CA-AB3A-2EE2906CE480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15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C8BDE11-A4BA-48F1-8F20-B35A8FF9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CPU Design Philosophy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4410176-3A05-409E-9634-F6EA2FBF2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Processors consist of three main componets:</a:t>
            </a:r>
          </a:p>
          <a:p>
            <a:pPr lvl="1"/>
            <a:r>
              <a:rPr lang="en-US" altLang="en-US"/>
              <a:t>Control logic</a:t>
            </a:r>
          </a:p>
          <a:p>
            <a:pPr lvl="1"/>
            <a:r>
              <a:rPr lang="en-US" altLang="en-US"/>
              <a:t>Cache</a:t>
            </a:r>
          </a:p>
          <a:p>
            <a:pPr lvl="1"/>
            <a:r>
              <a:rPr lang="en-US" altLang="en-US"/>
              <a:t>Functional units</a:t>
            </a:r>
          </a:p>
          <a:p>
            <a:endParaRPr lang="en-US" altLang="en-US"/>
          </a:p>
          <a:p>
            <a:r>
              <a:rPr lang="en-US" altLang="en-US"/>
              <a:t>Premise:</a:t>
            </a:r>
          </a:p>
          <a:p>
            <a:pPr lvl="1"/>
            <a:r>
              <a:rPr lang="en-US" altLang="en-US" sz="1400"/>
              <a:t>Most code (non scientific) isn’t written to take advantage of multiple cores</a:t>
            </a:r>
          </a:p>
          <a:p>
            <a:pPr lvl="1"/>
            <a:r>
              <a:rPr lang="en-US" altLang="en-US" sz="1400"/>
              <a:t>Devote real estate budget to maximizing performance of each thread</a:t>
            </a:r>
          </a:p>
          <a:p>
            <a:pPr lvl="2"/>
            <a:r>
              <a:rPr lang="en-US" altLang="en-US" sz="1400">
                <a:solidFill>
                  <a:srgbClr val="FF0000"/>
                </a:solidFill>
              </a:rPr>
              <a:t>Control logic:  </a:t>
            </a:r>
            <a:r>
              <a:rPr lang="en-US" altLang="en-US" sz="1400"/>
              <a:t>reorders operations within a thread, speculatively execution</a:t>
            </a:r>
          </a:p>
          <a:p>
            <a:pPr lvl="2"/>
            <a:r>
              <a:rPr lang="en-US" altLang="en-US" sz="1400">
                <a:solidFill>
                  <a:srgbClr val="FF0000"/>
                </a:solidFill>
              </a:rPr>
              <a:t>Cache:  </a:t>
            </a:r>
            <a:r>
              <a:rPr lang="en-US" altLang="en-US" sz="1400"/>
              <a:t>reduces memory delays for different access patterns</a:t>
            </a:r>
          </a:p>
          <a:p>
            <a:pPr lvl="2"/>
            <a:endParaRPr lang="en-US" altLang="en-US" sz="1400"/>
          </a:p>
          <a:p>
            <a:r>
              <a:rPr lang="en-US" altLang="en-US"/>
              <a:t>CPUs do achieve higher performance when code is written to be multi-threaded</a:t>
            </a:r>
          </a:p>
          <a:p>
            <a:pPr lvl="1"/>
            <a:r>
              <a:rPr lang="en-US" altLang="en-US" sz="1400"/>
              <a:t>But CPUs quickly run out of functional units</a:t>
            </a:r>
          </a:p>
          <a:p>
            <a:pPr lvl="2"/>
            <a:endParaRPr lang="en-US" altLang="en-US" sz="1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83697-636F-43E8-8992-91017622C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165D98E0-B503-4DF1-8516-2CE2F39890DC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16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6816064-7A78-40CC-9542-69E18A28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CPU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5D6E7D-AFBE-413B-AF6E-35627BB39FB8}"/>
              </a:ext>
            </a:extLst>
          </p:cNvPr>
          <p:cNvSpPr/>
          <p:nvPr/>
        </p:nvSpPr>
        <p:spPr>
          <a:xfrm>
            <a:off x="1981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02181-F753-4EE8-BF90-99251D2D281D}"/>
              </a:ext>
            </a:extLst>
          </p:cNvPr>
          <p:cNvSpPr/>
          <p:nvPr/>
        </p:nvSpPr>
        <p:spPr>
          <a:xfrm>
            <a:off x="2514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705BF-285F-46AA-893B-BCB4D57E9B35}"/>
              </a:ext>
            </a:extLst>
          </p:cNvPr>
          <p:cNvSpPr/>
          <p:nvPr/>
        </p:nvSpPr>
        <p:spPr>
          <a:xfrm>
            <a:off x="1981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5E04C2-5398-4BB2-B87C-F7EF986441F3}"/>
              </a:ext>
            </a:extLst>
          </p:cNvPr>
          <p:cNvSpPr/>
          <p:nvPr/>
        </p:nvSpPr>
        <p:spPr>
          <a:xfrm>
            <a:off x="2514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428EB3-AF6B-4903-A8E1-5561FF647A79}"/>
              </a:ext>
            </a:extLst>
          </p:cNvPr>
          <p:cNvSpPr/>
          <p:nvPr/>
        </p:nvSpPr>
        <p:spPr>
          <a:xfrm>
            <a:off x="4267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47A5CC-DA73-4D4F-8415-EECCC9701B6E}"/>
              </a:ext>
            </a:extLst>
          </p:cNvPr>
          <p:cNvSpPr/>
          <p:nvPr/>
        </p:nvSpPr>
        <p:spPr>
          <a:xfrm>
            <a:off x="4800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2B5AA6-54D2-40F1-AFCD-E9DFA21C2C47}"/>
              </a:ext>
            </a:extLst>
          </p:cNvPr>
          <p:cNvSpPr/>
          <p:nvPr/>
        </p:nvSpPr>
        <p:spPr>
          <a:xfrm>
            <a:off x="4267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4BDD70-9E1D-49E5-B7D5-7D79F280C39E}"/>
              </a:ext>
            </a:extLst>
          </p:cNvPr>
          <p:cNvSpPr/>
          <p:nvPr/>
        </p:nvSpPr>
        <p:spPr>
          <a:xfrm>
            <a:off x="4800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13033-6AC9-40BC-A036-ADF928C26473}"/>
              </a:ext>
            </a:extLst>
          </p:cNvPr>
          <p:cNvSpPr/>
          <p:nvPr/>
        </p:nvSpPr>
        <p:spPr>
          <a:xfrm>
            <a:off x="838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A42C3-F04C-4E20-B185-B589853DD39F}"/>
              </a:ext>
            </a:extLst>
          </p:cNvPr>
          <p:cNvSpPr/>
          <p:nvPr/>
        </p:nvSpPr>
        <p:spPr>
          <a:xfrm>
            <a:off x="838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1A8D76-D6DB-4E9C-8DA0-EC1D06FD0338}"/>
              </a:ext>
            </a:extLst>
          </p:cNvPr>
          <p:cNvSpPr/>
          <p:nvPr/>
        </p:nvSpPr>
        <p:spPr>
          <a:xfrm>
            <a:off x="838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D75E84-2134-4E18-8F80-801483BBBCA2}"/>
              </a:ext>
            </a:extLst>
          </p:cNvPr>
          <p:cNvSpPr/>
          <p:nvPr/>
        </p:nvSpPr>
        <p:spPr>
          <a:xfrm>
            <a:off x="3124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B5D0F8-AB89-45D2-8A34-E0E68C25B977}"/>
              </a:ext>
            </a:extLst>
          </p:cNvPr>
          <p:cNvSpPr/>
          <p:nvPr/>
        </p:nvSpPr>
        <p:spPr>
          <a:xfrm>
            <a:off x="3124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6C5C05-5016-437D-A9BF-FBA93B8F429B}"/>
              </a:ext>
            </a:extLst>
          </p:cNvPr>
          <p:cNvSpPr/>
          <p:nvPr/>
        </p:nvSpPr>
        <p:spPr>
          <a:xfrm>
            <a:off x="3124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183EAF-81BD-49F5-9BD2-2932AAFCD296}"/>
              </a:ext>
            </a:extLst>
          </p:cNvPr>
          <p:cNvSpPr/>
          <p:nvPr/>
        </p:nvSpPr>
        <p:spPr>
          <a:xfrm>
            <a:off x="838200" y="4114800"/>
            <a:ext cx="44196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L3 cache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B2714C-361C-4AC8-9B4B-8274A7309C6D}"/>
              </a:ext>
            </a:extLst>
          </p:cNvPr>
          <p:cNvSpPr/>
          <p:nvPr/>
        </p:nvSpPr>
        <p:spPr>
          <a:xfrm>
            <a:off x="685800" y="1828800"/>
            <a:ext cx="4724400" cy="38862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75" name="TextBox 16">
            <a:extLst>
              <a:ext uri="{FF2B5EF4-FFF2-40B4-BE49-F238E27FC236}">
                <a16:creationId xmlns:a16="http://schemas.microsoft.com/office/drawing/2014/main" id="{AF767E7A-E0B4-4413-BF8C-640C2558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637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CPU</a:t>
            </a:r>
          </a:p>
        </p:txBody>
      </p:sp>
      <p:sp>
        <p:nvSpPr>
          <p:cNvPr id="19476" name="TextBox 16">
            <a:extLst>
              <a:ext uri="{FF2B5EF4-FFF2-40B4-BE49-F238E27FC236}">
                <a16:creationId xmlns:a16="http://schemas.microsoft.com/office/drawing/2014/main" id="{24E10A62-A44E-4C41-889F-D8BFF6F79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Core 1</a:t>
            </a:r>
          </a:p>
        </p:txBody>
      </p:sp>
      <p:sp>
        <p:nvSpPr>
          <p:cNvPr id="19477" name="TextBox 16">
            <a:extLst>
              <a:ext uri="{FF2B5EF4-FFF2-40B4-BE49-F238E27FC236}">
                <a16:creationId xmlns:a16="http://schemas.microsoft.com/office/drawing/2014/main" id="{D25A0100-CF65-4BFD-86E1-D18AC56A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00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Core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FF4B18-1DBB-4275-A63E-38BE1D427FED}"/>
              </a:ext>
            </a:extLst>
          </p:cNvPr>
          <p:cNvSpPr txBox="1"/>
          <p:nvPr/>
        </p:nvSpPr>
        <p:spPr>
          <a:xfrm>
            <a:off x="62484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1000</a:t>
            </a:r>
          </a:p>
          <a:p>
            <a:pPr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165D50-D97E-498E-A661-5BB189FB6D13}"/>
              </a:ext>
            </a:extLst>
          </p:cNvPr>
          <p:cNvSpPr txBox="1"/>
          <p:nvPr/>
        </p:nvSpPr>
        <p:spPr>
          <a:xfrm>
            <a:off x="6169025" y="29225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B0155D-B93E-4F4B-AD13-2E38A7CEC46B}"/>
              </a:ext>
            </a:extLst>
          </p:cNvPr>
          <p:cNvSpPr txBox="1"/>
          <p:nvPr/>
        </p:nvSpPr>
        <p:spPr>
          <a:xfrm>
            <a:off x="6169025" y="33004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923A87-8282-490A-A5DD-12F3E105BFA7}"/>
              </a:ext>
            </a:extLst>
          </p:cNvPr>
          <p:cNvSpPr txBox="1"/>
          <p:nvPr/>
        </p:nvSpPr>
        <p:spPr>
          <a:xfrm>
            <a:off x="6169025" y="36814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AC63D1-1F7A-4570-980B-06D6C06FAF2C}"/>
              </a:ext>
            </a:extLst>
          </p:cNvPr>
          <p:cNvSpPr txBox="1"/>
          <p:nvPr/>
        </p:nvSpPr>
        <p:spPr>
          <a:xfrm>
            <a:off x="68548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FE85F4-4682-4E17-946E-2700052C3493}"/>
              </a:ext>
            </a:extLst>
          </p:cNvPr>
          <p:cNvSpPr txBox="1"/>
          <p:nvPr/>
        </p:nvSpPr>
        <p:spPr>
          <a:xfrm>
            <a:off x="75406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3E29DF-13FC-4905-B884-8E4CAB55752C}"/>
              </a:ext>
            </a:extLst>
          </p:cNvPr>
          <p:cNvSpPr txBox="1"/>
          <p:nvPr/>
        </p:nvSpPr>
        <p:spPr>
          <a:xfrm>
            <a:off x="8226425" y="36877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713B3A-BF27-40A5-B01E-09CC639F7429}"/>
              </a:ext>
            </a:extLst>
          </p:cNvPr>
          <p:cNvSpPr txBox="1"/>
          <p:nvPr/>
        </p:nvSpPr>
        <p:spPr>
          <a:xfrm>
            <a:off x="6169025" y="40655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19486" name="TextBox 43">
            <a:extLst>
              <a:ext uri="{FF2B5EF4-FFF2-40B4-BE49-F238E27FC236}">
                <a16:creationId xmlns:a16="http://schemas.microsoft.com/office/drawing/2014/main" id="{9802DDE7-8B9F-4481-8C58-55033E5B0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6193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time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30A0FF4-9C2C-4333-B756-34160E0CDCAC}"/>
              </a:ext>
            </a:extLst>
          </p:cNvPr>
          <p:cNvCxnSpPr/>
          <p:nvPr/>
        </p:nvCxnSpPr>
        <p:spPr>
          <a:xfrm rot="5400000">
            <a:off x="4076700" y="4716463"/>
            <a:ext cx="358140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wn Arrow 48">
            <a:extLst>
              <a:ext uri="{FF2B5EF4-FFF2-40B4-BE49-F238E27FC236}">
                <a16:creationId xmlns:a16="http://schemas.microsoft.com/office/drawing/2014/main" id="{D9F0AA87-77CF-40EA-B45B-2BE1D53327F1}"/>
              </a:ext>
            </a:extLst>
          </p:cNvPr>
          <p:cNvSpPr/>
          <p:nvPr/>
        </p:nvSpPr>
        <p:spPr>
          <a:xfrm>
            <a:off x="8112125" y="2068513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5D5D2F-2580-4636-8D7C-6B56706B663E}"/>
              </a:ext>
            </a:extLst>
          </p:cNvPr>
          <p:cNvSpPr txBox="1"/>
          <p:nvPr/>
        </p:nvSpPr>
        <p:spPr>
          <a:xfrm>
            <a:off x="6172200" y="45989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EA9CA4-A4FA-44EA-90C1-B01511E5D268}"/>
              </a:ext>
            </a:extLst>
          </p:cNvPr>
          <p:cNvSpPr txBox="1"/>
          <p:nvPr/>
        </p:nvSpPr>
        <p:spPr>
          <a:xfrm>
            <a:off x="6172200" y="49768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429CFC-69EC-4EEF-ABFB-A816F0AA5B83}"/>
              </a:ext>
            </a:extLst>
          </p:cNvPr>
          <p:cNvSpPr txBox="1"/>
          <p:nvPr/>
        </p:nvSpPr>
        <p:spPr>
          <a:xfrm>
            <a:off x="6172200" y="53578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024D3F-7823-468C-940E-638470B498C1}"/>
              </a:ext>
            </a:extLst>
          </p:cNvPr>
          <p:cNvSpPr txBox="1"/>
          <p:nvPr/>
        </p:nvSpPr>
        <p:spPr>
          <a:xfrm>
            <a:off x="68580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270399-0602-4772-AD5C-F673305E9F11}"/>
              </a:ext>
            </a:extLst>
          </p:cNvPr>
          <p:cNvSpPr txBox="1"/>
          <p:nvPr/>
        </p:nvSpPr>
        <p:spPr>
          <a:xfrm>
            <a:off x="75438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0E4187-6633-4091-AF18-17BDE265C223}"/>
              </a:ext>
            </a:extLst>
          </p:cNvPr>
          <p:cNvSpPr txBox="1"/>
          <p:nvPr/>
        </p:nvSpPr>
        <p:spPr>
          <a:xfrm>
            <a:off x="8229600" y="53641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916A089-F69C-4600-93BC-CEA0C61611EF}"/>
              </a:ext>
            </a:extLst>
          </p:cNvPr>
          <p:cNvSpPr txBox="1"/>
          <p:nvPr/>
        </p:nvSpPr>
        <p:spPr>
          <a:xfrm>
            <a:off x="6172200" y="57419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19496" name="TextBox 57">
            <a:extLst>
              <a:ext uri="{FF2B5EF4-FFF2-40B4-BE49-F238E27FC236}">
                <a16:creationId xmlns:a16="http://schemas.microsoft.com/office/drawing/2014/main" id="{25398159-2866-4825-916B-8AA95E4B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096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…</a:t>
            </a:r>
          </a:p>
        </p:txBody>
      </p: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BBBDE26-D985-453B-9C61-48740B7463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63D464EE-E08C-4BB7-9AFF-CE680442874A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17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8926EFCF-59D6-44E0-BC2E-343E6D725CB5}"/>
              </a:ext>
            </a:extLst>
          </p:cNvPr>
          <p:cNvSpPr/>
          <p:nvPr/>
        </p:nvSpPr>
        <p:spPr>
          <a:xfrm>
            <a:off x="6705600" y="2084388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99" name="TextBox 1">
            <a:extLst>
              <a:ext uri="{FF2B5EF4-FFF2-40B4-BE49-F238E27FC236}">
                <a16:creationId xmlns:a16="http://schemas.microsoft.com/office/drawing/2014/main" id="{B498B790-F665-4355-A7CB-923962C3E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8" y="2319338"/>
            <a:ext cx="993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/>
              <a:t>Thread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296527-6813-4057-B9D5-7B177BA57B1B}"/>
              </a:ext>
            </a:extLst>
          </p:cNvPr>
          <p:cNvSpPr/>
          <p:nvPr/>
        </p:nvSpPr>
        <p:spPr>
          <a:xfrm>
            <a:off x="6096000" y="2830513"/>
            <a:ext cx="1411288" cy="33416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27D40E-048E-4DB8-A269-D641CD4CF988}"/>
              </a:ext>
            </a:extLst>
          </p:cNvPr>
          <p:cNvSpPr/>
          <p:nvPr/>
        </p:nvSpPr>
        <p:spPr>
          <a:xfrm>
            <a:off x="7543800" y="2819400"/>
            <a:ext cx="1447800" cy="334168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02" name="TextBox 1">
            <a:extLst>
              <a:ext uri="{FF2B5EF4-FFF2-40B4-BE49-F238E27FC236}">
                <a16:creationId xmlns:a16="http://schemas.microsoft.com/office/drawing/2014/main" id="{FB74BF03-CA79-400A-B7AF-E37D36378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3" y="2319338"/>
            <a:ext cx="993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/>
              <a:t>Thread 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B15B6E0-31A6-4E15-A166-A8CAE6A0E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Intel Sandy Bridge Architecture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380F456-7B96-4322-9A0E-66E533A0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Four cores, each core has 256-bit SIMD unit</a:t>
            </a:r>
          </a:p>
          <a:p>
            <a:r>
              <a:rPr lang="en-US" altLang="en-US"/>
              <a:t>Integrated GPU (IGU) with 12 execution units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8E497-5326-41D6-860C-21F9305FE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63231378-F691-4911-90D4-9B9F8A280539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18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pic>
        <p:nvPicPr>
          <p:cNvPr id="20485" name="Picture 2" descr="http://www.brightsideofnews.com/Data/2009_7_5/Intels-Anti-AMD-Fusion-Sandy-Bridge-CPU-tapes-out/Intel_SandyBridge_CanardPC_.jpg">
            <a:extLst>
              <a:ext uri="{FF2B5EF4-FFF2-40B4-BE49-F238E27FC236}">
                <a16:creationId xmlns:a16="http://schemas.microsoft.com/office/drawing/2014/main" id="{2A7D6A4C-04A1-4373-BFBB-82405C7D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133600"/>
            <a:ext cx="59436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C462745-9316-442E-B09F-C8B7E4CA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 Bulldozer Architecture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E845B39-1FAA-4EF5-8F8B-0712BD9D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289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Next generation AMD architecture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Designed from scratch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Four cores, each core: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>
                <a:latin typeface="Verdana" panose="020B0604030504040204" pitchFamily="34" charset="0"/>
              </a:rPr>
              <a:t>Executes 2 threads with dedicated logic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1600">
                <a:latin typeface="Verdana" panose="020B0604030504040204" pitchFamily="34" charset="0"/>
              </a:rPr>
              <a:t>Contains two 128-bit FP multiply-add units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160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</a:rPr>
              <a:t>Decoupled L3 caches</a:t>
            </a:r>
          </a:p>
        </p:txBody>
      </p:sp>
      <p:pic>
        <p:nvPicPr>
          <p:cNvPr id="21508" name="Picture 6" descr="File:AMD Bulldozer block diagram (8 core CPU).PNG">
            <a:extLst>
              <a:ext uri="{FF2B5EF4-FFF2-40B4-BE49-F238E27FC236}">
                <a16:creationId xmlns:a16="http://schemas.microsoft.com/office/drawing/2014/main" id="{EC7E00F9-C575-4251-B521-73C2032C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6419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3F4F1455-2420-471C-94EA-7E1338A2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My Questions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E5E49BA0-7889-4DDB-930C-448B12E46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/>
              <a:t>How do computer processors work?</a:t>
            </a:r>
          </a:p>
          <a:p>
            <a:endParaRPr lang="en-US" altLang="en-US" sz="1600"/>
          </a:p>
          <a:p>
            <a:r>
              <a:rPr lang="en-US" altLang="en-US" sz="1600"/>
              <a:t>Why do computer processors get faster over time?</a:t>
            </a:r>
          </a:p>
          <a:p>
            <a:pPr lvl="1"/>
            <a:r>
              <a:rPr lang="en-US" altLang="en-US" sz="1400"/>
              <a:t>How much faster do they get?</a:t>
            </a:r>
          </a:p>
          <a:p>
            <a:endParaRPr lang="en-US" altLang="en-US" sz="1600"/>
          </a:p>
          <a:p>
            <a:r>
              <a:rPr lang="en-US" altLang="en-US" sz="1600"/>
              <a:t>What makes one processor faster than another?</a:t>
            </a:r>
          </a:p>
          <a:p>
            <a:pPr lvl="1"/>
            <a:r>
              <a:rPr lang="en-US" altLang="en-US" sz="1400"/>
              <a:t>What type of tradeoffs are involved in processor design?</a:t>
            </a:r>
          </a:p>
          <a:p>
            <a:pPr lvl="1"/>
            <a:r>
              <a:rPr lang="en-US" altLang="en-US" sz="1400"/>
              <a:t>Why is my cell phone so much slower than my laptop?</a:t>
            </a:r>
          </a:p>
          <a:p>
            <a:endParaRPr lang="en-US" altLang="en-US" sz="1600"/>
          </a:p>
          <a:p>
            <a:r>
              <a:rPr lang="en-US" altLang="en-US" sz="1600"/>
              <a:t>What is the relationship between processor performance and how programs are written?</a:t>
            </a:r>
          </a:p>
          <a:p>
            <a:pPr lvl="1"/>
            <a:r>
              <a:rPr lang="en-US" altLang="en-US" sz="1400"/>
              <a:t>Is this relationship dependent on the processor?</a:t>
            </a:r>
          </a:p>
          <a:p>
            <a:endParaRPr lang="en-US" altLang="en-US" sz="1600"/>
          </a:p>
          <a:p>
            <a:r>
              <a:rPr lang="en-US" altLang="en-US" sz="1600"/>
              <a:t>Is it possible for one processor to achieve higher performance than all other processors, regardless of the type of programs for which it’s used?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90AEF-C7DB-4223-B8FE-52287E8D1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217A3A38-F0E7-420C-9839-EE18A3240BA5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0AF9D45-52BE-4D4D-8A8D-DCFBB20F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Graphical Processor Units (GPUs)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A9E0963-5F26-46FD-84F7-8DF410F8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Basic idea:</a:t>
            </a:r>
          </a:p>
          <a:p>
            <a:pPr lvl="1"/>
            <a:r>
              <a:rPr lang="en-US" altLang="en-US" sz="2000"/>
              <a:t>Originally designed for 3D graphics rendering</a:t>
            </a:r>
          </a:p>
          <a:p>
            <a:pPr lvl="1"/>
            <a:r>
              <a:rPr lang="en-US" altLang="en-US" sz="2000"/>
              <a:t>Success in gaming market</a:t>
            </a:r>
          </a:p>
          <a:p>
            <a:pPr lvl="1"/>
            <a:r>
              <a:rPr lang="en-US" altLang="en-US" sz="2000"/>
              <a:t>Devote real estate to computational resources</a:t>
            </a:r>
          </a:p>
          <a:p>
            <a:pPr lvl="2"/>
            <a:r>
              <a:rPr lang="en-US" altLang="en-US" sz="1800"/>
              <a:t>As opposed to control and caches to make naïve and general-purpose code run fast</a:t>
            </a:r>
          </a:p>
          <a:p>
            <a:pPr lvl="1"/>
            <a:r>
              <a:rPr lang="en-US" altLang="en-US" sz="2000"/>
              <a:t>Achieves very high performance but:</a:t>
            </a:r>
          </a:p>
          <a:p>
            <a:pPr lvl="2"/>
            <a:r>
              <a:rPr lang="en-US" altLang="en-US" sz="1800"/>
              <a:t>Extremely difficult to program</a:t>
            </a:r>
          </a:p>
          <a:p>
            <a:pPr lvl="3"/>
            <a:r>
              <a:rPr lang="en-US" altLang="en-US" sz="1600"/>
              <a:t>Program must be split into 1000s of threads</a:t>
            </a:r>
          </a:p>
          <a:p>
            <a:pPr lvl="2"/>
            <a:r>
              <a:rPr lang="en-US" altLang="en-US" sz="1800"/>
              <a:t>Only works well for specific types of programs</a:t>
            </a:r>
          </a:p>
          <a:p>
            <a:pPr lvl="2"/>
            <a:r>
              <a:rPr lang="en-US" altLang="en-US" sz="1800"/>
              <a:t>Lacks functionality to manage computer system resources</a:t>
            </a:r>
          </a:p>
          <a:p>
            <a:pPr lvl="1"/>
            <a:endParaRPr lang="en-US" altLang="en-US" sz="2000"/>
          </a:p>
          <a:p>
            <a:pPr lvl="1"/>
            <a:r>
              <a:rPr lang="en-US" altLang="en-US" sz="2000"/>
              <a:t>Now widely used for High Performance Computing (HPC)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51443-EC69-450C-9EC6-EEE62B598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E96F2374-40EC-4FE8-825D-E17E29A77C35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20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CD20638-E489-48F9-A1E0-26D0FB23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Co-Processor (GPU)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72823-9340-4385-8066-721F8721F48B}"/>
              </a:ext>
            </a:extLst>
          </p:cNvPr>
          <p:cNvSpPr/>
          <p:nvPr/>
        </p:nvSpPr>
        <p:spPr>
          <a:xfrm>
            <a:off x="762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4D2FBE-BF9A-449D-B9C0-A1CF550EB9CB}"/>
              </a:ext>
            </a:extLst>
          </p:cNvPr>
          <p:cNvSpPr/>
          <p:nvPr/>
        </p:nvSpPr>
        <p:spPr>
          <a:xfrm>
            <a:off x="1295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C69EE-3D5C-44BF-A2B0-452C09B8A9D4}"/>
              </a:ext>
            </a:extLst>
          </p:cNvPr>
          <p:cNvSpPr/>
          <p:nvPr/>
        </p:nvSpPr>
        <p:spPr>
          <a:xfrm>
            <a:off x="1828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1325E-C096-4715-9087-76901CDA8853}"/>
              </a:ext>
            </a:extLst>
          </p:cNvPr>
          <p:cNvSpPr/>
          <p:nvPr/>
        </p:nvSpPr>
        <p:spPr>
          <a:xfrm>
            <a:off x="2362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CAEA40-7C5D-450F-8E82-EAEC962464D5}"/>
              </a:ext>
            </a:extLst>
          </p:cNvPr>
          <p:cNvSpPr/>
          <p:nvPr/>
        </p:nvSpPr>
        <p:spPr>
          <a:xfrm>
            <a:off x="152400" y="1905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CA324F-E28D-44B2-87AA-4BE257CC5F77}"/>
              </a:ext>
            </a:extLst>
          </p:cNvPr>
          <p:cNvSpPr/>
          <p:nvPr/>
        </p:nvSpPr>
        <p:spPr>
          <a:xfrm>
            <a:off x="76200" y="1828800"/>
            <a:ext cx="4953000" cy="3733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1" name="TextBox 16">
            <a:extLst>
              <a:ext uri="{FF2B5EF4-FFF2-40B4-BE49-F238E27FC236}">
                <a16:creationId xmlns:a16="http://schemas.microsoft.com/office/drawing/2014/main" id="{A0E591CC-3FF8-427E-8090-6CA8143BB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GPU</a:t>
            </a:r>
          </a:p>
        </p:txBody>
      </p:sp>
      <p:sp>
        <p:nvSpPr>
          <p:cNvPr id="23562" name="TextBox 16">
            <a:extLst>
              <a:ext uri="{FF2B5EF4-FFF2-40B4-BE49-F238E27FC236}">
                <a16:creationId xmlns:a16="http://schemas.microsoft.com/office/drawing/2014/main" id="{4C35BED6-BFC7-4704-833B-0CF758558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7F0574-2F66-4342-9233-4B56FB1C5896}"/>
              </a:ext>
            </a:extLst>
          </p:cNvPr>
          <p:cNvSpPr/>
          <p:nvPr/>
        </p:nvSpPr>
        <p:spPr>
          <a:xfrm>
            <a:off x="2895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CDE44D-C679-4F95-A843-36533AB02907}"/>
              </a:ext>
            </a:extLst>
          </p:cNvPr>
          <p:cNvSpPr/>
          <p:nvPr/>
        </p:nvSpPr>
        <p:spPr>
          <a:xfrm>
            <a:off x="3429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B6ABD5-1F1F-466C-ADFB-4B4BB8ED4496}"/>
              </a:ext>
            </a:extLst>
          </p:cNvPr>
          <p:cNvSpPr/>
          <p:nvPr/>
        </p:nvSpPr>
        <p:spPr>
          <a:xfrm>
            <a:off x="3962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1949F7-FE5F-40FC-8F64-07406FD251AD}"/>
              </a:ext>
            </a:extLst>
          </p:cNvPr>
          <p:cNvSpPr/>
          <p:nvPr/>
        </p:nvSpPr>
        <p:spPr>
          <a:xfrm>
            <a:off x="4495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EBFF06-62EF-450E-AD36-139C48AB1F96}"/>
              </a:ext>
            </a:extLst>
          </p:cNvPr>
          <p:cNvSpPr/>
          <p:nvPr/>
        </p:nvSpPr>
        <p:spPr>
          <a:xfrm>
            <a:off x="762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B87566-5116-41A6-9819-1DCDB124D09C}"/>
              </a:ext>
            </a:extLst>
          </p:cNvPr>
          <p:cNvSpPr/>
          <p:nvPr/>
        </p:nvSpPr>
        <p:spPr>
          <a:xfrm>
            <a:off x="1295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EA8255-8D09-4269-A3F5-73819A8CF9C7}"/>
              </a:ext>
            </a:extLst>
          </p:cNvPr>
          <p:cNvSpPr/>
          <p:nvPr/>
        </p:nvSpPr>
        <p:spPr>
          <a:xfrm>
            <a:off x="1828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1E129D-9549-44E3-ABD9-19304A35D222}"/>
              </a:ext>
            </a:extLst>
          </p:cNvPr>
          <p:cNvSpPr/>
          <p:nvPr/>
        </p:nvSpPr>
        <p:spPr>
          <a:xfrm>
            <a:off x="2362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89AF64-E136-4715-A5BD-D497E8C0412A}"/>
              </a:ext>
            </a:extLst>
          </p:cNvPr>
          <p:cNvSpPr/>
          <p:nvPr/>
        </p:nvSpPr>
        <p:spPr>
          <a:xfrm>
            <a:off x="152400" y="2362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8127402-0D21-413F-8484-90CD10AD13AB}"/>
              </a:ext>
            </a:extLst>
          </p:cNvPr>
          <p:cNvSpPr/>
          <p:nvPr/>
        </p:nvSpPr>
        <p:spPr>
          <a:xfrm>
            <a:off x="2895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AFCABE-6929-4F99-9B7A-0674439302E1}"/>
              </a:ext>
            </a:extLst>
          </p:cNvPr>
          <p:cNvSpPr/>
          <p:nvPr/>
        </p:nvSpPr>
        <p:spPr>
          <a:xfrm>
            <a:off x="3429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CCEFDB-5390-4DA9-8CC8-E74DD564BA94}"/>
              </a:ext>
            </a:extLst>
          </p:cNvPr>
          <p:cNvSpPr/>
          <p:nvPr/>
        </p:nvSpPr>
        <p:spPr>
          <a:xfrm>
            <a:off x="3962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2B3F5F-119B-4031-9FF5-3311AB94CFFC}"/>
              </a:ext>
            </a:extLst>
          </p:cNvPr>
          <p:cNvSpPr/>
          <p:nvPr/>
        </p:nvSpPr>
        <p:spPr>
          <a:xfrm>
            <a:off x="4495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6240F5-36BB-4124-B3FB-599F3527FC06}"/>
              </a:ext>
            </a:extLst>
          </p:cNvPr>
          <p:cNvSpPr/>
          <p:nvPr/>
        </p:nvSpPr>
        <p:spPr>
          <a:xfrm>
            <a:off x="762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B7CDD2-E283-4BC4-8CC0-CA3C9C121D54}"/>
              </a:ext>
            </a:extLst>
          </p:cNvPr>
          <p:cNvSpPr/>
          <p:nvPr/>
        </p:nvSpPr>
        <p:spPr>
          <a:xfrm>
            <a:off x="1295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FE92755-CD04-4993-AA5B-6FA674E59CD6}"/>
              </a:ext>
            </a:extLst>
          </p:cNvPr>
          <p:cNvSpPr/>
          <p:nvPr/>
        </p:nvSpPr>
        <p:spPr>
          <a:xfrm>
            <a:off x="1828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85E79A-2A55-4FAD-866A-D5FF0C0D0E6B}"/>
              </a:ext>
            </a:extLst>
          </p:cNvPr>
          <p:cNvSpPr/>
          <p:nvPr/>
        </p:nvSpPr>
        <p:spPr>
          <a:xfrm>
            <a:off x="23622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DB10F93-A55E-46A0-B569-351781ADCF99}"/>
              </a:ext>
            </a:extLst>
          </p:cNvPr>
          <p:cNvSpPr/>
          <p:nvPr/>
        </p:nvSpPr>
        <p:spPr>
          <a:xfrm>
            <a:off x="152400" y="2819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72A39-1506-48B7-9958-78BBEAF1209B}"/>
              </a:ext>
            </a:extLst>
          </p:cNvPr>
          <p:cNvSpPr/>
          <p:nvPr/>
        </p:nvSpPr>
        <p:spPr>
          <a:xfrm>
            <a:off x="28956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319FEE8-0F27-44EC-ADAA-5DF174990F77}"/>
              </a:ext>
            </a:extLst>
          </p:cNvPr>
          <p:cNvSpPr/>
          <p:nvPr/>
        </p:nvSpPr>
        <p:spPr>
          <a:xfrm>
            <a:off x="3429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B7474D-FB28-4509-AD98-167679F873FC}"/>
              </a:ext>
            </a:extLst>
          </p:cNvPr>
          <p:cNvSpPr/>
          <p:nvPr/>
        </p:nvSpPr>
        <p:spPr>
          <a:xfrm>
            <a:off x="3962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71FDDD-8353-4A9F-B123-E2792E1352E4}"/>
              </a:ext>
            </a:extLst>
          </p:cNvPr>
          <p:cNvSpPr/>
          <p:nvPr/>
        </p:nvSpPr>
        <p:spPr>
          <a:xfrm>
            <a:off x="4495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E21F92-585D-406B-9FBE-B6DE49C7F541}"/>
              </a:ext>
            </a:extLst>
          </p:cNvPr>
          <p:cNvSpPr/>
          <p:nvPr/>
        </p:nvSpPr>
        <p:spPr>
          <a:xfrm>
            <a:off x="762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B45BCE-39C7-4926-A37D-DDEDBBF8BF61}"/>
              </a:ext>
            </a:extLst>
          </p:cNvPr>
          <p:cNvSpPr/>
          <p:nvPr/>
        </p:nvSpPr>
        <p:spPr>
          <a:xfrm>
            <a:off x="1295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B077D9-0F59-4724-9A06-9E552CA35F57}"/>
              </a:ext>
            </a:extLst>
          </p:cNvPr>
          <p:cNvSpPr/>
          <p:nvPr/>
        </p:nvSpPr>
        <p:spPr>
          <a:xfrm>
            <a:off x="1828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4DF8A78-22DD-40F8-A938-4C1FC1447E8D}"/>
              </a:ext>
            </a:extLst>
          </p:cNvPr>
          <p:cNvSpPr/>
          <p:nvPr/>
        </p:nvSpPr>
        <p:spPr>
          <a:xfrm>
            <a:off x="23622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B1E9E0C-2F87-4E7C-BD9D-D45C38659FF0}"/>
              </a:ext>
            </a:extLst>
          </p:cNvPr>
          <p:cNvSpPr/>
          <p:nvPr/>
        </p:nvSpPr>
        <p:spPr>
          <a:xfrm>
            <a:off x="152400" y="32766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2BA804-61A7-400A-B024-86EA9BFFB7E7}"/>
              </a:ext>
            </a:extLst>
          </p:cNvPr>
          <p:cNvSpPr/>
          <p:nvPr/>
        </p:nvSpPr>
        <p:spPr>
          <a:xfrm>
            <a:off x="28956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E92394-3383-4AAA-BE20-58D8BEE24517}"/>
              </a:ext>
            </a:extLst>
          </p:cNvPr>
          <p:cNvSpPr/>
          <p:nvPr/>
        </p:nvSpPr>
        <p:spPr>
          <a:xfrm>
            <a:off x="3429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E82CFB8-0A1F-47D3-B693-D461F56D28D2}"/>
              </a:ext>
            </a:extLst>
          </p:cNvPr>
          <p:cNvSpPr/>
          <p:nvPr/>
        </p:nvSpPr>
        <p:spPr>
          <a:xfrm>
            <a:off x="3962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EB06E80-ADBB-496D-AD45-0A7366605D2B}"/>
              </a:ext>
            </a:extLst>
          </p:cNvPr>
          <p:cNvSpPr/>
          <p:nvPr/>
        </p:nvSpPr>
        <p:spPr>
          <a:xfrm>
            <a:off x="4495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FB38F15-28D1-4BE3-919D-0828DBA30D56}"/>
              </a:ext>
            </a:extLst>
          </p:cNvPr>
          <p:cNvSpPr/>
          <p:nvPr/>
        </p:nvSpPr>
        <p:spPr>
          <a:xfrm>
            <a:off x="762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18ADF47-66DB-494C-AD58-3663B8968117}"/>
              </a:ext>
            </a:extLst>
          </p:cNvPr>
          <p:cNvSpPr/>
          <p:nvPr/>
        </p:nvSpPr>
        <p:spPr>
          <a:xfrm>
            <a:off x="1295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BF496A0-E6F0-4C73-89F8-08491A25BBD7}"/>
              </a:ext>
            </a:extLst>
          </p:cNvPr>
          <p:cNvSpPr/>
          <p:nvPr/>
        </p:nvSpPr>
        <p:spPr>
          <a:xfrm>
            <a:off x="1828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CB2FCFB-0C0F-464E-B76A-BB3894A49156}"/>
              </a:ext>
            </a:extLst>
          </p:cNvPr>
          <p:cNvSpPr/>
          <p:nvPr/>
        </p:nvSpPr>
        <p:spPr>
          <a:xfrm>
            <a:off x="23622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9723D0-F3C2-4E68-AD76-D7A3C52EAD44}"/>
              </a:ext>
            </a:extLst>
          </p:cNvPr>
          <p:cNvSpPr/>
          <p:nvPr/>
        </p:nvSpPr>
        <p:spPr>
          <a:xfrm>
            <a:off x="152400" y="37338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9FD074C-C2F8-4C3B-B6FC-F82165ED68D6}"/>
              </a:ext>
            </a:extLst>
          </p:cNvPr>
          <p:cNvSpPr/>
          <p:nvPr/>
        </p:nvSpPr>
        <p:spPr>
          <a:xfrm>
            <a:off x="28956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68BDD6-FA65-48C0-9899-627F5744C1BF}"/>
              </a:ext>
            </a:extLst>
          </p:cNvPr>
          <p:cNvSpPr/>
          <p:nvPr/>
        </p:nvSpPr>
        <p:spPr>
          <a:xfrm>
            <a:off x="3429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6B42182-38B2-42C7-9098-05B346D59FA1}"/>
              </a:ext>
            </a:extLst>
          </p:cNvPr>
          <p:cNvSpPr/>
          <p:nvPr/>
        </p:nvSpPr>
        <p:spPr>
          <a:xfrm>
            <a:off x="3962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D055B0E-BC41-4EB9-B9DD-95477AF25390}"/>
              </a:ext>
            </a:extLst>
          </p:cNvPr>
          <p:cNvSpPr/>
          <p:nvPr/>
        </p:nvSpPr>
        <p:spPr>
          <a:xfrm>
            <a:off x="4495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62966AF-DFBC-4D5F-8245-F0ABD247CEED}"/>
              </a:ext>
            </a:extLst>
          </p:cNvPr>
          <p:cNvSpPr/>
          <p:nvPr/>
        </p:nvSpPr>
        <p:spPr>
          <a:xfrm>
            <a:off x="762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A9EDA5-433C-47E7-8EAF-BBAA0625C552}"/>
              </a:ext>
            </a:extLst>
          </p:cNvPr>
          <p:cNvSpPr/>
          <p:nvPr/>
        </p:nvSpPr>
        <p:spPr>
          <a:xfrm>
            <a:off x="1295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0361F27-8C65-4A74-808F-15636321E7BF}"/>
              </a:ext>
            </a:extLst>
          </p:cNvPr>
          <p:cNvSpPr/>
          <p:nvPr/>
        </p:nvSpPr>
        <p:spPr>
          <a:xfrm>
            <a:off x="1828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3877C9-21BD-43E7-A267-414B03C992AB}"/>
              </a:ext>
            </a:extLst>
          </p:cNvPr>
          <p:cNvSpPr/>
          <p:nvPr/>
        </p:nvSpPr>
        <p:spPr>
          <a:xfrm>
            <a:off x="23622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56858A7-F9E4-4638-9DD2-6517105F4C50}"/>
              </a:ext>
            </a:extLst>
          </p:cNvPr>
          <p:cNvSpPr/>
          <p:nvPr/>
        </p:nvSpPr>
        <p:spPr>
          <a:xfrm>
            <a:off x="152400" y="4191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DF29FC1-35D1-439E-80DB-713EA825CD58}"/>
              </a:ext>
            </a:extLst>
          </p:cNvPr>
          <p:cNvSpPr/>
          <p:nvPr/>
        </p:nvSpPr>
        <p:spPr>
          <a:xfrm>
            <a:off x="28956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7F0CEF-CA24-4DA7-8257-46AC78295B76}"/>
              </a:ext>
            </a:extLst>
          </p:cNvPr>
          <p:cNvSpPr/>
          <p:nvPr/>
        </p:nvSpPr>
        <p:spPr>
          <a:xfrm>
            <a:off x="3429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A462FA1-9324-4908-B391-AD0370A18A2E}"/>
              </a:ext>
            </a:extLst>
          </p:cNvPr>
          <p:cNvSpPr/>
          <p:nvPr/>
        </p:nvSpPr>
        <p:spPr>
          <a:xfrm>
            <a:off x="3962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6B61C5D-EF34-4F15-90A9-9063FB11518A}"/>
              </a:ext>
            </a:extLst>
          </p:cNvPr>
          <p:cNvSpPr/>
          <p:nvPr/>
        </p:nvSpPr>
        <p:spPr>
          <a:xfrm>
            <a:off x="4495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B5BFD46-D898-4FD8-AF49-12589BD20D93}"/>
              </a:ext>
            </a:extLst>
          </p:cNvPr>
          <p:cNvSpPr/>
          <p:nvPr/>
        </p:nvSpPr>
        <p:spPr>
          <a:xfrm>
            <a:off x="762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AEACAF-177C-4DD0-AFFB-54D063036FD4}"/>
              </a:ext>
            </a:extLst>
          </p:cNvPr>
          <p:cNvSpPr/>
          <p:nvPr/>
        </p:nvSpPr>
        <p:spPr>
          <a:xfrm>
            <a:off x="1295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FE42A2-C676-487E-BF1B-AF39279791D8}"/>
              </a:ext>
            </a:extLst>
          </p:cNvPr>
          <p:cNvSpPr/>
          <p:nvPr/>
        </p:nvSpPr>
        <p:spPr>
          <a:xfrm>
            <a:off x="1828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7A71263-38EF-49D3-B430-476185AA9998}"/>
              </a:ext>
            </a:extLst>
          </p:cNvPr>
          <p:cNvSpPr/>
          <p:nvPr/>
        </p:nvSpPr>
        <p:spPr>
          <a:xfrm>
            <a:off x="23622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D7C428A-1D54-40CD-907D-ACA747981D89}"/>
              </a:ext>
            </a:extLst>
          </p:cNvPr>
          <p:cNvSpPr/>
          <p:nvPr/>
        </p:nvSpPr>
        <p:spPr>
          <a:xfrm>
            <a:off x="152400" y="4648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141450D-3C69-4A6C-8C37-23F286BFFE2A}"/>
              </a:ext>
            </a:extLst>
          </p:cNvPr>
          <p:cNvSpPr/>
          <p:nvPr/>
        </p:nvSpPr>
        <p:spPr>
          <a:xfrm>
            <a:off x="28956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6DA9C93-9924-4EA8-8C75-466E35BBE4B3}"/>
              </a:ext>
            </a:extLst>
          </p:cNvPr>
          <p:cNvSpPr/>
          <p:nvPr/>
        </p:nvSpPr>
        <p:spPr>
          <a:xfrm>
            <a:off x="3429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D6F70BE-48BA-473F-BFEB-99C32720E27F}"/>
              </a:ext>
            </a:extLst>
          </p:cNvPr>
          <p:cNvSpPr/>
          <p:nvPr/>
        </p:nvSpPr>
        <p:spPr>
          <a:xfrm>
            <a:off x="3962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D283864-EEF8-4F20-825C-CE4BE8A67C57}"/>
              </a:ext>
            </a:extLst>
          </p:cNvPr>
          <p:cNvSpPr/>
          <p:nvPr/>
        </p:nvSpPr>
        <p:spPr>
          <a:xfrm>
            <a:off x="4495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A4BC86C-E576-47FD-BF91-B8D69DF03293}"/>
              </a:ext>
            </a:extLst>
          </p:cNvPr>
          <p:cNvSpPr/>
          <p:nvPr/>
        </p:nvSpPr>
        <p:spPr>
          <a:xfrm>
            <a:off x="762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3D5A10F-D45C-4586-81F4-BE781DBEFEDB}"/>
              </a:ext>
            </a:extLst>
          </p:cNvPr>
          <p:cNvSpPr/>
          <p:nvPr/>
        </p:nvSpPr>
        <p:spPr>
          <a:xfrm>
            <a:off x="1295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495D255-7EF2-473A-8301-A03F2A970E95}"/>
              </a:ext>
            </a:extLst>
          </p:cNvPr>
          <p:cNvSpPr/>
          <p:nvPr/>
        </p:nvSpPr>
        <p:spPr>
          <a:xfrm>
            <a:off x="1828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1C9B6B5-61D9-4C48-9FFF-2E1784C80DBF}"/>
              </a:ext>
            </a:extLst>
          </p:cNvPr>
          <p:cNvSpPr/>
          <p:nvPr/>
        </p:nvSpPr>
        <p:spPr>
          <a:xfrm>
            <a:off x="23622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B9DA346-6440-4803-B43E-37B6EE4E293E}"/>
              </a:ext>
            </a:extLst>
          </p:cNvPr>
          <p:cNvSpPr/>
          <p:nvPr/>
        </p:nvSpPr>
        <p:spPr>
          <a:xfrm>
            <a:off x="152400" y="5105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FF50369-6701-43D8-83DA-F188D7AD21A5}"/>
              </a:ext>
            </a:extLst>
          </p:cNvPr>
          <p:cNvSpPr/>
          <p:nvPr/>
        </p:nvSpPr>
        <p:spPr>
          <a:xfrm>
            <a:off x="28956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5907A77-87B3-450B-9083-479B1B0B3CD6}"/>
              </a:ext>
            </a:extLst>
          </p:cNvPr>
          <p:cNvSpPr/>
          <p:nvPr/>
        </p:nvSpPr>
        <p:spPr>
          <a:xfrm>
            <a:off x="3429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97D8555-3912-4345-8E41-611662A3CABC}"/>
              </a:ext>
            </a:extLst>
          </p:cNvPr>
          <p:cNvSpPr/>
          <p:nvPr/>
        </p:nvSpPr>
        <p:spPr>
          <a:xfrm>
            <a:off x="3962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12D607D-F1B6-4353-B43B-49396CBC0AF8}"/>
              </a:ext>
            </a:extLst>
          </p:cNvPr>
          <p:cNvSpPr/>
          <p:nvPr/>
        </p:nvSpPr>
        <p:spPr>
          <a:xfrm>
            <a:off x="4495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3630" name="TextBox 16">
            <a:extLst>
              <a:ext uri="{FF2B5EF4-FFF2-40B4-BE49-F238E27FC236}">
                <a16:creationId xmlns:a16="http://schemas.microsoft.com/office/drawing/2014/main" id="{9A8F2850-A1DF-4071-8EC4-2456D803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907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2</a:t>
            </a:r>
          </a:p>
        </p:txBody>
      </p:sp>
      <p:sp>
        <p:nvSpPr>
          <p:cNvPr id="23631" name="TextBox 16">
            <a:extLst>
              <a:ext uri="{FF2B5EF4-FFF2-40B4-BE49-F238E27FC236}">
                <a16:creationId xmlns:a16="http://schemas.microsoft.com/office/drawing/2014/main" id="{98E2C0E7-89E9-4919-863E-36DBC0F02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479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3</a:t>
            </a:r>
          </a:p>
        </p:txBody>
      </p:sp>
      <p:sp>
        <p:nvSpPr>
          <p:cNvPr id="23632" name="TextBox 16">
            <a:extLst>
              <a:ext uri="{FF2B5EF4-FFF2-40B4-BE49-F238E27FC236}">
                <a16:creationId xmlns:a16="http://schemas.microsoft.com/office/drawing/2014/main" id="{F90A0E4B-661B-4B71-9A3E-80AB51C1E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98825"/>
            <a:ext cx="990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4</a:t>
            </a:r>
          </a:p>
        </p:txBody>
      </p:sp>
      <p:sp>
        <p:nvSpPr>
          <p:cNvPr id="23633" name="TextBox 16">
            <a:extLst>
              <a:ext uri="{FF2B5EF4-FFF2-40B4-BE49-F238E27FC236}">
                <a16:creationId xmlns:a16="http://schemas.microsoft.com/office/drawing/2014/main" id="{BD485725-B7A0-43F5-B3FC-C2B9D0AD9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623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5</a:t>
            </a:r>
          </a:p>
        </p:txBody>
      </p:sp>
      <p:sp>
        <p:nvSpPr>
          <p:cNvPr id="23634" name="TextBox 16">
            <a:extLst>
              <a:ext uri="{FF2B5EF4-FFF2-40B4-BE49-F238E27FC236}">
                <a16:creationId xmlns:a16="http://schemas.microsoft.com/office/drawing/2014/main" id="{D37A38BD-BE0D-48C1-ABDD-370DFB261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2195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6</a:t>
            </a:r>
          </a:p>
        </p:txBody>
      </p:sp>
      <p:sp>
        <p:nvSpPr>
          <p:cNvPr id="23635" name="TextBox 16">
            <a:extLst>
              <a:ext uri="{FF2B5EF4-FFF2-40B4-BE49-F238E27FC236}">
                <a16:creationId xmlns:a16="http://schemas.microsoft.com/office/drawing/2014/main" id="{11D18CC6-6085-4909-86BC-EF738340D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6767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7</a:t>
            </a:r>
          </a:p>
        </p:txBody>
      </p:sp>
      <p:sp>
        <p:nvSpPr>
          <p:cNvPr id="23636" name="TextBox 16">
            <a:extLst>
              <a:ext uri="{FF2B5EF4-FFF2-40B4-BE49-F238E27FC236}">
                <a16:creationId xmlns:a16="http://schemas.microsoft.com/office/drawing/2014/main" id="{3D89F828-EA4F-4D3E-956F-D8AE60120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13397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Core 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4B87B9F-1F15-4810-B961-5C3FE51907B2}"/>
              </a:ext>
            </a:extLst>
          </p:cNvPr>
          <p:cNvSpPr txBox="1"/>
          <p:nvPr/>
        </p:nvSpPr>
        <p:spPr>
          <a:xfrm>
            <a:off x="60960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1000</a:t>
            </a:r>
          </a:p>
          <a:p>
            <a:pPr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CEAD286-7217-4686-B4ED-B3E9CD926BF1}"/>
              </a:ext>
            </a:extLst>
          </p:cNvPr>
          <p:cNvSpPr/>
          <p:nvPr/>
        </p:nvSpPr>
        <p:spPr>
          <a:xfrm>
            <a:off x="5486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95E1C52-521D-43D3-BE3C-1A4E0FA5CBF8}"/>
              </a:ext>
            </a:extLst>
          </p:cNvPr>
          <p:cNvSpPr/>
          <p:nvPr/>
        </p:nvSpPr>
        <p:spPr>
          <a:xfrm>
            <a:off x="5715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1DED247-E6FA-42D0-AABC-5A36AB17E228}"/>
              </a:ext>
            </a:extLst>
          </p:cNvPr>
          <p:cNvSpPr/>
          <p:nvPr/>
        </p:nvSpPr>
        <p:spPr>
          <a:xfrm>
            <a:off x="5943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78BED92-E573-4BC3-8499-1B5075825C8C}"/>
              </a:ext>
            </a:extLst>
          </p:cNvPr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2CCC89A-C483-4386-A7D8-594F5064784D}"/>
              </a:ext>
            </a:extLst>
          </p:cNvPr>
          <p:cNvSpPr/>
          <p:nvPr/>
        </p:nvSpPr>
        <p:spPr>
          <a:xfrm>
            <a:off x="6400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2EBEAF7-54D7-4205-AEAD-E4D8EA1E9A1B}"/>
              </a:ext>
            </a:extLst>
          </p:cNvPr>
          <p:cNvSpPr/>
          <p:nvPr/>
        </p:nvSpPr>
        <p:spPr>
          <a:xfrm>
            <a:off x="6629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708F6F2-0C7E-4AF4-92D0-FEB723573C4A}"/>
              </a:ext>
            </a:extLst>
          </p:cNvPr>
          <p:cNvSpPr/>
          <p:nvPr/>
        </p:nvSpPr>
        <p:spPr>
          <a:xfrm>
            <a:off x="6858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7D22C0D-A6B6-4701-90C3-275F1553BABB}"/>
              </a:ext>
            </a:extLst>
          </p:cNvPr>
          <p:cNvSpPr/>
          <p:nvPr/>
        </p:nvSpPr>
        <p:spPr>
          <a:xfrm>
            <a:off x="7086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6DB59D9-38A0-4B23-B33A-AA3D45BF5CB0}"/>
              </a:ext>
            </a:extLst>
          </p:cNvPr>
          <p:cNvSpPr/>
          <p:nvPr/>
        </p:nvSpPr>
        <p:spPr>
          <a:xfrm>
            <a:off x="7315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B32E82-2857-4B82-8487-7B963994B731}"/>
              </a:ext>
            </a:extLst>
          </p:cNvPr>
          <p:cNvSpPr/>
          <p:nvPr/>
        </p:nvSpPr>
        <p:spPr>
          <a:xfrm>
            <a:off x="7543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1B74C99-E704-40CA-9CD3-9001254616BC}"/>
              </a:ext>
            </a:extLst>
          </p:cNvPr>
          <p:cNvSpPr/>
          <p:nvPr/>
        </p:nvSpPr>
        <p:spPr>
          <a:xfrm>
            <a:off x="7772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5B9CDAF-8F1C-419A-8F8C-6B977672FC07}"/>
              </a:ext>
            </a:extLst>
          </p:cNvPr>
          <p:cNvSpPr/>
          <p:nvPr/>
        </p:nvSpPr>
        <p:spPr>
          <a:xfrm>
            <a:off x="8001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CCFF1E9-792A-4D8F-BD00-FD041DC2F640}"/>
              </a:ext>
            </a:extLst>
          </p:cNvPr>
          <p:cNvSpPr/>
          <p:nvPr/>
        </p:nvSpPr>
        <p:spPr>
          <a:xfrm>
            <a:off x="8229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78F5E5F-979E-4319-8CC7-2B9C6C3AA8E5}"/>
              </a:ext>
            </a:extLst>
          </p:cNvPr>
          <p:cNvSpPr/>
          <p:nvPr/>
        </p:nvSpPr>
        <p:spPr>
          <a:xfrm>
            <a:off x="8458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1209B60-7889-487C-A52C-2D26194C725D}"/>
              </a:ext>
            </a:extLst>
          </p:cNvPr>
          <p:cNvSpPr/>
          <p:nvPr/>
        </p:nvSpPr>
        <p:spPr>
          <a:xfrm>
            <a:off x="8686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862B31F-7D79-45C1-A4B5-F8DE3F3C42EA}"/>
              </a:ext>
            </a:extLst>
          </p:cNvPr>
          <p:cNvSpPr/>
          <p:nvPr/>
        </p:nvSpPr>
        <p:spPr>
          <a:xfrm>
            <a:off x="8915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78C116B-1CE9-43D4-99EE-B7E5FBCF0292}"/>
              </a:ext>
            </a:extLst>
          </p:cNvPr>
          <p:cNvSpPr/>
          <p:nvPr/>
        </p:nvSpPr>
        <p:spPr>
          <a:xfrm>
            <a:off x="54864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CF1F4D5-171A-44F8-BADF-E1BF8D6F1AA0}"/>
              </a:ext>
            </a:extLst>
          </p:cNvPr>
          <p:cNvSpPr/>
          <p:nvPr/>
        </p:nvSpPr>
        <p:spPr>
          <a:xfrm>
            <a:off x="73152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8BFC34-421E-48E8-8EEB-DD388C05C26C}"/>
              </a:ext>
            </a:extLst>
          </p:cNvPr>
          <p:cNvSpPr/>
          <p:nvPr/>
        </p:nvSpPr>
        <p:spPr>
          <a:xfrm>
            <a:off x="54864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B52F43-8348-4C40-BEA3-E8FDCBD4FF5D}"/>
              </a:ext>
            </a:extLst>
          </p:cNvPr>
          <p:cNvSpPr/>
          <p:nvPr/>
        </p:nvSpPr>
        <p:spPr>
          <a:xfrm>
            <a:off x="73152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8DEBE73-4815-4079-8011-050BF612F228}"/>
              </a:ext>
            </a:extLst>
          </p:cNvPr>
          <p:cNvSpPr/>
          <p:nvPr/>
        </p:nvSpPr>
        <p:spPr>
          <a:xfrm>
            <a:off x="54864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64D03EA-7B19-4A3F-BCCF-867B5B9D022F}"/>
              </a:ext>
            </a:extLst>
          </p:cNvPr>
          <p:cNvSpPr/>
          <p:nvPr/>
        </p:nvSpPr>
        <p:spPr>
          <a:xfrm>
            <a:off x="73152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02EACA0-E0D8-4277-9995-DEEB708D1CD6}"/>
              </a:ext>
            </a:extLst>
          </p:cNvPr>
          <p:cNvSpPr/>
          <p:nvPr/>
        </p:nvSpPr>
        <p:spPr>
          <a:xfrm>
            <a:off x="5486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144930B-2057-4A94-BAEA-E05C36D4F7A3}"/>
              </a:ext>
            </a:extLst>
          </p:cNvPr>
          <p:cNvSpPr/>
          <p:nvPr/>
        </p:nvSpPr>
        <p:spPr>
          <a:xfrm>
            <a:off x="5715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BC069B7-4D41-41E6-8621-2779A647B80E}"/>
              </a:ext>
            </a:extLst>
          </p:cNvPr>
          <p:cNvSpPr/>
          <p:nvPr/>
        </p:nvSpPr>
        <p:spPr>
          <a:xfrm>
            <a:off x="5943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2990D63-6139-4F18-928F-C05FBB39C9B7}"/>
              </a:ext>
            </a:extLst>
          </p:cNvPr>
          <p:cNvSpPr/>
          <p:nvPr/>
        </p:nvSpPr>
        <p:spPr>
          <a:xfrm>
            <a:off x="6172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8CAF505-2A5C-43E5-90CE-9A912DF63FF6}"/>
              </a:ext>
            </a:extLst>
          </p:cNvPr>
          <p:cNvSpPr/>
          <p:nvPr/>
        </p:nvSpPr>
        <p:spPr>
          <a:xfrm>
            <a:off x="6400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C8FC873-271F-4DD8-9FF2-59CC753B92C7}"/>
              </a:ext>
            </a:extLst>
          </p:cNvPr>
          <p:cNvSpPr/>
          <p:nvPr/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E5944C9-0747-4655-9857-3396761C10B0}"/>
              </a:ext>
            </a:extLst>
          </p:cNvPr>
          <p:cNvSpPr/>
          <p:nvPr/>
        </p:nvSpPr>
        <p:spPr>
          <a:xfrm>
            <a:off x="6858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A681488-5C0C-4C40-8746-3A9B2D781854}"/>
              </a:ext>
            </a:extLst>
          </p:cNvPr>
          <p:cNvSpPr/>
          <p:nvPr/>
        </p:nvSpPr>
        <p:spPr>
          <a:xfrm>
            <a:off x="7086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86A96FE-476E-4851-B9CA-47029EE4F85F}"/>
              </a:ext>
            </a:extLst>
          </p:cNvPr>
          <p:cNvSpPr/>
          <p:nvPr/>
        </p:nvSpPr>
        <p:spPr>
          <a:xfrm>
            <a:off x="7315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442707E-9E30-4B57-A508-B975CAC03C51}"/>
              </a:ext>
            </a:extLst>
          </p:cNvPr>
          <p:cNvSpPr/>
          <p:nvPr/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65934A6-0DD9-41A8-B32C-2005FDEFBF3D}"/>
              </a:ext>
            </a:extLst>
          </p:cNvPr>
          <p:cNvSpPr/>
          <p:nvPr/>
        </p:nvSpPr>
        <p:spPr>
          <a:xfrm>
            <a:off x="7772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3D6DF95-31A7-4F3B-AB8D-E92B76AFA075}"/>
              </a:ext>
            </a:extLst>
          </p:cNvPr>
          <p:cNvSpPr/>
          <p:nvPr/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FDFF6E0-5E29-4A65-B87C-809B3B165A27}"/>
              </a:ext>
            </a:extLst>
          </p:cNvPr>
          <p:cNvSpPr/>
          <p:nvPr/>
        </p:nvSpPr>
        <p:spPr>
          <a:xfrm>
            <a:off x="8229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497D2CA-0DB9-4917-ADFD-FB547E9C3812}"/>
              </a:ext>
            </a:extLst>
          </p:cNvPr>
          <p:cNvSpPr/>
          <p:nvPr/>
        </p:nvSpPr>
        <p:spPr>
          <a:xfrm>
            <a:off x="8458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B657DD7-4AF5-45B8-8E41-4A52386594F2}"/>
              </a:ext>
            </a:extLst>
          </p:cNvPr>
          <p:cNvSpPr/>
          <p:nvPr/>
        </p:nvSpPr>
        <p:spPr>
          <a:xfrm>
            <a:off x="8686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D97D446-D4E7-4E73-8D21-8EDB29B8B375}"/>
              </a:ext>
            </a:extLst>
          </p:cNvPr>
          <p:cNvSpPr/>
          <p:nvPr/>
        </p:nvSpPr>
        <p:spPr>
          <a:xfrm>
            <a:off x="8915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5691266-A125-4DB6-BBB1-3B0211301ED2}"/>
              </a:ext>
            </a:extLst>
          </p:cNvPr>
          <p:cNvSpPr/>
          <p:nvPr/>
        </p:nvSpPr>
        <p:spPr>
          <a:xfrm>
            <a:off x="5486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BD093BF-456B-4BFC-8D7F-0A4FAC848599}"/>
              </a:ext>
            </a:extLst>
          </p:cNvPr>
          <p:cNvSpPr/>
          <p:nvPr/>
        </p:nvSpPr>
        <p:spPr>
          <a:xfrm>
            <a:off x="5715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3DBC447-C625-4888-9B88-BFCCA3952F0C}"/>
              </a:ext>
            </a:extLst>
          </p:cNvPr>
          <p:cNvSpPr/>
          <p:nvPr/>
        </p:nvSpPr>
        <p:spPr>
          <a:xfrm>
            <a:off x="5943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3235C7B-2835-4EEB-9499-0C78BD6E0471}"/>
              </a:ext>
            </a:extLst>
          </p:cNvPr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FC5B36A-DAC5-4348-A690-D3E856F0F18C}"/>
              </a:ext>
            </a:extLst>
          </p:cNvPr>
          <p:cNvSpPr/>
          <p:nvPr/>
        </p:nvSpPr>
        <p:spPr>
          <a:xfrm>
            <a:off x="6400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19236C0-E098-4C0F-BE85-6E7F06F04E42}"/>
              </a:ext>
            </a:extLst>
          </p:cNvPr>
          <p:cNvSpPr/>
          <p:nvPr/>
        </p:nvSpPr>
        <p:spPr>
          <a:xfrm>
            <a:off x="6629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3D9AB49-E8AF-41C0-8EE3-E85FAFD51F2F}"/>
              </a:ext>
            </a:extLst>
          </p:cNvPr>
          <p:cNvSpPr/>
          <p:nvPr/>
        </p:nvSpPr>
        <p:spPr>
          <a:xfrm>
            <a:off x="6858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1EDB9A4-069E-421E-A8B8-41476EA054F3}"/>
              </a:ext>
            </a:extLst>
          </p:cNvPr>
          <p:cNvSpPr/>
          <p:nvPr/>
        </p:nvSpPr>
        <p:spPr>
          <a:xfrm>
            <a:off x="7086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0BB5DD5-D6CF-4EE7-9B16-17377161263F}"/>
              </a:ext>
            </a:extLst>
          </p:cNvPr>
          <p:cNvSpPr/>
          <p:nvPr/>
        </p:nvSpPr>
        <p:spPr>
          <a:xfrm>
            <a:off x="7315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DE8FCE9-8A83-4934-BA56-37A56EF49BA0}"/>
              </a:ext>
            </a:extLst>
          </p:cNvPr>
          <p:cNvSpPr/>
          <p:nvPr/>
        </p:nvSpPr>
        <p:spPr>
          <a:xfrm>
            <a:off x="7543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FB31D58-8370-4ED6-A5C0-ABBC0EC61C6F}"/>
              </a:ext>
            </a:extLst>
          </p:cNvPr>
          <p:cNvSpPr/>
          <p:nvPr/>
        </p:nvSpPr>
        <p:spPr>
          <a:xfrm>
            <a:off x="7772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5D251A6-A9E2-43D6-9D52-89F809FBA6C1}"/>
              </a:ext>
            </a:extLst>
          </p:cNvPr>
          <p:cNvSpPr/>
          <p:nvPr/>
        </p:nvSpPr>
        <p:spPr>
          <a:xfrm>
            <a:off x="8001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37A60BD-DB0D-4108-9D82-C815D190CAE8}"/>
              </a:ext>
            </a:extLst>
          </p:cNvPr>
          <p:cNvSpPr/>
          <p:nvPr/>
        </p:nvSpPr>
        <p:spPr>
          <a:xfrm>
            <a:off x="8229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448FA29-DE73-4CC4-8AC0-6AC5CDAA5D8E}"/>
              </a:ext>
            </a:extLst>
          </p:cNvPr>
          <p:cNvSpPr/>
          <p:nvPr/>
        </p:nvSpPr>
        <p:spPr>
          <a:xfrm>
            <a:off x="845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B23D6CF-AA50-4EFF-9C91-8F0D2A94126A}"/>
              </a:ext>
            </a:extLst>
          </p:cNvPr>
          <p:cNvSpPr/>
          <p:nvPr/>
        </p:nvSpPr>
        <p:spPr>
          <a:xfrm>
            <a:off x="8686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0CE5E996-2880-458B-BBBE-F8DE2D58158E}"/>
              </a:ext>
            </a:extLst>
          </p:cNvPr>
          <p:cNvSpPr/>
          <p:nvPr/>
        </p:nvSpPr>
        <p:spPr>
          <a:xfrm>
            <a:off x="8915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C0B6342-D9B5-4831-96A8-C8551DAC8035}"/>
              </a:ext>
            </a:extLst>
          </p:cNvPr>
          <p:cNvSpPr/>
          <p:nvPr/>
        </p:nvSpPr>
        <p:spPr>
          <a:xfrm>
            <a:off x="5486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FA3D59C8-75B1-431A-8389-D27D66900AF1}"/>
              </a:ext>
            </a:extLst>
          </p:cNvPr>
          <p:cNvSpPr/>
          <p:nvPr/>
        </p:nvSpPr>
        <p:spPr>
          <a:xfrm>
            <a:off x="5715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1ACE9CF-F869-486D-B173-8C4BCBE0A91B}"/>
              </a:ext>
            </a:extLst>
          </p:cNvPr>
          <p:cNvSpPr/>
          <p:nvPr/>
        </p:nvSpPr>
        <p:spPr>
          <a:xfrm>
            <a:off x="5943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926DAF6-10DF-4CC3-A0DC-C25BFBBC0527}"/>
              </a:ext>
            </a:extLst>
          </p:cNvPr>
          <p:cNvSpPr/>
          <p:nvPr/>
        </p:nvSpPr>
        <p:spPr>
          <a:xfrm>
            <a:off x="6172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9383D5F-71D1-4035-9047-E03C9923E678}"/>
              </a:ext>
            </a:extLst>
          </p:cNvPr>
          <p:cNvSpPr/>
          <p:nvPr/>
        </p:nvSpPr>
        <p:spPr>
          <a:xfrm>
            <a:off x="6400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F0534EC4-2AA8-4152-8A8B-D1044C5ECC7C}"/>
              </a:ext>
            </a:extLst>
          </p:cNvPr>
          <p:cNvSpPr/>
          <p:nvPr/>
        </p:nvSpPr>
        <p:spPr>
          <a:xfrm>
            <a:off x="6629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D0E9C66-D477-4959-A820-4CBDFDFA3226}"/>
              </a:ext>
            </a:extLst>
          </p:cNvPr>
          <p:cNvSpPr/>
          <p:nvPr/>
        </p:nvSpPr>
        <p:spPr>
          <a:xfrm>
            <a:off x="6858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ECADF43-0D7E-4DD6-A352-22D88E4BA592}"/>
              </a:ext>
            </a:extLst>
          </p:cNvPr>
          <p:cNvSpPr/>
          <p:nvPr/>
        </p:nvSpPr>
        <p:spPr>
          <a:xfrm>
            <a:off x="7086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93F0523-9E98-4C32-A958-A43DD568477C}"/>
              </a:ext>
            </a:extLst>
          </p:cNvPr>
          <p:cNvSpPr/>
          <p:nvPr/>
        </p:nvSpPr>
        <p:spPr>
          <a:xfrm>
            <a:off x="7315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8C85D0A-9DF9-41B1-A948-3D9C6DCB8131}"/>
              </a:ext>
            </a:extLst>
          </p:cNvPr>
          <p:cNvSpPr/>
          <p:nvPr/>
        </p:nvSpPr>
        <p:spPr>
          <a:xfrm>
            <a:off x="7543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9A9AF0A-EE51-4A7A-BB5F-83C85BC37F18}"/>
              </a:ext>
            </a:extLst>
          </p:cNvPr>
          <p:cNvSpPr/>
          <p:nvPr/>
        </p:nvSpPr>
        <p:spPr>
          <a:xfrm>
            <a:off x="7772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AA49C65-B911-4E60-AFAC-EFDFC3229C9F}"/>
              </a:ext>
            </a:extLst>
          </p:cNvPr>
          <p:cNvSpPr/>
          <p:nvPr/>
        </p:nvSpPr>
        <p:spPr>
          <a:xfrm>
            <a:off x="8001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EB50B61-01A1-4CDF-97F7-FFF0B5DA4083}"/>
              </a:ext>
            </a:extLst>
          </p:cNvPr>
          <p:cNvSpPr/>
          <p:nvPr/>
        </p:nvSpPr>
        <p:spPr>
          <a:xfrm>
            <a:off x="8229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4C0401C-8189-4354-831D-A6380B115DD7}"/>
              </a:ext>
            </a:extLst>
          </p:cNvPr>
          <p:cNvSpPr/>
          <p:nvPr/>
        </p:nvSpPr>
        <p:spPr>
          <a:xfrm>
            <a:off x="8458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7361BB2-A5DD-498B-860C-B426D4B5B17D}"/>
              </a:ext>
            </a:extLst>
          </p:cNvPr>
          <p:cNvSpPr/>
          <p:nvPr/>
        </p:nvSpPr>
        <p:spPr>
          <a:xfrm>
            <a:off x="8686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2E0A22A-2532-4535-8B60-714351E43E3C}"/>
              </a:ext>
            </a:extLst>
          </p:cNvPr>
          <p:cNvSpPr/>
          <p:nvPr/>
        </p:nvSpPr>
        <p:spPr>
          <a:xfrm>
            <a:off x="8915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B294AB0-D28C-448B-AD11-D1B892AFA326}"/>
              </a:ext>
            </a:extLst>
          </p:cNvPr>
          <p:cNvSpPr/>
          <p:nvPr/>
        </p:nvSpPr>
        <p:spPr>
          <a:xfrm>
            <a:off x="5486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1B20F6C-6D18-4754-800E-B943CCBC8AA2}"/>
              </a:ext>
            </a:extLst>
          </p:cNvPr>
          <p:cNvSpPr/>
          <p:nvPr/>
        </p:nvSpPr>
        <p:spPr>
          <a:xfrm>
            <a:off x="5715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FD9E53DA-7916-4A41-974C-3BD74B3B7D67}"/>
              </a:ext>
            </a:extLst>
          </p:cNvPr>
          <p:cNvSpPr/>
          <p:nvPr/>
        </p:nvSpPr>
        <p:spPr>
          <a:xfrm>
            <a:off x="5943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21497AE2-98B2-4BFD-AB71-6422CB44DD06}"/>
              </a:ext>
            </a:extLst>
          </p:cNvPr>
          <p:cNvSpPr/>
          <p:nvPr/>
        </p:nvSpPr>
        <p:spPr>
          <a:xfrm>
            <a:off x="6172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7992D0C-1133-43CB-B516-C5EBF0723833}"/>
              </a:ext>
            </a:extLst>
          </p:cNvPr>
          <p:cNvSpPr/>
          <p:nvPr/>
        </p:nvSpPr>
        <p:spPr>
          <a:xfrm>
            <a:off x="6400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99634F3-3806-40AF-8229-1597D5E18C43}"/>
              </a:ext>
            </a:extLst>
          </p:cNvPr>
          <p:cNvSpPr/>
          <p:nvPr/>
        </p:nvSpPr>
        <p:spPr>
          <a:xfrm>
            <a:off x="6629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19989E4-F734-426A-9A08-097CCC7BB92B}"/>
              </a:ext>
            </a:extLst>
          </p:cNvPr>
          <p:cNvSpPr/>
          <p:nvPr/>
        </p:nvSpPr>
        <p:spPr>
          <a:xfrm>
            <a:off x="6858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F59C7B2-E637-4AC5-9C79-DA0DE6D9DD9C}"/>
              </a:ext>
            </a:extLst>
          </p:cNvPr>
          <p:cNvSpPr/>
          <p:nvPr/>
        </p:nvSpPr>
        <p:spPr>
          <a:xfrm>
            <a:off x="7086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8F9293A-D6E2-496C-ACEE-F3956999A59C}"/>
              </a:ext>
            </a:extLst>
          </p:cNvPr>
          <p:cNvSpPr/>
          <p:nvPr/>
        </p:nvSpPr>
        <p:spPr>
          <a:xfrm>
            <a:off x="7315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056C005-B261-4631-A39C-F69832F03B05}"/>
              </a:ext>
            </a:extLst>
          </p:cNvPr>
          <p:cNvSpPr/>
          <p:nvPr/>
        </p:nvSpPr>
        <p:spPr>
          <a:xfrm>
            <a:off x="7543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525AF44-D506-4830-A635-630B181EE988}"/>
              </a:ext>
            </a:extLst>
          </p:cNvPr>
          <p:cNvSpPr/>
          <p:nvPr/>
        </p:nvSpPr>
        <p:spPr>
          <a:xfrm>
            <a:off x="7772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CB359110-5BA2-43C5-98A6-745C5B0E98D9}"/>
              </a:ext>
            </a:extLst>
          </p:cNvPr>
          <p:cNvSpPr/>
          <p:nvPr/>
        </p:nvSpPr>
        <p:spPr>
          <a:xfrm>
            <a:off x="8001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DA7B6AB-ABAE-4864-B406-8D114CA407F7}"/>
              </a:ext>
            </a:extLst>
          </p:cNvPr>
          <p:cNvSpPr/>
          <p:nvPr/>
        </p:nvSpPr>
        <p:spPr>
          <a:xfrm>
            <a:off x="8229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4562B2E6-9A5D-4FF7-ABF3-B73624EB3E18}"/>
              </a:ext>
            </a:extLst>
          </p:cNvPr>
          <p:cNvSpPr/>
          <p:nvPr/>
        </p:nvSpPr>
        <p:spPr>
          <a:xfrm>
            <a:off x="8458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A1243BE-D6A5-4965-A63C-09BEE48BDE2B}"/>
              </a:ext>
            </a:extLst>
          </p:cNvPr>
          <p:cNvSpPr/>
          <p:nvPr/>
        </p:nvSpPr>
        <p:spPr>
          <a:xfrm>
            <a:off x="8686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5A211DE-1062-4C20-8E57-76E2D564201F}"/>
              </a:ext>
            </a:extLst>
          </p:cNvPr>
          <p:cNvSpPr/>
          <p:nvPr/>
        </p:nvSpPr>
        <p:spPr>
          <a:xfrm>
            <a:off x="8915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8E3ADE2-228F-478C-8B2E-FDE603F77ECA}"/>
              </a:ext>
            </a:extLst>
          </p:cNvPr>
          <p:cNvSpPr/>
          <p:nvPr/>
        </p:nvSpPr>
        <p:spPr>
          <a:xfrm>
            <a:off x="54864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9770FB7-8CED-456D-B209-80A523F6B9D3}"/>
              </a:ext>
            </a:extLst>
          </p:cNvPr>
          <p:cNvSpPr/>
          <p:nvPr/>
        </p:nvSpPr>
        <p:spPr>
          <a:xfrm>
            <a:off x="73152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B9376BF0-C1F2-41E3-89E6-E70AAFCB5FE0}"/>
              </a:ext>
            </a:extLst>
          </p:cNvPr>
          <p:cNvSpPr/>
          <p:nvPr/>
        </p:nvSpPr>
        <p:spPr>
          <a:xfrm>
            <a:off x="54864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F752987-4372-4E73-A987-DB393BE3E46A}"/>
              </a:ext>
            </a:extLst>
          </p:cNvPr>
          <p:cNvSpPr/>
          <p:nvPr/>
        </p:nvSpPr>
        <p:spPr>
          <a:xfrm>
            <a:off x="73152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FA170C7-E237-4266-A1D2-C259454CA669}"/>
              </a:ext>
            </a:extLst>
          </p:cNvPr>
          <p:cNvSpPr/>
          <p:nvPr/>
        </p:nvSpPr>
        <p:spPr>
          <a:xfrm>
            <a:off x="54864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C0759DB-6491-4F07-BB78-B61FD0F2DD46}"/>
              </a:ext>
            </a:extLst>
          </p:cNvPr>
          <p:cNvSpPr/>
          <p:nvPr/>
        </p:nvSpPr>
        <p:spPr>
          <a:xfrm>
            <a:off x="73152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9433603-8BB2-4C4F-949B-81467FD9BDA9}"/>
              </a:ext>
            </a:extLst>
          </p:cNvPr>
          <p:cNvSpPr/>
          <p:nvPr/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7B7BB83-6862-48D4-9D04-8579A3362835}"/>
              </a:ext>
            </a:extLst>
          </p:cNvPr>
          <p:cNvSpPr/>
          <p:nvPr/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E9D00BE0-0123-47BB-86A3-93EBE3925163}"/>
              </a:ext>
            </a:extLst>
          </p:cNvPr>
          <p:cNvSpPr/>
          <p:nvPr/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7468228-D06D-4708-A9C4-C0D6DAAD3E9A}"/>
              </a:ext>
            </a:extLst>
          </p:cNvPr>
          <p:cNvSpPr/>
          <p:nvPr/>
        </p:nvSpPr>
        <p:spPr>
          <a:xfrm>
            <a:off x="6172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508D3B0-891C-433F-92A1-245D4A65805A}"/>
              </a:ext>
            </a:extLst>
          </p:cNvPr>
          <p:cNvSpPr/>
          <p:nvPr/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00CD107-741B-4ACE-9962-8710F4F8423A}"/>
              </a:ext>
            </a:extLst>
          </p:cNvPr>
          <p:cNvSpPr/>
          <p:nvPr/>
        </p:nvSpPr>
        <p:spPr>
          <a:xfrm>
            <a:off x="6629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887F9B1-664C-4F8A-BBCB-24752709E79F}"/>
              </a:ext>
            </a:extLst>
          </p:cNvPr>
          <p:cNvSpPr/>
          <p:nvPr/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CAFB3B4-3CCB-452D-922F-80A04757712F}"/>
              </a:ext>
            </a:extLst>
          </p:cNvPr>
          <p:cNvSpPr/>
          <p:nvPr/>
        </p:nvSpPr>
        <p:spPr>
          <a:xfrm>
            <a:off x="7086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6A2DB99-586B-4C3E-9193-9EC90226A94F}"/>
              </a:ext>
            </a:extLst>
          </p:cNvPr>
          <p:cNvSpPr/>
          <p:nvPr/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D7C88810-C531-4122-92E6-242EE795D0F6}"/>
              </a:ext>
            </a:extLst>
          </p:cNvPr>
          <p:cNvSpPr/>
          <p:nvPr/>
        </p:nvSpPr>
        <p:spPr>
          <a:xfrm>
            <a:off x="7543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CF2105B-564A-4465-9A8B-59AB3C17E90C}"/>
              </a:ext>
            </a:extLst>
          </p:cNvPr>
          <p:cNvSpPr/>
          <p:nvPr/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8C1FC6F2-0C98-4FB3-8421-1B0EDF521FFE}"/>
              </a:ext>
            </a:extLst>
          </p:cNvPr>
          <p:cNvSpPr/>
          <p:nvPr/>
        </p:nvSpPr>
        <p:spPr>
          <a:xfrm>
            <a:off x="8001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A40C8D1B-1BFD-4040-A23E-D73DE573E79B}"/>
              </a:ext>
            </a:extLst>
          </p:cNvPr>
          <p:cNvSpPr/>
          <p:nvPr/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6C2E689-1F23-4C55-AB27-8DB849B30A20}"/>
              </a:ext>
            </a:extLst>
          </p:cNvPr>
          <p:cNvSpPr/>
          <p:nvPr/>
        </p:nvSpPr>
        <p:spPr>
          <a:xfrm>
            <a:off x="8458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5E0C33F-5236-4F72-B244-A8035790A45C}"/>
              </a:ext>
            </a:extLst>
          </p:cNvPr>
          <p:cNvSpPr/>
          <p:nvPr/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897C2F5B-AF3D-470E-A4CC-6F5086C8DE9F}"/>
              </a:ext>
            </a:extLst>
          </p:cNvPr>
          <p:cNvSpPr/>
          <p:nvPr/>
        </p:nvSpPr>
        <p:spPr>
          <a:xfrm>
            <a:off x="8915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8DA450D-951A-4FB4-B22B-9CD9235F1C46}"/>
              </a:ext>
            </a:extLst>
          </p:cNvPr>
          <p:cNvSpPr/>
          <p:nvPr/>
        </p:nvSpPr>
        <p:spPr>
          <a:xfrm>
            <a:off x="5486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5B01AD82-ED1D-4CDE-8851-870D2B6A65BD}"/>
              </a:ext>
            </a:extLst>
          </p:cNvPr>
          <p:cNvSpPr/>
          <p:nvPr/>
        </p:nvSpPr>
        <p:spPr>
          <a:xfrm>
            <a:off x="5715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83EBDFCA-11F6-4F88-BA74-95FDA61F43A6}"/>
              </a:ext>
            </a:extLst>
          </p:cNvPr>
          <p:cNvSpPr/>
          <p:nvPr/>
        </p:nvSpPr>
        <p:spPr>
          <a:xfrm>
            <a:off x="5943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4487568D-704C-4DBB-A40D-1F1303376C80}"/>
              </a:ext>
            </a:extLst>
          </p:cNvPr>
          <p:cNvSpPr/>
          <p:nvPr/>
        </p:nvSpPr>
        <p:spPr>
          <a:xfrm>
            <a:off x="6172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42BC919-92FF-49AF-B0BF-F6F9B19F94B3}"/>
              </a:ext>
            </a:extLst>
          </p:cNvPr>
          <p:cNvSpPr/>
          <p:nvPr/>
        </p:nvSpPr>
        <p:spPr>
          <a:xfrm>
            <a:off x="6400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B6E4EB1F-1DE9-4EF8-B79A-ADD0AACB50C8}"/>
              </a:ext>
            </a:extLst>
          </p:cNvPr>
          <p:cNvSpPr/>
          <p:nvPr/>
        </p:nvSpPr>
        <p:spPr>
          <a:xfrm>
            <a:off x="6629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002D83D-496C-47FB-9A34-BC11C3347B2E}"/>
              </a:ext>
            </a:extLst>
          </p:cNvPr>
          <p:cNvSpPr/>
          <p:nvPr/>
        </p:nvSpPr>
        <p:spPr>
          <a:xfrm>
            <a:off x="6858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17304C1-754F-457D-A0D9-2CF64C47AF2B}"/>
              </a:ext>
            </a:extLst>
          </p:cNvPr>
          <p:cNvSpPr/>
          <p:nvPr/>
        </p:nvSpPr>
        <p:spPr>
          <a:xfrm>
            <a:off x="7086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665AEB54-9D2C-469D-B021-51DE7CFC2328}"/>
              </a:ext>
            </a:extLst>
          </p:cNvPr>
          <p:cNvSpPr/>
          <p:nvPr/>
        </p:nvSpPr>
        <p:spPr>
          <a:xfrm>
            <a:off x="7315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44EAF01B-9B0E-4DC5-B29B-7953A967F5E0}"/>
              </a:ext>
            </a:extLst>
          </p:cNvPr>
          <p:cNvSpPr/>
          <p:nvPr/>
        </p:nvSpPr>
        <p:spPr>
          <a:xfrm>
            <a:off x="7543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B6E915F-24A3-4E87-A6CF-1E87D4ACE3B4}"/>
              </a:ext>
            </a:extLst>
          </p:cNvPr>
          <p:cNvSpPr/>
          <p:nvPr/>
        </p:nvSpPr>
        <p:spPr>
          <a:xfrm>
            <a:off x="7772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6FBDA18-3457-4EC7-876D-DEFFA3DB00A2}"/>
              </a:ext>
            </a:extLst>
          </p:cNvPr>
          <p:cNvSpPr/>
          <p:nvPr/>
        </p:nvSpPr>
        <p:spPr>
          <a:xfrm>
            <a:off x="8001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D8E9015-DB01-4A46-8EE4-42D37DC38B3E}"/>
              </a:ext>
            </a:extLst>
          </p:cNvPr>
          <p:cNvSpPr/>
          <p:nvPr/>
        </p:nvSpPr>
        <p:spPr>
          <a:xfrm>
            <a:off x="8229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C04B9600-0456-40B6-B9B4-9AFFFE5DB5B6}"/>
              </a:ext>
            </a:extLst>
          </p:cNvPr>
          <p:cNvSpPr/>
          <p:nvPr/>
        </p:nvSpPr>
        <p:spPr>
          <a:xfrm>
            <a:off x="8458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FD57065D-595B-4B2A-92F5-8AD1FAAC917B}"/>
              </a:ext>
            </a:extLst>
          </p:cNvPr>
          <p:cNvSpPr/>
          <p:nvPr/>
        </p:nvSpPr>
        <p:spPr>
          <a:xfrm>
            <a:off x="8686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99F8A9-9AF8-4D01-B60D-5A34CDED50EB}"/>
              </a:ext>
            </a:extLst>
          </p:cNvPr>
          <p:cNvSpPr/>
          <p:nvPr/>
        </p:nvSpPr>
        <p:spPr>
          <a:xfrm>
            <a:off x="8915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E556B98-7B5A-4B13-A073-9ADAFC97C917}"/>
              </a:ext>
            </a:extLst>
          </p:cNvPr>
          <p:cNvSpPr/>
          <p:nvPr/>
        </p:nvSpPr>
        <p:spPr>
          <a:xfrm>
            <a:off x="5486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E9C7998-D108-4A7A-9382-53CD11016BC9}"/>
              </a:ext>
            </a:extLst>
          </p:cNvPr>
          <p:cNvSpPr/>
          <p:nvPr/>
        </p:nvSpPr>
        <p:spPr>
          <a:xfrm>
            <a:off x="5715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670E1629-59C3-4544-9B5B-A3D9983BCBEC}"/>
              </a:ext>
            </a:extLst>
          </p:cNvPr>
          <p:cNvSpPr/>
          <p:nvPr/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17B3437-9817-4E65-92FC-E294C73CBB40}"/>
              </a:ext>
            </a:extLst>
          </p:cNvPr>
          <p:cNvSpPr/>
          <p:nvPr/>
        </p:nvSpPr>
        <p:spPr>
          <a:xfrm>
            <a:off x="6172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E9CF0A8C-84BC-437C-B284-762C661C396A}"/>
              </a:ext>
            </a:extLst>
          </p:cNvPr>
          <p:cNvSpPr/>
          <p:nvPr/>
        </p:nvSpPr>
        <p:spPr>
          <a:xfrm>
            <a:off x="6400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5D519529-8DCB-4C9F-94DB-2E600FE87A60}"/>
              </a:ext>
            </a:extLst>
          </p:cNvPr>
          <p:cNvSpPr/>
          <p:nvPr/>
        </p:nvSpPr>
        <p:spPr>
          <a:xfrm>
            <a:off x="6629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E99598A-D8AA-4B9D-AFEF-497FF6B65767}"/>
              </a:ext>
            </a:extLst>
          </p:cNvPr>
          <p:cNvSpPr/>
          <p:nvPr/>
        </p:nvSpPr>
        <p:spPr>
          <a:xfrm>
            <a:off x="6858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E6478689-A823-4285-A83D-64F1D0DEB252}"/>
              </a:ext>
            </a:extLst>
          </p:cNvPr>
          <p:cNvSpPr/>
          <p:nvPr/>
        </p:nvSpPr>
        <p:spPr>
          <a:xfrm>
            <a:off x="7086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67EDC01-8331-467F-9506-894EE612EE11}"/>
              </a:ext>
            </a:extLst>
          </p:cNvPr>
          <p:cNvSpPr/>
          <p:nvPr/>
        </p:nvSpPr>
        <p:spPr>
          <a:xfrm>
            <a:off x="7315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FF8790AF-FF1E-4EBA-857B-D989AF624E92}"/>
              </a:ext>
            </a:extLst>
          </p:cNvPr>
          <p:cNvSpPr/>
          <p:nvPr/>
        </p:nvSpPr>
        <p:spPr>
          <a:xfrm>
            <a:off x="7543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F3DB0A98-BA81-4A44-BE2F-C9BB671FB582}"/>
              </a:ext>
            </a:extLst>
          </p:cNvPr>
          <p:cNvSpPr/>
          <p:nvPr/>
        </p:nvSpPr>
        <p:spPr>
          <a:xfrm>
            <a:off x="7772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10879AE-AF1D-431D-AD4D-E3BA6436C37B}"/>
              </a:ext>
            </a:extLst>
          </p:cNvPr>
          <p:cNvSpPr/>
          <p:nvPr/>
        </p:nvSpPr>
        <p:spPr>
          <a:xfrm>
            <a:off x="8001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80BFA77-006A-403F-A852-1FD2FF03AECE}"/>
              </a:ext>
            </a:extLst>
          </p:cNvPr>
          <p:cNvSpPr/>
          <p:nvPr/>
        </p:nvSpPr>
        <p:spPr>
          <a:xfrm>
            <a:off x="8229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88250C0F-E4C4-44B3-9522-8C903E18FC28}"/>
              </a:ext>
            </a:extLst>
          </p:cNvPr>
          <p:cNvSpPr/>
          <p:nvPr/>
        </p:nvSpPr>
        <p:spPr>
          <a:xfrm>
            <a:off x="8458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BE7F9D7-C9F6-4596-837A-7E1FC1D9EBD2}"/>
              </a:ext>
            </a:extLst>
          </p:cNvPr>
          <p:cNvSpPr/>
          <p:nvPr/>
        </p:nvSpPr>
        <p:spPr>
          <a:xfrm>
            <a:off x="8686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9EC80998-BA4E-41BC-B78A-40E859C68A54}"/>
              </a:ext>
            </a:extLst>
          </p:cNvPr>
          <p:cNvSpPr/>
          <p:nvPr/>
        </p:nvSpPr>
        <p:spPr>
          <a:xfrm>
            <a:off x="8915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" name="Slide Number Placeholder 3">
            <a:extLst>
              <a:ext uri="{FF2B5EF4-FFF2-40B4-BE49-F238E27FC236}">
                <a16:creationId xmlns:a16="http://schemas.microsoft.com/office/drawing/2014/main" id="{4F1CD911-E6E2-4D76-9502-EA71DBA2DA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A9CCF82B-743E-4334-BD79-487061D7E93F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21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026AD7-CC6C-4676-BA96-D43E2404CAF9}"/>
              </a:ext>
            </a:extLst>
          </p:cNvPr>
          <p:cNvCxnSpPr/>
          <p:nvPr/>
        </p:nvCxnSpPr>
        <p:spPr>
          <a:xfrm flipH="1">
            <a:off x="6400800" y="2043113"/>
            <a:ext cx="8382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E74F1053-AB52-48F5-AAE3-787D4CBDDF36}"/>
              </a:ext>
            </a:extLst>
          </p:cNvPr>
          <p:cNvCxnSpPr/>
          <p:nvPr/>
        </p:nvCxnSpPr>
        <p:spPr>
          <a:xfrm flipH="1">
            <a:off x="6096000" y="2043113"/>
            <a:ext cx="11430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B1B43A85-A578-48A1-8F3C-F923C5E60498}"/>
              </a:ext>
            </a:extLst>
          </p:cNvPr>
          <p:cNvCxnSpPr/>
          <p:nvPr/>
        </p:nvCxnSpPr>
        <p:spPr>
          <a:xfrm flipH="1">
            <a:off x="6705600" y="2043113"/>
            <a:ext cx="5334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1A54F559-BDBC-4B68-AC28-5C47BC7BDE6F}"/>
              </a:ext>
            </a:extLst>
          </p:cNvPr>
          <p:cNvCxnSpPr/>
          <p:nvPr/>
        </p:nvCxnSpPr>
        <p:spPr>
          <a:xfrm flipH="1">
            <a:off x="6972300" y="2043113"/>
            <a:ext cx="266700" cy="776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F8808279-24E9-4B21-AA04-7CCD1CBABB49}"/>
              </a:ext>
            </a:extLst>
          </p:cNvPr>
          <p:cNvCxnSpPr/>
          <p:nvPr/>
        </p:nvCxnSpPr>
        <p:spPr>
          <a:xfrm flipH="1">
            <a:off x="7181850" y="2095500"/>
            <a:ext cx="5715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3CC8A254-96F4-46CF-B395-F2EB66AA35F9}"/>
              </a:ext>
            </a:extLst>
          </p:cNvPr>
          <p:cNvCxnSpPr/>
          <p:nvPr/>
        </p:nvCxnSpPr>
        <p:spPr>
          <a:xfrm>
            <a:off x="7210425" y="2095500"/>
            <a:ext cx="18097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D8F02DA3-CDF2-4B1E-8C12-B0B778F7409B}"/>
              </a:ext>
            </a:extLst>
          </p:cNvPr>
          <p:cNvCxnSpPr/>
          <p:nvPr/>
        </p:nvCxnSpPr>
        <p:spPr>
          <a:xfrm>
            <a:off x="7239000" y="2043113"/>
            <a:ext cx="381000" cy="804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385363CB-F8DB-4A98-B5E2-1109CD42F0AF}"/>
              </a:ext>
            </a:extLst>
          </p:cNvPr>
          <p:cNvCxnSpPr/>
          <p:nvPr/>
        </p:nvCxnSpPr>
        <p:spPr>
          <a:xfrm>
            <a:off x="7239000" y="2095500"/>
            <a:ext cx="609600" cy="75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B74227C5-A6A3-4D7C-A093-DD6A7C979D6B}"/>
              </a:ext>
            </a:extLst>
          </p:cNvPr>
          <p:cNvCxnSpPr/>
          <p:nvPr/>
        </p:nvCxnSpPr>
        <p:spPr>
          <a:xfrm>
            <a:off x="7239000" y="2095500"/>
            <a:ext cx="83820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88" name="TextBox 94">
            <a:extLst>
              <a:ext uri="{FF2B5EF4-FFF2-40B4-BE49-F238E27FC236}">
                <a16:creationId xmlns:a16="http://schemas.microsoft.com/office/drawing/2014/main" id="{1954C78E-DC60-4F7B-97BD-E1036B8C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0955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threads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5C55A-72ED-474F-AB3A-D17BA58E9D90}"/>
              </a:ext>
            </a:extLst>
          </p:cNvPr>
          <p:cNvSpPr txBox="1"/>
          <p:nvPr/>
        </p:nvSpPr>
        <p:spPr>
          <a:xfrm rot="5400000">
            <a:off x="52466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9498ACC6-3586-439B-B044-117A62081CD0}"/>
              </a:ext>
            </a:extLst>
          </p:cNvPr>
          <p:cNvSpPr txBox="1"/>
          <p:nvPr/>
        </p:nvSpPr>
        <p:spPr>
          <a:xfrm rot="5400000">
            <a:off x="54895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543B5BD-9CBC-4503-8066-EC4FFB53C352}"/>
              </a:ext>
            </a:extLst>
          </p:cNvPr>
          <p:cNvSpPr txBox="1"/>
          <p:nvPr/>
        </p:nvSpPr>
        <p:spPr>
          <a:xfrm rot="5400000">
            <a:off x="57181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F41EE07B-42FE-4FD8-A644-1AB6B86BEE28}"/>
              </a:ext>
            </a:extLst>
          </p:cNvPr>
          <p:cNvSpPr txBox="1"/>
          <p:nvPr/>
        </p:nvSpPr>
        <p:spPr>
          <a:xfrm rot="5400000">
            <a:off x="5973763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81303DD-B3E3-4923-AA0B-EFCA280C3F17}"/>
              </a:ext>
            </a:extLst>
          </p:cNvPr>
          <p:cNvSpPr txBox="1"/>
          <p:nvPr/>
        </p:nvSpPr>
        <p:spPr>
          <a:xfrm rot="5400000">
            <a:off x="61864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D2D0A637-A7AB-4347-BBA4-6B58F3120FEC}"/>
              </a:ext>
            </a:extLst>
          </p:cNvPr>
          <p:cNvSpPr txBox="1"/>
          <p:nvPr/>
        </p:nvSpPr>
        <p:spPr>
          <a:xfrm rot="5400000">
            <a:off x="642620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871F0DB-886B-4E54-BDDA-860C88CC8040}"/>
              </a:ext>
            </a:extLst>
          </p:cNvPr>
          <p:cNvSpPr txBox="1"/>
          <p:nvPr/>
        </p:nvSpPr>
        <p:spPr>
          <a:xfrm rot="5400000">
            <a:off x="66436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8B81F884-8756-449E-8B66-B4B22282E0AF}"/>
              </a:ext>
            </a:extLst>
          </p:cNvPr>
          <p:cNvSpPr txBox="1"/>
          <p:nvPr/>
        </p:nvSpPr>
        <p:spPr>
          <a:xfrm rot="5400000">
            <a:off x="688340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0EBE9DD4-78DA-4141-9F57-727CEE36309A}"/>
              </a:ext>
            </a:extLst>
          </p:cNvPr>
          <p:cNvSpPr txBox="1"/>
          <p:nvPr/>
        </p:nvSpPr>
        <p:spPr>
          <a:xfrm rot="5400000">
            <a:off x="70897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232FF413-CD46-4710-B68A-FFC6EAD2082C}"/>
              </a:ext>
            </a:extLst>
          </p:cNvPr>
          <p:cNvSpPr txBox="1"/>
          <p:nvPr/>
        </p:nvSpPr>
        <p:spPr>
          <a:xfrm rot="5400000">
            <a:off x="7332663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E84A28D4-1161-44F3-B57D-B940C35FCC25}"/>
              </a:ext>
            </a:extLst>
          </p:cNvPr>
          <p:cNvSpPr txBox="1"/>
          <p:nvPr/>
        </p:nvSpPr>
        <p:spPr>
          <a:xfrm rot="5400000">
            <a:off x="756285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717F6010-A2BA-4740-BE40-CD74D021F709}"/>
              </a:ext>
            </a:extLst>
          </p:cNvPr>
          <p:cNvSpPr txBox="1"/>
          <p:nvPr/>
        </p:nvSpPr>
        <p:spPr>
          <a:xfrm rot="5400000">
            <a:off x="7816850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C5691BB1-520C-49D6-8777-08D4C51E566A}"/>
              </a:ext>
            </a:extLst>
          </p:cNvPr>
          <p:cNvSpPr txBox="1"/>
          <p:nvPr/>
        </p:nvSpPr>
        <p:spPr>
          <a:xfrm rot="5400000">
            <a:off x="80295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2605938F-9159-4E6B-B6C9-01D25ACBBAFA}"/>
              </a:ext>
            </a:extLst>
          </p:cNvPr>
          <p:cNvSpPr txBox="1"/>
          <p:nvPr/>
        </p:nvSpPr>
        <p:spPr>
          <a:xfrm rot="5400000">
            <a:off x="82692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1D97AC32-7CD1-4998-AB23-9E1400812F8E}"/>
              </a:ext>
            </a:extLst>
          </p:cNvPr>
          <p:cNvSpPr txBox="1"/>
          <p:nvPr/>
        </p:nvSpPr>
        <p:spPr>
          <a:xfrm rot="5400000">
            <a:off x="8486775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D1478D3-5C0A-4A54-B72D-56A0FC20E12C}"/>
              </a:ext>
            </a:extLst>
          </p:cNvPr>
          <p:cNvSpPr txBox="1"/>
          <p:nvPr/>
        </p:nvSpPr>
        <p:spPr>
          <a:xfrm rot="5400000">
            <a:off x="8726488" y="6426200"/>
            <a:ext cx="609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Thread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17D2E77-C324-4C51-8736-C1DEFAF1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NVIDIA GPU Architecture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869A48AC-0B65-4609-BF81-7E647FDB2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75285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431A1321-4A83-42C8-9108-F986A7B61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371600"/>
            <a:ext cx="4419600" cy="4800600"/>
          </a:xfrm>
        </p:spPr>
        <p:txBody>
          <a:bodyPr/>
          <a:lstStyle/>
          <a:p>
            <a:pPr eaLnBrk="1" hangingPunct="1"/>
            <a:r>
              <a:rPr lang="en-US" altLang="en-US"/>
              <a:t>Hundreds of simple processor cores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Core design:</a:t>
            </a:r>
          </a:p>
          <a:p>
            <a:pPr lvl="1" eaLnBrk="1" hangingPunct="1"/>
            <a:r>
              <a:rPr lang="en-US" altLang="en-US" sz="1400"/>
              <a:t>Executes each individual thread very slowly</a:t>
            </a:r>
          </a:p>
          <a:p>
            <a:pPr lvl="1" eaLnBrk="1" hangingPunct="1"/>
            <a:r>
              <a:rPr lang="en-US" altLang="en-US" sz="1400"/>
              <a:t>Each thread can only perform one operation at a time</a:t>
            </a:r>
          </a:p>
          <a:p>
            <a:pPr lvl="1" eaLnBrk="1" hangingPunct="1"/>
            <a:r>
              <a:rPr lang="en-US" altLang="en-US" sz="1400"/>
              <a:t>No operating system support</a:t>
            </a:r>
          </a:p>
          <a:p>
            <a:pPr lvl="1" eaLnBrk="1" hangingPunct="1"/>
            <a:endParaRPr lang="en-US" altLang="en-US" sz="1400"/>
          </a:p>
          <a:p>
            <a:pPr lvl="1" eaLnBrk="1" hangingPunct="1"/>
            <a:r>
              <a:rPr lang="en-US" altLang="en-US" sz="1400"/>
              <a:t>Able to execute 32 threads at the same time</a:t>
            </a:r>
          </a:p>
          <a:p>
            <a:pPr lvl="1" eaLnBrk="1" hangingPunct="1"/>
            <a:r>
              <a:rPr lang="en-US" altLang="en-US" sz="1400"/>
              <a:t>Has 15 cores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AFD89EB-63CC-41B7-8D96-5A4A13C0C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E14234F6-DCB3-4E9D-8DCF-5691017D4963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22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DCC6CD1-C3E4-4DDB-92C3-C35B2146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IBM Cell/B.E. Architecture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A6597D2C-1E89-47B2-8B64-53CEC2AEF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638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42ED7980-EFD3-4CE4-A324-5B998E70C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371600"/>
            <a:ext cx="2971800" cy="4648200"/>
          </a:xfrm>
        </p:spPr>
        <p:txBody>
          <a:bodyPr/>
          <a:lstStyle/>
          <a:p>
            <a:pPr eaLnBrk="1" hangingPunct="1"/>
            <a:r>
              <a:rPr lang="en-US" altLang="en-US" sz="1600"/>
              <a:t>1 PPE, 8 SPEs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Programmer must manually manage 256K memory and threads invocation on each SPE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Each SPE includes a vector unit like the one on current Intel processors</a:t>
            </a:r>
          </a:p>
          <a:p>
            <a:pPr lvl="1" eaLnBrk="1" hangingPunct="1"/>
            <a:r>
              <a:rPr lang="en-US" altLang="en-US" sz="1400"/>
              <a:t>128 bits wide (4 ops)</a:t>
            </a:r>
          </a:p>
          <a:p>
            <a:pPr eaLnBrk="1" hangingPunct="1"/>
            <a:endParaRPr lang="en-US" altLang="en-US" sz="1400"/>
          </a:p>
          <a:p>
            <a:pPr eaLnBrk="1" hangingPunct="1"/>
            <a:endParaRPr lang="en-US" altLang="en-US" sz="14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81316C5-1610-43B4-9167-0238DFF09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705AF65C-F85E-44FE-AEB2-B02B81C37309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23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DF7EB41-FF56-459B-814F-0ED5F381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Intel MIC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01C1-9890-420D-B42F-05F9D82D1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PCIe</a:t>
            </a:r>
            <a:r>
              <a:rPr lang="en-US" dirty="0"/>
              <a:t> coprocessor card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Used like a GPU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“Many Integrated Core”</a:t>
            </a:r>
          </a:p>
          <a:p>
            <a:pPr lvl="1">
              <a:defRPr/>
            </a:pPr>
            <a:r>
              <a:rPr lang="en-US" dirty="0"/>
              <a:t>32 x86 cores, 128 threads</a:t>
            </a:r>
          </a:p>
          <a:p>
            <a:pPr lvl="1">
              <a:defRPr/>
            </a:pPr>
            <a:r>
              <a:rPr lang="en-US" dirty="0"/>
              <a:t>512 bit SIMD units</a:t>
            </a:r>
          </a:p>
          <a:p>
            <a:pPr lvl="1">
              <a:defRPr/>
            </a:pPr>
            <a:r>
              <a:rPr lang="en-US" dirty="0"/>
              <a:t>Coherent cache among cores</a:t>
            </a:r>
          </a:p>
          <a:p>
            <a:pPr lvl="1">
              <a:defRPr/>
            </a:pPr>
            <a:r>
              <a:rPr lang="en-US" dirty="0"/>
              <a:t>2 GB onboard memory</a:t>
            </a:r>
          </a:p>
          <a:p>
            <a:pPr lvl="1">
              <a:defRPr/>
            </a:pPr>
            <a:r>
              <a:rPr lang="en-US" dirty="0"/>
              <a:t>Uses Intel ISA</a:t>
            </a:r>
          </a:p>
          <a:p>
            <a:pPr lvl="1">
              <a:defRPr/>
            </a:pPr>
            <a:r>
              <a:rPr lang="en-US" dirty="0"/>
              <a:t>No operating system?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B87A1-00F0-406B-A888-31758F4E4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92EB126D-68F0-45C6-97D6-76A4DD358B17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24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pic>
        <p:nvPicPr>
          <p:cNvPr id="26629" name="Picture 2" descr="http://www.cdrinfo.com/images/uploaded/Intel_Knights-Ferry.jpg">
            <a:extLst>
              <a:ext uri="{FF2B5EF4-FFF2-40B4-BE49-F238E27FC236}">
                <a16:creationId xmlns:a16="http://schemas.microsoft.com/office/drawing/2014/main" id="{E7F38D0F-F054-46E1-A83D-A3FDFBD65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81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C42A0BD-EAFE-438F-91D1-F909EB9E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Texas Instruments C66x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FC3CC-17EF-4B4B-A703-D8049A870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AA7F9B28-ED3F-4EAF-B33D-BE804A0AD26E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25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pic>
        <p:nvPicPr>
          <p:cNvPr id="27652" name="Picture 2" descr="{{{block_diagram_caption">
            <a:extLst>
              <a:ext uri="{FF2B5EF4-FFF2-40B4-BE49-F238E27FC236}">
                <a16:creationId xmlns:a16="http://schemas.microsoft.com/office/drawing/2014/main" id="{02403E6E-866D-445B-8F9E-9FDD042F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33538"/>
            <a:ext cx="41148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Content Placeholder 2">
            <a:extLst>
              <a:ext uri="{FF2B5EF4-FFF2-40B4-BE49-F238E27FC236}">
                <a16:creationId xmlns:a16="http://schemas.microsoft.com/office/drawing/2014/main" id="{16EC2963-668A-466B-968F-DE4BA4D2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4648200"/>
          </a:xfrm>
        </p:spPr>
        <p:txBody>
          <a:bodyPr/>
          <a:lstStyle/>
          <a:p>
            <a:r>
              <a:rPr lang="en-US" altLang="en-US"/>
              <a:t>Originally designed for signal processing</a:t>
            </a:r>
          </a:p>
          <a:p>
            <a:endParaRPr lang="en-US" altLang="en-US"/>
          </a:p>
          <a:p>
            <a:r>
              <a:rPr lang="en-US" altLang="en-US"/>
              <a:t>8 decoupled cores</a:t>
            </a:r>
          </a:p>
          <a:p>
            <a:pPr lvl="1"/>
            <a:r>
              <a:rPr lang="en-US" altLang="en-US" sz="1400"/>
              <a:t>No shared cache</a:t>
            </a:r>
          </a:p>
          <a:p>
            <a:endParaRPr lang="en-US" altLang="en-US"/>
          </a:p>
          <a:p>
            <a:r>
              <a:rPr lang="en-US" altLang="en-US"/>
              <a:t>Can do floating-point or fixed-point</a:t>
            </a:r>
          </a:p>
          <a:p>
            <a:pPr lvl="1"/>
            <a:r>
              <a:rPr lang="en-US" altLang="en-US" sz="1400"/>
              <a:t>Can do fixed-point much faster</a:t>
            </a:r>
          </a:p>
          <a:p>
            <a:pPr lvl="1"/>
            <a:endParaRPr lang="en-US" altLang="en-US" sz="1800"/>
          </a:p>
          <a:p>
            <a:r>
              <a:rPr lang="en-US" altLang="en-US">
                <a:solidFill>
                  <a:schemeClr val="tx1"/>
                </a:solidFill>
              </a:rPr>
              <a:t>Possible coprocessor for HPC?</a:t>
            </a:r>
          </a:p>
          <a:p>
            <a:pPr lvl="1"/>
            <a:r>
              <a:rPr lang="en-US" altLang="en-US" sz="1400"/>
              <a:t>Less watts per FLOP?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FEE4B07-A56D-4072-A57B-448BF28F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ARM Cortex-A15 Architecture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0DB88A7C-941B-41A1-817F-02F25FEF0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3733800" cy="4648200"/>
          </a:xfrm>
        </p:spPr>
        <p:txBody>
          <a:bodyPr/>
          <a:lstStyle/>
          <a:p>
            <a:r>
              <a:rPr lang="en-US" altLang="en-US"/>
              <a:t>Originally designed for embedded (cell phone) computing</a:t>
            </a:r>
          </a:p>
          <a:p>
            <a:endParaRPr lang="en-US" altLang="en-US"/>
          </a:p>
          <a:p>
            <a:r>
              <a:rPr lang="en-US" altLang="en-US"/>
              <a:t>Out-of-order superscalar pipelines</a:t>
            </a:r>
          </a:p>
          <a:p>
            <a:endParaRPr lang="en-US" altLang="en-US"/>
          </a:p>
          <a:p>
            <a:r>
              <a:rPr lang="en-US" altLang="en-US"/>
              <a:t>4 cores per cluster, up to 2 clusters per chip</a:t>
            </a:r>
          </a:p>
          <a:p>
            <a:endParaRPr lang="en-US" altLang="en-US"/>
          </a:p>
          <a:p>
            <a:r>
              <a:rPr lang="en-US" altLang="en-US"/>
              <a:t>Possible coprocessor for HPC?</a:t>
            </a:r>
          </a:p>
          <a:p>
            <a:pPr lvl="1"/>
            <a:r>
              <a:rPr lang="en-US" altLang="en-US"/>
              <a:t>LOW POWER</a:t>
            </a:r>
          </a:p>
          <a:p>
            <a:pPr lvl="2"/>
            <a:r>
              <a:rPr lang="en-US" altLang="en-US"/>
              <a:t>FLOPS/watt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437D1-6823-44B8-A39F-EF2FE85F6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2BE8FEC8-4ABB-4787-9E14-C950E48BA08C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26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pic>
        <p:nvPicPr>
          <p:cNvPr id="28677" name="Picture 6" descr="http://www.arm.com/images/Eagle_New_Look_Chip-600.jpg">
            <a:extLst>
              <a:ext uri="{FF2B5EF4-FFF2-40B4-BE49-F238E27FC236}">
                <a16:creationId xmlns:a16="http://schemas.microsoft.com/office/drawing/2014/main" id="{623CD732-B300-4BDA-BBB1-1FB7EBC7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36688"/>
            <a:ext cx="39036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8B23722-5BCA-4839-8450-3F3B34BF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Field Programmable Gate Arrays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BDF920A4-4F35-4239-9E03-16F17555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4910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9" descr="fpgazm1s">
            <a:extLst>
              <a:ext uri="{FF2B5EF4-FFF2-40B4-BE49-F238E27FC236}">
                <a16:creationId xmlns:a16="http://schemas.microsoft.com/office/drawing/2014/main" id="{00FECBC7-F710-415C-A5C1-102545F2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514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E1C0B13-6BFA-4B2F-97DF-B7A717038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1A5D04DA-6AE7-4F20-A0B0-283D1DE00317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27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092FBB6-8097-4DC5-BB3F-573E11E83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FPGAs are blank slates that can be electronically reconfigured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Allows for totally customized architectures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Drawbacks: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More difficult to program than GPUs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+mn-lt"/>
              </a:rPr>
              <a:t>10X less logic density and clock speed</a:t>
            </a:r>
            <a:endParaRPr lang="en-US" sz="1400" kern="0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5C779F8-CA15-4FAE-B1AE-6AFD8E7B7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Programming FPGAs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2954E37-7193-4534-B18E-6B5245607B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0FC0EAA3-F693-479C-8DC4-34D4E4BFF6C5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28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5524A906-4C8F-48AA-B6AE-DE04990A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5695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>
            <a:extLst>
              <a:ext uri="{FF2B5EF4-FFF2-40B4-BE49-F238E27FC236}">
                <a16:creationId xmlns:a16="http://schemas.microsoft.com/office/drawing/2014/main" id="{081223C0-8037-4A3A-B9B1-DAB2B9DB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398588"/>
            <a:ext cx="49260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5A62767-0CE1-46E2-984E-B83B3C62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Heterogeneous Computing</a:t>
            </a:r>
          </a:p>
        </p:txBody>
      </p:sp>
      <p:sp>
        <p:nvSpPr>
          <p:cNvPr id="31747" name="Rectangle 183">
            <a:extLst>
              <a:ext uri="{FF2B5EF4-FFF2-40B4-BE49-F238E27FC236}">
                <a16:creationId xmlns:a16="http://schemas.microsoft.com/office/drawing/2014/main" id="{F7096D56-761F-4123-B31A-BFA443C8F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6764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8" name="Text Box 184">
            <a:extLst>
              <a:ext uri="{FF2B5EF4-FFF2-40B4-BE49-F238E27FC236}">
                <a16:creationId xmlns:a16="http://schemas.microsoft.com/office/drawing/2014/main" id="{D657E598-355D-4B26-A764-A8B95EA98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133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initialization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31749" name="Rectangle 185">
            <a:extLst>
              <a:ext uri="{FF2B5EF4-FFF2-40B4-BE49-F238E27FC236}">
                <a16:creationId xmlns:a16="http://schemas.microsoft.com/office/drawing/2014/main" id="{5C2F5A58-2B02-4BF5-8B7D-5F0912EAD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4290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Text Box 186">
            <a:extLst>
              <a:ext uri="{FF2B5EF4-FFF2-40B4-BE49-F238E27FC236}">
                <a16:creationId xmlns:a16="http://schemas.microsoft.com/office/drawing/2014/main" id="{44166333-EC71-4C92-94A7-B74E9D7A9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276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“hot” loop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99% of run time</a:t>
            </a:r>
          </a:p>
        </p:txBody>
      </p:sp>
      <p:sp>
        <p:nvSpPr>
          <p:cNvPr id="31751" name="Rectangle 187">
            <a:extLst>
              <a:ext uri="{FF2B5EF4-FFF2-40B4-BE49-F238E27FC236}">
                <a16:creationId xmlns:a16="http://schemas.microsoft.com/office/drawing/2014/main" id="{DD016975-186B-47C7-870F-335C15075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3886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Text Box 188">
            <a:extLst>
              <a:ext uri="{FF2B5EF4-FFF2-40B4-BE49-F238E27FC236}">
                <a16:creationId xmlns:a16="http://schemas.microsoft.com/office/drawing/2014/main" id="{A8D9CFCC-3C93-4A7A-AD81-4F5AA383E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343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clean up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31753" name="AutoShape 189">
            <a:extLst>
              <a:ext uri="{FF2B5EF4-FFF2-40B4-BE49-F238E27FC236}">
                <a16:creationId xmlns:a16="http://schemas.microsoft.com/office/drawing/2014/main" id="{B661C71B-BD34-4C13-B5EA-87AFD8A2C49C}"/>
              </a:ext>
            </a:extLst>
          </p:cNvPr>
          <p:cNvSpPr>
            <a:spLocks/>
          </p:cNvSpPr>
          <p:nvPr/>
        </p:nvSpPr>
        <p:spPr bwMode="auto">
          <a:xfrm>
            <a:off x="2057400" y="1676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4" name="AutoShape 190">
            <a:extLst>
              <a:ext uri="{FF2B5EF4-FFF2-40B4-BE49-F238E27FC236}">
                <a16:creationId xmlns:a16="http://schemas.microsoft.com/office/drawing/2014/main" id="{10091346-ADD6-479A-9241-A42317FAB8E3}"/>
              </a:ext>
            </a:extLst>
          </p:cNvPr>
          <p:cNvSpPr>
            <a:spLocks/>
          </p:cNvSpPr>
          <p:nvPr/>
        </p:nvSpPr>
        <p:spPr bwMode="auto">
          <a:xfrm>
            <a:off x="2057400" y="34290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5" name="AutoShape 191">
            <a:extLst>
              <a:ext uri="{FF2B5EF4-FFF2-40B4-BE49-F238E27FC236}">
                <a16:creationId xmlns:a16="http://schemas.microsoft.com/office/drawing/2014/main" id="{132C0C9F-821E-4747-9357-DE1B7A830F74}"/>
              </a:ext>
            </a:extLst>
          </p:cNvPr>
          <p:cNvSpPr>
            <a:spLocks/>
          </p:cNvSpPr>
          <p:nvPr/>
        </p:nvSpPr>
        <p:spPr bwMode="auto">
          <a:xfrm>
            <a:off x="2057400" y="3886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6" name="Text Box 195">
            <a:extLst>
              <a:ext uri="{FF2B5EF4-FFF2-40B4-BE49-F238E27FC236}">
                <a16:creationId xmlns:a16="http://schemas.microsoft.com/office/drawing/2014/main" id="{AEB9A3BF-3484-4536-A76B-69507F88D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31757" name="Text Box 196">
            <a:extLst>
              <a:ext uri="{FF2B5EF4-FFF2-40B4-BE49-F238E27FC236}">
                <a16:creationId xmlns:a16="http://schemas.microsoft.com/office/drawing/2014/main" id="{8DF4CE94-A609-4A35-88F2-E1D846E86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19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31758" name="Text Box 197">
            <a:extLst>
              <a:ext uri="{FF2B5EF4-FFF2-40B4-BE49-F238E27FC236}">
                <a16:creationId xmlns:a16="http://schemas.microsoft.com/office/drawing/2014/main" id="{25A01613-16AB-4CE5-B730-F116010F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43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2% of code</a:t>
            </a:r>
          </a:p>
        </p:txBody>
      </p:sp>
      <p:sp>
        <p:nvSpPr>
          <p:cNvPr id="31759" name="Text Box 199">
            <a:extLst>
              <a:ext uri="{FF2B5EF4-FFF2-40B4-BE49-F238E27FC236}">
                <a16:creationId xmlns:a16="http://schemas.microsoft.com/office/drawing/2014/main" id="{FE92F5B0-3BE2-4E2A-A3A7-4008C3EC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co-processor</a:t>
            </a:r>
          </a:p>
        </p:txBody>
      </p:sp>
      <p:sp>
        <p:nvSpPr>
          <p:cNvPr id="31760" name="AutoShape 201">
            <a:extLst>
              <a:ext uri="{FF2B5EF4-FFF2-40B4-BE49-F238E27FC236}">
                <a16:creationId xmlns:a16="http://schemas.microsoft.com/office/drawing/2014/main" id="{C11A56A3-5E9F-47CA-87BD-81FD121654B8}"/>
              </a:ext>
            </a:extLst>
          </p:cNvPr>
          <p:cNvSpPr>
            <a:spLocks noChangeArrowheads="1"/>
          </p:cNvSpPr>
          <p:nvPr/>
        </p:nvSpPr>
        <p:spPr bwMode="auto">
          <a:xfrm rot="3232278">
            <a:off x="1339850" y="4584701"/>
            <a:ext cx="2390775" cy="228600"/>
          </a:xfrm>
          <a:prstGeom prst="rightArrow">
            <a:avLst>
              <a:gd name="adj1" fmla="val 50000"/>
              <a:gd name="adj2" fmla="val 291478"/>
            </a:avLst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" name="Group 4">
            <a:extLst>
              <a:ext uri="{FF2B5EF4-FFF2-40B4-BE49-F238E27FC236}">
                <a16:creationId xmlns:a16="http://schemas.microsoft.com/office/drawing/2014/main" id="{0BC4B97F-8FB1-4530-86C2-D7DC55833300}"/>
              </a:ext>
            </a:extLst>
          </p:cNvPr>
          <p:cNvGraphicFramePr>
            <a:graphicFrameLocks noGrp="1"/>
          </p:cNvGraphicFramePr>
          <p:nvPr/>
        </p:nvGraphicFramePr>
        <p:xfrm>
          <a:off x="5127625" y="3741738"/>
          <a:ext cx="3492500" cy="2085975"/>
        </p:xfrm>
        <a:graphic>
          <a:graphicData uri="http://schemas.openxmlformats.org/drawingml/2006/table">
            <a:tbl>
              <a:tblPr/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1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3">
            <a:extLst>
              <a:ext uri="{FF2B5EF4-FFF2-40B4-BE49-F238E27FC236}">
                <a16:creationId xmlns:a16="http://schemas.microsoft.com/office/drawing/2014/main" id="{1B748E69-4E4C-40B2-9E33-5611B91B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5240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Combine CPUs and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coprocs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Example: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Application requires a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week</a:t>
            </a:r>
            <a:r>
              <a:rPr lang="en-US" sz="1600" kern="0" dirty="0">
                <a:latin typeface="+mn-lt"/>
              </a:rPr>
              <a:t> of CPU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Offload computation consumes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99%</a:t>
            </a:r>
            <a:r>
              <a:rPr lang="en-US" sz="1600" kern="0" dirty="0">
                <a:latin typeface="+mn-lt"/>
              </a:rPr>
              <a:t> of execution time</a:t>
            </a:r>
          </a:p>
        </p:txBody>
      </p:sp>
      <p:sp>
        <p:nvSpPr>
          <p:cNvPr id="31792" name="Oval 198">
            <a:extLst>
              <a:ext uri="{FF2B5EF4-FFF2-40B4-BE49-F238E27FC236}">
                <a16:creationId xmlns:a16="http://schemas.microsoft.com/office/drawing/2014/main" id="{2C49716C-1B89-4DA7-B060-4726BC1E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00400"/>
            <a:ext cx="1981200" cy="838200"/>
          </a:xfrm>
          <a:prstGeom prst="ellipse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A1E6BB02-D0B9-4BDB-A9FF-23ACEF05AB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82829739-A4D0-439D-B583-1E2A4B689F17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29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CE8E383-5F73-490D-99F5-9843255D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8027DCD-63EF-4321-B098-FD405D3A3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Quick introduction to how computer processors work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The role of computer architects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CPU design philosophy and survey of state-of-the art CPU technology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Coprocessor design philosophy and survey of state-of-art coprocessor technology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Reconfigurable computing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Heterogeneous computing</a:t>
            </a:r>
          </a:p>
          <a:p>
            <a:pPr>
              <a:spcBef>
                <a:spcPts val="1200"/>
              </a:spcBef>
              <a:buFont typeface="Verdana" panose="020B0604030504040204" pitchFamily="34" charset="0"/>
              <a:buAutoNum type="arabicPeriod"/>
            </a:pPr>
            <a:r>
              <a:rPr lang="en-US" altLang="en-US" sz="2000"/>
              <a:t>Brief overview of my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E07EF-2234-490A-A126-C636D8980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3A2FD043-431A-4F66-A65D-5CD66C546348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3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98A72B4-B7F9-4503-8955-6CAFD97A7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Heterogeneous Computing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8A464-FC7E-4002-9828-EE91C6F7668F}"/>
              </a:ext>
            </a:extLst>
          </p:cNvPr>
          <p:cNvSpPr/>
          <p:nvPr/>
        </p:nvSpPr>
        <p:spPr>
          <a:xfrm>
            <a:off x="3090863" y="3836988"/>
            <a:ext cx="609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2" name="TextBox 7">
            <a:extLst>
              <a:ext uri="{FF2B5EF4-FFF2-40B4-BE49-F238E27FC236}">
                <a16:creationId xmlns:a16="http://schemas.microsoft.com/office/drawing/2014/main" id="{78CE939D-E04D-400E-B9DA-5E0FF99A9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989388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408179-6FB5-4AE5-863D-65F622E1F70A}"/>
              </a:ext>
            </a:extLst>
          </p:cNvPr>
          <p:cNvSpPr/>
          <p:nvPr/>
        </p:nvSpPr>
        <p:spPr>
          <a:xfrm>
            <a:off x="4310063" y="4065588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4" name="TextBox 9">
            <a:extLst>
              <a:ext uri="{FF2B5EF4-FFF2-40B4-BE49-F238E27FC236}">
                <a16:creationId xmlns:a16="http://schemas.microsoft.com/office/drawing/2014/main" id="{4030BA3D-DF95-4EB4-8D92-E9919BC03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4065588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X58</a:t>
            </a:r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8073EE-1722-4002-9254-39596B31E3CA}"/>
              </a:ext>
            </a:extLst>
          </p:cNvPr>
          <p:cNvSpPr/>
          <p:nvPr/>
        </p:nvSpPr>
        <p:spPr>
          <a:xfrm>
            <a:off x="1566863" y="3836988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6" name="TextBox 11">
            <a:extLst>
              <a:ext uri="{FF2B5EF4-FFF2-40B4-BE49-F238E27FC236}">
                <a16:creationId xmlns:a16="http://schemas.microsoft.com/office/drawing/2014/main" id="{58685140-2B34-4961-813A-E1276F232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98938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Host Memory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96C5C3D5-9A49-4BAA-A29E-717CC470EA21}"/>
              </a:ext>
            </a:extLst>
          </p:cNvPr>
          <p:cNvSpPr/>
          <p:nvPr/>
        </p:nvSpPr>
        <p:spPr>
          <a:xfrm>
            <a:off x="2481263" y="4141788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FAF8514D-2AE4-4C94-A507-5240FC53F8CB}"/>
              </a:ext>
            </a:extLst>
          </p:cNvPr>
          <p:cNvSpPr/>
          <p:nvPr/>
        </p:nvSpPr>
        <p:spPr>
          <a:xfrm>
            <a:off x="3700463" y="4141788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3A486C-6D69-40CE-8E0D-B7C9FDABBF78}"/>
              </a:ext>
            </a:extLst>
          </p:cNvPr>
          <p:cNvSpPr/>
          <p:nvPr/>
        </p:nvSpPr>
        <p:spPr>
          <a:xfrm>
            <a:off x="5605463" y="3989388"/>
            <a:ext cx="609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80" name="TextBox 19">
            <a:extLst>
              <a:ext uri="{FF2B5EF4-FFF2-40B4-BE49-F238E27FC236}">
                <a16:creationId xmlns:a16="http://schemas.microsoft.com/office/drawing/2014/main" id="{47559CD8-A531-49AA-A3F9-5826BE618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4065588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Co-processor</a:t>
            </a:r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E2C4F4E9-7373-40AD-BEE1-E5340C86C6E1}"/>
              </a:ext>
            </a:extLst>
          </p:cNvPr>
          <p:cNvSpPr/>
          <p:nvPr/>
        </p:nvSpPr>
        <p:spPr>
          <a:xfrm>
            <a:off x="4767263" y="4141788"/>
            <a:ext cx="8382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82" name="TextBox 21">
            <a:extLst>
              <a:ext uri="{FF2B5EF4-FFF2-40B4-BE49-F238E27FC236}">
                <a16:creationId xmlns:a16="http://schemas.microsoft.com/office/drawing/2014/main" id="{CE0808E9-6561-457C-9F19-9BD48B350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3913188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QPI</a:t>
            </a:r>
            <a:endParaRPr lang="en-US" altLang="en-US"/>
          </a:p>
        </p:txBody>
      </p:sp>
      <p:sp>
        <p:nvSpPr>
          <p:cNvPr id="32783" name="TextBox 22">
            <a:extLst>
              <a:ext uri="{FF2B5EF4-FFF2-40B4-BE49-F238E27FC236}">
                <a16:creationId xmlns:a16="http://schemas.microsoft.com/office/drawing/2014/main" id="{234732DF-9D13-4DA0-93E9-E0665B4C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3" y="3913188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PCIe</a:t>
            </a:r>
            <a:endParaRPr lang="en-US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D30DAA-349A-47ED-94A2-D4BABE23366A}"/>
              </a:ext>
            </a:extLst>
          </p:cNvPr>
          <p:cNvSpPr/>
          <p:nvPr/>
        </p:nvSpPr>
        <p:spPr>
          <a:xfrm>
            <a:off x="6824663" y="3836988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85" name="TextBox 24">
            <a:extLst>
              <a:ext uri="{FF2B5EF4-FFF2-40B4-BE49-F238E27FC236}">
                <a16:creationId xmlns:a16="http://schemas.microsoft.com/office/drawing/2014/main" id="{52007A85-8695-4A42-B8C9-236CFE13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3989388"/>
            <a:ext cx="76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On board</a:t>
            </a:r>
          </a:p>
          <a:p>
            <a:pPr algn="ctr" eaLnBrk="1" hangingPunct="1"/>
            <a:r>
              <a:rPr lang="en-US" altLang="en-US" sz="1200"/>
              <a:t>Memory</a:t>
            </a:r>
          </a:p>
        </p:txBody>
      </p:sp>
      <p:sp>
        <p:nvSpPr>
          <p:cNvPr id="26" name="Left-Right Arrow 25">
            <a:extLst>
              <a:ext uri="{FF2B5EF4-FFF2-40B4-BE49-F238E27FC236}">
                <a16:creationId xmlns:a16="http://schemas.microsoft.com/office/drawing/2014/main" id="{958B98C6-067B-4A09-B17D-6AE405F8837F}"/>
              </a:ext>
            </a:extLst>
          </p:cNvPr>
          <p:cNvSpPr/>
          <p:nvPr/>
        </p:nvSpPr>
        <p:spPr>
          <a:xfrm>
            <a:off x="6215063" y="4141788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8035E3-12A3-4A68-B7D5-60FEEF3E876F}"/>
              </a:ext>
            </a:extLst>
          </p:cNvPr>
          <p:cNvSpPr/>
          <p:nvPr/>
        </p:nvSpPr>
        <p:spPr>
          <a:xfrm>
            <a:off x="5453063" y="3760788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88" name="TextBox 27">
            <a:extLst>
              <a:ext uri="{FF2B5EF4-FFF2-40B4-BE49-F238E27FC236}">
                <a16:creationId xmlns:a16="http://schemas.microsoft.com/office/drawing/2014/main" id="{6143E7E5-D50E-4F0C-92CD-FC2B7D851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55895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add-in card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E95A50-8848-49DF-86A5-29F04C38E36A}"/>
              </a:ext>
            </a:extLst>
          </p:cNvPr>
          <p:cNvSpPr/>
          <p:nvPr/>
        </p:nvSpPr>
        <p:spPr>
          <a:xfrm>
            <a:off x="1414463" y="3760788"/>
            <a:ext cx="3505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90" name="TextBox 29">
            <a:extLst>
              <a:ext uri="{FF2B5EF4-FFF2-40B4-BE49-F238E27FC236}">
                <a16:creationId xmlns:a16="http://schemas.microsoft.com/office/drawing/2014/main" id="{C0B3B739-68FE-48CF-BE31-61967DF3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5589588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host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333D01-E31A-4276-BE4F-1BE3F364AFEB}"/>
              </a:ext>
            </a:extLst>
          </p:cNvPr>
          <p:cNvCxnSpPr>
            <a:stCxn id="19" idx="2"/>
          </p:cNvCxnSpPr>
          <p:nvPr/>
        </p:nvCxnSpPr>
        <p:spPr>
          <a:xfrm rot="5400000">
            <a:off x="5681663" y="4751387"/>
            <a:ext cx="457200" cy="3175"/>
          </a:xfrm>
          <a:prstGeom prst="line">
            <a:avLst/>
          </a:prstGeom>
          <a:ln>
            <a:prstDash val="lgDash"/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FA0BB29-4129-432F-8657-73F0E113AE6D}"/>
              </a:ext>
            </a:extLst>
          </p:cNvPr>
          <p:cNvCxnSpPr/>
          <p:nvPr/>
        </p:nvCxnSpPr>
        <p:spPr>
          <a:xfrm rot="10800000">
            <a:off x="2481263" y="4979988"/>
            <a:ext cx="3429000" cy="1587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93" name="Content Placeholder 2">
            <a:extLst>
              <a:ext uri="{FF2B5EF4-FFF2-40B4-BE49-F238E27FC236}">
                <a16:creationId xmlns:a16="http://schemas.microsoft.com/office/drawing/2014/main" id="{94689778-F839-4882-A97B-A4E16AC1B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/>
              <a:t>General purpose CPU + special-purpose processors in one system</a:t>
            </a:r>
          </a:p>
          <a:p>
            <a:pPr eaLnBrk="1" hangingPunct="1"/>
            <a:r>
              <a:rPr lang="en-US" altLang="en-US"/>
              <a:t>Use coprocessors to execute code that they can execute fast!</a:t>
            </a:r>
          </a:p>
          <a:p>
            <a:pPr lvl="1" eaLnBrk="1" hangingPunct="1"/>
            <a:r>
              <a:rPr lang="en-US" altLang="en-US" sz="2000"/>
              <a:t>Allow coprocessor to have its own high speed memory</a:t>
            </a:r>
          </a:p>
        </p:txBody>
      </p:sp>
      <p:sp>
        <p:nvSpPr>
          <p:cNvPr id="32794" name="TextBox 36">
            <a:extLst>
              <a:ext uri="{FF2B5EF4-FFF2-40B4-BE49-F238E27FC236}">
                <a16:creationId xmlns:a16="http://schemas.microsoft.com/office/drawing/2014/main" id="{CA89DF37-2827-4422-865A-474FDE0F6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424815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FF0000"/>
                </a:solidFill>
              </a:rPr>
              <a:t>25 GB/s</a:t>
            </a:r>
          </a:p>
        </p:txBody>
      </p:sp>
      <p:sp>
        <p:nvSpPr>
          <p:cNvPr id="32795" name="TextBox 37">
            <a:extLst>
              <a:ext uri="{FF2B5EF4-FFF2-40B4-BE49-F238E27FC236}">
                <a16:creationId xmlns:a16="http://schemas.microsoft.com/office/drawing/2014/main" id="{4A88D2FE-DDB0-489D-AC7F-F0815265B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426085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FF0000"/>
                </a:solidFill>
              </a:rPr>
              <a:t>25 GB/s</a:t>
            </a:r>
          </a:p>
        </p:txBody>
      </p:sp>
      <p:sp>
        <p:nvSpPr>
          <p:cNvPr id="32796" name="TextBox 38">
            <a:extLst>
              <a:ext uri="{FF2B5EF4-FFF2-40B4-BE49-F238E27FC236}">
                <a16:creationId xmlns:a16="http://schemas.microsoft.com/office/drawing/2014/main" id="{39DAE318-6922-4E0C-9A8E-519CE3721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3" y="4260850"/>
            <a:ext cx="60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>
                <a:solidFill>
                  <a:srgbClr val="FF0000"/>
                </a:solidFill>
              </a:rPr>
              <a:t>8 GB/s (x16)</a:t>
            </a:r>
          </a:p>
        </p:txBody>
      </p:sp>
      <p:sp>
        <p:nvSpPr>
          <p:cNvPr id="32797" name="TextBox 39">
            <a:extLst>
              <a:ext uri="{FF2B5EF4-FFF2-40B4-BE49-F238E27FC236}">
                <a16:creationId xmlns:a16="http://schemas.microsoft.com/office/drawing/2014/main" id="{E6BC63D1-A3F6-40F2-A022-4017F553F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429418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FF0000"/>
                </a:solidFill>
              </a:rPr>
              <a:t>150 GB/s</a:t>
            </a:r>
          </a:p>
        </p:txBody>
      </p:sp>
      <p:sp>
        <p:nvSpPr>
          <p:cNvPr id="32798" name="TextBox 34">
            <a:extLst>
              <a:ext uri="{FF2B5EF4-FFF2-40B4-BE49-F238E27FC236}">
                <a16:creationId xmlns:a16="http://schemas.microsoft.com/office/drawing/2014/main" id="{10336812-4F8B-4B52-ACC8-76B1360AB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2846388"/>
            <a:ext cx="167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Possible bottleneck!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A577DF-FF40-4F61-83FF-CC47EFE723DF}"/>
              </a:ext>
            </a:extLst>
          </p:cNvPr>
          <p:cNvCxnSpPr>
            <a:stCxn id="32798" idx="2"/>
          </p:cNvCxnSpPr>
          <p:nvPr/>
        </p:nvCxnSpPr>
        <p:spPr>
          <a:xfrm flipH="1">
            <a:off x="5148263" y="3494088"/>
            <a:ext cx="23495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2672C589-CC9E-4DAF-A864-97D86B95C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4EC6F826-7A39-4CC4-ABB7-3923B9454908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30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5C7E6E5-8B35-46F2-9A6C-53B7D9012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with FPGAs</a:t>
            </a:r>
          </a:p>
        </p:txBody>
      </p:sp>
      <p:pic>
        <p:nvPicPr>
          <p:cNvPr id="33795" name="Picture 4" descr="WILDSTAR 4 for PCI-X">
            <a:extLst>
              <a:ext uri="{FF2B5EF4-FFF2-40B4-BE49-F238E27FC236}">
                <a16:creationId xmlns:a16="http://schemas.microsoft.com/office/drawing/2014/main" id="{9C9D1272-8850-4DA3-81A7-9C7F36C5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6629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>
            <a:extLst>
              <a:ext uri="{FF2B5EF4-FFF2-40B4-BE49-F238E27FC236}">
                <a16:creationId xmlns:a16="http://schemas.microsoft.com/office/drawing/2014/main" id="{AE492302-A174-4DC7-B123-0B2668B9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3507">
            <a:off x="2397125" y="3098800"/>
            <a:ext cx="6477000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6">
            <a:extLst>
              <a:ext uri="{FF2B5EF4-FFF2-40B4-BE49-F238E27FC236}">
                <a16:creationId xmlns:a16="http://schemas.microsoft.com/office/drawing/2014/main" id="{2FE09D59-A4DE-4E4F-B6AC-7FAB37B31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Annapolis Micro Systems</a:t>
            </a:r>
          </a:p>
          <a:p>
            <a:pPr eaLnBrk="1" hangingPunct="1"/>
            <a:r>
              <a:rPr lang="en-US" altLang="en-US"/>
              <a:t>WILDSTAR 2 PRO</a:t>
            </a:r>
          </a:p>
        </p:txBody>
      </p:sp>
      <p:sp>
        <p:nvSpPr>
          <p:cNvPr id="33798" name="TextBox 8">
            <a:extLst>
              <a:ext uri="{FF2B5EF4-FFF2-40B4-BE49-F238E27FC236}">
                <a16:creationId xmlns:a16="http://schemas.microsoft.com/office/drawing/2014/main" id="{D6193B28-40D6-4C17-8A91-B35FFFEA6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GiDEL PROCSTAR III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CB3C3BC-07E4-4D36-ACDE-532EF082B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A2878C20-6BF2-4826-8FB0-DA7BBEC20F47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31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F0080EC2-182C-45D7-9356-ECBBE61E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Heterogeneous Computing with FPGAs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7345381B-CD08-4E6A-B538-0E35A225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71625"/>
            <a:ext cx="6858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>
            <a:extLst>
              <a:ext uri="{FF2B5EF4-FFF2-40B4-BE49-F238E27FC236}">
                <a16:creationId xmlns:a16="http://schemas.microsoft.com/office/drawing/2014/main" id="{DD740ED5-5A8E-47D1-A4B6-68F0E1EB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954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Convey HC-1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019CF52-99E0-4319-AA26-BE9AA4FEF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E523A11B-4866-4E9A-9E29-C5FDD37A14C5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32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CE58976-3E42-4B5E-A7F4-A04D1EC4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 Fusion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50C9E-6017-4C61-B45E-8FAD6628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Integrate GPU-type coprocessor onto CPU</a:t>
            </a:r>
          </a:p>
          <a:p>
            <a:pPr lvl="1">
              <a:defRPr/>
            </a:pPr>
            <a:r>
              <a:rPr lang="en-US" sz="2000" dirty="0"/>
              <a:t>Put a small RADEON GPU onto the GPU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/>
              <a:t>Allows to accelerate smaller programs than </a:t>
            </a:r>
            <a:r>
              <a:rPr lang="en-US" sz="2400" dirty="0" err="1"/>
              <a:t>PCIe</a:t>
            </a:r>
            <a:r>
              <a:rPr lang="en-US" sz="2400" dirty="0"/>
              <a:t>-connected coprocessor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Targeted for embedded but AMD hopes to scale to servers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AC599-4DA4-4097-8276-5E946458D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EB80A776-EF5B-4CE3-A5E2-06710B35CAF6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33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A9A6592F-E3AF-4AE2-BB94-8F444811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My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12BD1-A2E2-4980-96E6-468DEFE9F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00C9473D-33E2-443E-800E-17EA674D5DB6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34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36868" name="Content Placeholder 2">
            <a:extLst>
              <a:ext uri="{FF2B5EF4-FFF2-40B4-BE49-F238E27FC236}">
                <a16:creationId xmlns:a16="http://schemas.microsoft.com/office/drawing/2014/main" id="{D4615134-AA5B-42D0-BE31-17C3DE0CA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Developed custom FPGA coprocessor architectures for:</a:t>
            </a:r>
          </a:p>
          <a:p>
            <a:pPr lvl="1"/>
            <a:r>
              <a:rPr lang="en-US" altLang="en-US"/>
              <a:t>Computational biology</a:t>
            </a:r>
          </a:p>
          <a:p>
            <a:pPr lvl="1"/>
            <a:r>
              <a:rPr lang="en-US" altLang="en-US"/>
              <a:t>Sparse linear algebra</a:t>
            </a:r>
          </a:p>
          <a:p>
            <a:pPr lvl="1"/>
            <a:r>
              <a:rPr lang="en-US" altLang="en-US" sz="1800"/>
              <a:t>Data mining</a:t>
            </a:r>
          </a:p>
          <a:p>
            <a:pPr lvl="1"/>
            <a:endParaRPr lang="en-US" altLang="en-US" sz="2000"/>
          </a:p>
          <a:p>
            <a:r>
              <a:rPr lang="en-US" altLang="en-US" sz="2000"/>
              <a:t>Written GPU optimized implementations for:</a:t>
            </a:r>
          </a:p>
          <a:p>
            <a:pPr lvl="1"/>
            <a:r>
              <a:rPr lang="en-US" altLang="en-US"/>
              <a:t>Computational biology</a:t>
            </a:r>
          </a:p>
          <a:p>
            <a:pPr lvl="1"/>
            <a:r>
              <a:rPr lang="en-US" altLang="en-US"/>
              <a:t>Logic synthesis</a:t>
            </a:r>
          </a:p>
          <a:p>
            <a:pPr lvl="1"/>
            <a:r>
              <a:rPr lang="en-US" altLang="en-US"/>
              <a:t>Data mining</a:t>
            </a:r>
          </a:p>
          <a:p>
            <a:pPr lvl="1"/>
            <a:r>
              <a:rPr lang="en-US" altLang="en-US"/>
              <a:t>General purpose graph traversals</a:t>
            </a:r>
          </a:p>
          <a:p>
            <a:pPr lvl="1"/>
            <a:endParaRPr lang="en-US" altLang="en-US"/>
          </a:p>
          <a:p>
            <a:r>
              <a:rPr lang="en-US" altLang="en-US"/>
              <a:t>Generally achieve 50X – 100X speedup over general-purpose CPUs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DAD7629-D002-4895-A020-BF8F1EFE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Current Research Goals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A0F14704-D395-44E6-B10F-642FD58E1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Develop high level synthesis (compilers) for specific types of FPGA-based computers</a:t>
            </a:r>
          </a:p>
          <a:p>
            <a:pPr lvl="1"/>
            <a:r>
              <a:rPr lang="en-US" altLang="en-US" sz="2000"/>
              <a:t>Based on:</a:t>
            </a:r>
          </a:p>
          <a:p>
            <a:pPr lvl="2"/>
            <a:r>
              <a:rPr lang="en-US" altLang="en-US" sz="1600"/>
              <a:t>Custom pipeline-based architectures</a:t>
            </a:r>
          </a:p>
          <a:p>
            <a:pPr lvl="2"/>
            <a:r>
              <a:rPr lang="en-US" altLang="en-US" sz="1600"/>
              <a:t>Multiprocessor soft-core systems on reconfigurable chips (MPSoC)</a:t>
            </a:r>
          </a:p>
          <a:p>
            <a:endParaRPr lang="en-US" altLang="en-US" sz="2400"/>
          </a:p>
          <a:p>
            <a:r>
              <a:rPr lang="en-US" altLang="en-US" sz="2400"/>
              <a:t>Develop code tuning tools for GPU code based on runtime profiling analysis</a:t>
            </a:r>
          </a:p>
          <a:p>
            <a:endParaRPr lang="en-US" alt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A154-787E-418D-941F-0C102A7A9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8EDA3412-4A13-44BC-80E6-4A83B93B7835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35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4DA54C2D-16C5-4FCC-AB9C-7A050E648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028F30B7-0458-4871-A648-BC510C1E0207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4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3EF2AC4-56A1-4C97-8A0E-561124555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Semiconductors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A20862E-DBE2-491C-847E-8C18DE40B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114800" cy="4648200"/>
          </a:xfrm>
        </p:spPr>
        <p:txBody>
          <a:bodyPr/>
          <a:lstStyle/>
          <a:p>
            <a:pPr eaLnBrk="1" hangingPunct="1"/>
            <a:r>
              <a:rPr lang="en-US" altLang="en-US"/>
              <a:t>Silicon is a group IV element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Forms covalent bonds with four neighbor atoms (3D cubic crystal lattice)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Si is a poor conductor, but </a:t>
            </a:r>
            <a:r>
              <a:rPr lang="en-US" altLang="en-US" i="1"/>
              <a:t>conduction</a:t>
            </a:r>
            <a:r>
              <a:rPr lang="en-US" altLang="en-US"/>
              <a:t> characteristics may be altered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Add impurities/dopants replaces silicon atom in lattice</a:t>
            </a:r>
          </a:p>
          <a:p>
            <a:pPr lvl="1" eaLnBrk="1" hangingPunct="1"/>
            <a:r>
              <a:rPr lang="en-US" altLang="en-US" sz="1800"/>
              <a:t>Adds two different types of </a:t>
            </a:r>
            <a:r>
              <a:rPr lang="en-US" altLang="en-US" sz="1800" i="1"/>
              <a:t>charge carriers</a:t>
            </a:r>
          </a:p>
        </p:txBody>
      </p:sp>
      <p:pic>
        <p:nvPicPr>
          <p:cNvPr id="6149" name="Picture 19" descr="sidia2">
            <a:extLst>
              <a:ext uri="{FF2B5EF4-FFF2-40B4-BE49-F238E27FC236}">
                <a16:creationId xmlns:a16="http://schemas.microsoft.com/office/drawing/2014/main" id="{CFF31209-C0B1-436A-B12A-C147C625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548063"/>
            <a:ext cx="2590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9">
            <a:extLst>
              <a:ext uri="{FF2B5EF4-FFF2-40B4-BE49-F238E27FC236}">
                <a16:creationId xmlns:a16="http://schemas.microsoft.com/office/drawing/2014/main" id="{58C98421-7837-442C-A684-70233FC73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83263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Spacing = .543 nm</a:t>
            </a:r>
          </a:p>
        </p:txBody>
      </p:sp>
      <p:pic>
        <p:nvPicPr>
          <p:cNvPr id="6151" name="Picture 21">
            <a:extLst>
              <a:ext uri="{FF2B5EF4-FFF2-40B4-BE49-F238E27FC236}">
                <a16:creationId xmlns:a16="http://schemas.microsoft.com/office/drawing/2014/main" id="{ADB8CF82-019E-4113-B03D-AD3CC49B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0764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15CC0952-BF67-43BE-BD9C-EDAD0913D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4A8248F6-7AA1-4317-BB7B-624769530ED9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5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DA1A994-A15B-4FED-AF1E-47BAB6B98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MOSFETs</a:t>
            </a:r>
          </a:p>
        </p:txBody>
      </p:sp>
      <p:sp>
        <p:nvSpPr>
          <p:cNvPr id="7172" name="Rectangle 31">
            <a:extLst>
              <a:ext uri="{FF2B5EF4-FFF2-40B4-BE49-F238E27FC236}">
                <a16:creationId xmlns:a16="http://schemas.microsoft.com/office/drawing/2014/main" id="{6486349A-2EFA-4017-86D1-5C8A4C9A5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9600" cy="1524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Metal-</a:t>
            </a:r>
            <a:r>
              <a:rPr lang="en-US" altLang="en-US" i="1"/>
              <a:t>poly</a:t>
            </a:r>
            <a:r>
              <a:rPr lang="en-US" altLang="en-US"/>
              <a:t>-Oxide-Semiconductor structures built onto substrate</a:t>
            </a:r>
          </a:p>
          <a:p>
            <a:pPr lvl="1" eaLnBrk="1" hangingPunct="1"/>
            <a:r>
              <a:rPr lang="en-US" altLang="en-US" i="1"/>
              <a:t>Diffusion</a:t>
            </a:r>
            <a:r>
              <a:rPr lang="en-US" altLang="en-US"/>
              <a:t>:  Inject dopants into substrate</a:t>
            </a:r>
          </a:p>
          <a:p>
            <a:pPr lvl="1" eaLnBrk="1" hangingPunct="1"/>
            <a:r>
              <a:rPr lang="en-US" altLang="en-US" i="1"/>
              <a:t>Oxidation</a:t>
            </a:r>
            <a:r>
              <a:rPr lang="en-US" altLang="en-US"/>
              <a:t>:  Form layer of SiO2 (glass)</a:t>
            </a:r>
          </a:p>
          <a:p>
            <a:pPr lvl="1" eaLnBrk="1" hangingPunct="1"/>
            <a:r>
              <a:rPr lang="en-US" altLang="en-US" i="1"/>
              <a:t>Deposition</a:t>
            </a:r>
            <a:r>
              <a:rPr lang="en-US" altLang="en-US"/>
              <a:t> and </a:t>
            </a:r>
            <a:r>
              <a:rPr lang="en-US" altLang="en-US" i="1"/>
              <a:t>etching</a:t>
            </a:r>
            <a:r>
              <a:rPr lang="en-US" altLang="en-US"/>
              <a:t>:  Add aluminum/copper wires</a:t>
            </a:r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5368E0FA-C3A5-4E59-992E-07279B67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2623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Box 1">
            <a:extLst>
              <a:ext uri="{FF2B5EF4-FFF2-40B4-BE49-F238E27FC236}">
                <a16:creationId xmlns:a16="http://schemas.microsoft.com/office/drawing/2014/main" id="{DA54DE52-D8D8-487F-BACF-42303DA54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1447800"/>
            <a:ext cx="228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u="sng"/>
              <a:t>Cut away side 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F343026-55DF-410E-BFC0-E541C5FB25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C15CF1A8-447D-42B8-9975-61005BFA0B15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6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ECF6B21-60E5-4B38-B0DE-08D067FA9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Layout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B544D1A5-C81E-456C-8336-FE79F15A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242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4">
            <a:extLst>
              <a:ext uri="{FF2B5EF4-FFF2-40B4-BE49-F238E27FC236}">
                <a16:creationId xmlns:a16="http://schemas.microsoft.com/office/drawing/2014/main" id="{4F17D830-4EBC-4AEA-9CA6-1B570F014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3-input NAND</a:t>
            </a:r>
          </a:p>
        </p:txBody>
      </p:sp>
      <p:pic>
        <p:nvPicPr>
          <p:cNvPr id="8198" name="Picture 5">
            <a:extLst>
              <a:ext uri="{FF2B5EF4-FFF2-40B4-BE49-F238E27FC236}">
                <a16:creationId xmlns:a16="http://schemas.microsoft.com/office/drawing/2014/main" id="{5BF4B8CF-E321-457C-8327-A442759B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9813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C209077B-CCB3-4320-B51E-7B22D372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133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3DFB5588-02EE-4967-9AA0-CB0D8449C2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BB5FCA23-F9A8-46CF-AB79-808A1478EE45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7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DAA69D9-BA40-479B-BF44-AF636041A82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Gates</a:t>
            </a:r>
          </a:p>
        </p:txBody>
      </p:sp>
      <p:graphicFrame>
        <p:nvGraphicFramePr>
          <p:cNvPr id="9220" name="Object 3">
            <a:extLst>
              <a:ext uri="{FF2B5EF4-FFF2-40B4-BE49-F238E27FC236}">
                <a16:creationId xmlns:a16="http://schemas.microsoft.com/office/drawing/2014/main" id="{F9DC4F51-6ECE-4231-9282-9AC398ADBB90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990600" y="1544638"/>
          <a:ext cx="8445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529" imgH="203112" progId="Equation.3">
                  <p:embed/>
                </p:oleObj>
              </mc:Choice>
              <mc:Fallback>
                <p:oleObj name="Equation" r:id="rId2" imgW="39352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44638"/>
                        <a:ext cx="8445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4">
            <a:extLst>
              <a:ext uri="{FF2B5EF4-FFF2-40B4-BE49-F238E27FC236}">
                <a16:creationId xmlns:a16="http://schemas.microsoft.com/office/drawing/2014/main" id="{86AF5D98-5EC9-493B-8EFC-94A23A069107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6308725" y="1884363"/>
          <a:ext cx="7620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725" imgH="203112" progId="Equation.3">
                  <p:embed/>
                </p:oleObj>
              </mc:Choice>
              <mc:Fallback>
                <p:oleObj name="Equation" r:id="rId4" imgW="634725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1884363"/>
                        <a:ext cx="762000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5">
            <a:extLst>
              <a:ext uri="{FF2B5EF4-FFF2-40B4-BE49-F238E27FC236}">
                <a16:creationId xmlns:a16="http://schemas.microsoft.com/office/drawing/2014/main" id="{FF0D1E2D-09A9-4EB3-810B-71F5C73EEEBC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4953000" y="38862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203112" progId="Equation.3">
                  <p:embed/>
                </p:oleObj>
              </mc:Choice>
              <mc:Fallback>
                <p:oleObj name="Equation" r:id="rId6" imgW="609336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86200"/>
                        <a:ext cx="838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6">
            <a:extLst>
              <a:ext uri="{FF2B5EF4-FFF2-40B4-BE49-F238E27FC236}">
                <a16:creationId xmlns:a16="http://schemas.microsoft.com/office/drawing/2014/main" id="{41A96C8D-71E3-4BBD-9EA9-A474A295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47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inv</a:t>
            </a:r>
          </a:p>
        </p:txBody>
      </p:sp>
      <p:sp>
        <p:nvSpPr>
          <p:cNvPr id="9224" name="Text Box 7">
            <a:extLst>
              <a:ext uri="{FF2B5EF4-FFF2-40B4-BE49-F238E27FC236}">
                <a16:creationId xmlns:a16="http://schemas.microsoft.com/office/drawing/2014/main" id="{5CDF88B7-7E19-4D6D-BD4D-15AAA224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NAND2</a:t>
            </a:r>
          </a:p>
        </p:txBody>
      </p:sp>
      <p:sp>
        <p:nvSpPr>
          <p:cNvPr id="9225" name="Text Box 10">
            <a:extLst>
              <a:ext uri="{FF2B5EF4-FFF2-40B4-BE49-F238E27FC236}">
                <a16:creationId xmlns:a16="http://schemas.microsoft.com/office/drawing/2014/main" id="{597D589A-FE01-48CE-9F30-2439A7A0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6576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NOR2</a:t>
            </a:r>
          </a:p>
        </p:txBody>
      </p:sp>
      <p:pic>
        <p:nvPicPr>
          <p:cNvPr id="9226" name="Picture 11">
            <a:extLst>
              <a:ext uri="{FF2B5EF4-FFF2-40B4-BE49-F238E27FC236}">
                <a16:creationId xmlns:a16="http://schemas.microsoft.com/office/drawing/2014/main" id="{E47FF7D3-1FAC-4692-93B0-BEC4CDFC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59000"/>
            <a:ext cx="1219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>
            <a:extLst>
              <a:ext uri="{FF2B5EF4-FFF2-40B4-BE49-F238E27FC236}">
                <a16:creationId xmlns:a16="http://schemas.microsoft.com/office/drawing/2014/main" id="{E7C3C632-70D4-4224-9489-C497193E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006600"/>
            <a:ext cx="8778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>
            <a:extLst>
              <a:ext uri="{FF2B5EF4-FFF2-40B4-BE49-F238E27FC236}">
                <a16:creationId xmlns:a16="http://schemas.microsoft.com/office/drawing/2014/main" id="{FD6F1858-5A7C-47B2-A3D5-9DDFABD7D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11375"/>
            <a:ext cx="990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4">
            <a:extLst>
              <a:ext uri="{FF2B5EF4-FFF2-40B4-BE49-F238E27FC236}">
                <a16:creationId xmlns:a16="http://schemas.microsoft.com/office/drawing/2014/main" id="{67F2F9D7-93B9-44BC-83D8-8CACBEC5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01813"/>
            <a:ext cx="1295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5">
            <a:extLst>
              <a:ext uri="{FF2B5EF4-FFF2-40B4-BE49-F238E27FC236}">
                <a16:creationId xmlns:a16="http://schemas.microsoft.com/office/drawing/2014/main" id="{2AD43855-EB11-4431-83F8-C5FA6E2C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136775"/>
            <a:ext cx="838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31" name="Object 16">
            <a:extLst>
              <a:ext uri="{FF2B5EF4-FFF2-40B4-BE49-F238E27FC236}">
                <a16:creationId xmlns:a16="http://schemas.microsoft.com/office/drawing/2014/main" id="{43C0105F-2282-4629-B26E-E0CC0A052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4989513"/>
          <a:ext cx="8382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34725" imgH="203112" progId="Equation.3">
                  <p:embed/>
                </p:oleObj>
              </mc:Choice>
              <mc:Fallback>
                <p:oleObj name="Equation" r:id="rId13" imgW="634725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89513"/>
                        <a:ext cx="8382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2" name="Picture 17">
            <a:extLst>
              <a:ext uri="{FF2B5EF4-FFF2-40B4-BE49-F238E27FC236}">
                <a16:creationId xmlns:a16="http://schemas.microsoft.com/office/drawing/2014/main" id="{D37CD8BE-5937-41CD-BFBD-54873E67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990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8">
            <a:extLst>
              <a:ext uri="{FF2B5EF4-FFF2-40B4-BE49-F238E27FC236}">
                <a16:creationId xmlns:a16="http://schemas.microsoft.com/office/drawing/2014/main" id="{272F138C-D651-4568-937A-316B366F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1143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9">
            <a:extLst>
              <a:ext uri="{FF2B5EF4-FFF2-40B4-BE49-F238E27FC236}">
                <a16:creationId xmlns:a16="http://schemas.microsoft.com/office/drawing/2014/main" id="{05639B19-462A-4D79-BF5F-6C0545B1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4154488"/>
            <a:ext cx="1524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35" name="Object 20">
            <a:extLst>
              <a:ext uri="{FF2B5EF4-FFF2-40B4-BE49-F238E27FC236}">
                <a16:creationId xmlns:a16="http://schemas.microsoft.com/office/drawing/2014/main" id="{D990BE83-6CA5-4459-8969-0323C1AB9B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7925" y="1882775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09336" imgH="203112" progId="Equation.3">
                  <p:embed/>
                </p:oleObj>
              </mc:Choice>
              <mc:Fallback>
                <p:oleObj name="Equation" r:id="rId18" imgW="609336" imgH="20311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882775"/>
                        <a:ext cx="762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E0EA44D-81FC-4712-BB31-98C03BE84A6C}"/>
              </a:ext>
            </a:extLst>
          </p:cNvPr>
          <p:cNvSpPr/>
          <p:nvPr/>
        </p:nvSpPr>
        <p:spPr>
          <a:xfrm>
            <a:off x="838200" y="1447800"/>
            <a:ext cx="2590800" cy="1854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BE9F1C-07CC-47AF-A85C-B4B2918715E4}"/>
              </a:ext>
            </a:extLst>
          </p:cNvPr>
          <p:cNvSpPr/>
          <p:nvPr/>
        </p:nvSpPr>
        <p:spPr>
          <a:xfrm>
            <a:off x="4648200" y="1447800"/>
            <a:ext cx="3733800" cy="1854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7BBEA5-7F91-463A-8D7D-D56560EADFE6}"/>
              </a:ext>
            </a:extLst>
          </p:cNvPr>
          <p:cNvSpPr/>
          <p:nvPr/>
        </p:nvSpPr>
        <p:spPr>
          <a:xfrm>
            <a:off x="3200400" y="3581400"/>
            <a:ext cx="2971800" cy="24161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4">
            <a:extLst>
              <a:ext uri="{FF2B5EF4-FFF2-40B4-BE49-F238E27FC236}">
                <a16:creationId xmlns:a16="http://schemas.microsoft.com/office/drawing/2014/main" id="{A22C0512-26C1-4846-B584-85A47D0729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BA9E3609-09A0-4A1C-926F-CB22DA4E3576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8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5FC498D-5DB5-46AE-B024-1D73B0A82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Synthesis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45D8DBA5-C893-4557-AA5B-576349D009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2286000" cy="4648200"/>
          </a:xfrm>
        </p:spPr>
        <p:txBody>
          <a:bodyPr/>
          <a:lstStyle/>
          <a:p>
            <a:pPr eaLnBrk="1" hangingPunct="1"/>
            <a:r>
              <a:rPr lang="en-US" altLang="en-US" sz="1600"/>
              <a:t>Behavior:</a:t>
            </a:r>
          </a:p>
          <a:p>
            <a:pPr lvl="1" eaLnBrk="1" hangingPunct="1"/>
            <a:r>
              <a:rPr lang="en-US" altLang="en-US" sz="1400"/>
              <a:t>S = A + B</a:t>
            </a:r>
          </a:p>
          <a:p>
            <a:pPr lvl="1" eaLnBrk="1" hangingPunct="1"/>
            <a:r>
              <a:rPr lang="en-US" altLang="en-US" sz="1400"/>
              <a:t>Assume A is 2 bits, B is 2 bits, C is 3 bits</a:t>
            </a:r>
          </a:p>
        </p:txBody>
      </p:sp>
      <p:graphicFrame>
        <p:nvGraphicFramePr>
          <p:cNvPr id="328792" name="Group 88">
            <a:extLst>
              <a:ext uri="{FF2B5EF4-FFF2-40B4-BE49-F238E27FC236}">
                <a16:creationId xmlns:a16="http://schemas.microsoft.com/office/drawing/2014/main" id="{DCF4BCBB-9C33-4CDD-99F2-041F30A86ED4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1447800"/>
          <a:ext cx="1752600" cy="4419600"/>
        </p:xfrm>
        <a:graphic>
          <a:graphicData uri="http://schemas.openxmlformats.org/drawingml/2006/table">
            <a:tbl>
              <a:tblPr/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110 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328794" name="Object 90">
            <a:extLst>
              <a:ext uri="{FF2B5EF4-FFF2-40B4-BE49-F238E27FC236}">
                <a16:creationId xmlns:a16="http://schemas.microsoft.com/office/drawing/2014/main" id="{93D5C8C0-C5C5-4CB7-B572-EF11681DC2BF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572000" y="1447800"/>
          <a:ext cx="42672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1100" imgH="1981200" progId="Equation.3">
                  <p:embed/>
                </p:oleObj>
              </mc:Choice>
              <mc:Fallback>
                <p:oleObj name="Equation" r:id="rId2" imgW="3721100" imgH="198120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267200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796" name="Picture 92">
            <a:extLst>
              <a:ext uri="{FF2B5EF4-FFF2-40B4-BE49-F238E27FC236}">
                <a16:creationId xmlns:a16="http://schemas.microsoft.com/office/drawing/2014/main" id="{20F226E5-6DFD-4EED-BD14-B279E2DD955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99" name="Picture 95">
            <a:extLst>
              <a:ext uri="{FF2B5EF4-FFF2-40B4-BE49-F238E27FC236}">
                <a16:creationId xmlns:a16="http://schemas.microsoft.com/office/drawing/2014/main" id="{A48CC592-05A0-4F7B-9AFE-F3D35F88F4D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801" name="Picture 97">
            <a:extLst>
              <a:ext uri="{FF2B5EF4-FFF2-40B4-BE49-F238E27FC236}">
                <a16:creationId xmlns:a16="http://schemas.microsoft.com/office/drawing/2014/main" id="{774B3849-7369-413C-8B87-C9732C9E663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30893-2BEA-4809-A224-4F86A2DBC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A236E51D-039D-4667-A5ED-E138E7486631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9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B7D7762-59C8-46B9-A16F-DF3BDEC82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Microarchitecture</a:t>
            </a:r>
          </a:p>
        </p:txBody>
      </p:sp>
      <p:pic>
        <p:nvPicPr>
          <p:cNvPr id="11268" name="Picture 9">
            <a:extLst>
              <a:ext uri="{FF2B5EF4-FFF2-40B4-BE49-F238E27FC236}">
                <a16:creationId xmlns:a16="http://schemas.microsoft.com/office/drawing/2014/main" id="{247818F2-5D27-45A0-BD1C-F436682E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35106</TotalTime>
  <Words>2342</Words>
  <Application>Microsoft Office PowerPoint</Application>
  <PresentationFormat>On-screen Show (4:3)</PresentationFormat>
  <Paragraphs>590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Verdana</vt:lpstr>
      <vt:lpstr>Symbol</vt:lpstr>
      <vt:lpstr>Wingdings</vt:lpstr>
      <vt:lpstr>usc</vt:lpstr>
      <vt:lpstr>Microsoft Equation 3.0</vt:lpstr>
      <vt:lpstr>Trends in the Infrastructure of Computing</vt:lpstr>
      <vt:lpstr>My Questions</vt:lpstr>
      <vt:lpstr>Talk Outline</vt:lpstr>
      <vt:lpstr>Semiconductors</vt:lpstr>
      <vt:lpstr>MOSFETs</vt:lpstr>
      <vt:lpstr>Layout</vt:lpstr>
      <vt:lpstr>Logic Gates</vt:lpstr>
      <vt:lpstr>Logic Synthesis</vt:lpstr>
      <vt:lpstr>Microarchitecture</vt:lpstr>
      <vt:lpstr>Synthesized and P&amp;R’ed MIPS Architecture</vt:lpstr>
      <vt:lpstr>Si Wafer</vt:lpstr>
      <vt:lpstr>Feature Size</vt:lpstr>
      <vt:lpstr>Minimum Feature Size</vt:lpstr>
      <vt:lpstr>The Role of Computer Architects</vt:lpstr>
      <vt:lpstr>The Role of Computer Architects</vt:lpstr>
      <vt:lpstr>CPU Design Philosophy</vt:lpstr>
      <vt:lpstr>CPU Design</vt:lpstr>
      <vt:lpstr>Intel Sandy Bridge Architecture</vt:lpstr>
      <vt:lpstr>AMD Bulldozer Architecture</vt:lpstr>
      <vt:lpstr>Graphical Processor Units (GPUs)</vt:lpstr>
      <vt:lpstr>Co-Processor (GPU) Design</vt:lpstr>
      <vt:lpstr>NVIDIA GPU Architecture</vt:lpstr>
      <vt:lpstr>IBM Cell/B.E. Architecture</vt:lpstr>
      <vt:lpstr>Intel MIC Architecture</vt:lpstr>
      <vt:lpstr>Texas Instruments C66x Architecture</vt:lpstr>
      <vt:lpstr>ARM Cortex-A15 Architecture</vt:lpstr>
      <vt:lpstr>Field Programmable Gate Arrays</vt:lpstr>
      <vt:lpstr>Programming FPGAs</vt:lpstr>
      <vt:lpstr>Heterogeneous Computing</vt:lpstr>
      <vt:lpstr>Heterogeneous Computing</vt:lpstr>
      <vt:lpstr>Heterogeneous Computing with FPGAs</vt:lpstr>
      <vt:lpstr>Heterogeneous Computing with FPGAs</vt:lpstr>
      <vt:lpstr>AMD Fusion Architecture</vt:lpstr>
      <vt:lpstr>My Research</vt:lpstr>
      <vt:lpstr>Current Research Goals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Jed Ostrom</cp:lastModifiedBy>
  <cp:revision>550</cp:revision>
  <dcterms:created xsi:type="dcterms:W3CDTF">2005-09-22T21:21:18Z</dcterms:created>
  <dcterms:modified xsi:type="dcterms:W3CDTF">2021-03-22T19:53:44Z</dcterms:modified>
</cp:coreProperties>
</file>