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72" r:id="rId3"/>
    <p:sldId id="377" r:id="rId4"/>
    <p:sldId id="259" r:id="rId5"/>
    <p:sldId id="260" r:id="rId6"/>
    <p:sldId id="279" r:id="rId7"/>
    <p:sldId id="262" r:id="rId8"/>
    <p:sldId id="303" r:id="rId9"/>
    <p:sldId id="305" r:id="rId10"/>
    <p:sldId id="304" r:id="rId11"/>
    <p:sldId id="379" r:id="rId12"/>
    <p:sldId id="282" r:id="rId13"/>
    <p:sldId id="348" r:id="rId14"/>
    <p:sldId id="373" r:id="rId15"/>
    <p:sldId id="374" r:id="rId16"/>
    <p:sldId id="378" r:id="rId17"/>
    <p:sldId id="349" r:id="rId18"/>
    <p:sldId id="368" r:id="rId19"/>
    <p:sldId id="366" r:id="rId20"/>
    <p:sldId id="375" r:id="rId21"/>
    <p:sldId id="350" r:id="rId22"/>
    <p:sldId id="353" r:id="rId23"/>
    <p:sldId id="355" r:id="rId24"/>
    <p:sldId id="371" r:id="rId25"/>
    <p:sldId id="369" r:id="rId26"/>
    <p:sldId id="370" r:id="rId27"/>
    <p:sldId id="357" r:id="rId28"/>
    <p:sldId id="358" r:id="rId29"/>
    <p:sldId id="352" r:id="rId30"/>
    <p:sldId id="351" r:id="rId31"/>
    <p:sldId id="359" r:id="rId32"/>
    <p:sldId id="360" r:id="rId33"/>
    <p:sldId id="367" r:id="rId34"/>
    <p:sldId id="365" r:id="rId35"/>
    <p:sldId id="37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9933"/>
    <a:srgbClr val="00FF00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 varScale="1">
        <p:scale>
          <a:sx n="99" d="100"/>
          <a:sy n="9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3549D21A-7D6F-4B35-B015-D0865FF55A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70E98244-0311-4848-93E7-438D7A13FA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DD6F8ECD-741A-442F-BE55-D8EC7EF7EB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8F9E5D2D-DB86-42DB-8E85-95FBA906D5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D1BD072-A619-4D0E-9A48-A88E1FF556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7B113E7-16B5-458B-A887-D9767EA28C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13C7E46-A03B-4632-A0B0-B7FE6313CB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1B6CB60-3211-4C51-BA3E-94C605B737A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2FE56E8-6D3A-4839-80CD-CB065D3FCE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B55FB6B-D8FF-4448-98A0-883ED6CCA2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5256681-F423-46CA-A134-063AA8961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5960A0-2CE6-414D-8A9E-D67D12684C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5CDA59-4B12-4792-8234-430E34569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2BE341-F4DE-4B22-BF67-AC8FD7F84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6" name="Picture 10" descr="usc">
            <a:extLst>
              <a:ext uri="{FF2B5EF4-FFF2-40B4-BE49-F238E27FC236}">
                <a16:creationId xmlns:a16="http://schemas.microsoft.com/office/drawing/2014/main" id="{5EEA56AD-C727-49BC-B5C7-4E2FC5D7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69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5C0679-9063-4736-B473-86DAD6E8EA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3F997B6-5C4C-47AC-B54D-2C6D551B13F2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2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2D8433-BDE9-4184-9482-D5F9028137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A4F456E-596C-43B1-A53D-E80B37F9D46E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60D58-83BB-49D7-9521-7F32B060CB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9ABD108-816A-41BA-A70C-95F9C9026298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7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5EB3D2-64EB-4365-BE33-4CCB526EC3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17FC9CF-1370-4E9A-8B7C-915FFECC1EAB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8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7914CA-0E70-4A9D-A9C7-4968F69623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C4351B8-985E-4FFA-A99E-B8C9B78F2C24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2C3C56-4212-44BE-964F-11185B4DE3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4E625B3-0D37-456E-8CE0-F4BECCE4563A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1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11D63A-8C78-4F8D-B2E4-EBE6A78506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1899A6DF-92AA-41CB-8DDE-71E8D6D08897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0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D6802-3DCF-4EC2-9CF6-6AFC6CFCF1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59D8967-EB24-410C-8C4E-72D3C7C95123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3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439B2FF-B5E5-485F-84BC-B8ECE6C11D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8C41EDA-6954-4B81-A617-FE898A316AC1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6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4F36458-EC90-4F53-9341-0530D09CA2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EB7C8A7-8AD2-4768-A853-B466DD009E0C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8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DA4149-5D0F-4BC9-B923-95CCA1D730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EECC1BE-5809-46AF-A765-C2E924C95F85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6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62A328-7D54-4133-9F2D-2B94299C4D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3F63651-22BB-43C5-9FBB-4D9B3BFFE677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3C92A5-437C-487D-9A44-3D628FDCE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FA7681-EB59-48DE-AD90-D4DE3C636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A00D5A-C6F4-435E-BCB2-747F14AC81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6501C2DD-A83B-4BE9-9AE6-6B6609DE2E04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1029" name="Picture 8" descr="usc">
            <a:extLst>
              <a:ext uri="{FF2B5EF4-FFF2-40B4-BE49-F238E27FC236}">
                <a16:creationId xmlns:a16="http://schemas.microsoft.com/office/drawing/2014/main" id="{DA1ECD19-32AC-450C-8BEF-575FA929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9">
            <a:extLst>
              <a:ext uri="{FF2B5EF4-FFF2-40B4-BE49-F238E27FC236}">
                <a16:creationId xmlns:a16="http://schemas.microsoft.com/office/drawing/2014/main" id="{C5818083-38F9-4A56-8514-5E6AF51F9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">
            <a:extLst>
              <a:ext uri="{FF2B5EF4-FFF2-40B4-BE49-F238E27FC236}">
                <a16:creationId xmlns:a16="http://schemas.microsoft.com/office/drawing/2014/main" id="{9625168C-8EA6-47AC-BDA5-314DF6102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4958234A-9239-472C-9CA9-BF9EC9236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5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9.wm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033D41-5E57-46B2-8F23-DD8D4C138B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534400" cy="1447800"/>
          </a:xfrm>
        </p:spPr>
        <p:txBody>
          <a:bodyPr/>
          <a:lstStyle/>
          <a:p>
            <a:pPr eaLnBrk="1" hangingPunct="1"/>
            <a:r>
              <a:rPr lang="en-US" altLang="en-US" sz="2800"/>
              <a:t>Trends in the Infrastructure of Computing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3A33479-7B16-42FB-B42F-CD8D005F40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7620000" cy="1295400"/>
          </a:xfrm>
        </p:spPr>
        <p:txBody>
          <a:bodyPr/>
          <a:lstStyle/>
          <a:p>
            <a:pPr algn="r" eaLnBrk="1" hangingPunct="1"/>
            <a:r>
              <a:rPr lang="en-US" altLang="en-US" sz="2400">
                <a:solidFill>
                  <a:srgbClr val="990033"/>
                </a:solidFill>
              </a:rPr>
              <a:t>CSCE 190:  Computing in the Modern World</a:t>
            </a:r>
          </a:p>
          <a:p>
            <a:pPr algn="r" eaLnBrk="1" hangingPunct="1"/>
            <a:r>
              <a:rPr lang="en-US" altLang="en-US"/>
              <a:t>Dr.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0357F8C3-C58A-4A46-B510-312411945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8F823F32-C85E-4CAB-B92C-40E8354075FD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50A5578-2F42-4859-8637-6DD26A88A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Synthesized and P&amp;R’ed MIPS Architecture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2D76FF96-2986-4B61-9762-7CA2F846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148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EFA1C19-C73F-4291-9E44-06425FB7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 Wafer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4A5D8CB2-9C14-44BA-A2F0-40CE8F285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5599675-1A05-41E4-B2DE-C04EC9CAB75A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15364" name="Picture 2" descr="http://gizmodo.com/assets/resources/2007/09/497-bunny.jpg">
            <a:extLst>
              <a:ext uri="{FF2B5EF4-FFF2-40B4-BE49-F238E27FC236}">
                <a16:creationId xmlns:a16="http://schemas.microsoft.com/office/drawing/2014/main" id="{6B9BDB29-6062-4330-A7AF-298473B0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5814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maclife.com/files/u307916/sandy_bridge_wafer_angle_full.jpg">
            <a:extLst>
              <a:ext uri="{FF2B5EF4-FFF2-40B4-BE49-F238E27FC236}">
                <a16:creationId xmlns:a16="http://schemas.microsoft.com/office/drawing/2014/main" id="{84354306-313D-405C-885B-FD777488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25663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98713604-E46F-42D6-862B-23BA7C74E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B8DC005-F764-40BB-A4B1-8A6C28DF8A64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B075A0F-E69E-47D2-9B08-A034CFE85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 Size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3DD0B22-8CAE-470E-8280-42918735A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Shrink minimum feature size…</a:t>
            </a:r>
          </a:p>
          <a:p>
            <a:pPr lvl="1" eaLnBrk="1" hangingPunct="1"/>
            <a:r>
              <a:rPr lang="en-US" altLang="en-US"/>
              <a:t>Smaller L decreases carrier time and increases current</a:t>
            </a:r>
          </a:p>
          <a:p>
            <a:pPr lvl="1" eaLnBrk="1" hangingPunct="1"/>
            <a:r>
              <a:rPr lang="en-US" altLang="en-US"/>
              <a:t>Therefore, W may also be reduced for fixed current</a:t>
            </a:r>
          </a:p>
          <a:p>
            <a:pPr lvl="1" eaLnBrk="1" hangingPunct="1"/>
            <a:r>
              <a:rPr lang="en-US" altLang="en-US"/>
              <a:t>C</a:t>
            </a:r>
            <a:r>
              <a:rPr lang="en-US" altLang="en-US" baseline="-25000"/>
              <a:t>g</a:t>
            </a:r>
            <a:r>
              <a:rPr lang="en-US" altLang="en-US"/>
              <a:t>, C</a:t>
            </a:r>
            <a:r>
              <a:rPr lang="en-US" altLang="en-US" baseline="-25000"/>
              <a:t>s</a:t>
            </a:r>
            <a:r>
              <a:rPr lang="en-US" altLang="en-US"/>
              <a:t>, and C</a:t>
            </a:r>
            <a:r>
              <a:rPr lang="en-US" altLang="en-US" baseline="-25000"/>
              <a:t>d</a:t>
            </a:r>
            <a:r>
              <a:rPr lang="en-US" altLang="en-US"/>
              <a:t> are reduced</a:t>
            </a:r>
          </a:p>
          <a:p>
            <a:pPr lvl="1" eaLnBrk="1" hangingPunct="1"/>
            <a:r>
              <a:rPr lang="en-US" altLang="en-US"/>
              <a:t>Transistor switches faster (</a:t>
            </a:r>
            <a:r>
              <a:rPr lang="en-US" altLang="en-US" i="1"/>
              <a:t>~linear </a:t>
            </a:r>
            <a:r>
              <a:rPr lang="en-US" altLang="en-US"/>
              <a:t>relationship)</a:t>
            </a:r>
          </a:p>
        </p:txBody>
      </p:sp>
      <p:pic>
        <p:nvPicPr>
          <p:cNvPr id="16389" name="Picture 8">
            <a:extLst>
              <a:ext uri="{FF2B5EF4-FFF2-40B4-BE49-F238E27FC236}">
                <a16:creationId xmlns:a16="http://schemas.microsoft.com/office/drawing/2014/main" id="{B7B44BBF-1A66-432A-8596-A11E2B8D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2623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5660FAB-8445-41BC-B8D1-94130D013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Feature Size</a:t>
            </a:r>
          </a:p>
        </p:txBody>
      </p:sp>
      <p:graphicFrame>
        <p:nvGraphicFramePr>
          <p:cNvPr id="13441" name="Group 129">
            <a:extLst>
              <a:ext uri="{FF2B5EF4-FFF2-40B4-BE49-F238E27FC236}">
                <a16:creationId xmlns:a16="http://schemas.microsoft.com/office/drawing/2014/main" id="{DA54B1A2-CBDE-4207-A2A8-F2E73D421FA3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1371600"/>
          <a:ext cx="6034088" cy="3479800"/>
        </p:xfrm>
        <a:graphic>
          <a:graphicData uri="http://schemas.openxmlformats.org/drawingml/2006/table">
            <a:tbl>
              <a:tblPr/>
              <a:tblGrid>
                <a:gridCol w="55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.18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threads/package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.09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“Nehalem”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.045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.045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“Sandy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.032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~1.2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“Ivy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.022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~1.4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" name="Group 129">
            <a:extLst>
              <a:ext uri="{FF2B5EF4-FFF2-40B4-BE49-F238E27FC236}">
                <a16:creationId xmlns:a16="http://schemas.microsoft.com/office/drawing/2014/main" id="{9F91C74F-8F66-405F-8FED-532381051F02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953000"/>
          <a:ext cx="6037263" cy="965200"/>
        </p:xfrm>
        <a:graphic>
          <a:graphicData uri="http://schemas.openxmlformats.org/drawingml/2006/table">
            <a:tbl>
              <a:tblPr/>
              <a:tblGrid>
                <a:gridCol w="56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Tesla (GT200)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240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1.4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Fermi (GF110)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512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.040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3.0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NVNDIA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Kepler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(GK104)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1536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.028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3.5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541" name="Slide Number Placeholder 3">
            <a:extLst>
              <a:ext uri="{FF2B5EF4-FFF2-40B4-BE49-F238E27FC236}">
                <a16:creationId xmlns:a16="http://schemas.microsoft.com/office/drawing/2014/main" id="{0B9A5282-7DCE-4FD8-B5E9-8654F7EA2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C79B241-4593-4122-B3C1-43A72FF0060E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6AA1A70-E577-4D34-83D0-4A8C3FB4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Role of Computer Architects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8104F75-9D8C-4FE9-87CD-27F123D4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371600"/>
            <a:ext cx="3048000" cy="4648200"/>
          </a:xfrm>
        </p:spPr>
        <p:txBody>
          <a:bodyPr/>
          <a:lstStyle/>
          <a:p>
            <a:r>
              <a:rPr lang="en-US" altLang="en-US" sz="1400"/>
              <a:t>Given a blank slate (silicon substrate)</a:t>
            </a:r>
          </a:p>
          <a:p>
            <a:r>
              <a:rPr lang="en-US" altLang="en-US" sz="1400"/>
              <a:t>Budget:  2 billion transistors:</a:t>
            </a:r>
          </a:p>
          <a:p>
            <a:pPr lvl="1"/>
            <a:r>
              <a:rPr lang="en-US" altLang="en-US" sz="1200"/>
              <a:t>Transistors </a:t>
            </a:r>
            <a:r>
              <a:rPr lang="en-US" altLang="en-US" sz="1200">
                <a:sym typeface="Wingdings" panose="05000000000000000000" pitchFamily="2" charset="2"/>
              </a:rPr>
              <a:t> Area</a:t>
            </a:r>
            <a:endParaRPr lang="en-US" altLang="en-US" sz="120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EEC18EA-9192-4B95-B94C-C18D584C63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54273CDA-EB11-4202-A0D7-506F70F91D64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64FA1-5779-45B7-994D-13678AADB33D}"/>
              </a:ext>
            </a:extLst>
          </p:cNvPr>
          <p:cNvSpPr/>
          <p:nvPr/>
        </p:nvSpPr>
        <p:spPr>
          <a:xfrm>
            <a:off x="914400" y="3200400"/>
            <a:ext cx="22479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CC4351-7739-41F3-B44A-6566F9013FC8}"/>
              </a:ext>
            </a:extLst>
          </p:cNvPr>
          <p:cNvCxnSpPr/>
          <p:nvPr/>
        </p:nvCxnSpPr>
        <p:spPr>
          <a:xfrm>
            <a:off x="914400" y="2971800"/>
            <a:ext cx="22479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A1B7D5-EB77-4571-9046-95DB3E6DCBFD}"/>
              </a:ext>
            </a:extLst>
          </p:cNvPr>
          <p:cNvCxnSpPr/>
          <p:nvPr/>
        </p:nvCxnSpPr>
        <p:spPr>
          <a:xfrm flipV="1">
            <a:off x="679450" y="3200400"/>
            <a:ext cx="6350" cy="19050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0" name="TextBox 10">
            <a:extLst>
              <a:ext uri="{FF2B5EF4-FFF2-40B4-BE49-F238E27FC236}">
                <a16:creationId xmlns:a16="http://schemas.microsoft.com/office/drawing/2014/main" id="{B763A233-4A57-41FA-84D1-78B39CDC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781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 cm</a:t>
            </a:r>
          </a:p>
        </p:txBody>
      </p:sp>
      <p:sp>
        <p:nvSpPr>
          <p:cNvPr id="18441" name="TextBox 11">
            <a:extLst>
              <a:ext uri="{FF2B5EF4-FFF2-40B4-BE49-F238E27FC236}">
                <a16:creationId xmlns:a16="http://schemas.microsoft.com/office/drawing/2014/main" id="{10EF5DC6-7094-4589-86FB-48AE4657D85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6844" y="3967956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 cm</a:t>
            </a:r>
          </a:p>
        </p:txBody>
      </p:sp>
      <p:sp>
        <p:nvSpPr>
          <p:cNvPr id="18442" name="Content Placeholder 2">
            <a:extLst>
              <a:ext uri="{FF2B5EF4-FFF2-40B4-BE49-F238E27FC236}">
                <a16:creationId xmlns:a16="http://schemas.microsoft.com/office/drawing/2014/main" id="{EB5AAE8D-2CC9-420A-A0E5-FEB52D6B5706}"/>
              </a:ext>
            </a:extLst>
          </p:cNvPr>
          <p:cNvSpPr txBox="1">
            <a:spLocks/>
          </p:cNvSpPr>
          <p:nvPr/>
        </p:nvSpPr>
        <p:spPr bwMode="auto">
          <a:xfrm>
            <a:off x="4419600" y="1374775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Choose your components: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2FDBCA-CF7C-4129-8227-87FBCE71BBFC}"/>
              </a:ext>
            </a:extLst>
          </p:cNvPr>
          <p:cNvSpPr/>
          <p:nvPr/>
        </p:nvSpPr>
        <p:spPr>
          <a:xfrm>
            <a:off x="2305050" y="5329238"/>
            <a:ext cx="72390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dirty="0">
                <a:solidFill>
                  <a:schemeClr val="tx1"/>
                </a:solidFill>
              </a:rPr>
              <a:t>adder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6EF1A-2D9E-4C2A-B527-101A4B2AF13D}"/>
              </a:ext>
            </a:extLst>
          </p:cNvPr>
          <p:cNvSpPr/>
          <p:nvPr/>
        </p:nvSpPr>
        <p:spPr>
          <a:xfrm>
            <a:off x="1228725" y="5334000"/>
            <a:ext cx="89535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dirty="0">
                <a:solidFill>
                  <a:schemeClr val="tx1"/>
                </a:solidFill>
              </a:rPr>
              <a:t>multiplier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786414-597E-4353-9D49-5F0AC0BDFBD0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1905000"/>
          <a:ext cx="4133850" cy="405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Component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Control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Logic and Cache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7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Cache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50K transistors/1KB + 10K transistors/port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Verdana" pitchFamily="34" charset="0"/>
                        </a:rPr>
                        <a:t>Out-of-order instruction scheduler and dispatch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200K transistors/core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Verdana" pitchFamily="34" charset="0"/>
                        </a:rPr>
                        <a:t>Speculative execution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400K transistors/core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Branch predictor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200K transistors/core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Functional Units</a:t>
                      </a:r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7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Integer and load/store units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100K transistors/unit/core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Floating-point unit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1M transistors/unit/core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7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Vector/SIMD</a:t>
                      </a:r>
                      <a:r>
                        <a:rPr lang="en-US" sz="1200" baseline="0" dirty="0">
                          <a:latin typeface="Verdana" pitchFamily="34" charset="0"/>
                        </a:rPr>
                        <a:t> </a:t>
                      </a:r>
                      <a:r>
                        <a:rPr lang="en-US" sz="1200" dirty="0">
                          <a:latin typeface="Verdana" pitchFamily="34" charset="0"/>
                        </a:rPr>
                        <a:t>floating-point unit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100M transistors/64b width/unit/core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9DEA6A1-1AFD-4446-9257-BA6F4BD9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Role of Computer Architects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7F45122-C2BD-4536-B1FD-A0A389212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Problem:</a:t>
            </a:r>
          </a:p>
          <a:p>
            <a:pPr lvl="1"/>
            <a:r>
              <a:rPr lang="en-US" altLang="en-US"/>
              <a:t>Cost of fabricating one chip:  Hundreds of millions of dollars</a:t>
            </a:r>
          </a:p>
          <a:p>
            <a:pPr lvl="1"/>
            <a:r>
              <a:rPr lang="en-US" altLang="en-US"/>
              <a:t>Additional cost of fabricating hundreds of thousands of copies of same chip:  </a:t>
            </a:r>
            <a:r>
              <a:rPr lang="en-US" altLang="en-US">
                <a:solidFill>
                  <a:srgbClr val="FF0000"/>
                </a:solidFill>
              </a:rPr>
              <a:t>FREE</a:t>
            </a:r>
          </a:p>
          <a:p>
            <a:endParaRPr lang="en-US" altLang="en-US"/>
          </a:p>
          <a:p>
            <a:r>
              <a:rPr lang="en-US" altLang="en-US"/>
              <a:t>Strategy for staying in business:</a:t>
            </a:r>
          </a:p>
          <a:p>
            <a:pPr lvl="1"/>
            <a:r>
              <a:rPr lang="en-US" altLang="en-US"/>
              <a:t>Sell LOTS of chips</a:t>
            </a:r>
          </a:p>
          <a:p>
            <a:pPr lvl="1"/>
            <a:endParaRPr lang="en-US" altLang="en-US" sz="1400"/>
          </a:p>
          <a:p>
            <a:r>
              <a:rPr lang="en-US" altLang="en-US"/>
              <a:t>How to sell many chips:</a:t>
            </a:r>
          </a:p>
          <a:p>
            <a:pPr lvl="1"/>
            <a:r>
              <a:rPr lang="en-US" altLang="en-US"/>
              <a:t>Make sure it works well for a wide range of applications (e.g. CPUs)</a:t>
            </a:r>
            <a:endParaRPr lang="en-US" altLang="en-US" sz="1400"/>
          </a:p>
          <a:p>
            <a:pPr lvl="2"/>
            <a:r>
              <a:rPr lang="en-US" altLang="en-US" sz="1400"/>
              <a:t>Maximize performance of each thread, target small number of threads</a:t>
            </a:r>
          </a:p>
          <a:p>
            <a:endParaRPr lang="en-US" altLang="en-US"/>
          </a:p>
          <a:p>
            <a:pPr lvl="1"/>
            <a:r>
              <a:rPr lang="en-US" altLang="en-US"/>
              <a:t>Works well for one application, but has a large market (e.g. GPUs, DSPs, smart phone processors, controllers for manufacturing)</a:t>
            </a:r>
          </a:p>
          <a:p>
            <a:pPr lvl="1"/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8141FA6-55C3-46E9-BD66-00B49661E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54ACE7F-A3F6-454B-BAAC-AD46EC84CC00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27DE68C-F2DC-4C38-92DE-253E2F63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CPU Design Philosophy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8883EAAE-2282-43A6-9719-7508B4C0E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Processors consist of three main componets:</a:t>
            </a:r>
          </a:p>
          <a:p>
            <a:pPr lvl="1"/>
            <a:r>
              <a:rPr lang="en-US" altLang="en-US"/>
              <a:t>Control logic</a:t>
            </a:r>
          </a:p>
          <a:p>
            <a:pPr lvl="1"/>
            <a:r>
              <a:rPr lang="en-US" altLang="en-US"/>
              <a:t>Cache</a:t>
            </a:r>
          </a:p>
          <a:p>
            <a:pPr lvl="1"/>
            <a:r>
              <a:rPr lang="en-US" altLang="en-US"/>
              <a:t>Functional units</a:t>
            </a:r>
          </a:p>
          <a:p>
            <a:endParaRPr lang="en-US" altLang="en-US"/>
          </a:p>
          <a:p>
            <a:r>
              <a:rPr lang="en-US" altLang="en-US"/>
              <a:t>Premise:</a:t>
            </a:r>
          </a:p>
          <a:p>
            <a:pPr lvl="1"/>
            <a:r>
              <a:rPr lang="en-US" altLang="en-US" sz="1400"/>
              <a:t>Most code (non scientific) isn’t written to take advantage of multiple cores</a:t>
            </a:r>
          </a:p>
          <a:p>
            <a:pPr lvl="1"/>
            <a:r>
              <a:rPr lang="en-US" altLang="en-US" sz="1400"/>
              <a:t>Devote real estate budget to maximizing performance of each thread</a:t>
            </a:r>
          </a:p>
          <a:p>
            <a:pPr lvl="2"/>
            <a:r>
              <a:rPr lang="en-US" altLang="en-US" sz="1400">
                <a:solidFill>
                  <a:srgbClr val="FF0000"/>
                </a:solidFill>
              </a:rPr>
              <a:t>Control logic:  </a:t>
            </a:r>
            <a:r>
              <a:rPr lang="en-US" altLang="en-US" sz="1400"/>
              <a:t>reorders operations within a thread, speculatively execution</a:t>
            </a:r>
          </a:p>
          <a:p>
            <a:pPr lvl="2"/>
            <a:r>
              <a:rPr lang="en-US" altLang="en-US" sz="1400">
                <a:solidFill>
                  <a:srgbClr val="FF0000"/>
                </a:solidFill>
              </a:rPr>
              <a:t>Cache:  </a:t>
            </a:r>
            <a:r>
              <a:rPr lang="en-US" altLang="en-US" sz="1400"/>
              <a:t>reduces memory delays for different access patterns</a:t>
            </a:r>
          </a:p>
          <a:p>
            <a:pPr lvl="2"/>
            <a:endParaRPr lang="en-US" altLang="en-US" sz="1400"/>
          </a:p>
          <a:p>
            <a:r>
              <a:rPr lang="en-US" altLang="en-US"/>
              <a:t>CPUs do achieve higher performance when code is written to be multi-threaded</a:t>
            </a:r>
          </a:p>
          <a:p>
            <a:pPr lvl="1"/>
            <a:r>
              <a:rPr lang="en-US" altLang="en-US" sz="1400"/>
              <a:t>But CPUs quickly run out of functional units</a:t>
            </a:r>
          </a:p>
          <a:p>
            <a:pPr lvl="2"/>
            <a:endParaRPr lang="en-US" altLang="en-US" sz="110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B63DD5-AE5E-4DF1-B275-70700DA8F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CC21942-F97E-4102-8E51-0C92E81FABB5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30242E8-4540-4425-8F50-76DE0B5F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CPU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1C66F-7210-48E7-96D2-8296B4C94038}"/>
              </a:ext>
            </a:extLst>
          </p:cNvPr>
          <p:cNvSpPr/>
          <p:nvPr/>
        </p:nvSpPr>
        <p:spPr>
          <a:xfrm>
            <a:off x="1981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EB5CC6-1A6A-4071-BCC5-73350FEA51F7}"/>
              </a:ext>
            </a:extLst>
          </p:cNvPr>
          <p:cNvSpPr/>
          <p:nvPr/>
        </p:nvSpPr>
        <p:spPr>
          <a:xfrm>
            <a:off x="2514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393A8-7DDE-4018-9065-05CC77F0E943}"/>
              </a:ext>
            </a:extLst>
          </p:cNvPr>
          <p:cNvSpPr/>
          <p:nvPr/>
        </p:nvSpPr>
        <p:spPr>
          <a:xfrm>
            <a:off x="1981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0F806-5951-4043-8AAD-461D64E0E6A0}"/>
              </a:ext>
            </a:extLst>
          </p:cNvPr>
          <p:cNvSpPr/>
          <p:nvPr/>
        </p:nvSpPr>
        <p:spPr>
          <a:xfrm>
            <a:off x="2514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350DB6-5521-4730-8A29-252ADE2D7C70}"/>
              </a:ext>
            </a:extLst>
          </p:cNvPr>
          <p:cNvSpPr/>
          <p:nvPr/>
        </p:nvSpPr>
        <p:spPr>
          <a:xfrm>
            <a:off x="4267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B397F4-6487-481C-B919-6073178B43D0}"/>
              </a:ext>
            </a:extLst>
          </p:cNvPr>
          <p:cNvSpPr/>
          <p:nvPr/>
        </p:nvSpPr>
        <p:spPr>
          <a:xfrm>
            <a:off x="4800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EC556D-8057-4634-BE80-74D187B017FA}"/>
              </a:ext>
            </a:extLst>
          </p:cNvPr>
          <p:cNvSpPr/>
          <p:nvPr/>
        </p:nvSpPr>
        <p:spPr>
          <a:xfrm>
            <a:off x="4267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74CA2C-1050-4D48-BD4B-1085F4A910A8}"/>
              </a:ext>
            </a:extLst>
          </p:cNvPr>
          <p:cNvSpPr/>
          <p:nvPr/>
        </p:nvSpPr>
        <p:spPr>
          <a:xfrm>
            <a:off x="4800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405CA-DD3C-406E-9EC9-CCB3E56FF6D7}"/>
              </a:ext>
            </a:extLst>
          </p:cNvPr>
          <p:cNvSpPr/>
          <p:nvPr/>
        </p:nvSpPr>
        <p:spPr>
          <a:xfrm>
            <a:off x="838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E9A155-B1B6-4F6B-8528-B9162A2D3806}"/>
              </a:ext>
            </a:extLst>
          </p:cNvPr>
          <p:cNvSpPr/>
          <p:nvPr/>
        </p:nvSpPr>
        <p:spPr>
          <a:xfrm>
            <a:off x="838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E6734-A93B-49CF-8B1A-0705050CE4F6}"/>
              </a:ext>
            </a:extLst>
          </p:cNvPr>
          <p:cNvSpPr/>
          <p:nvPr/>
        </p:nvSpPr>
        <p:spPr>
          <a:xfrm>
            <a:off x="838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8A7B97-959E-4682-9F61-36B354112BC7}"/>
              </a:ext>
            </a:extLst>
          </p:cNvPr>
          <p:cNvSpPr/>
          <p:nvPr/>
        </p:nvSpPr>
        <p:spPr>
          <a:xfrm>
            <a:off x="3124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5ACA04-1458-4480-B73E-3B263FB801C6}"/>
              </a:ext>
            </a:extLst>
          </p:cNvPr>
          <p:cNvSpPr/>
          <p:nvPr/>
        </p:nvSpPr>
        <p:spPr>
          <a:xfrm>
            <a:off x="3124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A9A37D-A41E-4726-9D04-6C9035DFA15E}"/>
              </a:ext>
            </a:extLst>
          </p:cNvPr>
          <p:cNvSpPr/>
          <p:nvPr/>
        </p:nvSpPr>
        <p:spPr>
          <a:xfrm>
            <a:off x="3124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FA6FA5-D608-490C-AA30-41030A7D005B}"/>
              </a:ext>
            </a:extLst>
          </p:cNvPr>
          <p:cNvSpPr/>
          <p:nvPr/>
        </p:nvSpPr>
        <p:spPr>
          <a:xfrm>
            <a:off x="838200" y="4114800"/>
            <a:ext cx="44196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L3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917A5B-09E7-4945-860C-1C7085599E94}"/>
              </a:ext>
            </a:extLst>
          </p:cNvPr>
          <p:cNvSpPr/>
          <p:nvPr/>
        </p:nvSpPr>
        <p:spPr>
          <a:xfrm>
            <a:off x="685800" y="1828800"/>
            <a:ext cx="47244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23" name="TextBox 16">
            <a:extLst>
              <a:ext uri="{FF2B5EF4-FFF2-40B4-BE49-F238E27FC236}">
                <a16:creationId xmlns:a16="http://schemas.microsoft.com/office/drawing/2014/main" id="{839169B6-DB8E-4E28-890D-EFAD32126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37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CPU</a:t>
            </a:r>
          </a:p>
        </p:txBody>
      </p:sp>
      <p:sp>
        <p:nvSpPr>
          <p:cNvPr id="21524" name="TextBox 16">
            <a:extLst>
              <a:ext uri="{FF2B5EF4-FFF2-40B4-BE49-F238E27FC236}">
                <a16:creationId xmlns:a16="http://schemas.microsoft.com/office/drawing/2014/main" id="{DA559352-79F7-47A6-9B4F-0FB96A63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Core 1</a:t>
            </a:r>
          </a:p>
        </p:txBody>
      </p:sp>
      <p:sp>
        <p:nvSpPr>
          <p:cNvPr id="21525" name="TextBox 16">
            <a:extLst>
              <a:ext uri="{FF2B5EF4-FFF2-40B4-BE49-F238E27FC236}">
                <a16:creationId xmlns:a16="http://schemas.microsoft.com/office/drawing/2014/main" id="{3BCC9752-CE4A-49A1-90CD-C55C7622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Core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1B24C9-5239-4717-8DAE-937FD45B5C78}"/>
              </a:ext>
            </a:extLst>
          </p:cNvPr>
          <p:cNvSpPr txBox="1"/>
          <p:nvPr/>
        </p:nvSpPr>
        <p:spPr>
          <a:xfrm>
            <a:off x="62484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1000</a:t>
            </a:r>
          </a:p>
          <a:p>
            <a:pPr eaLnBrk="1" hangingPunct="1"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1501E3-D725-4483-972C-EA0BCB373870}"/>
              </a:ext>
            </a:extLst>
          </p:cNvPr>
          <p:cNvSpPr txBox="1"/>
          <p:nvPr/>
        </p:nvSpPr>
        <p:spPr>
          <a:xfrm>
            <a:off x="6169025" y="29225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62385D-FACB-4497-BBEC-E8F14CB68A31}"/>
              </a:ext>
            </a:extLst>
          </p:cNvPr>
          <p:cNvSpPr txBox="1"/>
          <p:nvPr/>
        </p:nvSpPr>
        <p:spPr>
          <a:xfrm>
            <a:off x="6169025" y="33004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829ACC-7DF1-4ADA-9600-754512FEDBD8}"/>
              </a:ext>
            </a:extLst>
          </p:cNvPr>
          <p:cNvSpPr txBox="1"/>
          <p:nvPr/>
        </p:nvSpPr>
        <p:spPr>
          <a:xfrm>
            <a:off x="6169025" y="36814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ADD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5DC50F-AAFE-40BB-8BF2-347CC5583A16}"/>
              </a:ext>
            </a:extLst>
          </p:cNvPr>
          <p:cNvSpPr txBox="1"/>
          <p:nvPr/>
        </p:nvSpPr>
        <p:spPr>
          <a:xfrm>
            <a:off x="68548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ADD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54F1B8-FBA4-49D3-A135-6213D6E249D7}"/>
              </a:ext>
            </a:extLst>
          </p:cNvPr>
          <p:cNvSpPr txBox="1"/>
          <p:nvPr/>
        </p:nvSpPr>
        <p:spPr>
          <a:xfrm>
            <a:off x="75406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ADD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9BA75B-CF69-4713-9D2B-CD252E5D15E9}"/>
              </a:ext>
            </a:extLst>
          </p:cNvPr>
          <p:cNvSpPr txBox="1"/>
          <p:nvPr/>
        </p:nvSpPr>
        <p:spPr>
          <a:xfrm>
            <a:off x="8226425" y="36877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ADD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DDF4E2-DA04-46A8-970A-0015323B5BFF}"/>
              </a:ext>
            </a:extLst>
          </p:cNvPr>
          <p:cNvSpPr txBox="1"/>
          <p:nvPr/>
        </p:nvSpPr>
        <p:spPr>
          <a:xfrm>
            <a:off x="6169025" y="40655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21534" name="TextBox 43">
            <a:extLst>
              <a:ext uri="{FF2B5EF4-FFF2-40B4-BE49-F238E27FC236}">
                <a16:creationId xmlns:a16="http://schemas.microsoft.com/office/drawing/2014/main" id="{74324D2A-B5B4-47AE-8B0D-115CAD56F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19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time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D76769-2ABA-4FA1-9477-8979E31953B7}"/>
              </a:ext>
            </a:extLst>
          </p:cNvPr>
          <p:cNvCxnSpPr/>
          <p:nvPr/>
        </p:nvCxnSpPr>
        <p:spPr>
          <a:xfrm rot="5400000">
            <a:off x="4076700" y="4716463"/>
            <a:ext cx="358140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wn Arrow 48">
            <a:extLst>
              <a:ext uri="{FF2B5EF4-FFF2-40B4-BE49-F238E27FC236}">
                <a16:creationId xmlns:a16="http://schemas.microsoft.com/office/drawing/2014/main" id="{EBFF394A-25A1-4CBD-B196-A9397A4075E0}"/>
              </a:ext>
            </a:extLst>
          </p:cNvPr>
          <p:cNvSpPr/>
          <p:nvPr/>
        </p:nvSpPr>
        <p:spPr>
          <a:xfrm>
            <a:off x="8112125" y="206851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D22749-3412-4549-960D-C2D7CA694736}"/>
              </a:ext>
            </a:extLst>
          </p:cNvPr>
          <p:cNvSpPr txBox="1"/>
          <p:nvPr/>
        </p:nvSpPr>
        <p:spPr>
          <a:xfrm>
            <a:off x="6172200" y="45989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0674DC-770C-46C2-9E25-7A72E7F8D17A}"/>
              </a:ext>
            </a:extLst>
          </p:cNvPr>
          <p:cNvSpPr txBox="1"/>
          <p:nvPr/>
        </p:nvSpPr>
        <p:spPr>
          <a:xfrm>
            <a:off x="6172200" y="49768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A1264F-45A8-4886-B872-280FC87E3C3B}"/>
              </a:ext>
            </a:extLst>
          </p:cNvPr>
          <p:cNvSpPr txBox="1"/>
          <p:nvPr/>
        </p:nvSpPr>
        <p:spPr>
          <a:xfrm>
            <a:off x="6172200" y="53578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ADD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DAC626-B655-4BD2-9792-7B51F3CB4215}"/>
              </a:ext>
            </a:extLst>
          </p:cNvPr>
          <p:cNvSpPr txBox="1"/>
          <p:nvPr/>
        </p:nvSpPr>
        <p:spPr>
          <a:xfrm>
            <a:off x="68580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ADD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371B20A-5499-4E1A-ADF5-3AA40CAC8B5C}"/>
              </a:ext>
            </a:extLst>
          </p:cNvPr>
          <p:cNvSpPr txBox="1"/>
          <p:nvPr/>
        </p:nvSpPr>
        <p:spPr>
          <a:xfrm>
            <a:off x="75438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ADD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58D7C8C-A393-4757-9855-337ABD97ACE5}"/>
              </a:ext>
            </a:extLst>
          </p:cNvPr>
          <p:cNvSpPr txBox="1"/>
          <p:nvPr/>
        </p:nvSpPr>
        <p:spPr>
          <a:xfrm>
            <a:off x="8229600" y="53641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ADD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2E87A32-C1A0-4F89-9AE7-785375A65585}"/>
              </a:ext>
            </a:extLst>
          </p:cNvPr>
          <p:cNvSpPr txBox="1"/>
          <p:nvPr/>
        </p:nvSpPr>
        <p:spPr>
          <a:xfrm>
            <a:off x="6172200" y="57419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21544" name="TextBox 57">
            <a:extLst>
              <a:ext uri="{FF2B5EF4-FFF2-40B4-BE49-F238E27FC236}">
                <a16:creationId xmlns:a16="http://schemas.microsoft.com/office/drawing/2014/main" id="{DA6FD9BB-9488-4146-98B8-C32EDE78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096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1545" name="Slide Number Placeholder 3">
            <a:extLst>
              <a:ext uri="{FF2B5EF4-FFF2-40B4-BE49-F238E27FC236}">
                <a16:creationId xmlns:a16="http://schemas.microsoft.com/office/drawing/2014/main" id="{AB2A6303-CDC3-4E1B-9CB5-81D50C073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59958E0-0018-4D29-9E89-F6317BB0E6D5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8E162C4D-7B79-4C50-A7D1-E3C752F2D6C4}"/>
              </a:ext>
            </a:extLst>
          </p:cNvPr>
          <p:cNvSpPr/>
          <p:nvPr/>
        </p:nvSpPr>
        <p:spPr>
          <a:xfrm>
            <a:off x="6705600" y="2084388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47" name="TextBox 1">
            <a:extLst>
              <a:ext uri="{FF2B5EF4-FFF2-40B4-BE49-F238E27FC236}">
                <a16:creationId xmlns:a16="http://schemas.microsoft.com/office/drawing/2014/main" id="{4B5AF663-CEB6-475A-92EB-4C2E07307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2319338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Thread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B1F191-03F7-4372-A8B1-6434D8977784}"/>
              </a:ext>
            </a:extLst>
          </p:cNvPr>
          <p:cNvSpPr/>
          <p:nvPr/>
        </p:nvSpPr>
        <p:spPr>
          <a:xfrm>
            <a:off x="6096000" y="2830513"/>
            <a:ext cx="1411288" cy="33416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B79CEC-E853-4CA7-91CA-2ACE145AE4CB}"/>
              </a:ext>
            </a:extLst>
          </p:cNvPr>
          <p:cNvSpPr/>
          <p:nvPr/>
        </p:nvSpPr>
        <p:spPr>
          <a:xfrm>
            <a:off x="7543800" y="2819400"/>
            <a:ext cx="1447800" cy="33416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50" name="TextBox 1">
            <a:extLst>
              <a:ext uri="{FF2B5EF4-FFF2-40B4-BE49-F238E27FC236}">
                <a16:creationId xmlns:a16="http://schemas.microsoft.com/office/drawing/2014/main" id="{699CE7E5-BF56-4B72-85E8-F07566EA3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3" y="2319338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Thread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41160B3-2BE1-4B56-9511-467DD110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Intel Sandy Bridge Architecture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9F44D1A-0C5B-47BB-BE97-6700F50F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Four cores, each core has 256-bit SIMD unit</a:t>
            </a:r>
          </a:p>
          <a:p>
            <a:r>
              <a:rPr lang="en-US" altLang="en-US"/>
              <a:t>Integrated GPU (IGU) with 12 execution units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44C6773-1291-4B9C-9143-2FD15C616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3191736-D9D0-49F0-8DC5-B78E34240D57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22533" name="Picture 2" descr="http://www.brightsideofnews.com/Data/2009_7_5/Intels-Anti-AMD-Fusion-Sandy-Bridge-CPU-tapes-out/Intel_SandyBridge_CanardPC_.jpg">
            <a:extLst>
              <a:ext uri="{FF2B5EF4-FFF2-40B4-BE49-F238E27FC236}">
                <a16:creationId xmlns:a16="http://schemas.microsoft.com/office/drawing/2014/main" id="{EF2CC293-6EF0-413C-AFA7-5CC6E50A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133600"/>
            <a:ext cx="59436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31C5184-DB56-4583-B26A-1A0020E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 Bulldozer Architecture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FCE7726-0FCB-473F-971E-7D9E67C2D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289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Next generation AMD architecture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Designed from scratch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Four cores, each core: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Executes 2 threads with dedicated 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Contains two 128-bit FP multiply-add units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Decoupled L3 caches</a:t>
            </a:r>
          </a:p>
        </p:txBody>
      </p:sp>
      <p:pic>
        <p:nvPicPr>
          <p:cNvPr id="23556" name="Picture 6" descr="File:AMD Bulldozer block diagram (8 core CPU).PNG">
            <a:extLst>
              <a:ext uri="{FF2B5EF4-FFF2-40B4-BE49-F238E27FC236}">
                <a16:creationId xmlns:a16="http://schemas.microsoft.com/office/drawing/2014/main" id="{F0D010DF-38C0-46D3-8E55-3108700C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6419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800B0DF-1377-4E20-8664-3789EAFC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My Questions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7C13A76-098F-47D6-A5F7-72DF24011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do computer processors work?</a:t>
            </a:r>
          </a:p>
          <a:p>
            <a:endParaRPr lang="en-US" altLang="en-US"/>
          </a:p>
          <a:p>
            <a:r>
              <a:rPr lang="en-US" altLang="en-US"/>
              <a:t>Why do computer processors get faster over time?</a:t>
            </a:r>
          </a:p>
          <a:p>
            <a:pPr lvl="1"/>
            <a:r>
              <a:rPr lang="en-US" altLang="en-US"/>
              <a:t>How much faster do they get?</a:t>
            </a:r>
          </a:p>
          <a:p>
            <a:endParaRPr lang="en-US" altLang="en-US"/>
          </a:p>
          <a:p>
            <a:r>
              <a:rPr lang="en-US" altLang="en-US"/>
              <a:t>What makes one processor faster than another?</a:t>
            </a:r>
          </a:p>
          <a:p>
            <a:pPr lvl="1"/>
            <a:r>
              <a:rPr lang="en-US" altLang="en-US"/>
              <a:t>What type of tradeoffs are involved in processor design?</a:t>
            </a:r>
          </a:p>
          <a:p>
            <a:pPr lvl="1"/>
            <a:r>
              <a:rPr lang="en-US" altLang="en-US"/>
              <a:t>Why is my cell phone so much slower than my laptop?</a:t>
            </a:r>
          </a:p>
          <a:p>
            <a:endParaRPr lang="en-US" altLang="en-US"/>
          </a:p>
          <a:p>
            <a:r>
              <a:rPr lang="en-US" altLang="en-US"/>
              <a:t>What is the relationship between processor performance and how programs are written?</a:t>
            </a:r>
          </a:p>
          <a:p>
            <a:pPr lvl="1"/>
            <a:r>
              <a:rPr lang="en-US" altLang="en-US"/>
              <a:t>Is this relationship dependent on the processor?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5FD8D27-B4E7-4462-8EB5-59A96771A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2C8B127-D174-4B5A-81E7-7D0273ED2B50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3DEA230-C557-4C15-8E27-C6AF847E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Processor Units (GPUs)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99A6282-51D1-4587-85CF-3D4793E0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Basic idea:</a:t>
            </a:r>
          </a:p>
          <a:p>
            <a:pPr lvl="1"/>
            <a:r>
              <a:rPr lang="en-US" altLang="en-US" sz="2000"/>
              <a:t>Originally designed for 3D graphics rendering</a:t>
            </a:r>
          </a:p>
          <a:p>
            <a:pPr lvl="1"/>
            <a:r>
              <a:rPr lang="en-US" altLang="en-US" sz="2000"/>
              <a:t>Success in gaming market</a:t>
            </a:r>
          </a:p>
          <a:p>
            <a:pPr lvl="1"/>
            <a:r>
              <a:rPr lang="en-US" altLang="en-US" sz="2000"/>
              <a:t>Devote real estate to computational resources</a:t>
            </a:r>
          </a:p>
          <a:p>
            <a:pPr lvl="2"/>
            <a:r>
              <a:rPr lang="en-US" altLang="en-US" sz="1800"/>
              <a:t>As opposed to control and caches to make naïve and general-purpose code run fast</a:t>
            </a:r>
          </a:p>
          <a:p>
            <a:pPr lvl="1"/>
            <a:r>
              <a:rPr lang="en-US" altLang="en-US" sz="2000"/>
              <a:t>Achieves very high performance but:</a:t>
            </a:r>
          </a:p>
          <a:p>
            <a:pPr lvl="2"/>
            <a:r>
              <a:rPr lang="en-US" altLang="en-US" sz="1800"/>
              <a:t>Extremely difficult to program</a:t>
            </a:r>
          </a:p>
          <a:p>
            <a:pPr lvl="3"/>
            <a:r>
              <a:rPr lang="en-US" altLang="en-US" sz="1600"/>
              <a:t>Program must be split into 1000s of threads</a:t>
            </a:r>
          </a:p>
          <a:p>
            <a:pPr lvl="2"/>
            <a:r>
              <a:rPr lang="en-US" altLang="en-US" sz="1800"/>
              <a:t>Only works well for specific types of programs</a:t>
            </a:r>
          </a:p>
          <a:p>
            <a:pPr lvl="2"/>
            <a:r>
              <a:rPr lang="en-US" altLang="en-US" sz="1800"/>
              <a:t>Lacks functionality to manage computer system resources</a:t>
            </a:r>
          </a:p>
          <a:p>
            <a:pPr lvl="1"/>
            <a:endParaRPr lang="en-US" altLang="en-US" sz="2000"/>
          </a:p>
          <a:p>
            <a:pPr lvl="1"/>
            <a:r>
              <a:rPr lang="en-US" altLang="en-US" sz="2000"/>
              <a:t>Now widely used for High Performance Computing (HPC)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E0F6FE3-6E35-43E7-B958-8A6FD8343D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5187F76-CB2A-4932-BCEB-BED8580CB0DA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36CFB59-F197-42FC-901E-A1D833AD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Co-Processor (GPU)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41194-3CC8-478B-8071-83F629F731C3}"/>
              </a:ext>
            </a:extLst>
          </p:cNvPr>
          <p:cNvSpPr/>
          <p:nvPr/>
        </p:nvSpPr>
        <p:spPr>
          <a:xfrm>
            <a:off x="762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A1B27-EAFF-423A-A7DD-DCDBE142AA91}"/>
              </a:ext>
            </a:extLst>
          </p:cNvPr>
          <p:cNvSpPr/>
          <p:nvPr/>
        </p:nvSpPr>
        <p:spPr>
          <a:xfrm>
            <a:off x="1295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3A4BB-C372-469A-AB14-E56C3EFAFF88}"/>
              </a:ext>
            </a:extLst>
          </p:cNvPr>
          <p:cNvSpPr/>
          <p:nvPr/>
        </p:nvSpPr>
        <p:spPr>
          <a:xfrm>
            <a:off x="1828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78D6A-5B58-458C-937D-B07A16D0251E}"/>
              </a:ext>
            </a:extLst>
          </p:cNvPr>
          <p:cNvSpPr/>
          <p:nvPr/>
        </p:nvSpPr>
        <p:spPr>
          <a:xfrm>
            <a:off x="2362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4125B1-5468-46BD-BD68-6D1B0DE80B54}"/>
              </a:ext>
            </a:extLst>
          </p:cNvPr>
          <p:cNvSpPr/>
          <p:nvPr/>
        </p:nvSpPr>
        <p:spPr>
          <a:xfrm>
            <a:off x="152400" y="1905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93F9CF-314B-4209-A491-BB218CDD00FE}"/>
              </a:ext>
            </a:extLst>
          </p:cNvPr>
          <p:cNvSpPr/>
          <p:nvPr/>
        </p:nvSpPr>
        <p:spPr>
          <a:xfrm>
            <a:off x="76200" y="1828800"/>
            <a:ext cx="4953000" cy="3733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9" name="TextBox 16">
            <a:extLst>
              <a:ext uri="{FF2B5EF4-FFF2-40B4-BE49-F238E27FC236}">
                <a16:creationId xmlns:a16="http://schemas.microsoft.com/office/drawing/2014/main" id="{67749D5E-933D-4675-8956-9D6156A6B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GPU</a:t>
            </a:r>
          </a:p>
        </p:txBody>
      </p:sp>
      <p:sp>
        <p:nvSpPr>
          <p:cNvPr id="25610" name="TextBox 16">
            <a:extLst>
              <a:ext uri="{FF2B5EF4-FFF2-40B4-BE49-F238E27FC236}">
                <a16:creationId xmlns:a16="http://schemas.microsoft.com/office/drawing/2014/main" id="{0456D55F-57CF-4E30-BA07-FD0BAED4D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A3214E-EF97-4D32-AF1F-FFA33003390D}"/>
              </a:ext>
            </a:extLst>
          </p:cNvPr>
          <p:cNvSpPr/>
          <p:nvPr/>
        </p:nvSpPr>
        <p:spPr>
          <a:xfrm>
            <a:off x="2895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2F5702-F6EC-4CAC-B877-39AFD40E1C58}"/>
              </a:ext>
            </a:extLst>
          </p:cNvPr>
          <p:cNvSpPr/>
          <p:nvPr/>
        </p:nvSpPr>
        <p:spPr>
          <a:xfrm>
            <a:off x="3429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43DC09-AD4D-4A53-BC97-1EA6DAAC6F9E}"/>
              </a:ext>
            </a:extLst>
          </p:cNvPr>
          <p:cNvSpPr/>
          <p:nvPr/>
        </p:nvSpPr>
        <p:spPr>
          <a:xfrm>
            <a:off x="3962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209A72-7089-4F22-9C91-B9D5FCAE5B51}"/>
              </a:ext>
            </a:extLst>
          </p:cNvPr>
          <p:cNvSpPr/>
          <p:nvPr/>
        </p:nvSpPr>
        <p:spPr>
          <a:xfrm>
            <a:off x="4495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18BC0F-3255-450B-845B-3394B034883A}"/>
              </a:ext>
            </a:extLst>
          </p:cNvPr>
          <p:cNvSpPr/>
          <p:nvPr/>
        </p:nvSpPr>
        <p:spPr>
          <a:xfrm>
            <a:off x="762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DBD44C-0C11-40D9-A79C-2DE30039B87B}"/>
              </a:ext>
            </a:extLst>
          </p:cNvPr>
          <p:cNvSpPr/>
          <p:nvPr/>
        </p:nvSpPr>
        <p:spPr>
          <a:xfrm>
            <a:off x="1295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B9CE16-BF58-4C7B-B6F5-0851E72A610B}"/>
              </a:ext>
            </a:extLst>
          </p:cNvPr>
          <p:cNvSpPr/>
          <p:nvPr/>
        </p:nvSpPr>
        <p:spPr>
          <a:xfrm>
            <a:off x="1828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65F3AF-9A75-40A5-A2EF-E27CCF36D7FD}"/>
              </a:ext>
            </a:extLst>
          </p:cNvPr>
          <p:cNvSpPr/>
          <p:nvPr/>
        </p:nvSpPr>
        <p:spPr>
          <a:xfrm>
            <a:off x="2362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02025A-3A4A-4401-977C-9D250FE63DB4}"/>
              </a:ext>
            </a:extLst>
          </p:cNvPr>
          <p:cNvSpPr/>
          <p:nvPr/>
        </p:nvSpPr>
        <p:spPr>
          <a:xfrm>
            <a:off x="152400" y="2362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F22413-D85B-4BEB-88B7-D14E1B416470}"/>
              </a:ext>
            </a:extLst>
          </p:cNvPr>
          <p:cNvSpPr/>
          <p:nvPr/>
        </p:nvSpPr>
        <p:spPr>
          <a:xfrm>
            <a:off x="2895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084C01-B047-4228-8D7E-B0BADAC5BF27}"/>
              </a:ext>
            </a:extLst>
          </p:cNvPr>
          <p:cNvSpPr/>
          <p:nvPr/>
        </p:nvSpPr>
        <p:spPr>
          <a:xfrm>
            <a:off x="3429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A60178-8C08-4D5D-8088-5421C5DC1C6D}"/>
              </a:ext>
            </a:extLst>
          </p:cNvPr>
          <p:cNvSpPr/>
          <p:nvPr/>
        </p:nvSpPr>
        <p:spPr>
          <a:xfrm>
            <a:off x="3962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FD4AF7-62B8-4501-ADD7-ADBCF3726464}"/>
              </a:ext>
            </a:extLst>
          </p:cNvPr>
          <p:cNvSpPr/>
          <p:nvPr/>
        </p:nvSpPr>
        <p:spPr>
          <a:xfrm>
            <a:off x="4495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5566CF-6E50-479D-B6ED-123F97ACF348}"/>
              </a:ext>
            </a:extLst>
          </p:cNvPr>
          <p:cNvSpPr/>
          <p:nvPr/>
        </p:nvSpPr>
        <p:spPr>
          <a:xfrm>
            <a:off x="762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54ECA1-F6F3-4E3C-987D-D546EF71715D}"/>
              </a:ext>
            </a:extLst>
          </p:cNvPr>
          <p:cNvSpPr/>
          <p:nvPr/>
        </p:nvSpPr>
        <p:spPr>
          <a:xfrm>
            <a:off x="1295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50CC3A-64AA-4ADB-8274-3DDE7DEDC503}"/>
              </a:ext>
            </a:extLst>
          </p:cNvPr>
          <p:cNvSpPr/>
          <p:nvPr/>
        </p:nvSpPr>
        <p:spPr>
          <a:xfrm>
            <a:off x="1828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C83E8E-E03E-4DE2-8820-D52A58206D98}"/>
              </a:ext>
            </a:extLst>
          </p:cNvPr>
          <p:cNvSpPr/>
          <p:nvPr/>
        </p:nvSpPr>
        <p:spPr>
          <a:xfrm>
            <a:off x="23622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DCA731-3089-4278-934C-46B4DDBEAD34}"/>
              </a:ext>
            </a:extLst>
          </p:cNvPr>
          <p:cNvSpPr/>
          <p:nvPr/>
        </p:nvSpPr>
        <p:spPr>
          <a:xfrm>
            <a:off x="152400" y="2819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36802F-9C3D-4606-A0C7-81CD8CCF423A}"/>
              </a:ext>
            </a:extLst>
          </p:cNvPr>
          <p:cNvSpPr/>
          <p:nvPr/>
        </p:nvSpPr>
        <p:spPr>
          <a:xfrm>
            <a:off x="28956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3ADA508-EA7D-4E9B-A06D-A69AA8036464}"/>
              </a:ext>
            </a:extLst>
          </p:cNvPr>
          <p:cNvSpPr/>
          <p:nvPr/>
        </p:nvSpPr>
        <p:spPr>
          <a:xfrm>
            <a:off x="3429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995689-A361-4963-B798-130D6CACC3BB}"/>
              </a:ext>
            </a:extLst>
          </p:cNvPr>
          <p:cNvSpPr/>
          <p:nvPr/>
        </p:nvSpPr>
        <p:spPr>
          <a:xfrm>
            <a:off x="3962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294B51-25AA-4FFF-8CE6-E8FDCA3BA45D}"/>
              </a:ext>
            </a:extLst>
          </p:cNvPr>
          <p:cNvSpPr/>
          <p:nvPr/>
        </p:nvSpPr>
        <p:spPr>
          <a:xfrm>
            <a:off x="4495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575EE5-0C47-4BD6-8491-743FFBE94161}"/>
              </a:ext>
            </a:extLst>
          </p:cNvPr>
          <p:cNvSpPr/>
          <p:nvPr/>
        </p:nvSpPr>
        <p:spPr>
          <a:xfrm>
            <a:off x="762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1DB42B-467E-43B7-848D-B764E0386588}"/>
              </a:ext>
            </a:extLst>
          </p:cNvPr>
          <p:cNvSpPr/>
          <p:nvPr/>
        </p:nvSpPr>
        <p:spPr>
          <a:xfrm>
            <a:off x="1295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1BD404-D316-42E6-9592-3D75DB1A9572}"/>
              </a:ext>
            </a:extLst>
          </p:cNvPr>
          <p:cNvSpPr/>
          <p:nvPr/>
        </p:nvSpPr>
        <p:spPr>
          <a:xfrm>
            <a:off x="1828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CB9152-937F-4C81-8547-062237D9FAE0}"/>
              </a:ext>
            </a:extLst>
          </p:cNvPr>
          <p:cNvSpPr/>
          <p:nvPr/>
        </p:nvSpPr>
        <p:spPr>
          <a:xfrm>
            <a:off x="23622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FDA823-CE8A-455D-8B0C-8377DAF29AA5}"/>
              </a:ext>
            </a:extLst>
          </p:cNvPr>
          <p:cNvSpPr/>
          <p:nvPr/>
        </p:nvSpPr>
        <p:spPr>
          <a:xfrm>
            <a:off x="152400" y="32766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FE4AAA0-E7EA-4CDB-AE06-A48C5EF8A460}"/>
              </a:ext>
            </a:extLst>
          </p:cNvPr>
          <p:cNvSpPr/>
          <p:nvPr/>
        </p:nvSpPr>
        <p:spPr>
          <a:xfrm>
            <a:off x="28956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407535-8660-4B55-A053-03E170F665ED}"/>
              </a:ext>
            </a:extLst>
          </p:cNvPr>
          <p:cNvSpPr/>
          <p:nvPr/>
        </p:nvSpPr>
        <p:spPr>
          <a:xfrm>
            <a:off x="3429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F7B2F1-B6A0-4311-8C14-9916107D398B}"/>
              </a:ext>
            </a:extLst>
          </p:cNvPr>
          <p:cNvSpPr/>
          <p:nvPr/>
        </p:nvSpPr>
        <p:spPr>
          <a:xfrm>
            <a:off x="3962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421B8DB-6DBD-441D-B0BF-4AE5B8E11CAB}"/>
              </a:ext>
            </a:extLst>
          </p:cNvPr>
          <p:cNvSpPr/>
          <p:nvPr/>
        </p:nvSpPr>
        <p:spPr>
          <a:xfrm>
            <a:off x="4495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3B4AFA9-0FCE-49E8-AA52-002DAA77A5B4}"/>
              </a:ext>
            </a:extLst>
          </p:cNvPr>
          <p:cNvSpPr/>
          <p:nvPr/>
        </p:nvSpPr>
        <p:spPr>
          <a:xfrm>
            <a:off x="762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0FE9B77-69D1-4A3B-888A-9158B36FAB24}"/>
              </a:ext>
            </a:extLst>
          </p:cNvPr>
          <p:cNvSpPr/>
          <p:nvPr/>
        </p:nvSpPr>
        <p:spPr>
          <a:xfrm>
            <a:off x="1295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CB71D43-7CC2-49AA-B98B-34D29D975C62}"/>
              </a:ext>
            </a:extLst>
          </p:cNvPr>
          <p:cNvSpPr/>
          <p:nvPr/>
        </p:nvSpPr>
        <p:spPr>
          <a:xfrm>
            <a:off x="1828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FDA263F-9D57-4A9B-8DF8-1E90C4BB27B9}"/>
              </a:ext>
            </a:extLst>
          </p:cNvPr>
          <p:cNvSpPr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1F458EF-B42A-4F75-AC93-8B3B694E1EEC}"/>
              </a:ext>
            </a:extLst>
          </p:cNvPr>
          <p:cNvSpPr/>
          <p:nvPr/>
        </p:nvSpPr>
        <p:spPr>
          <a:xfrm>
            <a:off x="152400" y="37338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231BC07-4EAA-4727-81A0-53CD6A928A62}"/>
              </a:ext>
            </a:extLst>
          </p:cNvPr>
          <p:cNvSpPr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1411307-10FD-474D-97D3-B6ACBC50C4FC}"/>
              </a:ext>
            </a:extLst>
          </p:cNvPr>
          <p:cNvSpPr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1577D9A-CBC3-4B89-8311-B75B6752DE9F}"/>
              </a:ext>
            </a:extLst>
          </p:cNvPr>
          <p:cNvSpPr/>
          <p:nvPr/>
        </p:nvSpPr>
        <p:spPr>
          <a:xfrm>
            <a:off x="3962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3CA9F14-EAA0-4F3E-828E-C4F2785FDEF8}"/>
              </a:ext>
            </a:extLst>
          </p:cNvPr>
          <p:cNvSpPr/>
          <p:nvPr/>
        </p:nvSpPr>
        <p:spPr>
          <a:xfrm>
            <a:off x="4495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2AA03F9-0842-479A-B22F-01554E7AD432}"/>
              </a:ext>
            </a:extLst>
          </p:cNvPr>
          <p:cNvSpPr/>
          <p:nvPr/>
        </p:nvSpPr>
        <p:spPr>
          <a:xfrm>
            <a:off x="762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06BA79A-F369-4353-A0AD-756926E8CD0E}"/>
              </a:ext>
            </a:extLst>
          </p:cNvPr>
          <p:cNvSpPr/>
          <p:nvPr/>
        </p:nvSpPr>
        <p:spPr>
          <a:xfrm>
            <a:off x="1295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4BBB89-2352-4175-BD24-5A233539C660}"/>
              </a:ext>
            </a:extLst>
          </p:cNvPr>
          <p:cNvSpPr/>
          <p:nvPr/>
        </p:nvSpPr>
        <p:spPr>
          <a:xfrm>
            <a:off x="1828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559C82-2849-42B4-8E90-C78FB5240E0C}"/>
              </a:ext>
            </a:extLst>
          </p:cNvPr>
          <p:cNvSpPr/>
          <p:nvPr/>
        </p:nvSpPr>
        <p:spPr>
          <a:xfrm>
            <a:off x="23622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4CD10CB-3D7C-4093-A24F-8A4C30B6FDFA}"/>
              </a:ext>
            </a:extLst>
          </p:cNvPr>
          <p:cNvSpPr/>
          <p:nvPr/>
        </p:nvSpPr>
        <p:spPr>
          <a:xfrm>
            <a:off x="152400" y="4191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3F554B2-77F8-4EF7-B0EA-AE9DBD1D524B}"/>
              </a:ext>
            </a:extLst>
          </p:cNvPr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1BAC78-3804-4AEC-9C64-2D3C3B893464}"/>
              </a:ext>
            </a:extLst>
          </p:cNvPr>
          <p:cNvSpPr/>
          <p:nvPr/>
        </p:nvSpPr>
        <p:spPr>
          <a:xfrm>
            <a:off x="3429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65BD3D9-B878-4352-AF9B-0B312CB0C721}"/>
              </a:ext>
            </a:extLst>
          </p:cNvPr>
          <p:cNvSpPr/>
          <p:nvPr/>
        </p:nvSpPr>
        <p:spPr>
          <a:xfrm>
            <a:off x="3962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3C9F94C-7B70-48A0-B1FD-2020B460DE8F}"/>
              </a:ext>
            </a:extLst>
          </p:cNvPr>
          <p:cNvSpPr/>
          <p:nvPr/>
        </p:nvSpPr>
        <p:spPr>
          <a:xfrm>
            <a:off x="4495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4482C7-C8E1-4BEF-96CA-DC5A388BB3CE}"/>
              </a:ext>
            </a:extLst>
          </p:cNvPr>
          <p:cNvSpPr/>
          <p:nvPr/>
        </p:nvSpPr>
        <p:spPr>
          <a:xfrm>
            <a:off x="762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817AD5D-D512-4256-9D71-5BF725EF537D}"/>
              </a:ext>
            </a:extLst>
          </p:cNvPr>
          <p:cNvSpPr/>
          <p:nvPr/>
        </p:nvSpPr>
        <p:spPr>
          <a:xfrm>
            <a:off x="1295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149CA9-1369-4E29-BA86-E66093FAAC51}"/>
              </a:ext>
            </a:extLst>
          </p:cNvPr>
          <p:cNvSpPr/>
          <p:nvPr/>
        </p:nvSpPr>
        <p:spPr>
          <a:xfrm>
            <a:off x="1828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2F06F9-11B0-4129-92FF-953ED7295AC2}"/>
              </a:ext>
            </a:extLst>
          </p:cNvPr>
          <p:cNvSpPr/>
          <p:nvPr/>
        </p:nvSpPr>
        <p:spPr>
          <a:xfrm>
            <a:off x="23622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3330670-2EA3-4F50-A6C9-5F18B73B2143}"/>
              </a:ext>
            </a:extLst>
          </p:cNvPr>
          <p:cNvSpPr/>
          <p:nvPr/>
        </p:nvSpPr>
        <p:spPr>
          <a:xfrm>
            <a:off x="152400" y="4648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9E2038C-66C3-4F3A-AFAD-BDE7811E4378}"/>
              </a:ext>
            </a:extLst>
          </p:cNvPr>
          <p:cNvSpPr/>
          <p:nvPr/>
        </p:nvSpPr>
        <p:spPr>
          <a:xfrm>
            <a:off x="28956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AB22A9-005D-44DE-8A7C-653D0E37178C}"/>
              </a:ext>
            </a:extLst>
          </p:cNvPr>
          <p:cNvSpPr/>
          <p:nvPr/>
        </p:nvSpPr>
        <p:spPr>
          <a:xfrm>
            <a:off x="3429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92FBB6-D76E-4206-A4E4-713177113F81}"/>
              </a:ext>
            </a:extLst>
          </p:cNvPr>
          <p:cNvSpPr/>
          <p:nvPr/>
        </p:nvSpPr>
        <p:spPr>
          <a:xfrm>
            <a:off x="3962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76302A-86D8-4E46-A858-EE4FD9F80D77}"/>
              </a:ext>
            </a:extLst>
          </p:cNvPr>
          <p:cNvSpPr/>
          <p:nvPr/>
        </p:nvSpPr>
        <p:spPr>
          <a:xfrm>
            <a:off x="4495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C474287-5819-497C-9E7F-83204E041E12}"/>
              </a:ext>
            </a:extLst>
          </p:cNvPr>
          <p:cNvSpPr/>
          <p:nvPr/>
        </p:nvSpPr>
        <p:spPr>
          <a:xfrm>
            <a:off x="762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BA3320D-6D71-42FA-93BB-F13CD2C2CC1E}"/>
              </a:ext>
            </a:extLst>
          </p:cNvPr>
          <p:cNvSpPr/>
          <p:nvPr/>
        </p:nvSpPr>
        <p:spPr>
          <a:xfrm>
            <a:off x="1295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B488F68-6EA5-4BA2-B3B5-F93CD79246EC}"/>
              </a:ext>
            </a:extLst>
          </p:cNvPr>
          <p:cNvSpPr/>
          <p:nvPr/>
        </p:nvSpPr>
        <p:spPr>
          <a:xfrm>
            <a:off x="1828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05539E5-568C-4656-86F8-44D982D90FD5}"/>
              </a:ext>
            </a:extLst>
          </p:cNvPr>
          <p:cNvSpPr/>
          <p:nvPr/>
        </p:nvSpPr>
        <p:spPr>
          <a:xfrm>
            <a:off x="23622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0DF2808-A952-48A6-911E-853E3C2D8C07}"/>
              </a:ext>
            </a:extLst>
          </p:cNvPr>
          <p:cNvSpPr/>
          <p:nvPr/>
        </p:nvSpPr>
        <p:spPr>
          <a:xfrm>
            <a:off x="152400" y="5105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C7A64E-9EF4-4426-9576-6CB79F972AAB}"/>
              </a:ext>
            </a:extLst>
          </p:cNvPr>
          <p:cNvSpPr/>
          <p:nvPr/>
        </p:nvSpPr>
        <p:spPr>
          <a:xfrm>
            <a:off x="28956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B60AEEA-4FEF-4D9C-AD5C-7070BC70097B}"/>
              </a:ext>
            </a:extLst>
          </p:cNvPr>
          <p:cNvSpPr/>
          <p:nvPr/>
        </p:nvSpPr>
        <p:spPr>
          <a:xfrm>
            <a:off x="3429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945B711-005E-4879-83EC-73FD59FF67E3}"/>
              </a:ext>
            </a:extLst>
          </p:cNvPr>
          <p:cNvSpPr/>
          <p:nvPr/>
        </p:nvSpPr>
        <p:spPr>
          <a:xfrm>
            <a:off x="3962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5C1EFB6-4E84-47F2-81F9-330D71359FFC}"/>
              </a:ext>
            </a:extLst>
          </p:cNvPr>
          <p:cNvSpPr/>
          <p:nvPr/>
        </p:nvSpPr>
        <p:spPr>
          <a:xfrm>
            <a:off x="4495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5678" name="TextBox 16">
            <a:extLst>
              <a:ext uri="{FF2B5EF4-FFF2-40B4-BE49-F238E27FC236}">
                <a16:creationId xmlns:a16="http://schemas.microsoft.com/office/drawing/2014/main" id="{EF7AD16C-9933-4FC2-BE60-80822F5A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90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2</a:t>
            </a:r>
          </a:p>
        </p:txBody>
      </p:sp>
      <p:sp>
        <p:nvSpPr>
          <p:cNvPr id="25679" name="TextBox 16">
            <a:extLst>
              <a:ext uri="{FF2B5EF4-FFF2-40B4-BE49-F238E27FC236}">
                <a16:creationId xmlns:a16="http://schemas.microsoft.com/office/drawing/2014/main" id="{EDB0DED2-2EBA-4A9A-812F-C45A9B3A8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47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3</a:t>
            </a:r>
          </a:p>
        </p:txBody>
      </p:sp>
      <p:sp>
        <p:nvSpPr>
          <p:cNvPr id="25680" name="TextBox 16">
            <a:extLst>
              <a:ext uri="{FF2B5EF4-FFF2-40B4-BE49-F238E27FC236}">
                <a16:creationId xmlns:a16="http://schemas.microsoft.com/office/drawing/2014/main" id="{6B56BC15-FB72-4CFA-8982-47825C60C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98825"/>
            <a:ext cx="990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4</a:t>
            </a:r>
          </a:p>
        </p:txBody>
      </p:sp>
      <p:sp>
        <p:nvSpPr>
          <p:cNvPr id="25681" name="TextBox 16">
            <a:extLst>
              <a:ext uri="{FF2B5EF4-FFF2-40B4-BE49-F238E27FC236}">
                <a16:creationId xmlns:a16="http://schemas.microsoft.com/office/drawing/2014/main" id="{D4D18D9E-40EC-400C-99FF-05CEC0C88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623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5</a:t>
            </a:r>
          </a:p>
        </p:txBody>
      </p:sp>
      <p:sp>
        <p:nvSpPr>
          <p:cNvPr id="25682" name="TextBox 16">
            <a:extLst>
              <a:ext uri="{FF2B5EF4-FFF2-40B4-BE49-F238E27FC236}">
                <a16:creationId xmlns:a16="http://schemas.microsoft.com/office/drawing/2014/main" id="{B457BF7A-6D26-4263-A751-D40567DF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195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6</a:t>
            </a:r>
          </a:p>
        </p:txBody>
      </p:sp>
      <p:sp>
        <p:nvSpPr>
          <p:cNvPr id="25683" name="TextBox 16">
            <a:extLst>
              <a:ext uri="{FF2B5EF4-FFF2-40B4-BE49-F238E27FC236}">
                <a16:creationId xmlns:a16="http://schemas.microsoft.com/office/drawing/2014/main" id="{2ED52BED-CE55-4D8E-B908-08CE35C7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676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7</a:t>
            </a:r>
          </a:p>
        </p:txBody>
      </p:sp>
      <p:sp>
        <p:nvSpPr>
          <p:cNvPr id="25684" name="TextBox 16">
            <a:extLst>
              <a:ext uri="{FF2B5EF4-FFF2-40B4-BE49-F238E27FC236}">
                <a16:creationId xmlns:a16="http://schemas.microsoft.com/office/drawing/2014/main" id="{B9A214AA-D71C-4789-BDA5-FA148A41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33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Core 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B83EBD4-6210-4E19-9FD5-432E2043B07F}"/>
              </a:ext>
            </a:extLst>
          </p:cNvPr>
          <p:cNvSpPr txBox="1"/>
          <p:nvPr/>
        </p:nvSpPr>
        <p:spPr>
          <a:xfrm>
            <a:off x="60960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1000</a:t>
            </a:r>
          </a:p>
          <a:p>
            <a:pPr eaLnBrk="1" hangingPunct="1"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03A90D6-D7D0-4767-B56B-2474EC92E264}"/>
              </a:ext>
            </a:extLst>
          </p:cNvPr>
          <p:cNvSpPr/>
          <p:nvPr/>
        </p:nvSpPr>
        <p:spPr>
          <a:xfrm>
            <a:off x="5486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15442F7-055B-4788-8008-599E6B7B6062}"/>
              </a:ext>
            </a:extLst>
          </p:cNvPr>
          <p:cNvSpPr/>
          <p:nvPr/>
        </p:nvSpPr>
        <p:spPr>
          <a:xfrm>
            <a:off x="5715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9A99A3A-7CD2-4E03-8813-C1C0194602D2}"/>
              </a:ext>
            </a:extLst>
          </p:cNvPr>
          <p:cNvSpPr/>
          <p:nvPr/>
        </p:nvSpPr>
        <p:spPr>
          <a:xfrm>
            <a:off x="5943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3E3DCA5-317C-43E6-B42F-2018BBAE6C00}"/>
              </a:ext>
            </a:extLst>
          </p:cNvPr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154B670-972D-4F48-8405-519E83144EB2}"/>
              </a:ext>
            </a:extLst>
          </p:cNvPr>
          <p:cNvSpPr/>
          <p:nvPr/>
        </p:nvSpPr>
        <p:spPr>
          <a:xfrm>
            <a:off x="6400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E887DCA-03A9-41A4-A457-C03714A75C69}"/>
              </a:ext>
            </a:extLst>
          </p:cNvPr>
          <p:cNvSpPr/>
          <p:nvPr/>
        </p:nvSpPr>
        <p:spPr>
          <a:xfrm>
            <a:off x="6629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D94A08C-4837-4F2F-A199-38196A6C2BFC}"/>
              </a:ext>
            </a:extLst>
          </p:cNvPr>
          <p:cNvSpPr/>
          <p:nvPr/>
        </p:nvSpPr>
        <p:spPr>
          <a:xfrm>
            <a:off x="6858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F1B9530-38BF-405C-A63E-940B9DBEE106}"/>
              </a:ext>
            </a:extLst>
          </p:cNvPr>
          <p:cNvSpPr/>
          <p:nvPr/>
        </p:nvSpPr>
        <p:spPr>
          <a:xfrm>
            <a:off x="7086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6EB4B39-F32D-40DB-B40D-0E3E3CF48F66}"/>
              </a:ext>
            </a:extLst>
          </p:cNvPr>
          <p:cNvSpPr/>
          <p:nvPr/>
        </p:nvSpPr>
        <p:spPr>
          <a:xfrm>
            <a:off x="7315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9E16A7C-C820-41D6-B5CC-7A17358DE708}"/>
              </a:ext>
            </a:extLst>
          </p:cNvPr>
          <p:cNvSpPr/>
          <p:nvPr/>
        </p:nvSpPr>
        <p:spPr>
          <a:xfrm>
            <a:off x="7543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432EC85-4980-4B6F-AB5C-D0E3B7E541B6}"/>
              </a:ext>
            </a:extLst>
          </p:cNvPr>
          <p:cNvSpPr/>
          <p:nvPr/>
        </p:nvSpPr>
        <p:spPr>
          <a:xfrm>
            <a:off x="7772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9B48E00-F2E3-434D-A10A-4ADBCAB2DAB1}"/>
              </a:ext>
            </a:extLst>
          </p:cNvPr>
          <p:cNvSpPr/>
          <p:nvPr/>
        </p:nvSpPr>
        <p:spPr>
          <a:xfrm>
            <a:off x="8001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DA8176A-BFBB-4F6A-9DE4-9D89C440F01C}"/>
              </a:ext>
            </a:extLst>
          </p:cNvPr>
          <p:cNvSpPr/>
          <p:nvPr/>
        </p:nvSpPr>
        <p:spPr>
          <a:xfrm>
            <a:off x="8229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3F346D6-B811-4AAF-84F4-BC89EF79CCDD}"/>
              </a:ext>
            </a:extLst>
          </p:cNvPr>
          <p:cNvSpPr/>
          <p:nvPr/>
        </p:nvSpPr>
        <p:spPr>
          <a:xfrm>
            <a:off x="8458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AC37174-5CAA-4D24-8ED5-5F30CFF19A7D}"/>
              </a:ext>
            </a:extLst>
          </p:cNvPr>
          <p:cNvSpPr/>
          <p:nvPr/>
        </p:nvSpPr>
        <p:spPr>
          <a:xfrm>
            <a:off x="8686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ABDAB34-045E-4151-9783-6DF91E784A0C}"/>
              </a:ext>
            </a:extLst>
          </p:cNvPr>
          <p:cNvSpPr/>
          <p:nvPr/>
        </p:nvSpPr>
        <p:spPr>
          <a:xfrm>
            <a:off x="8915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B21A291-BBC7-47DE-B9DE-0C62FBF4102C}"/>
              </a:ext>
            </a:extLst>
          </p:cNvPr>
          <p:cNvSpPr/>
          <p:nvPr/>
        </p:nvSpPr>
        <p:spPr>
          <a:xfrm>
            <a:off x="54864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47FAAE-6CBE-4AD9-9849-BC3D06CC8656}"/>
              </a:ext>
            </a:extLst>
          </p:cNvPr>
          <p:cNvSpPr/>
          <p:nvPr/>
        </p:nvSpPr>
        <p:spPr>
          <a:xfrm>
            <a:off x="73152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4E89451-A705-42C2-B3BE-664D84832E8E}"/>
              </a:ext>
            </a:extLst>
          </p:cNvPr>
          <p:cNvSpPr/>
          <p:nvPr/>
        </p:nvSpPr>
        <p:spPr>
          <a:xfrm>
            <a:off x="54864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7E4FBCE-6CA9-4B2C-B74B-CF3A4A1B4634}"/>
              </a:ext>
            </a:extLst>
          </p:cNvPr>
          <p:cNvSpPr/>
          <p:nvPr/>
        </p:nvSpPr>
        <p:spPr>
          <a:xfrm>
            <a:off x="73152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73E9EF1-7172-419F-AC54-A7CDB1CE10CF}"/>
              </a:ext>
            </a:extLst>
          </p:cNvPr>
          <p:cNvSpPr/>
          <p:nvPr/>
        </p:nvSpPr>
        <p:spPr>
          <a:xfrm>
            <a:off x="54864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9DD892B-FBCB-430E-B9B4-2665DBB09B0E}"/>
              </a:ext>
            </a:extLst>
          </p:cNvPr>
          <p:cNvSpPr/>
          <p:nvPr/>
        </p:nvSpPr>
        <p:spPr>
          <a:xfrm>
            <a:off x="73152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139F310-7221-4CFE-B697-7DCAC9D6C366}"/>
              </a:ext>
            </a:extLst>
          </p:cNvPr>
          <p:cNvSpPr/>
          <p:nvPr/>
        </p:nvSpPr>
        <p:spPr>
          <a:xfrm>
            <a:off x="5486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270B761-79FF-49DF-8FD5-F8305103F9EF}"/>
              </a:ext>
            </a:extLst>
          </p:cNvPr>
          <p:cNvSpPr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E5F827A-B2E1-4DCF-84D2-41192D64B5B4}"/>
              </a:ext>
            </a:extLst>
          </p:cNvPr>
          <p:cNvSpPr/>
          <p:nvPr/>
        </p:nvSpPr>
        <p:spPr>
          <a:xfrm>
            <a:off x="5943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1D9AD69-7B08-4A65-BF1E-CD7552760F92}"/>
              </a:ext>
            </a:extLst>
          </p:cNvPr>
          <p:cNvSpPr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FEE5D1B-B348-4454-97AF-A1CB0657E5D3}"/>
              </a:ext>
            </a:extLst>
          </p:cNvPr>
          <p:cNvSpPr/>
          <p:nvPr/>
        </p:nvSpPr>
        <p:spPr>
          <a:xfrm>
            <a:off x="6400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A74987E-54C4-42EE-A0DC-CE339C58F697}"/>
              </a:ext>
            </a:extLst>
          </p:cNvPr>
          <p:cNvSpPr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78CBE04-BA1C-43F1-9F4F-4BF8993D379A}"/>
              </a:ext>
            </a:extLst>
          </p:cNvPr>
          <p:cNvSpPr/>
          <p:nvPr/>
        </p:nvSpPr>
        <p:spPr>
          <a:xfrm>
            <a:off x="6858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1FF681D-AE80-497E-A1D2-7543CF59AC7E}"/>
              </a:ext>
            </a:extLst>
          </p:cNvPr>
          <p:cNvSpPr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9C3D622-6132-4E92-ABC5-440C71DC2CF7}"/>
              </a:ext>
            </a:extLst>
          </p:cNvPr>
          <p:cNvSpPr/>
          <p:nvPr/>
        </p:nvSpPr>
        <p:spPr>
          <a:xfrm>
            <a:off x="7315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AD82EA1-F1CE-4A4A-95B8-8DBB621C054D}"/>
              </a:ext>
            </a:extLst>
          </p:cNvPr>
          <p:cNvSpPr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71DDB5C-CAC4-4746-8B11-D85531F63FDD}"/>
              </a:ext>
            </a:extLst>
          </p:cNvPr>
          <p:cNvSpPr/>
          <p:nvPr/>
        </p:nvSpPr>
        <p:spPr>
          <a:xfrm>
            <a:off x="7772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AE189B8-5844-497D-86D0-4BB75A66E5BE}"/>
              </a:ext>
            </a:extLst>
          </p:cNvPr>
          <p:cNvSpPr/>
          <p:nvPr/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7997687-0BA2-4A4E-9E4D-176E93389D76}"/>
              </a:ext>
            </a:extLst>
          </p:cNvPr>
          <p:cNvSpPr/>
          <p:nvPr/>
        </p:nvSpPr>
        <p:spPr>
          <a:xfrm>
            <a:off x="8229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71A8ADC-E7F6-457A-9674-85365E6FFB97}"/>
              </a:ext>
            </a:extLst>
          </p:cNvPr>
          <p:cNvSpPr/>
          <p:nvPr/>
        </p:nvSpPr>
        <p:spPr>
          <a:xfrm>
            <a:off x="8458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B5B4EBD-2AAD-4826-8B5F-66EA2576D793}"/>
              </a:ext>
            </a:extLst>
          </p:cNvPr>
          <p:cNvSpPr/>
          <p:nvPr/>
        </p:nvSpPr>
        <p:spPr>
          <a:xfrm>
            <a:off x="8686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96306DB-2B21-40A5-9B05-7D11A7CA7F60}"/>
              </a:ext>
            </a:extLst>
          </p:cNvPr>
          <p:cNvSpPr/>
          <p:nvPr/>
        </p:nvSpPr>
        <p:spPr>
          <a:xfrm>
            <a:off x="8915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D3DE795-AE32-4E4C-A8B2-DECB9911AB17}"/>
              </a:ext>
            </a:extLst>
          </p:cNvPr>
          <p:cNvSpPr/>
          <p:nvPr/>
        </p:nvSpPr>
        <p:spPr>
          <a:xfrm>
            <a:off x="5486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5AC9844-166B-48F0-81D2-EF4560245DF6}"/>
              </a:ext>
            </a:extLst>
          </p:cNvPr>
          <p:cNvSpPr/>
          <p:nvPr/>
        </p:nvSpPr>
        <p:spPr>
          <a:xfrm>
            <a:off x="5715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1348C99-2DB8-4D31-91B4-D6961A5EA529}"/>
              </a:ext>
            </a:extLst>
          </p:cNvPr>
          <p:cNvSpPr/>
          <p:nvPr/>
        </p:nvSpPr>
        <p:spPr>
          <a:xfrm>
            <a:off x="5943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6B372B7-5033-49EA-AE26-EA399C644042}"/>
              </a:ext>
            </a:extLst>
          </p:cNvPr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5BAB467-0ACE-48F2-A6DD-9FA4711ED9FC}"/>
              </a:ext>
            </a:extLst>
          </p:cNvPr>
          <p:cNvSpPr/>
          <p:nvPr/>
        </p:nvSpPr>
        <p:spPr>
          <a:xfrm>
            <a:off x="6400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499BA5F-BDF6-47BB-9597-4C20DA75F5D1}"/>
              </a:ext>
            </a:extLst>
          </p:cNvPr>
          <p:cNvSpPr/>
          <p:nvPr/>
        </p:nvSpPr>
        <p:spPr>
          <a:xfrm>
            <a:off x="6629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749FEE4-C838-4688-BE7E-00AA25D54C08}"/>
              </a:ext>
            </a:extLst>
          </p:cNvPr>
          <p:cNvSpPr/>
          <p:nvPr/>
        </p:nvSpPr>
        <p:spPr>
          <a:xfrm>
            <a:off x="6858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96A20B5-A265-4029-B53F-2ADDE3D22BE4}"/>
              </a:ext>
            </a:extLst>
          </p:cNvPr>
          <p:cNvSpPr/>
          <p:nvPr/>
        </p:nvSpPr>
        <p:spPr>
          <a:xfrm>
            <a:off x="7086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F21FFEC-5835-4FCA-A958-8B90DA8FD85F}"/>
              </a:ext>
            </a:extLst>
          </p:cNvPr>
          <p:cNvSpPr/>
          <p:nvPr/>
        </p:nvSpPr>
        <p:spPr>
          <a:xfrm>
            <a:off x="7315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41EABB1-DE57-451E-AA18-D4D7B9134426}"/>
              </a:ext>
            </a:extLst>
          </p:cNvPr>
          <p:cNvSpPr/>
          <p:nvPr/>
        </p:nvSpPr>
        <p:spPr>
          <a:xfrm>
            <a:off x="7543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CB01C3E-E139-44BD-9B68-4CE9888676AC}"/>
              </a:ext>
            </a:extLst>
          </p:cNvPr>
          <p:cNvSpPr/>
          <p:nvPr/>
        </p:nvSpPr>
        <p:spPr>
          <a:xfrm>
            <a:off x="7772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63C1DCE-4A2C-40FA-8204-F0451053C0CB}"/>
              </a:ext>
            </a:extLst>
          </p:cNvPr>
          <p:cNvSpPr/>
          <p:nvPr/>
        </p:nvSpPr>
        <p:spPr>
          <a:xfrm>
            <a:off x="8001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C0C3BD0-18E2-4201-B7AF-B9E0362CFFE4}"/>
              </a:ext>
            </a:extLst>
          </p:cNvPr>
          <p:cNvSpPr/>
          <p:nvPr/>
        </p:nvSpPr>
        <p:spPr>
          <a:xfrm>
            <a:off x="8229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7EE468C-8E36-4B01-813A-D1944B7837D2}"/>
              </a:ext>
            </a:extLst>
          </p:cNvPr>
          <p:cNvSpPr/>
          <p:nvPr/>
        </p:nvSpPr>
        <p:spPr>
          <a:xfrm>
            <a:off x="845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4DE3C71-F046-4E8D-AE2E-01598116BC49}"/>
              </a:ext>
            </a:extLst>
          </p:cNvPr>
          <p:cNvSpPr/>
          <p:nvPr/>
        </p:nvSpPr>
        <p:spPr>
          <a:xfrm>
            <a:off x="8686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F8CCD95-A0CF-4138-945A-495F77905C84}"/>
              </a:ext>
            </a:extLst>
          </p:cNvPr>
          <p:cNvSpPr/>
          <p:nvPr/>
        </p:nvSpPr>
        <p:spPr>
          <a:xfrm>
            <a:off x="8915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2CE8625-119D-4986-9635-8CB955C740A6}"/>
              </a:ext>
            </a:extLst>
          </p:cNvPr>
          <p:cNvSpPr/>
          <p:nvPr/>
        </p:nvSpPr>
        <p:spPr>
          <a:xfrm>
            <a:off x="5486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E1F4E0C-746F-4FC5-978D-2F93C03C4232}"/>
              </a:ext>
            </a:extLst>
          </p:cNvPr>
          <p:cNvSpPr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39E6BD4-1C3E-4ED3-B20C-7C3FF3095FF0}"/>
              </a:ext>
            </a:extLst>
          </p:cNvPr>
          <p:cNvSpPr/>
          <p:nvPr/>
        </p:nvSpPr>
        <p:spPr>
          <a:xfrm>
            <a:off x="5943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817761A-F56A-4F94-BDE1-8408EB6674CE}"/>
              </a:ext>
            </a:extLst>
          </p:cNvPr>
          <p:cNvSpPr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F923DC2-B8E9-4AFC-B562-1AF254DD66B5}"/>
              </a:ext>
            </a:extLst>
          </p:cNvPr>
          <p:cNvSpPr/>
          <p:nvPr/>
        </p:nvSpPr>
        <p:spPr>
          <a:xfrm>
            <a:off x="6400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9F3714E-ECAE-4871-A313-FDAD132B5DB1}"/>
              </a:ext>
            </a:extLst>
          </p:cNvPr>
          <p:cNvSpPr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92D781E-0FA3-4A74-B632-295BDA46FD76}"/>
              </a:ext>
            </a:extLst>
          </p:cNvPr>
          <p:cNvSpPr/>
          <p:nvPr/>
        </p:nvSpPr>
        <p:spPr>
          <a:xfrm>
            <a:off x="6858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8875E86-E4C5-4642-9EF5-1EB81C03E075}"/>
              </a:ext>
            </a:extLst>
          </p:cNvPr>
          <p:cNvSpPr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BF445EE-D5A8-43CD-B51C-EA60C3B8A825}"/>
              </a:ext>
            </a:extLst>
          </p:cNvPr>
          <p:cNvSpPr/>
          <p:nvPr/>
        </p:nvSpPr>
        <p:spPr>
          <a:xfrm>
            <a:off x="7315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5C16A23-46EB-47FC-B84F-0C76329AA9EF}"/>
              </a:ext>
            </a:extLst>
          </p:cNvPr>
          <p:cNvSpPr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49A3A73-965A-47B1-842C-3DC064549DF8}"/>
              </a:ext>
            </a:extLst>
          </p:cNvPr>
          <p:cNvSpPr/>
          <p:nvPr/>
        </p:nvSpPr>
        <p:spPr>
          <a:xfrm>
            <a:off x="7772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D129D0E-556D-4E56-9EA4-00EA943937F5}"/>
              </a:ext>
            </a:extLst>
          </p:cNvPr>
          <p:cNvSpPr/>
          <p:nvPr/>
        </p:nvSpPr>
        <p:spPr>
          <a:xfrm>
            <a:off x="8001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4377B47-347B-4420-903C-B7CB2005F0CA}"/>
              </a:ext>
            </a:extLst>
          </p:cNvPr>
          <p:cNvSpPr/>
          <p:nvPr/>
        </p:nvSpPr>
        <p:spPr>
          <a:xfrm>
            <a:off x="8229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55F35D8-9164-4B9D-8DA2-DC087BC833CB}"/>
              </a:ext>
            </a:extLst>
          </p:cNvPr>
          <p:cNvSpPr/>
          <p:nvPr/>
        </p:nvSpPr>
        <p:spPr>
          <a:xfrm>
            <a:off x="8458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7029DDA-CBD0-49A9-B690-A5E7969815C1}"/>
              </a:ext>
            </a:extLst>
          </p:cNvPr>
          <p:cNvSpPr/>
          <p:nvPr/>
        </p:nvSpPr>
        <p:spPr>
          <a:xfrm>
            <a:off x="8686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F0244D3-36F0-45F1-8DDB-DEC5F39F9E4E}"/>
              </a:ext>
            </a:extLst>
          </p:cNvPr>
          <p:cNvSpPr/>
          <p:nvPr/>
        </p:nvSpPr>
        <p:spPr>
          <a:xfrm>
            <a:off x="8915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189CDD7-CB86-40E2-9133-54E5B1D263DF}"/>
              </a:ext>
            </a:extLst>
          </p:cNvPr>
          <p:cNvSpPr/>
          <p:nvPr/>
        </p:nvSpPr>
        <p:spPr>
          <a:xfrm>
            <a:off x="5486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11246F6-0985-40CC-B7DA-9612B2072D7D}"/>
              </a:ext>
            </a:extLst>
          </p:cNvPr>
          <p:cNvSpPr/>
          <p:nvPr/>
        </p:nvSpPr>
        <p:spPr>
          <a:xfrm>
            <a:off x="5715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A444376-BA86-424E-B3D1-0BCA7BA981EE}"/>
              </a:ext>
            </a:extLst>
          </p:cNvPr>
          <p:cNvSpPr/>
          <p:nvPr/>
        </p:nvSpPr>
        <p:spPr>
          <a:xfrm>
            <a:off x="5943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B2D51AC-4007-45E7-A036-56C238D7C29D}"/>
              </a:ext>
            </a:extLst>
          </p:cNvPr>
          <p:cNvSpPr/>
          <p:nvPr/>
        </p:nvSpPr>
        <p:spPr>
          <a:xfrm>
            <a:off x="6172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16B008F-6C3E-4767-A1E4-DE8A75D7BE38}"/>
              </a:ext>
            </a:extLst>
          </p:cNvPr>
          <p:cNvSpPr/>
          <p:nvPr/>
        </p:nvSpPr>
        <p:spPr>
          <a:xfrm>
            <a:off x="6400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E2E5867-2E97-40D0-9283-AAE9F662DF7B}"/>
              </a:ext>
            </a:extLst>
          </p:cNvPr>
          <p:cNvSpPr/>
          <p:nvPr/>
        </p:nvSpPr>
        <p:spPr>
          <a:xfrm>
            <a:off x="6629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1EC9F07-595E-4CC0-9B62-3685632C644E}"/>
              </a:ext>
            </a:extLst>
          </p:cNvPr>
          <p:cNvSpPr/>
          <p:nvPr/>
        </p:nvSpPr>
        <p:spPr>
          <a:xfrm>
            <a:off x="6858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FBCD2D2-7200-46EA-88E1-2D83AAF09719}"/>
              </a:ext>
            </a:extLst>
          </p:cNvPr>
          <p:cNvSpPr/>
          <p:nvPr/>
        </p:nvSpPr>
        <p:spPr>
          <a:xfrm>
            <a:off x="7086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CD1FC7-3609-4CAA-B97C-E6754BBE88FE}"/>
              </a:ext>
            </a:extLst>
          </p:cNvPr>
          <p:cNvSpPr/>
          <p:nvPr/>
        </p:nvSpPr>
        <p:spPr>
          <a:xfrm>
            <a:off x="7315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DA46DAE3-A6F9-4C0F-AC50-D238B6BABB1C}"/>
              </a:ext>
            </a:extLst>
          </p:cNvPr>
          <p:cNvSpPr/>
          <p:nvPr/>
        </p:nvSpPr>
        <p:spPr>
          <a:xfrm>
            <a:off x="7543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E3F4DD4-5C94-4F8C-A829-7763FE4BD477}"/>
              </a:ext>
            </a:extLst>
          </p:cNvPr>
          <p:cNvSpPr/>
          <p:nvPr/>
        </p:nvSpPr>
        <p:spPr>
          <a:xfrm>
            <a:off x="7772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2F34D1E-F190-427B-9D4D-A24E1EC6108F}"/>
              </a:ext>
            </a:extLst>
          </p:cNvPr>
          <p:cNvSpPr/>
          <p:nvPr/>
        </p:nvSpPr>
        <p:spPr>
          <a:xfrm>
            <a:off x="8001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B0898AB-231C-4018-94FD-5903E9249413}"/>
              </a:ext>
            </a:extLst>
          </p:cNvPr>
          <p:cNvSpPr/>
          <p:nvPr/>
        </p:nvSpPr>
        <p:spPr>
          <a:xfrm>
            <a:off x="8229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4D4EEB7-3131-4CAF-9E97-8F7D767D2895}"/>
              </a:ext>
            </a:extLst>
          </p:cNvPr>
          <p:cNvSpPr/>
          <p:nvPr/>
        </p:nvSpPr>
        <p:spPr>
          <a:xfrm>
            <a:off x="8458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2B8BB09-8E34-46EE-8477-81249C43AF52}"/>
              </a:ext>
            </a:extLst>
          </p:cNvPr>
          <p:cNvSpPr/>
          <p:nvPr/>
        </p:nvSpPr>
        <p:spPr>
          <a:xfrm>
            <a:off x="8686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6B55E08-4672-4E52-AA66-E4949A810433}"/>
              </a:ext>
            </a:extLst>
          </p:cNvPr>
          <p:cNvSpPr/>
          <p:nvPr/>
        </p:nvSpPr>
        <p:spPr>
          <a:xfrm>
            <a:off x="8915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A9CB1C7-11FE-4B53-A853-9F17E2442E9B}"/>
              </a:ext>
            </a:extLst>
          </p:cNvPr>
          <p:cNvSpPr/>
          <p:nvPr/>
        </p:nvSpPr>
        <p:spPr>
          <a:xfrm>
            <a:off x="54864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89E089C-B2DE-4B1C-B593-7180629D8DA6}"/>
              </a:ext>
            </a:extLst>
          </p:cNvPr>
          <p:cNvSpPr/>
          <p:nvPr/>
        </p:nvSpPr>
        <p:spPr>
          <a:xfrm>
            <a:off x="73152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65D5BF5-4241-4E93-BED6-43A48F69DB0A}"/>
              </a:ext>
            </a:extLst>
          </p:cNvPr>
          <p:cNvSpPr/>
          <p:nvPr/>
        </p:nvSpPr>
        <p:spPr>
          <a:xfrm>
            <a:off x="54864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66B689B-2BAD-4D12-910F-AC3031365FC1}"/>
              </a:ext>
            </a:extLst>
          </p:cNvPr>
          <p:cNvSpPr/>
          <p:nvPr/>
        </p:nvSpPr>
        <p:spPr>
          <a:xfrm>
            <a:off x="73152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FCE3CA8-6083-4AC1-9B7A-54722CC1C4B7}"/>
              </a:ext>
            </a:extLst>
          </p:cNvPr>
          <p:cNvSpPr/>
          <p:nvPr/>
        </p:nvSpPr>
        <p:spPr>
          <a:xfrm>
            <a:off x="54864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FD77F9F-712B-4EE2-B66E-17BFFC582687}"/>
              </a:ext>
            </a:extLst>
          </p:cNvPr>
          <p:cNvSpPr/>
          <p:nvPr/>
        </p:nvSpPr>
        <p:spPr>
          <a:xfrm>
            <a:off x="73152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127374B-C26B-4E67-A202-D39E32DDEE17}"/>
              </a:ext>
            </a:extLst>
          </p:cNvPr>
          <p:cNvSpPr/>
          <p:nvPr/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DFD3AE74-9B8E-442C-AB42-FB5B76F4276F}"/>
              </a:ext>
            </a:extLst>
          </p:cNvPr>
          <p:cNvSpPr/>
          <p:nvPr/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095DF89-BD3B-4B41-BB0A-24EBDFF68983}"/>
              </a:ext>
            </a:extLst>
          </p:cNvPr>
          <p:cNvSpPr/>
          <p:nvPr/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8607DE0-DCB7-47F3-9878-3730B5D42EE0}"/>
              </a:ext>
            </a:extLst>
          </p:cNvPr>
          <p:cNvSpPr/>
          <p:nvPr/>
        </p:nvSpPr>
        <p:spPr>
          <a:xfrm>
            <a:off x="6172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7A10762-54AB-4EE9-A5C6-04FEF6760755}"/>
              </a:ext>
            </a:extLst>
          </p:cNvPr>
          <p:cNvSpPr/>
          <p:nvPr/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85E18EF-97CC-44B2-9049-E8492AB16726}"/>
              </a:ext>
            </a:extLst>
          </p:cNvPr>
          <p:cNvSpPr/>
          <p:nvPr/>
        </p:nvSpPr>
        <p:spPr>
          <a:xfrm>
            <a:off x="6629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6808F85-D218-42C0-904E-70ACA46F9307}"/>
              </a:ext>
            </a:extLst>
          </p:cNvPr>
          <p:cNvSpPr/>
          <p:nvPr/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310F832-CC29-4174-9CDD-FE9E84C677A8}"/>
              </a:ext>
            </a:extLst>
          </p:cNvPr>
          <p:cNvSpPr/>
          <p:nvPr/>
        </p:nvSpPr>
        <p:spPr>
          <a:xfrm>
            <a:off x="7086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F20F48EB-FB37-4FB8-A753-567DA81539F9}"/>
              </a:ext>
            </a:extLst>
          </p:cNvPr>
          <p:cNvSpPr/>
          <p:nvPr/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CBBD53A5-22D9-478D-90A0-D2A4E8916CF6}"/>
              </a:ext>
            </a:extLst>
          </p:cNvPr>
          <p:cNvSpPr/>
          <p:nvPr/>
        </p:nvSpPr>
        <p:spPr>
          <a:xfrm>
            <a:off x="7543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723327A-2B62-49BF-9997-2E934646A19E}"/>
              </a:ext>
            </a:extLst>
          </p:cNvPr>
          <p:cNvSpPr/>
          <p:nvPr/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100EE86-ADF3-4401-877B-F6A7EB527586}"/>
              </a:ext>
            </a:extLst>
          </p:cNvPr>
          <p:cNvSpPr/>
          <p:nvPr/>
        </p:nvSpPr>
        <p:spPr>
          <a:xfrm>
            <a:off x="8001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A4CEBB2-1F5F-4AED-BF8C-332376A793AF}"/>
              </a:ext>
            </a:extLst>
          </p:cNvPr>
          <p:cNvSpPr/>
          <p:nvPr/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3FECDDBB-1893-47A8-9051-1544AB02AB28}"/>
              </a:ext>
            </a:extLst>
          </p:cNvPr>
          <p:cNvSpPr/>
          <p:nvPr/>
        </p:nvSpPr>
        <p:spPr>
          <a:xfrm>
            <a:off x="8458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FB33469-9FA8-429C-9790-83324034C8AC}"/>
              </a:ext>
            </a:extLst>
          </p:cNvPr>
          <p:cNvSpPr/>
          <p:nvPr/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36AD2C6-BD94-4670-AB13-A6E1C163B422}"/>
              </a:ext>
            </a:extLst>
          </p:cNvPr>
          <p:cNvSpPr/>
          <p:nvPr/>
        </p:nvSpPr>
        <p:spPr>
          <a:xfrm>
            <a:off x="8915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044C2A1-F626-4EB7-8E98-9D3CBE3383CD}"/>
              </a:ext>
            </a:extLst>
          </p:cNvPr>
          <p:cNvSpPr/>
          <p:nvPr/>
        </p:nvSpPr>
        <p:spPr>
          <a:xfrm>
            <a:off x="5486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C4348213-ED36-4083-84EA-CA24BAC4CA45}"/>
              </a:ext>
            </a:extLst>
          </p:cNvPr>
          <p:cNvSpPr/>
          <p:nvPr/>
        </p:nvSpPr>
        <p:spPr>
          <a:xfrm>
            <a:off x="5715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CF5A0D4-C440-49C9-B178-1FF68C9A12E1}"/>
              </a:ext>
            </a:extLst>
          </p:cNvPr>
          <p:cNvSpPr/>
          <p:nvPr/>
        </p:nvSpPr>
        <p:spPr>
          <a:xfrm>
            <a:off x="5943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32AC29D-4E3B-4C09-AE94-85D492216392}"/>
              </a:ext>
            </a:extLst>
          </p:cNvPr>
          <p:cNvSpPr/>
          <p:nvPr/>
        </p:nvSpPr>
        <p:spPr>
          <a:xfrm>
            <a:off x="6172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AD101AA-E875-4C1F-9058-1AD426CE16EE}"/>
              </a:ext>
            </a:extLst>
          </p:cNvPr>
          <p:cNvSpPr/>
          <p:nvPr/>
        </p:nvSpPr>
        <p:spPr>
          <a:xfrm>
            <a:off x="6400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FD34547-21DC-4330-9ACE-E8F7404FA113}"/>
              </a:ext>
            </a:extLst>
          </p:cNvPr>
          <p:cNvSpPr/>
          <p:nvPr/>
        </p:nvSpPr>
        <p:spPr>
          <a:xfrm>
            <a:off x="6629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2AA2018-DB1D-4070-8118-0E47A4CD79DB}"/>
              </a:ext>
            </a:extLst>
          </p:cNvPr>
          <p:cNvSpPr/>
          <p:nvPr/>
        </p:nvSpPr>
        <p:spPr>
          <a:xfrm>
            <a:off x="6858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E5C25440-7DD6-463F-A28A-B7BB052AB844}"/>
              </a:ext>
            </a:extLst>
          </p:cNvPr>
          <p:cNvSpPr/>
          <p:nvPr/>
        </p:nvSpPr>
        <p:spPr>
          <a:xfrm>
            <a:off x="7086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DDD3A0A-60E7-459A-880B-8F0620906FF7}"/>
              </a:ext>
            </a:extLst>
          </p:cNvPr>
          <p:cNvSpPr/>
          <p:nvPr/>
        </p:nvSpPr>
        <p:spPr>
          <a:xfrm>
            <a:off x="7315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9889FFE0-BBB6-4C9C-A29B-ECAD17AB97F0}"/>
              </a:ext>
            </a:extLst>
          </p:cNvPr>
          <p:cNvSpPr/>
          <p:nvPr/>
        </p:nvSpPr>
        <p:spPr>
          <a:xfrm>
            <a:off x="7543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2A03568-0E17-4BF5-85FF-70F7DD037707}"/>
              </a:ext>
            </a:extLst>
          </p:cNvPr>
          <p:cNvSpPr/>
          <p:nvPr/>
        </p:nvSpPr>
        <p:spPr>
          <a:xfrm>
            <a:off x="7772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E4EB78D-9EDC-46A7-82F1-CFCA363F8BCE}"/>
              </a:ext>
            </a:extLst>
          </p:cNvPr>
          <p:cNvSpPr/>
          <p:nvPr/>
        </p:nvSpPr>
        <p:spPr>
          <a:xfrm>
            <a:off x="8001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32F41C2-8551-4677-BB9A-5A74DEB04FC0}"/>
              </a:ext>
            </a:extLst>
          </p:cNvPr>
          <p:cNvSpPr/>
          <p:nvPr/>
        </p:nvSpPr>
        <p:spPr>
          <a:xfrm>
            <a:off x="8229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E96DB00E-7EC4-41E8-801A-78CE9EEB77B5}"/>
              </a:ext>
            </a:extLst>
          </p:cNvPr>
          <p:cNvSpPr/>
          <p:nvPr/>
        </p:nvSpPr>
        <p:spPr>
          <a:xfrm>
            <a:off x="8458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D64D874-7636-493C-A8BF-D8F7FEF5FDEF}"/>
              </a:ext>
            </a:extLst>
          </p:cNvPr>
          <p:cNvSpPr/>
          <p:nvPr/>
        </p:nvSpPr>
        <p:spPr>
          <a:xfrm>
            <a:off x="8686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D99D0CC-9FC9-41E0-8041-B08D815747DA}"/>
              </a:ext>
            </a:extLst>
          </p:cNvPr>
          <p:cNvSpPr/>
          <p:nvPr/>
        </p:nvSpPr>
        <p:spPr>
          <a:xfrm>
            <a:off x="8915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AD1B6DE-58D6-4076-A924-C2987D99C1FC}"/>
              </a:ext>
            </a:extLst>
          </p:cNvPr>
          <p:cNvSpPr/>
          <p:nvPr/>
        </p:nvSpPr>
        <p:spPr>
          <a:xfrm>
            <a:off x="5486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3000428-F698-439A-B0A6-AA3ED1BE182F}"/>
              </a:ext>
            </a:extLst>
          </p:cNvPr>
          <p:cNvSpPr/>
          <p:nvPr/>
        </p:nvSpPr>
        <p:spPr>
          <a:xfrm>
            <a:off x="5715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B03A7485-2047-45A0-AE9C-4C715CB9B6CA}"/>
              </a:ext>
            </a:extLst>
          </p:cNvPr>
          <p:cNvSpPr/>
          <p:nvPr/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BCFB5A8C-957D-4C9B-B70D-A44B8D255928}"/>
              </a:ext>
            </a:extLst>
          </p:cNvPr>
          <p:cNvSpPr/>
          <p:nvPr/>
        </p:nvSpPr>
        <p:spPr>
          <a:xfrm>
            <a:off x="6172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A0380585-60B7-43FA-8C0A-8011C38480A6}"/>
              </a:ext>
            </a:extLst>
          </p:cNvPr>
          <p:cNvSpPr/>
          <p:nvPr/>
        </p:nvSpPr>
        <p:spPr>
          <a:xfrm>
            <a:off x="6400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0426466-EA94-4A72-80BB-81DC7CA45476}"/>
              </a:ext>
            </a:extLst>
          </p:cNvPr>
          <p:cNvSpPr/>
          <p:nvPr/>
        </p:nvSpPr>
        <p:spPr>
          <a:xfrm>
            <a:off x="6629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4CF3C56-A921-4607-84E5-E1FE0E477E58}"/>
              </a:ext>
            </a:extLst>
          </p:cNvPr>
          <p:cNvSpPr/>
          <p:nvPr/>
        </p:nvSpPr>
        <p:spPr>
          <a:xfrm>
            <a:off x="6858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F7CAFFF1-8717-4093-9578-9EFFB640DCDC}"/>
              </a:ext>
            </a:extLst>
          </p:cNvPr>
          <p:cNvSpPr/>
          <p:nvPr/>
        </p:nvSpPr>
        <p:spPr>
          <a:xfrm>
            <a:off x="7086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9426875-E192-403A-8F47-C6B00BF3BA52}"/>
              </a:ext>
            </a:extLst>
          </p:cNvPr>
          <p:cNvSpPr/>
          <p:nvPr/>
        </p:nvSpPr>
        <p:spPr>
          <a:xfrm>
            <a:off x="7315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DD599B32-4739-4378-BB9D-4275FC4575C5}"/>
              </a:ext>
            </a:extLst>
          </p:cNvPr>
          <p:cNvSpPr/>
          <p:nvPr/>
        </p:nvSpPr>
        <p:spPr>
          <a:xfrm>
            <a:off x="7543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417FB5D-2CB8-4F19-AFBD-3C54E578289E}"/>
              </a:ext>
            </a:extLst>
          </p:cNvPr>
          <p:cNvSpPr/>
          <p:nvPr/>
        </p:nvSpPr>
        <p:spPr>
          <a:xfrm>
            <a:off x="7772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623928B-AD5A-47D1-B6DF-D3A2CC5A3423}"/>
              </a:ext>
            </a:extLst>
          </p:cNvPr>
          <p:cNvSpPr/>
          <p:nvPr/>
        </p:nvSpPr>
        <p:spPr>
          <a:xfrm>
            <a:off x="8001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C68BD379-8902-4D35-BE81-1EAC2CF1BE20}"/>
              </a:ext>
            </a:extLst>
          </p:cNvPr>
          <p:cNvSpPr/>
          <p:nvPr/>
        </p:nvSpPr>
        <p:spPr>
          <a:xfrm>
            <a:off x="8229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FF3E285-5B03-4178-98AA-B77367EB0F7B}"/>
              </a:ext>
            </a:extLst>
          </p:cNvPr>
          <p:cNvSpPr/>
          <p:nvPr/>
        </p:nvSpPr>
        <p:spPr>
          <a:xfrm>
            <a:off x="8458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8E15266-E4CB-4A17-B532-72BB45FCB7FC}"/>
              </a:ext>
            </a:extLst>
          </p:cNvPr>
          <p:cNvSpPr/>
          <p:nvPr/>
        </p:nvSpPr>
        <p:spPr>
          <a:xfrm>
            <a:off x="8686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55AE86FC-0950-486C-BF45-88525AE09146}"/>
              </a:ext>
            </a:extLst>
          </p:cNvPr>
          <p:cNvSpPr/>
          <p:nvPr/>
        </p:nvSpPr>
        <p:spPr>
          <a:xfrm>
            <a:off x="8915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826" name="Slide Number Placeholder 3">
            <a:extLst>
              <a:ext uri="{FF2B5EF4-FFF2-40B4-BE49-F238E27FC236}">
                <a16:creationId xmlns:a16="http://schemas.microsoft.com/office/drawing/2014/main" id="{A8239D33-F318-4A21-A363-03DB5D4C97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8247AD18-2A36-404C-978C-18CBB4A39184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>
              <a:solidFill>
                <a:srgbClr val="990033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82A698-E418-4A68-A2F4-E267DD56C67B}"/>
              </a:ext>
            </a:extLst>
          </p:cNvPr>
          <p:cNvCxnSpPr/>
          <p:nvPr/>
        </p:nvCxnSpPr>
        <p:spPr>
          <a:xfrm flipH="1">
            <a:off x="6400800" y="2043113"/>
            <a:ext cx="8382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A6DEA692-66D0-4C08-AF96-AE1D8C86A259}"/>
              </a:ext>
            </a:extLst>
          </p:cNvPr>
          <p:cNvCxnSpPr/>
          <p:nvPr/>
        </p:nvCxnSpPr>
        <p:spPr>
          <a:xfrm flipH="1">
            <a:off x="6096000" y="2043113"/>
            <a:ext cx="11430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B0E2C2E9-CA51-4567-9DCF-16ED41C9475E}"/>
              </a:ext>
            </a:extLst>
          </p:cNvPr>
          <p:cNvCxnSpPr/>
          <p:nvPr/>
        </p:nvCxnSpPr>
        <p:spPr>
          <a:xfrm flipH="1">
            <a:off x="6705600" y="2043113"/>
            <a:ext cx="5334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6FD71AD7-E9A1-47BE-BE2D-1A1755CBCF07}"/>
              </a:ext>
            </a:extLst>
          </p:cNvPr>
          <p:cNvCxnSpPr/>
          <p:nvPr/>
        </p:nvCxnSpPr>
        <p:spPr>
          <a:xfrm flipH="1">
            <a:off x="6972300" y="2043113"/>
            <a:ext cx="2667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5272FDA2-E7C0-41B2-A073-2A9F161731A2}"/>
              </a:ext>
            </a:extLst>
          </p:cNvPr>
          <p:cNvCxnSpPr/>
          <p:nvPr/>
        </p:nvCxnSpPr>
        <p:spPr>
          <a:xfrm flipH="1">
            <a:off x="7181850" y="2095500"/>
            <a:ext cx="5715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32087E67-DB82-4A17-9DDB-49E2B7BC3049}"/>
              </a:ext>
            </a:extLst>
          </p:cNvPr>
          <p:cNvCxnSpPr/>
          <p:nvPr/>
        </p:nvCxnSpPr>
        <p:spPr>
          <a:xfrm>
            <a:off x="7210425" y="2095500"/>
            <a:ext cx="1809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A3CAC914-2C32-4E5B-80EF-A10198A0AD0A}"/>
              </a:ext>
            </a:extLst>
          </p:cNvPr>
          <p:cNvCxnSpPr/>
          <p:nvPr/>
        </p:nvCxnSpPr>
        <p:spPr>
          <a:xfrm>
            <a:off x="7239000" y="2043113"/>
            <a:ext cx="381000" cy="804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7424A240-38E7-49A3-A450-A5F11561D33C}"/>
              </a:ext>
            </a:extLst>
          </p:cNvPr>
          <p:cNvCxnSpPr/>
          <p:nvPr/>
        </p:nvCxnSpPr>
        <p:spPr>
          <a:xfrm>
            <a:off x="7239000" y="2095500"/>
            <a:ext cx="609600" cy="7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738F4F49-EDD6-4A06-B4FB-3CFF621BAC62}"/>
              </a:ext>
            </a:extLst>
          </p:cNvPr>
          <p:cNvCxnSpPr/>
          <p:nvPr/>
        </p:nvCxnSpPr>
        <p:spPr>
          <a:xfrm>
            <a:off x="7239000" y="2095500"/>
            <a:ext cx="83820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36" name="TextBox 94">
            <a:extLst>
              <a:ext uri="{FF2B5EF4-FFF2-40B4-BE49-F238E27FC236}">
                <a16:creationId xmlns:a16="http://schemas.microsoft.com/office/drawing/2014/main" id="{95507E03-D064-4859-861B-F83EFA5C8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955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threads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85613-9B3D-4E17-89E1-1C3F244E6242}"/>
              </a:ext>
            </a:extLst>
          </p:cNvPr>
          <p:cNvSpPr txBox="1"/>
          <p:nvPr/>
        </p:nvSpPr>
        <p:spPr>
          <a:xfrm rot="5400000">
            <a:off x="52466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A7082E6C-8186-419D-8E19-34F4DF5C6BAA}"/>
              </a:ext>
            </a:extLst>
          </p:cNvPr>
          <p:cNvSpPr txBox="1"/>
          <p:nvPr/>
        </p:nvSpPr>
        <p:spPr>
          <a:xfrm rot="5400000">
            <a:off x="54895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0E5394DB-5D76-4038-A473-E4A2568E415B}"/>
              </a:ext>
            </a:extLst>
          </p:cNvPr>
          <p:cNvSpPr txBox="1"/>
          <p:nvPr/>
        </p:nvSpPr>
        <p:spPr>
          <a:xfrm rot="5400000">
            <a:off x="57181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7224713F-A28D-4429-9B06-25EE3B87042A}"/>
              </a:ext>
            </a:extLst>
          </p:cNvPr>
          <p:cNvSpPr txBox="1"/>
          <p:nvPr/>
        </p:nvSpPr>
        <p:spPr>
          <a:xfrm rot="5400000">
            <a:off x="5973763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BC62571-69DF-4409-94C3-834B2E96B671}"/>
              </a:ext>
            </a:extLst>
          </p:cNvPr>
          <p:cNvSpPr txBox="1"/>
          <p:nvPr/>
        </p:nvSpPr>
        <p:spPr>
          <a:xfrm rot="5400000">
            <a:off x="61864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40AE96FE-34A6-4D79-BA4E-BA0D1BA5F456}"/>
              </a:ext>
            </a:extLst>
          </p:cNvPr>
          <p:cNvSpPr txBox="1"/>
          <p:nvPr/>
        </p:nvSpPr>
        <p:spPr>
          <a:xfrm rot="5400000">
            <a:off x="642620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2B0C4A30-B12A-40AB-BE71-438DD7273DAD}"/>
              </a:ext>
            </a:extLst>
          </p:cNvPr>
          <p:cNvSpPr txBox="1"/>
          <p:nvPr/>
        </p:nvSpPr>
        <p:spPr>
          <a:xfrm rot="5400000">
            <a:off x="66436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E2AAB1E8-5B8F-4E37-9637-1D722D45D4EA}"/>
              </a:ext>
            </a:extLst>
          </p:cNvPr>
          <p:cNvSpPr txBox="1"/>
          <p:nvPr/>
        </p:nvSpPr>
        <p:spPr>
          <a:xfrm rot="5400000">
            <a:off x="688340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C82BB9A-D775-4E54-872A-CF06724A9370}"/>
              </a:ext>
            </a:extLst>
          </p:cNvPr>
          <p:cNvSpPr txBox="1"/>
          <p:nvPr/>
        </p:nvSpPr>
        <p:spPr>
          <a:xfrm rot="5400000">
            <a:off x="70897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CCA78F9E-0D4D-4F00-B426-2973EC6D7A96}"/>
              </a:ext>
            </a:extLst>
          </p:cNvPr>
          <p:cNvSpPr txBox="1"/>
          <p:nvPr/>
        </p:nvSpPr>
        <p:spPr>
          <a:xfrm rot="5400000">
            <a:off x="7332663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EADFBFA5-C9FD-4CAF-90B8-3C555017687A}"/>
              </a:ext>
            </a:extLst>
          </p:cNvPr>
          <p:cNvSpPr txBox="1"/>
          <p:nvPr/>
        </p:nvSpPr>
        <p:spPr>
          <a:xfrm rot="5400000">
            <a:off x="756285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98D2B2A8-4BF9-42CC-B337-9A56778215B3}"/>
              </a:ext>
            </a:extLst>
          </p:cNvPr>
          <p:cNvSpPr txBox="1"/>
          <p:nvPr/>
        </p:nvSpPr>
        <p:spPr>
          <a:xfrm rot="5400000">
            <a:off x="781685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751B3E7-D6AB-4C1E-B004-35C4B7D9C767}"/>
              </a:ext>
            </a:extLst>
          </p:cNvPr>
          <p:cNvSpPr txBox="1"/>
          <p:nvPr/>
        </p:nvSpPr>
        <p:spPr>
          <a:xfrm rot="5400000">
            <a:off x="80295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EEA6BDD4-B619-48EC-9D37-FF947F27635F}"/>
              </a:ext>
            </a:extLst>
          </p:cNvPr>
          <p:cNvSpPr txBox="1"/>
          <p:nvPr/>
        </p:nvSpPr>
        <p:spPr>
          <a:xfrm rot="5400000">
            <a:off x="82692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27E92B42-2629-480C-8959-BA6509CC06FB}"/>
              </a:ext>
            </a:extLst>
          </p:cNvPr>
          <p:cNvSpPr txBox="1"/>
          <p:nvPr/>
        </p:nvSpPr>
        <p:spPr>
          <a:xfrm rot="5400000">
            <a:off x="84867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C410945C-7A8B-450E-9065-840EAA4B5CB5}"/>
              </a:ext>
            </a:extLst>
          </p:cNvPr>
          <p:cNvSpPr txBox="1"/>
          <p:nvPr/>
        </p:nvSpPr>
        <p:spPr>
          <a:xfrm rot="5400000">
            <a:off x="87264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B45263D-519E-44BE-8C1A-CB06D984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NVIDIA GPU Architecture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9033FCD7-2063-4622-8602-DFC687AE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7528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E20A9E86-C9ED-4580-A262-DDECA13AA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371600"/>
            <a:ext cx="4419600" cy="4800600"/>
          </a:xfrm>
        </p:spPr>
        <p:txBody>
          <a:bodyPr/>
          <a:lstStyle/>
          <a:p>
            <a:pPr eaLnBrk="1" hangingPunct="1"/>
            <a:r>
              <a:rPr lang="en-US" altLang="en-US"/>
              <a:t>Hundreds of simple processor cores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Core design:</a:t>
            </a:r>
          </a:p>
          <a:p>
            <a:pPr lvl="1" eaLnBrk="1" hangingPunct="1"/>
            <a:r>
              <a:rPr lang="en-US" altLang="en-US" sz="1400"/>
              <a:t>Executes each individual thread very slowly</a:t>
            </a:r>
          </a:p>
          <a:p>
            <a:pPr lvl="1" eaLnBrk="1" hangingPunct="1"/>
            <a:r>
              <a:rPr lang="en-US" altLang="en-US" sz="1400"/>
              <a:t>Each thread can only perform one operation at a time</a:t>
            </a:r>
          </a:p>
          <a:p>
            <a:pPr lvl="1" eaLnBrk="1" hangingPunct="1"/>
            <a:r>
              <a:rPr lang="en-US" altLang="en-US" sz="1400"/>
              <a:t>No operating system support</a:t>
            </a:r>
          </a:p>
          <a:p>
            <a:pPr lvl="1" eaLnBrk="1" hangingPunct="1"/>
            <a:endParaRPr lang="en-US" altLang="en-US" sz="1400"/>
          </a:p>
          <a:p>
            <a:pPr lvl="1" eaLnBrk="1" hangingPunct="1"/>
            <a:r>
              <a:rPr lang="en-US" altLang="en-US" sz="1400"/>
              <a:t>Able to execute 32 threads</a:t>
            </a:r>
          </a:p>
          <a:p>
            <a:pPr lvl="1" eaLnBrk="1" hangingPunct="1"/>
            <a:r>
              <a:rPr lang="en-US" altLang="en-US" sz="1400"/>
              <a:t>Has 8 cores</a:t>
            </a:r>
          </a:p>
        </p:txBody>
      </p:sp>
      <p:sp>
        <p:nvSpPr>
          <p:cNvPr id="26629" name="Slide Number Placeholder 3">
            <a:extLst>
              <a:ext uri="{FF2B5EF4-FFF2-40B4-BE49-F238E27FC236}">
                <a16:creationId xmlns:a16="http://schemas.microsoft.com/office/drawing/2014/main" id="{A36263F9-23EC-45EB-84D1-1DB99AE01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9EDE6EC-64A8-475B-B9B3-B4993D8C970F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D657D37-0CF9-4A91-B0F3-EDB7BC3F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IBM Cell/B.E. Architecture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13260355-22AD-4D4D-8B2D-4D24FC42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638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ontent Placeholder 2">
            <a:extLst>
              <a:ext uri="{FF2B5EF4-FFF2-40B4-BE49-F238E27FC236}">
                <a16:creationId xmlns:a16="http://schemas.microsoft.com/office/drawing/2014/main" id="{1EB7BF46-0F0E-41B8-866D-4579E918F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371600"/>
            <a:ext cx="29718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1 PPE, 8 SPEs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Programmer must manually manage 256K memory and threads invocation on each SPE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Each SPE includes a vector unit like the one on current Intel processors</a:t>
            </a:r>
          </a:p>
          <a:p>
            <a:pPr lvl="1" eaLnBrk="1" hangingPunct="1"/>
            <a:r>
              <a:rPr lang="en-US" altLang="en-US" sz="1400"/>
              <a:t>128 bits wide (4 ops)</a:t>
            </a:r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</p:txBody>
      </p:sp>
      <p:sp>
        <p:nvSpPr>
          <p:cNvPr id="27653" name="Slide Number Placeholder 3">
            <a:extLst>
              <a:ext uri="{FF2B5EF4-FFF2-40B4-BE49-F238E27FC236}">
                <a16:creationId xmlns:a16="http://schemas.microsoft.com/office/drawing/2014/main" id="{4A32D0A0-8436-4291-86C9-6EA4BE5B7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EEA7F74-168E-4729-9119-10DD65AF3611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FEECF1B-B0D3-402A-A385-EDC8CEC3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Intel Phi Coprocessor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A8093582-D9B9-4F53-9BDA-EDAC021D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PCIe coprocessor card</a:t>
            </a:r>
          </a:p>
          <a:p>
            <a:endParaRPr lang="en-US" altLang="en-US"/>
          </a:p>
          <a:p>
            <a:r>
              <a:rPr lang="en-US" altLang="en-US"/>
              <a:t>Used like a GPU</a:t>
            </a:r>
          </a:p>
          <a:p>
            <a:endParaRPr lang="en-US" altLang="en-US"/>
          </a:p>
          <a:p>
            <a:r>
              <a:rPr lang="en-US" altLang="en-US"/>
              <a:t>“Many Integrated Core”</a:t>
            </a:r>
          </a:p>
          <a:p>
            <a:pPr lvl="1"/>
            <a:r>
              <a:rPr lang="en-US" altLang="en-US"/>
              <a:t>32 x86 cores, 128 threads</a:t>
            </a:r>
          </a:p>
          <a:p>
            <a:pPr lvl="1"/>
            <a:r>
              <a:rPr lang="en-US" altLang="en-US"/>
              <a:t>512 bit SIMD units</a:t>
            </a:r>
          </a:p>
          <a:p>
            <a:pPr lvl="1"/>
            <a:r>
              <a:rPr lang="en-US" altLang="en-US"/>
              <a:t>Coherent cache among cores</a:t>
            </a:r>
          </a:p>
          <a:p>
            <a:pPr lvl="1"/>
            <a:r>
              <a:rPr lang="en-US" altLang="en-US"/>
              <a:t>2 GB onboard memory</a:t>
            </a:r>
          </a:p>
          <a:p>
            <a:pPr lvl="1"/>
            <a:r>
              <a:rPr lang="en-US" altLang="en-US"/>
              <a:t>Uses Intel ISA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CC1F8DF-82DE-49B2-A2E0-32F094970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3AB3947-3B6F-480D-8B0C-4E9E97579B72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28677" name="Picture 2" descr="http://www.cdrinfo.com/images/uploaded/Intel_Knights-Ferry.jpg">
            <a:extLst>
              <a:ext uri="{FF2B5EF4-FFF2-40B4-BE49-F238E27FC236}">
                <a16:creationId xmlns:a16="http://schemas.microsoft.com/office/drawing/2014/main" id="{1C5CBAE0-E32E-4D4D-8EDA-5B80A77E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45006CD-8826-43D0-A273-7DB08E4E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Texas Instruments C66x Architecture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C48E761-2B61-410F-A6B0-F4324DA7B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B586E8E-E27D-4F2C-BAE2-69C02F61E24A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29700" name="Picture 2" descr="{{{block_diagram_caption">
            <a:extLst>
              <a:ext uri="{FF2B5EF4-FFF2-40B4-BE49-F238E27FC236}">
                <a16:creationId xmlns:a16="http://schemas.microsoft.com/office/drawing/2014/main" id="{F1E3C4A0-6C63-4644-8712-04D6E653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33538"/>
            <a:ext cx="41148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ontent Placeholder 2">
            <a:extLst>
              <a:ext uri="{FF2B5EF4-FFF2-40B4-BE49-F238E27FC236}">
                <a16:creationId xmlns:a16="http://schemas.microsoft.com/office/drawing/2014/main" id="{B9AA30A7-228A-4FDF-B617-3339D1E8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4648200"/>
          </a:xfrm>
        </p:spPr>
        <p:txBody>
          <a:bodyPr/>
          <a:lstStyle/>
          <a:p>
            <a:r>
              <a:rPr lang="en-US" altLang="en-US"/>
              <a:t>Originally designed for signal processing</a:t>
            </a:r>
          </a:p>
          <a:p>
            <a:endParaRPr lang="en-US" altLang="en-US"/>
          </a:p>
          <a:p>
            <a:r>
              <a:rPr lang="en-US" altLang="en-US"/>
              <a:t>8 decoupled cores</a:t>
            </a:r>
          </a:p>
          <a:p>
            <a:pPr lvl="1"/>
            <a:r>
              <a:rPr lang="en-US" altLang="en-US" sz="1400"/>
              <a:t>No shared cache</a:t>
            </a:r>
          </a:p>
          <a:p>
            <a:endParaRPr lang="en-US" altLang="en-US"/>
          </a:p>
          <a:p>
            <a:r>
              <a:rPr lang="en-US" altLang="en-US"/>
              <a:t>Can do floating-point or fixed-point</a:t>
            </a:r>
          </a:p>
          <a:p>
            <a:pPr lvl="1"/>
            <a:r>
              <a:rPr lang="en-US" altLang="en-US" sz="1400"/>
              <a:t>Can do fixed-point much faster</a:t>
            </a:r>
          </a:p>
          <a:p>
            <a:pPr lvl="1"/>
            <a:endParaRPr lang="en-US" altLang="en-US" sz="1800"/>
          </a:p>
          <a:p>
            <a:r>
              <a:rPr lang="en-US" altLang="en-US">
                <a:solidFill>
                  <a:schemeClr val="tx1"/>
                </a:solidFill>
              </a:rPr>
              <a:t>Possible coprocessor for HPC</a:t>
            </a:r>
          </a:p>
          <a:p>
            <a:pPr lvl="1"/>
            <a:r>
              <a:rPr lang="en-US" altLang="en-US" sz="1400"/>
              <a:t>Less watts per FLOP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EE26CB9-6281-4724-90C4-8D671369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ARM Cortex-A15 Architecture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CCFBF100-8A9E-410E-A433-3C01714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3733800" cy="4648200"/>
          </a:xfrm>
        </p:spPr>
        <p:txBody>
          <a:bodyPr/>
          <a:lstStyle/>
          <a:p>
            <a:r>
              <a:rPr lang="en-US" altLang="en-US"/>
              <a:t>Originally designed for embedded (cell phone) computing</a:t>
            </a:r>
          </a:p>
          <a:p>
            <a:endParaRPr lang="en-US" altLang="en-US"/>
          </a:p>
          <a:p>
            <a:r>
              <a:rPr lang="en-US" altLang="en-US"/>
              <a:t>Out-of-order superscalar pipelines</a:t>
            </a:r>
          </a:p>
          <a:p>
            <a:endParaRPr lang="en-US" altLang="en-US"/>
          </a:p>
          <a:p>
            <a:r>
              <a:rPr lang="en-US" altLang="en-US"/>
              <a:t>4 cores per cluster, up to 2 clusters per chip</a:t>
            </a:r>
          </a:p>
          <a:p>
            <a:endParaRPr lang="en-US" altLang="en-US"/>
          </a:p>
          <a:p>
            <a:r>
              <a:rPr lang="en-US" altLang="en-US"/>
              <a:t>Possible coprocessor for HPC?</a:t>
            </a:r>
          </a:p>
          <a:p>
            <a:pPr lvl="1"/>
            <a:r>
              <a:rPr lang="en-US" altLang="en-US"/>
              <a:t>LOW POWER</a:t>
            </a:r>
          </a:p>
          <a:p>
            <a:pPr lvl="2"/>
            <a:r>
              <a:rPr lang="en-US" altLang="en-US"/>
              <a:t>FLOPS/watt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AD00D13-B4D9-4648-8C07-EEDC8C110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BE1507F-75E5-4B3F-A722-4B9DA445154E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30725" name="Picture 6" descr="http://www.arm.com/images/Eagle_New_Look_Chip-600.jpg">
            <a:extLst>
              <a:ext uri="{FF2B5EF4-FFF2-40B4-BE49-F238E27FC236}">
                <a16:creationId xmlns:a16="http://schemas.microsoft.com/office/drawing/2014/main" id="{03288D4B-E72A-4FAC-BC2E-6F759B22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6688"/>
            <a:ext cx="39036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D39774F-AE27-48B4-86E2-9DA9C116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Field Programmable Gate Arrays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855393C6-7F14-414C-A695-7F021BAD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4910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9" descr="fpgazm1s">
            <a:extLst>
              <a:ext uri="{FF2B5EF4-FFF2-40B4-BE49-F238E27FC236}">
                <a16:creationId xmlns:a16="http://schemas.microsoft.com/office/drawing/2014/main" id="{6A4E0BAB-156C-41CE-B17F-AC987D31D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514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80869F1F-144A-4001-8CD1-4408E3F7B2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5DEBD01-63F8-4469-B0C3-B8C3BAA0D371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04DCEFB-5DE1-4C43-8179-C3B7C7578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FPGAs are blank slates that can be electronically reconfigured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Allows for totally customized architectures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Drawbacks: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More difficult to program than GPUs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10X less logic density and clock speed</a:t>
            </a:r>
            <a:endParaRPr lang="en-US" sz="1400" kern="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97ABE00-8DCA-4F91-94BE-0BCD08367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FPGAs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40832ED9-B0B6-430D-A219-8933884C9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E67499C2-568F-427D-9ACD-C216F31B7A8F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3899DE54-507C-48D8-A40F-7567EF8E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5695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4">
            <a:extLst>
              <a:ext uri="{FF2B5EF4-FFF2-40B4-BE49-F238E27FC236}">
                <a16:creationId xmlns:a16="http://schemas.microsoft.com/office/drawing/2014/main" id="{EA85CFA9-0E3E-4C0B-B259-FC14840E7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98588"/>
            <a:ext cx="4926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62F6C8D-20D8-4E92-A62F-295D55CB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33795" name="Rectangle 183">
            <a:extLst>
              <a:ext uri="{FF2B5EF4-FFF2-40B4-BE49-F238E27FC236}">
                <a16:creationId xmlns:a16="http://schemas.microsoft.com/office/drawing/2014/main" id="{5DC547EA-71EF-4979-8C94-4102F19D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Text Box 184">
            <a:extLst>
              <a:ext uri="{FF2B5EF4-FFF2-40B4-BE49-F238E27FC236}">
                <a16:creationId xmlns:a16="http://schemas.microsoft.com/office/drawing/2014/main" id="{B9876361-8840-469F-A690-76031731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initialization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0.5% of run time</a:t>
            </a:r>
          </a:p>
        </p:txBody>
      </p:sp>
      <p:sp>
        <p:nvSpPr>
          <p:cNvPr id="33797" name="Rectangle 185">
            <a:extLst>
              <a:ext uri="{FF2B5EF4-FFF2-40B4-BE49-F238E27FC236}">
                <a16:creationId xmlns:a16="http://schemas.microsoft.com/office/drawing/2014/main" id="{C1DEEC3E-2572-45D8-9FBB-CCFBD32D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Text Box 186">
            <a:extLst>
              <a:ext uri="{FF2B5EF4-FFF2-40B4-BE49-F238E27FC236}">
                <a16:creationId xmlns:a16="http://schemas.microsoft.com/office/drawing/2014/main" id="{4F7E8926-6FBE-497F-B977-0B71201FA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“hot” loop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99% of run time</a:t>
            </a:r>
          </a:p>
        </p:txBody>
      </p:sp>
      <p:sp>
        <p:nvSpPr>
          <p:cNvPr id="33799" name="Rectangle 187">
            <a:extLst>
              <a:ext uri="{FF2B5EF4-FFF2-40B4-BE49-F238E27FC236}">
                <a16:creationId xmlns:a16="http://schemas.microsoft.com/office/drawing/2014/main" id="{138B8BBF-DB3E-4BD3-A8D2-44CF24F1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Text Box 188">
            <a:extLst>
              <a:ext uri="{FF2B5EF4-FFF2-40B4-BE49-F238E27FC236}">
                <a16:creationId xmlns:a16="http://schemas.microsoft.com/office/drawing/2014/main" id="{26157CF2-510F-4B2F-8E62-581D3C65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clean up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0.5% of run time</a:t>
            </a:r>
          </a:p>
        </p:txBody>
      </p:sp>
      <p:sp>
        <p:nvSpPr>
          <p:cNvPr id="33801" name="AutoShape 189">
            <a:extLst>
              <a:ext uri="{FF2B5EF4-FFF2-40B4-BE49-F238E27FC236}">
                <a16:creationId xmlns:a16="http://schemas.microsoft.com/office/drawing/2014/main" id="{D001C74C-73FF-419B-9985-962B6153BDBC}"/>
              </a:ext>
            </a:extLst>
          </p:cNvPr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02" name="AutoShape 190">
            <a:extLst>
              <a:ext uri="{FF2B5EF4-FFF2-40B4-BE49-F238E27FC236}">
                <a16:creationId xmlns:a16="http://schemas.microsoft.com/office/drawing/2014/main" id="{78ED5C73-4F28-48EF-A53A-8F18D8F885CE}"/>
              </a:ext>
            </a:extLst>
          </p:cNvPr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03" name="AutoShape 191">
            <a:extLst>
              <a:ext uri="{FF2B5EF4-FFF2-40B4-BE49-F238E27FC236}">
                <a16:creationId xmlns:a16="http://schemas.microsoft.com/office/drawing/2014/main" id="{09A80AF3-E853-4C6E-92A7-5FAF8C818D26}"/>
              </a:ext>
            </a:extLst>
          </p:cNvPr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04" name="Text Box 195">
            <a:extLst>
              <a:ext uri="{FF2B5EF4-FFF2-40B4-BE49-F238E27FC236}">
                <a16:creationId xmlns:a16="http://schemas.microsoft.com/office/drawing/2014/main" id="{13239C15-0F91-44C2-879D-CFE1A485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49% of code</a:t>
            </a:r>
          </a:p>
        </p:txBody>
      </p:sp>
      <p:sp>
        <p:nvSpPr>
          <p:cNvPr id="33805" name="Text Box 196">
            <a:extLst>
              <a:ext uri="{FF2B5EF4-FFF2-40B4-BE49-F238E27FC236}">
                <a16:creationId xmlns:a16="http://schemas.microsoft.com/office/drawing/2014/main" id="{D7292AC6-0698-4154-8E30-B52ED06B6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49% of code</a:t>
            </a:r>
          </a:p>
        </p:txBody>
      </p:sp>
      <p:sp>
        <p:nvSpPr>
          <p:cNvPr id="33806" name="Text Box 197">
            <a:extLst>
              <a:ext uri="{FF2B5EF4-FFF2-40B4-BE49-F238E27FC236}">
                <a16:creationId xmlns:a16="http://schemas.microsoft.com/office/drawing/2014/main" id="{16BD7B1E-A96A-4070-87BD-6F8B15B8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2% of code</a:t>
            </a:r>
          </a:p>
        </p:txBody>
      </p:sp>
      <p:sp>
        <p:nvSpPr>
          <p:cNvPr id="33807" name="Text Box 199">
            <a:extLst>
              <a:ext uri="{FF2B5EF4-FFF2-40B4-BE49-F238E27FC236}">
                <a16:creationId xmlns:a16="http://schemas.microsoft.com/office/drawing/2014/main" id="{3F84E10E-E529-4AC5-9D0F-9F5026D71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co-processor</a:t>
            </a:r>
          </a:p>
        </p:txBody>
      </p:sp>
      <p:sp>
        <p:nvSpPr>
          <p:cNvPr id="33808" name="AutoShape 201">
            <a:extLst>
              <a:ext uri="{FF2B5EF4-FFF2-40B4-BE49-F238E27FC236}">
                <a16:creationId xmlns:a16="http://schemas.microsoft.com/office/drawing/2014/main" id="{1B421340-CF3F-437F-91A4-129C179749F9}"/>
              </a:ext>
            </a:extLst>
          </p:cNvPr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" name="Group 4">
            <a:extLst>
              <a:ext uri="{FF2B5EF4-FFF2-40B4-BE49-F238E27FC236}">
                <a16:creationId xmlns:a16="http://schemas.microsoft.com/office/drawing/2014/main" id="{77C9BC14-1643-40BA-A50B-042327EE75D4}"/>
              </a:ext>
            </a:extLst>
          </p:cNvPr>
          <p:cNvGraphicFramePr>
            <a:graphicFrameLocks noGrp="1"/>
          </p:cNvGraphicFramePr>
          <p:nvPr/>
        </p:nvGraphicFramePr>
        <p:xfrm>
          <a:off x="5127625" y="3741738"/>
          <a:ext cx="3492500" cy="2085975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1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>
            <a:extLst>
              <a:ext uri="{FF2B5EF4-FFF2-40B4-BE49-F238E27FC236}">
                <a16:creationId xmlns:a16="http://schemas.microsoft.com/office/drawing/2014/main" id="{A591A973-4C1D-40B2-840F-0499DB97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Combine CPUs and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coprocs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  <p:sp>
        <p:nvSpPr>
          <p:cNvPr id="33840" name="Oval 198">
            <a:extLst>
              <a:ext uri="{FF2B5EF4-FFF2-40B4-BE49-F238E27FC236}">
                <a16:creationId xmlns:a16="http://schemas.microsoft.com/office/drawing/2014/main" id="{0358523D-E5CC-4BCA-8679-CECDB00A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41" name="Slide Number Placeholder 3">
            <a:extLst>
              <a:ext uri="{FF2B5EF4-FFF2-40B4-BE49-F238E27FC236}">
                <a16:creationId xmlns:a16="http://schemas.microsoft.com/office/drawing/2014/main" id="{3BD7CAFD-D1B7-4F5E-BEBD-A74D0D944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6C025C5-2911-4CD9-A8A6-44F78F45AFCB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5D459CD-90F9-4A71-BEF4-5959C6F4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F08C4FF-0B99-476F-87B8-EDC9BC6D7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Quick introduction to how computer processors work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The role of computer architects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CPU design philosophy and survey of state-of-the art CPU technology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Coprocessor design philosophy and survey of state-of-art coprocessor technology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Reconfigurable computing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Heterogeneous computing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Brief overview of my research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5556492-2E05-48A9-807B-AC3D9FA58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17ACC90E-2D6B-4DF5-AAC8-77745A0A9550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44FDD9C-54D0-4BA7-9DA4-8AE573468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089B0-A448-4314-A24F-1CEAA04C573C}"/>
              </a:ext>
            </a:extLst>
          </p:cNvPr>
          <p:cNvSpPr/>
          <p:nvPr/>
        </p:nvSpPr>
        <p:spPr>
          <a:xfrm>
            <a:off x="3090863" y="3836988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0" name="TextBox 7">
            <a:extLst>
              <a:ext uri="{FF2B5EF4-FFF2-40B4-BE49-F238E27FC236}">
                <a16:creationId xmlns:a16="http://schemas.microsoft.com/office/drawing/2014/main" id="{82EAD6F2-848E-47D7-960E-935581EA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989388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0A784E-7A58-4124-9304-E342DAA06966}"/>
              </a:ext>
            </a:extLst>
          </p:cNvPr>
          <p:cNvSpPr/>
          <p:nvPr/>
        </p:nvSpPr>
        <p:spPr>
          <a:xfrm>
            <a:off x="4310063" y="4065588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2" name="TextBox 9">
            <a:extLst>
              <a:ext uri="{FF2B5EF4-FFF2-40B4-BE49-F238E27FC236}">
                <a16:creationId xmlns:a16="http://schemas.microsoft.com/office/drawing/2014/main" id="{A4028E86-58EA-4786-933F-9CC68658B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4065588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X58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F14037-1E45-4FCA-A82A-F760BD689445}"/>
              </a:ext>
            </a:extLst>
          </p:cNvPr>
          <p:cNvSpPr/>
          <p:nvPr/>
        </p:nvSpPr>
        <p:spPr>
          <a:xfrm>
            <a:off x="1566863" y="3836988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4" name="TextBox 11">
            <a:extLst>
              <a:ext uri="{FF2B5EF4-FFF2-40B4-BE49-F238E27FC236}">
                <a16:creationId xmlns:a16="http://schemas.microsoft.com/office/drawing/2014/main" id="{89443D06-2BBC-41B9-9C89-FEF262A9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98938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Host Memory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2E7AFDF5-26B3-4FE1-BE59-0D293CB9E202}"/>
              </a:ext>
            </a:extLst>
          </p:cNvPr>
          <p:cNvSpPr/>
          <p:nvPr/>
        </p:nvSpPr>
        <p:spPr>
          <a:xfrm>
            <a:off x="2481263" y="4141788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84ECB917-376A-4783-A830-7A5B6A1C443F}"/>
              </a:ext>
            </a:extLst>
          </p:cNvPr>
          <p:cNvSpPr/>
          <p:nvPr/>
        </p:nvSpPr>
        <p:spPr>
          <a:xfrm>
            <a:off x="3700463" y="4141788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A71950-324D-4B90-A2EA-878246889277}"/>
              </a:ext>
            </a:extLst>
          </p:cNvPr>
          <p:cNvSpPr/>
          <p:nvPr/>
        </p:nvSpPr>
        <p:spPr>
          <a:xfrm>
            <a:off x="5605463" y="3989388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8" name="TextBox 19">
            <a:extLst>
              <a:ext uri="{FF2B5EF4-FFF2-40B4-BE49-F238E27FC236}">
                <a16:creationId xmlns:a16="http://schemas.microsoft.com/office/drawing/2014/main" id="{E66A3A52-4BDD-45AE-9E91-9ABA4256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406558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Co-processor</a:t>
            </a:r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D33BE4DB-5C9E-4864-BA16-2CAC5A42A05C}"/>
              </a:ext>
            </a:extLst>
          </p:cNvPr>
          <p:cNvSpPr/>
          <p:nvPr/>
        </p:nvSpPr>
        <p:spPr>
          <a:xfrm>
            <a:off x="4767263" y="4141788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30" name="TextBox 21">
            <a:extLst>
              <a:ext uri="{FF2B5EF4-FFF2-40B4-BE49-F238E27FC236}">
                <a16:creationId xmlns:a16="http://schemas.microsoft.com/office/drawing/2014/main" id="{BFFD6EC5-B30A-4E41-8FF2-65664ED1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3913188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QPI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TextBox 22">
            <a:extLst>
              <a:ext uri="{FF2B5EF4-FFF2-40B4-BE49-F238E27FC236}">
                <a16:creationId xmlns:a16="http://schemas.microsoft.com/office/drawing/2014/main" id="{2D18394E-FD4A-451E-BCEB-46AF358D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3913188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PCIe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01F51E-C834-4B53-BF3C-7BF56057067E}"/>
              </a:ext>
            </a:extLst>
          </p:cNvPr>
          <p:cNvSpPr/>
          <p:nvPr/>
        </p:nvSpPr>
        <p:spPr>
          <a:xfrm>
            <a:off x="6824663" y="3836988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33" name="TextBox 24">
            <a:extLst>
              <a:ext uri="{FF2B5EF4-FFF2-40B4-BE49-F238E27FC236}">
                <a16:creationId xmlns:a16="http://schemas.microsoft.com/office/drawing/2014/main" id="{AA84D097-D633-4EC1-96EF-78CA236D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3989388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On board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Memory</a:t>
            </a:r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B3A974AD-5FFE-4BF2-8542-CE3B19B34C5B}"/>
              </a:ext>
            </a:extLst>
          </p:cNvPr>
          <p:cNvSpPr/>
          <p:nvPr/>
        </p:nvSpPr>
        <p:spPr>
          <a:xfrm>
            <a:off x="6215063" y="4141788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A1C1B7-216F-4993-B059-0160A77F393F}"/>
              </a:ext>
            </a:extLst>
          </p:cNvPr>
          <p:cNvSpPr/>
          <p:nvPr/>
        </p:nvSpPr>
        <p:spPr>
          <a:xfrm>
            <a:off x="5453063" y="3760788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36" name="TextBox 27">
            <a:extLst>
              <a:ext uri="{FF2B5EF4-FFF2-40B4-BE49-F238E27FC236}">
                <a16:creationId xmlns:a16="http://schemas.microsoft.com/office/drawing/2014/main" id="{1BA18FEC-5118-4A85-AF38-01528EC2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55895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add-in card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00E83E-DC4E-4794-95AA-F576ACCD0045}"/>
              </a:ext>
            </a:extLst>
          </p:cNvPr>
          <p:cNvSpPr/>
          <p:nvPr/>
        </p:nvSpPr>
        <p:spPr>
          <a:xfrm>
            <a:off x="1414463" y="3760788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38" name="TextBox 29">
            <a:extLst>
              <a:ext uri="{FF2B5EF4-FFF2-40B4-BE49-F238E27FC236}">
                <a16:creationId xmlns:a16="http://schemas.microsoft.com/office/drawing/2014/main" id="{49F8B4F0-520B-424A-B111-A20C975DB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55895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host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AC0DE1-1879-448C-845D-32B5FB391CE1}"/>
              </a:ext>
            </a:extLst>
          </p:cNvPr>
          <p:cNvCxnSpPr>
            <a:stCxn id="19" idx="2"/>
          </p:cNvCxnSpPr>
          <p:nvPr/>
        </p:nvCxnSpPr>
        <p:spPr>
          <a:xfrm rot="5400000">
            <a:off x="5681663" y="4751387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0C38E6-09F8-4D20-82B2-3DB8E22EE458}"/>
              </a:ext>
            </a:extLst>
          </p:cNvPr>
          <p:cNvCxnSpPr/>
          <p:nvPr/>
        </p:nvCxnSpPr>
        <p:spPr>
          <a:xfrm rot="10800000">
            <a:off x="2481263" y="4979988"/>
            <a:ext cx="3429000" cy="158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41" name="Content Placeholder 2">
            <a:extLst>
              <a:ext uri="{FF2B5EF4-FFF2-40B4-BE49-F238E27FC236}">
                <a16:creationId xmlns:a16="http://schemas.microsoft.com/office/drawing/2014/main" id="{D91157A3-2662-44AC-B9D0-9512BD086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/>
              <a:t>General purpose CPU + special-purpose processors in one system</a:t>
            </a:r>
          </a:p>
          <a:p>
            <a:pPr eaLnBrk="1" hangingPunct="1"/>
            <a:r>
              <a:rPr lang="en-US" altLang="en-US"/>
              <a:t>Use coprocessors to execute code that they can execute fast!</a:t>
            </a:r>
          </a:p>
          <a:p>
            <a:pPr lvl="1" eaLnBrk="1" hangingPunct="1"/>
            <a:r>
              <a:rPr lang="en-US" altLang="en-US" sz="2000"/>
              <a:t>Allow coprocessor to have its own high speed memory</a:t>
            </a:r>
          </a:p>
        </p:txBody>
      </p:sp>
      <p:sp>
        <p:nvSpPr>
          <p:cNvPr id="34842" name="TextBox 36">
            <a:extLst>
              <a:ext uri="{FF2B5EF4-FFF2-40B4-BE49-F238E27FC236}">
                <a16:creationId xmlns:a16="http://schemas.microsoft.com/office/drawing/2014/main" id="{D6B5DAAC-18BC-49AF-BBE5-18C1094E7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424815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25 GB/s</a:t>
            </a:r>
          </a:p>
        </p:txBody>
      </p:sp>
      <p:sp>
        <p:nvSpPr>
          <p:cNvPr id="34843" name="TextBox 37">
            <a:extLst>
              <a:ext uri="{FF2B5EF4-FFF2-40B4-BE49-F238E27FC236}">
                <a16:creationId xmlns:a16="http://schemas.microsoft.com/office/drawing/2014/main" id="{0DC0D2D7-AE13-482B-8256-8CCAD7EE1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426085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25 GB/s</a:t>
            </a:r>
          </a:p>
        </p:txBody>
      </p:sp>
      <p:sp>
        <p:nvSpPr>
          <p:cNvPr id="34844" name="TextBox 38">
            <a:extLst>
              <a:ext uri="{FF2B5EF4-FFF2-40B4-BE49-F238E27FC236}">
                <a16:creationId xmlns:a16="http://schemas.microsoft.com/office/drawing/2014/main" id="{20FC90FE-D4D4-41A5-8CD9-72FFEAE38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3" y="4260850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latin typeface="Arial" panose="020B0604020202020204" pitchFamily="34" charset="0"/>
              </a:rPr>
              <a:t>8 GB/s (x16)</a:t>
            </a:r>
          </a:p>
        </p:txBody>
      </p:sp>
      <p:sp>
        <p:nvSpPr>
          <p:cNvPr id="34845" name="TextBox 39">
            <a:extLst>
              <a:ext uri="{FF2B5EF4-FFF2-40B4-BE49-F238E27FC236}">
                <a16:creationId xmlns:a16="http://schemas.microsoft.com/office/drawing/2014/main" id="{FA0F540B-D099-40AB-81EF-EDCAF738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29418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150 GB/s</a:t>
            </a:r>
          </a:p>
        </p:txBody>
      </p:sp>
      <p:sp>
        <p:nvSpPr>
          <p:cNvPr id="34846" name="TextBox 34">
            <a:extLst>
              <a:ext uri="{FF2B5EF4-FFF2-40B4-BE49-F238E27FC236}">
                <a16:creationId xmlns:a16="http://schemas.microsoft.com/office/drawing/2014/main" id="{0E51B7DF-1DEC-4BAD-A481-B8D419A54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2846388"/>
            <a:ext cx="167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Possible bottleneck!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D9DEBB-3A5B-4CCA-A8C8-AAFEA8BF4468}"/>
              </a:ext>
            </a:extLst>
          </p:cNvPr>
          <p:cNvCxnSpPr>
            <a:stCxn id="34846" idx="2"/>
          </p:cNvCxnSpPr>
          <p:nvPr/>
        </p:nvCxnSpPr>
        <p:spPr>
          <a:xfrm flipH="1">
            <a:off x="5148263" y="3494088"/>
            <a:ext cx="23495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8" name="Slide Number Placeholder 3">
            <a:extLst>
              <a:ext uri="{FF2B5EF4-FFF2-40B4-BE49-F238E27FC236}">
                <a16:creationId xmlns:a16="http://schemas.microsoft.com/office/drawing/2014/main" id="{0BCF3328-C15C-40EF-BF10-618D1198A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CC07A57-937A-469B-8C0C-C663121B887A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142DBF9-1B6B-4236-BD72-8CA8EC9ED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with FPGAs</a:t>
            </a:r>
          </a:p>
        </p:txBody>
      </p:sp>
      <p:pic>
        <p:nvPicPr>
          <p:cNvPr id="35843" name="Picture 4" descr="WILDSTAR 4 for PCI-X">
            <a:extLst>
              <a:ext uri="{FF2B5EF4-FFF2-40B4-BE49-F238E27FC236}">
                <a16:creationId xmlns:a16="http://schemas.microsoft.com/office/drawing/2014/main" id="{AF60D944-D535-415B-AF98-0BBD6070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>
            <a:extLst>
              <a:ext uri="{FF2B5EF4-FFF2-40B4-BE49-F238E27FC236}">
                <a16:creationId xmlns:a16="http://schemas.microsoft.com/office/drawing/2014/main" id="{672482E8-51E2-4C34-A7C4-E15EBAA1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6">
            <a:extLst>
              <a:ext uri="{FF2B5EF4-FFF2-40B4-BE49-F238E27FC236}">
                <a16:creationId xmlns:a16="http://schemas.microsoft.com/office/drawing/2014/main" id="{112B999B-EDED-423C-9117-FC7202480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Annapolis Micro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WILDSTAR 2 PRO</a:t>
            </a:r>
          </a:p>
        </p:txBody>
      </p:sp>
      <p:sp>
        <p:nvSpPr>
          <p:cNvPr id="35846" name="TextBox 8">
            <a:extLst>
              <a:ext uri="{FF2B5EF4-FFF2-40B4-BE49-F238E27FC236}">
                <a16:creationId xmlns:a16="http://schemas.microsoft.com/office/drawing/2014/main" id="{7AADE4DF-171A-43AA-BB83-9FD6407EF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GiDEL PROCSTAR III</a:t>
            </a:r>
          </a:p>
        </p:txBody>
      </p:sp>
      <p:sp>
        <p:nvSpPr>
          <p:cNvPr id="35847" name="Slide Number Placeholder 3">
            <a:extLst>
              <a:ext uri="{FF2B5EF4-FFF2-40B4-BE49-F238E27FC236}">
                <a16:creationId xmlns:a16="http://schemas.microsoft.com/office/drawing/2014/main" id="{20329D36-C892-480D-AF9A-54DC45ECE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B436371-CAA9-443B-87C7-21E7B0E88E1F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3B372E7-3D51-44DA-9863-6F074029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 with FPGAs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780DC4E2-B7DD-4096-9848-FDF1F23A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1625"/>
            <a:ext cx="685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>
            <a:extLst>
              <a:ext uri="{FF2B5EF4-FFF2-40B4-BE49-F238E27FC236}">
                <a16:creationId xmlns:a16="http://schemas.microsoft.com/office/drawing/2014/main" id="{BBCA86C3-DBD7-4202-AF1A-C8593BB95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95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Convey HC-1</a:t>
            </a:r>
          </a:p>
        </p:txBody>
      </p:sp>
      <p:sp>
        <p:nvSpPr>
          <p:cNvPr id="36869" name="Slide Number Placeholder 3">
            <a:extLst>
              <a:ext uri="{FF2B5EF4-FFF2-40B4-BE49-F238E27FC236}">
                <a16:creationId xmlns:a16="http://schemas.microsoft.com/office/drawing/2014/main" id="{F67BAF0D-CB2A-47AC-8367-33C161952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80B0314F-AE9C-4765-8AB5-7DEB0C780B37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EBD8ABC-E19D-4F50-B55A-26786337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 Fusion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B3DCF-8EC1-439E-9850-CC2543C37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Integrate GPU-type coprocessor onto CPU</a:t>
            </a:r>
          </a:p>
          <a:p>
            <a:pPr lvl="1">
              <a:defRPr/>
            </a:pPr>
            <a:r>
              <a:rPr lang="en-US" sz="2000" dirty="0"/>
              <a:t>Put a small RADEON GPU onto </a:t>
            </a:r>
            <a:r>
              <a:rPr lang="en-US" sz="2000"/>
              <a:t>the CPU</a:t>
            </a: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/>
              <a:t>Allows to accelerate smaller programs than </a:t>
            </a:r>
            <a:r>
              <a:rPr lang="en-US" sz="2400" dirty="0" err="1"/>
              <a:t>PCIe</a:t>
            </a:r>
            <a:r>
              <a:rPr lang="en-US" sz="2400" dirty="0"/>
              <a:t>-connected coprocessor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Targeted for embedded but AMD hopes to scale to servers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CA1F4EB1-A0C6-4F11-A69C-7DEFCE08E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4F42EC5-10B5-4514-8A46-BC213794C0C4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2091C4C-B05F-4CB3-A947-DF4A8E16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My Research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1F12E51-595A-4D69-9613-A29C112AD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B8AD343E-D667-4E63-8723-DA0ACDA6D4D9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8916" name="Content Placeholder 2">
            <a:extLst>
              <a:ext uri="{FF2B5EF4-FFF2-40B4-BE49-F238E27FC236}">
                <a16:creationId xmlns:a16="http://schemas.microsoft.com/office/drawing/2014/main" id="{3F1D4C97-9539-4E0F-8838-48E9B22F9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Developed custom FPGA coprocessor architectures for:</a:t>
            </a:r>
          </a:p>
          <a:p>
            <a:pPr lvl="1"/>
            <a:r>
              <a:rPr lang="en-US" altLang="en-US"/>
              <a:t>Computational biology</a:t>
            </a:r>
          </a:p>
          <a:p>
            <a:pPr lvl="1"/>
            <a:r>
              <a:rPr lang="en-US" altLang="en-US"/>
              <a:t>Sparse linear algebra</a:t>
            </a:r>
          </a:p>
          <a:p>
            <a:pPr lvl="1"/>
            <a:r>
              <a:rPr lang="en-US" altLang="en-US" sz="1800"/>
              <a:t>Data mining</a:t>
            </a:r>
          </a:p>
          <a:p>
            <a:pPr lvl="1"/>
            <a:endParaRPr lang="en-US" altLang="en-US" sz="2000"/>
          </a:p>
          <a:p>
            <a:r>
              <a:rPr lang="en-US" altLang="en-US" sz="2000"/>
              <a:t>Written GPU optimized implementations for:</a:t>
            </a:r>
          </a:p>
          <a:p>
            <a:pPr lvl="1"/>
            <a:r>
              <a:rPr lang="en-US" altLang="en-US"/>
              <a:t>Computational biology</a:t>
            </a:r>
          </a:p>
          <a:p>
            <a:pPr lvl="1"/>
            <a:r>
              <a:rPr lang="en-US" altLang="en-US"/>
              <a:t>Logic synthesis</a:t>
            </a:r>
          </a:p>
          <a:p>
            <a:pPr lvl="1"/>
            <a:r>
              <a:rPr lang="en-US" altLang="en-US"/>
              <a:t>Data mining</a:t>
            </a:r>
          </a:p>
          <a:p>
            <a:pPr lvl="1"/>
            <a:r>
              <a:rPr lang="en-US" altLang="en-US"/>
              <a:t>General purpose graph traversals</a:t>
            </a:r>
          </a:p>
          <a:p>
            <a:pPr lvl="1"/>
            <a:endParaRPr lang="en-US" altLang="en-US"/>
          </a:p>
          <a:p>
            <a:r>
              <a:rPr lang="en-US" altLang="en-US"/>
              <a:t>Generally achieve 50X – 100X speedup over general-purpose CPUs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CC9A7083-748E-40DF-B003-A6C7907F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Current Research Goals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ABEF545B-355D-4D94-AB36-49A1E3E71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Develop high level synthesis (compilers) for specific types of FPGA-based computers</a:t>
            </a:r>
          </a:p>
          <a:p>
            <a:pPr lvl="1"/>
            <a:r>
              <a:rPr lang="en-US" altLang="en-US" sz="2000"/>
              <a:t>Based on:</a:t>
            </a:r>
          </a:p>
          <a:p>
            <a:pPr lvl="2"/>
            <a:r>
              <a:rPr lang="en-US" altLang="en-US" sz="1600"/>
              <a:t>Custom pipeline-based architectures</a:t>
            </a:r>
          </a:p>
          <a:p>
            <a:pPr lvl="2"/>
            <a:r>
              <a:rPr lang="en-US" altLang="en-US" sz="1600"/>
              <a:t>Multiprocessor soft-core systems on reconfigurable chips (MPSoC)</a:t>
            </a:r>
          </a:p>
          <a:p>
            <a:endParaRPr lang="en-US" altLang="en-US" sz="2400"/>
          </a:p>
          <a:p>
            <a:r>
              <a:rPr lang="en-US" altLang="en-US" sz="2400"/>
              <a:t>Develop code tuning tools for GPU code based on runtime profiling analysis</a:t>
            </a:r>
          </a:p>
          <a:p>
            <a:endParaRPr lang="en-US" altLang="en-US" sz="240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63393EA-5473-4835-8A26-613B4339C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810457B9-9146-4DB1-B42B-02B19DB2B082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3D7CD11A-151E-481A-9F57-73D4974CD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C5E3B454-BC4F-4374-8631-7ED6B4BCD320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E3778E7-7A25-4DE7-B72D-DABC68269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Semiconductors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339B232-F331-4E09-8FDF-44CC48880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114800" cy="4648200"/>
          </a:xfrm>
        </p:spPr>
        <p:txBody>
          <a:bodyPr/>
          <a:lstStyle/>
          <a:p>
            <a:pPr eaLnBrk="1" hangingPunct="1"/>
            <a:r>
              <a:rPr lang="en-US" altLang="en-US"/>
              <a:t>Silicon is a group IV element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Forms covalent bonds with four neighbor atoms (3D cubic crystal lattice)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Si is a poor conductor, but </a:t>
            </a:r>
            <a:r>
              <a:rPr lang="en-US" altLang="en-US" i="1"/>
              <a:t>conduction</a:t>
            </a:r>
            <a:r>
              <a:rPr lang="en-US" altLang="en-US"/>
              <a:t> characteristics may be altered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Add impurities/dopants replaces silicon atom in lattice</a:t>
            </a:r>
          </a:p>
          <a:p>
            <a:pPr lvl="1" eaLnBrk="1" hangingPunct="1"/>
            <a:r>
              <a:rPr lang="en-US" altLang="en-US" sz="1800"/>
              <a:t>Adds two different types of </a:t>
            </a:r>
            <a:r>
              <a:rPr lang="en-US" altLang="en-US" sz="1800" i="1"/>
              <a:t>charge carriers</a:t>
            </a:r>
          </a:p>
        </p:txBody>
      </p:sp>
      <p:pic>
        <p:nvPicPr>
          <p:cNvPr id="8197" name="Picture 19" descr="sidia2">
            <a:extLst>
              <a:ext uri="{FF2B5EF4-FFF2-40B4-BE49-F238E27FC236}">
                <a16:creationId xmlns:a16="http://schemas.microsoft.com/office/drawing/2014/main" id="{E700C339-5546-47D8-9A85-63A96D568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548063"/>
            <a:ext cx="259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9">
            <a:extLst>
              <a:ext uri="{FF2B5EF4-FFF2-40B4-BE49-F238E27FC236}">
                <a16:creationId xmlns:a16="http://schemas.microsoft.com/office/drawing/2014/main" id="{335CEDB3-11C4-40BC-88CF-873D51F65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8326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Spacing = .543 nm</a:t>
            </a:r>
          </a:p>
        </p:txBody>
      </p:sp>
      <p:pic>
        <p:nvPicPr>
          <p:cNvPr id="8199" name="Picture 21">
            <a:extLst>
              <a:ext uri="{FF2B5EF4-FFF2-40B4-BE49-F238E27FC236}">
                <a16:creationId xmlns:a16="http://schemas.microsoft.com/office/drawing/2014/main" id="{912A7828-4E81-481A-BA23-42F78542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0764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96F45B11-0F6F-44E3-BA16-2A3C28AF1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83318CCE-C656-4A3C-A3F9-276CA4043B81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6C44ED3-8C78-4560-95A1-CAC6F4CF3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MOSFETs</a:t>
            </a:r>
          </a:p>
        </p:txBody>
      </p:sp>
      <p:sp>
        <p:nvSpPr>
          <p:cNvPr id="9220" name="Rectangle 31">
            <a:extLst>
              <a:ext uri="{FF2B5EF4-FFF2-40B4-BE49-F238E27FC236}">
                <a16:creationId xmlns:a16="http://schemas.microsoft.com/office/drawing/2014/main" id="{FF2C205B-00DD-424D-9A00-3ACDBAC64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1524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Metal-</a:t>
            </a:r>
            <a:r>
              <a:rPr lang="en-US" altLang="en-US" i="1"/>
              <a:t>poly</a:t>
            </a:r>
            <a:r>
              <a:rPr lang="en-US" altLang="en-US"/>
              <a:t>-Oxide-Semiconductor structures built onto substrate</a:t>
            </a:r>
          </a:p>
          <a:p>
            <a:pPr lvl="1" eaLnBrk="1" hangingPunct="1"/>
            <a:r>
              <a:rPr lang="en-US" altLang="en-US" i="1"/>
              <a:t>Diffusion</a:t>
            </a:r>
            <a:r>
              <a:rPr lang="en-US" altLang="en-US"/>
              <a:t>:  Inject dopants into substrate</a:t>
            </a:r>
          </a:p>
          <a:p>
            <a:pPr lvl="1" eaLnBrk="1" hangingPunct="1"/>
            <a:r>
              <a:rPr lang="en-US" altLang="en-US" i="1"/>
              <a:t>Oxidation</a:t>
            </a:r>
            <a:r>
              <a:rPr lang="en-US" altLang="en-US"/>
              <a:t>:  Form layer of SiO2 (glass)</a:t>
            </a:r>
          </a:p>
          <a:p>
            <a:pPr lvl="1" eaLnBrk="1" hangingPunct="1"/>
            <a:r>
              <a:rPr lang="en-US" altLang="en-US" i="1"/>
              <a:t>Deposition</a:t>
            </a:r>
            <a:r>
              <a:rPr lang="en-US" altLang="en-US"/>
              <a:t> and </a:t>
            </a:r>
            <a:r>
              <a:rPr lang="en-US" altLang="en-US" i="1"/>
              <a:t>etching</a:t>
            </a:r>
            <a:r>
              <a:rPr lang="en-US" altLang="en-US"/>
              <a:t>:  Add aluminum/copper wires</a:t>
            </a:r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75ADD7FA-5CE5-4541-B8CE-DB639011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2623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Box 1">
            <a:extLst>
              <a:ext uri="{FF2B5EF4-FFF2-40B4-BE49-F238E27FC236}">
                <a16:creationId xmlns:a16="http://schemas.microsoft.com/office/drawing/2014/main" id="{BEA98B5C-160D-41D9-AEDA-67E8E56C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14478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chemeClr val="tx1"/>
                </a:solidFill>
                <a:latin typeface="Arial" panose="020B0604020202020204" pitchFamily="34" charset="0"/>
              </a:rPr>
              <a:t>Cut away side 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93A495EF-083F-4080-A879-83A2C507E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87BA397-7EB2-4ABF-8D08-AABF9BD8D36B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DE19B10-986E-4C64-B501-0984A6787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Layout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2ED36598-D6E1-4D18-8EB3-B02C72F0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242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4">
            <a:extLst>
              <a:ext uri="{FF2B5EF4-FFF2-40B4-BE49-F238E27FC236}">
                <a16:creationId xmlns:a16="http://schemas.microsoft.com/office/drawing/2014/main" id="{3BDE2F78-C8B9-441D-AA6B-40A52374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990033"/>
                </a:solidFill>
              </a:rPr>
              <a:t>3-input NAND</a:t>
            </a:r>
          </a:p>
        </p:txBody>
      </p:sp>
      <p:pic>
        <p:nvPicPr>
          <p:cNvPr id="10246" name="Picture 5">
            <a:extLst>
              <a:ext uri="{FF2B5EF4-FFF2-40B4-BE49-F238E27FC236}">
                <a16:creationId xmlns:a16="http://schemas.microsoft.com/office/drawing/2014/main" id="{F1F6F409-8345-44E3-A2A7-5A1A1E87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981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93391327-4852-40D8-A5B4-BC168D44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133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>
            <a:extLst>
              <a:ext uri="{FF2B5EF4-FFF2-40B4-BE49-F238E27FC236}">
                <a16:creationId xmlns:a16="http://schemas.microsoft.com/office/drawing/2014/main" id="{097BD0AB-F5DA-4E76-AAC9-667A4458F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3F261BD-C2A3-4141-8AE3-F08A0AB298E6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0896861-FF24-47BB-9A4D-735B7F9BE7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Gates</a:t>
            </a:r>
          </a:p>
        </p:txBody>
      </p:sp>
      <p:graphicFrame>
        <p:nvGraphicFramePr>
          <p:cNvPr id="11268" name="Object 3">
            <a:extLst>
              <a:ext uri="{FF2B5EF4-FFF2-40B4-BE49-F238E27FC236}">
                <a16:creationId xmlns:a16="http://schemas.microsoft.com/office/drawing/2014/main" id="{A08D3F65-408E-414F-BA35-053C7CE22776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990600" y="1544638"/>
          <a:ext cx="8445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529" imgH="203112" progId="Equation.3">
                  <p:embed/>
                </p:oleObj>
              </mc:Choice>
              <mc:Fallback>
                <p:oleObj name="Equation" r:id="rId2" imgW="39352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44638"/>
                        <a:ext cx="8445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>
            <a:extLst>
              <a:ext uri="{FF2B5EF4-FFF2-40B4-BE49-F238E27FC236}">
                <a16:creationId xmlns:a16="http://schemas.microsoft.com/office/drawing/2014/main" id="{56350848-85B9-42F6-8EAD-5B6E525A6620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308725" y="1884363"/>
          <a:ext cx="7620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203112" progId="Equation.3">
                  <p:embed/>
                </p:oleObj>
              </mc:Choice>
              <mc:Fallback>
                <p:oleObj name="Equation" r:id="rId4" imgW="63472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1884363"/>
                        <a:ext cx="76200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5">
            <a:extLst>
              <a:ext uri="{FF2B5EF4-FFF2-40B4-BE49-F238E27FC236}">
                <a16:creationId xmlns:a16="http://schemas.microsoft.com/office/drawing/2014/main" id="{21BC39EB-64A0-4F8E-9CCA-7F589E7084F6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4953000" y="38862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203112" progId="Equation.3">
                  <p:embed/>
                </p:oleObj>
              </mc:Choice>
              <mc:Fallback>
                <p:oleObj name="Equation" r:id="rId6" imgW="609336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86200"/>
                        <a:ext cx="838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6">
            <a:extLst>
              <a:ext uri="{FF2B5EF4-FFF2-40B4-BE49-F238E27FC236}">
                <a16:creationId xmlns:a16="http://schemas.microsoft.com/office/drawing/2014/main" id="{8201CD40-1395-4086-94AE-B6DD99C2E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u="sng">
                <a:solidFill>
                  <a:srgbClr val="990033"/>
                </a:solidFill>
              </a:rPr>
              <a:t>inv</a:t>
            </a:r>
          </a:p>
        </p:txBody>
      </p:sp>
      <p:sp>
        <p:nvSpPr>
          <p:cNvPr id="11272" name="Text Box 7">
            <a:extLst>
              <a:ext uri="{FF2B5EF4-FFF2-40B4-BE49-F238E27FC236}">
                <a16:creationId xmlns:a16="http://schemas.microsoft.com/office/drawing/2014/main" id="{1ADB5B7D-A1DF-4F1A-9381-51141978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u="sng">
                <a:solidFill>
                  <a:srgbClr val="990033"/>
                </a:solidFill>
              </a:rPr>
              <a:t>NAND2</a:t>
            </a:r>
          </a:p>
        </p:txBody>
      </p:sp>
      <p:sp>
        <p:nvSpPr>
          <p:cNvPr id="11273" name="Text Box 10">
            <a:extLst>
              <a:ext uri="{FF2B5EF4-FFF2-40B4-BE49-F238E27FC236}">
                <a16:creationId xmlns:a16="http://schemas.microsoft.com/office/drawing/2014/main" id="{E731E75F-5E2A-468E-9E7D-FAE57D379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657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u="sng">
                <a:solidFill>
                  <a:srgbClr val="990033"/>
                </a:solidFill>
              </a:rPr>
              <a:t>NOR2</a:t>
            </a:r>
          </a:p>
        </p:txBody>
      </p:sp>
      <p:pic>
        <p:nvPicPr>
          <p:cNvPr id="11274" name="Picture 11">
            <a:extLst>
              <a:ext uri="{FF2B5EF4-FFF2-40B4-BE49-F238E27FC236}">
                <a16:creationId xmlns:a16="http://schemas.microsoft.com/office/drawing/2014/main" id="{EE3C3931-9A19-400D-86BF-37706AB4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59000"/>
            <a:ext cx="1219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>
            <a:extLst>
              <a:ext uri="{FF2B5EF4-FFF2-40B4-BE49-F238E27FC236}">
                <a16:creationId xmlns:a16="http://schemas.microsoft.com/office/drawing/2014/main" id="{EC5D0DE9-9F1A-4070-A875-8E9F54AE4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006600"/>
            <a:ext cx="8778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3">
            <a:extLst>
              <a:ext uri="{FF2B5EF4-FFF2-40B4-BE49-F238E27FC236}">
                <a16:creationId xmlns:a16="http://schemas.microsoft.com/office/drawing/2014/main" id="{05D9E83E-2619-4946-A660-C43083BC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11375"/>
            <a:ext cx="990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4">
            <a:extLst>
              <a:ext uri="{FF2B5EF4-FFF2-40B4-BE49-F238E27FC236}">
                <a16:creationId xmlns:a16="http://schemas.microsoft.com/office/drawing/2014/main" id="{5F0BEA23-29DC-4B01-BF09-6B084E3D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01813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5">
            <a:extLst>
              <a:ext uri="{FF2B5EF4-FFF2-40B4-BE49-F238E27FC236}">
                <a16:creationId xmlns:a16="http://schemas.microsoft.com/office/drawing/2014/main" id="{4F736CB1-C247-4CAD-AE7B-3390D1FB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36775"/>
            <a:ext cx="838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9" name="Object 16">
            <a:extLst>
              <a:ext uri="{FF2B5EF4-FFF2-40B4-BE49-F238E27FC236}">
                <a16:creationId xmlns:a16="http://schemas.microsoft.com/office/drawing/2014/main" id="{3DBA3835-9644-4728-8560-BE75036747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4989513"/>
          <a:ext cx="8382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4725" imgH="203112" progId="Equation.3">
                  <p:embed/>
                </p:oleObj>
              </mc:Choice>
              <mc:Fallback>
                <p:oleObj name="Equation" r:id="rId13" imgW="634725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89513"/>
                        <a:ext cx="8382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0" name="Picture 17">
            <a:extLst>
              <a:ext uri="{FF2B5EF4-FFF2-40B4-BE49-F238E27FC236}">
                <a16:creationId xmlns:a16="http://schemas.microsoft.com/office/drawing/2014/main" id="{32389F61-F8D4-4B6E-8FC9-9F2CF18D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8">
            <a:extLst>
              <a:ext uri="{FF2B5EF4-FFF2-40B4-BE49-F238E27FC236}">
                <a16:creationId xmlns:a16="http://schemas.microsoft.com/office/drawing/2014/main" id="{78B1E8D7-2774-4B56-972E-9D1D58F1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1143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9">
            <a:extLst>
              <a:ext uri="{FF2B5EF4-FFF2-40B4-BE49-F238E27FC236}">
                <a16:creationId xmlns:a16="http://schemas.microsoft.com/office/drawing/2014/main" id="{AA5FCF49-8223-469B-9074-40BAACEE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4154488"/>
            <a:ext cx="1524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83" name="Object 20">
            <a:extLst>
              <a:ext uri="{FF2B5EF4-FFF2-40B4-BE49-F238E27FC236}">
                <a16:creationId xmlns:a16="http://schemas.microsoft.com/office/drawing/2014/main" id="{4987E20D-96B9-4B2D-BA80-1E62E6BB1A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7925" y="1882775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09336" imgH="203112" progId="Equation.3">
                  <p:embed/>
                </p:oleObj>
              </mc:Choice>
              <mc:Fallback>
                <p:oleObj name="Equation" r:id="rId18" imgW="609336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882775"/>
                        <a:ext cx="762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2CE550D-F81F-4BA7-BD2D-3B2EE9C351B1}"/>
              </a:ext>
            </a:extLst>
          </p:cNvPr>
          <p:cNvSpPr/>
          <p:nvPr/>
        </p:nvSpPr>
        <p:spPr>
          <a:xfrm>
            <a:off x="838200" y="1447800"/>
            <a:ext cx="2590800" cy="1854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133B27-3DA0-43D3-9CCD-DE75FA7D9FBB}"/>
              </a:ext>
            </a:extLst>
          </p:cNvPr>
          <p:cNvSpPr/>
          <p:nvPr/>
        </p:nvSpPr>
        <p:spPr>
          <a:xfrm>
            <a:off x="4648200" y="1447800"/>
            <a:ext cx="3733800" cy="1854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D0CAFC-B9DE-4644-8BBD-C471264C6D50}"/>
              </a:ext>
            </a:extLst>
          </p:cNvPr>
          <p:cNvSpPr/>
          <p:nvPr/>
        </p:nvSpPr>
        <p:spPr>
          <a:xfrm>
            <a:off x="3200400" y="3581400"/>
            <a:ext cx="2971800" cy="24161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61672D66-F9FD-4D9E-8FAD-71AFD392F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09BF81B-A702-441F-8702-E588F7A82354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5075EC2-A841-442D-98C4-55B2E4E7C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Synthesis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C2ECC0D-BD8F-432C-81E7-8A9CFAF6CB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22860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Behavior:</a:t>
            </a:r>
          </a:p>
          <a:p>
            <a:pPr lvl="1" eaLnBrk="1" hangingPunct="1"/>
            <a:r>
              <a:rPr lang="en-US" altLang="en-US" sz="1400"/>
              <a:t>S = A + B</a:t>
            </a:r>
          </a:p>
          <a:p>
            <a:pPr lvl="1" eaLnBrk="1" hangingPunct="1"/>
            <a:r>
              <a:rPr lang="en-US" altLang="en-US" sz="1400"/>
              <a:t>Assume A is 2 bits, B is 2 bits, C is 3 bits</a:t>
            </a:r>
          </a:p>
        </p:txBody>
      </p:sp>
      <p:graphicFrame>
        <p:nvGraphicFramePr>
          <p:cNvPr id="328792" name="Group 88">
            <a:extLst>
              <a:ext uri="{FF2B5EF4-FFF2-40B4-BE49-F238E27FC236}">
                <a16:creationId xmlns:a16="http://schemas.microsoft.com/office/drawing/2014/main" id="{0A1EBBF3-30E7-4978-8F65-A83C560BC44F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1447800"/>
          <a:ext cx="1752600" cy="4419600"/>
        </p:xfrm>
        <a:graphic>
          <a:graphicData uri="http://schemas.openxmlformats.org/drawingml/2006/table">
            <a:tbl>
              <a:tblPr/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110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328794" name="Object 90">
            <a:extLst>
              <a:ext uri="{FF2B5EF4-FFF2-40B4-BE49-F238E27FC236}">
                <a16:creationId xmlns:a16="http://schemas.microsoft.com/office/drawing/2014/main" id="{B740C40F-F6B2-4903-9BC3-186632BDE2D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572000" y="1447800"/>
          <a:ext cx="42672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1100" imgH="1981200" progId="Equation.3">
                  <p:embed/>
                </p:oleObj>
              </mc:Choice>
              <mc:Fallback>
                <p:oleObj name="Equation" r:id="rId2" imgW="3721100" imgH="198120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26720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796" name="Picture 92">
            <a:extLst>
              <a:ext uri="{FF2B5EF4-FFF2-40B4-BE49-F238E27FC236}">
                <a16:creationId xmlns:a16="http://schemas.microsoft.com/office/drawing/2014/main" id="{A984E8DC-7A7C-4992-B11C-3F7B52EBEAD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99" name="Picture 95">
            <a:extLst>
              <a:ext uri="{FF2B5EF4-FFF2-40B4-BE49-F238E27FC236}">
                <a16:creationId xmlns:a16="http://schemas.microsoft.com/office/drawing/2014/main" id="{98D9F737-A890-43A3-9271-113400B6CC0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801" name="Picture 97">
            <a:extLst>
              <a:ext uri="{FF2B5EF4-FFF2-40B4-BE49-F238E27FC236}">
                <a16:creationId xmlns:a16="http://schemas.microsoft.com/office/drawing/2014/main" id="{FC50665A-9485-4C2B-A78E-EEE4924D6FE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84EBBD39-7F40-4E23-BC99-13E59449A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F1EDC9C-DD8B-4F27-8BD7-BAEE1C9DBAD6}" type="slidenum">
              <a:rPr lang="en-US" altLang="en-US">
                <a:solidFill>
                  <a:srgbClr val="990033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1F3ACCA-D1FC-4C65-92B2-1C842BBE9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Microarchitecture</a:t>
            </a:r>
          </a:p>
        </p:txBody>
      </p:sp>
      <p:pic>
        <p:nvPicPr>
          <p:cNvPr id="13316" name="Picture 9">
            <a:extLst>
              <a:ext uri="{FF2B5EF4-FFF2-40B4-BE49-F238E27FC236}">
                <a16:creationId xmlns:a16="http://schemas.microsoft.com/office/drawing/2014/main" id="{2118B972-F7D3-41E3-991D-13A62773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35382</TotalTime>
  <Words>2337</Words>
  <Application>Microsoft Office PowerPoint</Application>
  <PresentationFormat>On-screen Show (4:3)</PresentationFormat>
  <Paragraphs>602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Verdana</vt:lpstr>
      <vt:lpstr>Symbol</vt:lpstr>
      <vt:lpstr>Wingdings</vt:lpstr>
      <vt:lpstr>usc</vt:lpstr>
      <vt:lpstr>Microsoft Equation 3.0</vt:lpstr>
      <vt:lpstr>Trends in the Infrastructure of Computing</vt:lpstr>
      <vt:lpstr>My Questions</vt:lpstr>
      <vt:lpstr>Talk Outline</vt:lpstr>
      <vt:lpstr>Semiconductors</vt:lpstr>
      <vt:lpstr>MOSFETs</vt:lpstr>
      <vt:lpstr>Layout</vt:lpstr>
      <vt:lpstr>Logic Gates</vt:lpstr>
      <vt:lpstr>Logic Synthesis</vt:lpstr>
      <vt:lpstr>Microarchitecture</vt:lpstr>
      <vt:lpstr>Synthesized and P&amp;R’ed MIPS Architecture</vt:lpstr>
      <vt:lpstr>Si Wafer</vt:lpstr>
      <vt:lpstr>Feature Size</vt:lpstr>
      <vt:lpstr>Minimum Feature Size</vt:lpstr>
      <vt:lpstr>The Role of Computer Architects</vt:lpstr>
      <vt:lpstr>The Role of Computer Architects</vt:lpstr>
      <vt:lpstr>CPU Design Philosophy</vt:lpstr>
      <vt:lpstr>CPU Design</vt:lpstr>
      <vt:lpstr>Intel Sandy Bridge Architecture</vt:lpstr>
      <vt:lpstr>AMD Bulldozer Architecture</vt:lpstr>
      <vt:lpstr>Graphical Processor Units (GPUs)</vt:lpstr>
      <vt:lpstr>Co-Processor (GPU) Design</vt:lpstr>
      <vt:lpstr>NVIDIA GPU Architecture</vt:lpstr>
      <vt:lpstr>IBM Cell/B.E. Architecture</vt:lpstr>
      <vt:lpstr>Intel Phi Coprocessor</vt:lpstr>
      <vt:lpstr>Texas Instruments C66x Architecture</vt:lpstr>
      <vt:lpstr>ARM Cortex-A15 Architecture</vt:lpstr>
      <vt:lpstr>Field Programmable Gate Arrays</vt:lpstr>
      <vt:lpstr>Programming FPGAs</vt:lpstr>
      <vt:lpstr>Heterogeneous Computing</vt:lpstr>
      <vt:lpstr>Heterogeneous Computing</vt:lpstr>
      <vt:lpstr>Heterogeneous Computing with FPGAs</vt:lpstr>
      <vt:lpstr>Heterogeneous Computing with FPGAs</vt:lpstr>
      <vt:lpstr>AMD Fusion Architecture</vt:lpstr>
      <vt:lpstr>My Research</vt:lpstr>
      <vt:lpstr>Current Research Goals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556</cp:revision>
  <dcterms:created xsi:type="dcterms:W3CDTF">2005-09-22T21:21:18Z</dcterms:created>
  <dcterms:modified xsi:type="dcterms:W3CDTF">2021-03-22T19:51:39Z</dcterms:modified>
</cp:coreProperties>
</file>