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16" r:id="rId3"/>
    <p:sldId id="340" r:id="rId4"/>
    <p:sldId id="369" r:id="rId5"/>
    <p:sldId id="334" r:id="rId6"/>
    <p:sldId id="342" r:id="rId7"/>
    <p:sldId id="343" r:id="rId8"/>
    <p:sldId id="370" r:id="rId9"/>
    <p:sldId id="338" r:id="rId10"/>
    <p:sldId id="325" r:id="rId11"/>
    <p:sldId id="331" r:id="rId12"/>
    <p:sldId id="341" r:id="rId13"/>
    <p:sldId id="323" r:id="rId14"/>
    <p:sldId id="401" r:id="rId15"/>
    <p:sldId id="402" r:id="rId16"/>
    <p:sldId id="328" r:id="rId17"/>
    <p:sldId id="403" r:id="rId18"/>
    <p:sldId id="373" r:id="rId19"/>
    <p:sldId id="372" r:id="rId20"/>
    <p:sldId id="344" r:id="rId21"/>
    <p:sldId id="374" r:id="rId22"/>
    <p:sldId id="395" r:id="rId23"/>
    <p:sldId id="376" r:id="rId24"/>
    <p:sldId id="377" r:id="rId25"/>
    <p:sldId id="378" r:id="rId26"/>
    <p:sldId id="379" r:id="rId27"/>
    <p:sldId id="396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3" r:id="rId41"/>
    <p:sldId id="397" r:id="rId42"/>
    <p:sldId id="398" r:id="rId43"/>
    <p:sldId id="345" r:id="rId44"/>
    <p:sldId id="346" r:id="rId45"/>
    <p:sldId id="347" r:id="rId46"/>
    <p:sldId id="400" r:id="rId47"/>
    <p:sldId id="405" r:id="rId48"/>
    <p:sldId id="406" r:id="rId49"/>
    <p:sldId id="39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33"/>
    <a:srgbClr val="9933FF"/>
    <a:srgbClr val="FF9933"/>
    <a:srgbClr val="00FF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99" autoAdjust="0"/>
    <p:restoredTop sz="94678" autoAdjust="0"/>
  </p:normalViewPr>
  <p:slideViewPr>
    <p:cSldViewPr>
      <p:cViewPr varScale="1">
        <p:scale>
          <a:sx n="124" d="100"/>
          <a:sy n="124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view3D>
      <c:rotX val="30"/>
      <c:rotY val="171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explosion val="26"/>
            <c:spPr>
              <a:effectLst/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Sheet1!$A$1:$A$3</c:f>
              <c:strCache>
                <c:ptCount val="3"/>
                <c:pt idx="0">
                  <c:v>applications</c:v>
                </c:pt>
                <c:pt idx="1">
                  <c:v>system arch</c:v>
                </c:pt>
                <c:pt idx="2">
                  <c:v>tools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 formatCode="0%">
                  <c:v>0.7000000000000004</c:v>
                </c:pt>
                <c:pt idx="1">
                  <c:v>5.0000000000000037E-2</c:v>
                </c:pt>
                <c:pt idx="2">
                  <c:v>0.25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Sheet1!$C$3</c:f>
              <c:strCache>
                <c:ptCount val="1"/>
                <c:pt idx="0">
                  <c:v>GPU GFLOPS</c:v>
                </c:pt>
              </c:strCache>
            </c:strRef>
          </c:tx>
          <c:spPr>
            <a:solidFill>
              <a:srgbClr val="30D919"/>
            </a:solidFill>
          </c:spPr>
          <c:cat>
            <c:strRef>
              <c:f>Sheet1!$B$4:$B$12</c:f>
              <c:strCache>
                <c:ptCount val="9"/>
                <c:pt idx="0">
                  <c:v>TSOPF_RS_b162_c3</c:v>
                </c:pt>
                <c:pt idx="1">
                  <c:v>E40r1000</c:v>
                </c:pt>
                <c:pt idx="2">
                  <c:v>Simon/olafu</c:v>
                </c:pt>
                <c:pt idx="3">
                  <c:v>Garon/garon2</c:v>
                </c:pt>
                <c:pt idx="4">
                  <c:v>Mallya/lhr11c</c:v>
                </c:pt>
                <c:pt idx="5">
                  <c:v>Hollinger/mark3jac020sc</c:v>
                </c:pt>
                <c:pt idx="6">
                  <c:v>Bai/dw8192</c:v>
                </c:pt>
                <c:pt idx="7">
                  <c:v>YCheng/psse1</c:v>
                </c:pt>
                <c:pt idx="8">
                  <c:v>GHS_indef/ncvxqp1</c:v>
                </c:pt>
              </c:strCache>
            </c:strRef>
          </c:cat>
          <c:val>
            <c:numRef>
              <c:f>Sheet1!$C$4:$C$12</c:f>
              <c:numCache>
                <c:formatCode>General</c:formatCode>
                <c:ptCount val="9"/>
                <c:pt idx="0">
                  <c:v>10.08</c:v>
                </c:pt>
                <c:pt idx="1">
                  <c:v>8.76</c:v>
                </c:pt>
                <c:pt idx="2">
                  <c:v>8.52</c:v>
                </c:pt>
                <c:pt idx="3">
                  <c:v>7.18</c:v>
                </c:pt>
                <c:pt idx="4">
                  <c:v>5.0999999999999996</c:v>
                </c:pt>
                <c:pt idx="5">
                  <c:v>1.58</c:v>
                </c:pt>
                <c:pt idx="6">
                  <c:v>1.28</c:v>
                </c:pt>
                <c:pt idx="7">
                  <c:v>1.24</c:v>
                </c:pt>
                <c:pt idx="8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FPGA GFLOPS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Sheet1!$B$4:$B$12</c:f>
              <c:strCache>
                <c:ptCount val="9"/>
                <c:pt idx="0">
                  <c:v>TSOPF_RS_b162_c3</c:v>
                </c:pt>
                <c:pt idx="1">
                  <c:v>E40r1000</c:v>
                </c:pt>
                <c:pt idx="2">
                  <c:v>Simon/olafu</c:v>
                </c:pt>
                <c:pt idx="3">
                  <c:v>Garon/garon2</c:v>
                </c:pt>
                <c:pt idx="4">
                  <c:v>Mallya/lhr11c</c:v>
                </c:pt>
                <c:pt idx="5">
                  <c:v>Hollinger/mark3jac020sc</c:v>
                </c:pt>
                <c:pt idx="6">
                  <c:v>Bai/dw8192</c:v>
                </c:pt>
                <c:pt idx="7">
                  <c:v>YCheng/psse1</c:v>
                </c:pt>
                <c:pt idx="8">
                  <c:v>GHS_indef/ncvxqp1</c:v>
                </c:pt>
              </c:strCache>
            </c:strRef>
          </c:cat>
          <c:val>
            <c:numRef>
              <c:f>Sheet1!$D$4:$D$12</c:f>
              <c:numCache>
                <c:formatCode>General</c:formatCode>
                <c:ptCount val="9"/>
                <c:pt idx="0">
                  <c:v>9.59</c:v>
                </c:pt>
                <c:pt idx="1">
                  <c:v>9.8700000000000028</c:v>
                </c:pt>
                <c:pt idx="2">
                  <c:v>10.030000000000001</c:v>
                </c:pt>
                <c:pt idx="3">
                  <c:v>8.18</c:v>
                </c:pt>
                <c:pt idx="4">
                  <c:v>5.94</c:v>
                </c:pt>
                <c:pt idx="5">
                  <c:v>3.2800000000000002</c:v>
                </c:pt>
                <c:pt idx="6">
                  <c:v>3.24</c:v>
                </c:pt>
                <c:pt idx="7">
                  <c:v>2.54</c:v>
                </c:pt>
                <c:pt idx="8">
                  <c:v>3.38</c:v>
                </c:pt>
              </c:numCache>
            </c:numRef>
          </c:val>
        </c:ser>
        <c:shape val="cylinder"/>
        <c:axId val="63048704"/>
        <c:axId val="63054592"/>
        <c:axId val="0"/>
      </c:bar3DChart>
      <c:catAx>
        <c:axId val="6304870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3054592"/>
        <c:crosses val="autoZero"/>
        <c:auto val="1"/>
        <c:lblAlgn val="ctr"/>
        <c:lblOffset val="100"/>
      </c:catAx>
      <c:valAx>
        <c:axId val="63054592"/>
        <c:scaling>
          <c:orientation val="minMax"/>
        </c:scaling>
        <c:axPos val="l"/>
        <c:majorGridlines/>
        <c:numFmt formatCode="General" sourceLinked="1"/>
        <c:tickLblPos val="nextTo"/>
        <c:crossAx val="6304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376060550570753"/>
          <c:y val="4.0775268657455566E-2"/>
          <c:w val="0.16786730147103773"/>
          <c:h val="0.1134180161442081"/>
        </c:manualLayout>
      </c:layout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9A1BF4-9F8C-4456-8469-65B2E1C21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C85FD8-0580-4904-AD22-AC71C7BD6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5E69C-E53C-4B43-A1F5-5A49AA56EDB9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1506B73D-8F4D-4950-9E8D-6640FA475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3DC96132-4DA8-43C7-B0F9-F233DE47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0C48569C-10FF-4C25-ABE2-A6748D7C9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1A25A750-99F4-4098-A0F1-CE705280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	CSCE 791		April 2, 2010		 </a:t>
            </a:r>
            <a:fld id="{3B14EE9B-1044-4583-BF97-3EF36788A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791		April 2, 2010			 </a:t>
            </a:r>
            <a:fld id="{D66A72E2-4E6F-4CA2-99C4-691390905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787F6C1C-12A6-4834-ABE1-71A68BBA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5EC9C010-5619-4B68-961F-D8AF8E334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FD790814-BADA-4AD2-AFDB-079B36FE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848B05AF-42CA-4CFE-8665-C5CFBDE6C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3EE22CFD-498B-463A-A238-942B49352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8B61ABC0-990D-49B8-9EC7-8D83A7C2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CSCE 791		April 2, 2010			 </a:t>
            </a:r>
            <a:fld id="{58491F8D-FA2A-4354-98D6-7B9AC7DB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3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05000"/>
            <a:ext cx="8534400" cy="144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Heterogeneous Computing:</a:t>
            </a:r>
            <a:br>
              <a:rPr lang="en-US" sz="2800" dirty="0" smtClean="0"/>
            </a:br>
            <a:r>
              <a:rPr lang="en-US" sz="1800" dirty="0" smtClean="0"/>
              <a:t>New Directions for Efficient and Scalable High-Performance Computing</a:t>
            </a:r>
            <a:endParaRPr lang="en-US" sz="2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7620000" cy="1295400"/>
          </a:xfrm>
        </p:spPr>
        <p:txBody>
          <a:bodyPr/>
          <a:lstStyle/>
          <a:p>
            <a:pPr algn="r" eaLnBrk="1" hangingPunct="1"/>
            <a:r>
              <a:rPr lang="en-US" sz="2400" smtClean="0">
                <a:solidFill>
                  <a:srgbClr val="990033"/>
                </a:solidFill>
              </a:rPr>
              <a:t>CSCE 791</a:t>
            </a:r>
          </a:p>
          <a:p>
            <a:pPr algn="r" eaLnBrk="1" hangingPunct="1"/>
            <a:r>
              <a:rPr lang="en-US" smtClean="0"/>
              <a:t>Dr. Jason D. Bakos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103B9C15-7512-40D0-9DCC-0DED3D8EDAB1}" type="slidenum">
              <a:rPr lang="en-US"/>
              <a:pPr algn="r">
                <a:defRPr/>
              </a:pPr>
              <a:t>10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 FPGAs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38263"/>
            <a:ext cx="66294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EDB099DD-ACD7-4A1D-A56C-22AC8279493B}" type="slidenum">
              <a:rPr lang="en-US"/>
              <a:pPr algn="r">
                <a:defRPr/>
              </a:pPr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HC Execution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2373312"/>
            <a:ext cx="609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2895600" y="2525712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0" y="2601912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4114800" y="2601912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X58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2373312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1524000" y="2525712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Host Memory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2362200" y="2678112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3581400" y="2678112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86400" y="2525712"/>
            <a:ext cx="609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1" name="TextBox 19"/>
          <p:cNvSpPr txBox="1">
            <a:spLocks noChangeArrowheads="1"/>
          </p:cNvSpPr>
          <p:nvPr/>
        </p:nvSpPr>
        <p:spPr bwMode="auto">
          <a:xfrm>
            <a:off x="5410200" y="2601912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Co-processor</a:t>
            </a:r>
          </a:p>
        </p:txBody>
      </p:sp>
      <p:sp>
        <p:nvSpPr>
          <p:cNvPr id="21" name="Left-Right Arrow 20"/>
          <p:cNvSpPr/>
          <p:nvPr/>
        </p:nvSpPr>
        <p:spPr>
          <a:xfrm>
            <a:off x="4648200" y="2678112"/>
            <a:ext cx="8382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3" name="TextBox 21"/>
          <p:cNvSpPr txBox="1">
            <a:spLocks noChangeArrowheads="1"/>
          </p:cNvSpPr>
          <p:nvPr/>
        </p:nvSpPr>
        <p:spPr bwMode="auto">
          <a:xfrm>
            <a:off x="3581400" y="2449512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QPI</a:t>
            </a:r>
            <a:endParaRPr lang="en-US"/>
          </a:p>
        </p:txBody>
      </p:sp>
      <p:sp>
        <p:nvSpPr>
          <p:cNvPr id="27664" name="TextBox 22"/>
          <p:cNvSpPr txBox="1">
            <a:spLocks noChangeArrowheads="1"/>
          </p:cNvSpPr>
          <p:nvPr/>
        </p:nvSpPr>
        <p:spPr bwMode="auto">
          <a:xfrm>
            <a:off x="4724400" y="2449512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PCIe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05600" y="2373312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6" name="TextBox 24"/>
          <p:cNvSpPr txBox="1">
            <a:spLocks noChangeArrowheads="1"/>
          </p:cNvSpPr>
          <p:nvPr/>
        </p:nvSpPr>
        <p:spPr bwMode="auto">
          <a:xfrm>
            <a:off x="6781800" y="2525712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On board</a:t>
            </a:r>
          </a:p>
          <a:p>
            <a:pPr algn="ctr"/>
            <a:r>
              <a:rPr lang="en-US" sz="1200"/>
              <a:t>Memory</a:t>
            </a:r>
          </a:p>
        </p:txBody>
      </p:sp>
      <p:sp>
        <p:nvSpPr>
          <p:cNvPr id="26" name="Left-Right Arrow 25"/>
          <p:cNvSpPr/>
          <p:nvPr/>
        </p:nvSpPr>
        <p:spPr>
          <a:xfrm>
            <a:off x="6096000" y="2678112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4000" y="2297112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9" name="TextBox 27"/>
          <p:cNvSpPr txBox="1">
            <a:spLocks noChangeArrowheads="1"/>
          </p:cNvSpPr>
          <p:nvPr/>
        </p:nvSpPr>
        <p:spPr bwMode="auto">
          <a:xfrm>
            <a:off x="5791200" y="4125912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add-in card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2297112"/>
            <a:ext cx="3505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71" name="TextBox 29"/>
          <p:cNvSpPr txBox="1">
            <a:spLocks noChangeArrowheads="1"/>
          </p:cNvSpPr>
          <p:nvPr/>
        </p:nvSpPr>
        <p:spPr bwMode="auto">
          <a:xfrm>
            <a:off x="2286000" y="4125912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host</a:t>
            </a:r>
          </a:p>
        </p:txBody>
      </p:sp>
      <p:cxnSp>
        <p:nvCxnSpPr>
          <p:cNvPr id="32" name="Straight Connector 31"/>
          <p:cNvCxnSpPr>
            <a:stCxn id="19" idx="2"/>
          </p:cNvCxnSpPr>
          <p:nvPr/>
        </p:nvCxnSpPr>
        <p:spPr>
          <a:xfrm rot="5400000">
            <a:off x="5562601" y="3287712"/>
            <a:ext cx="457200" cy="3175"/>
          </a:xfrm>
          <a:prstGeom prst="line">
            <a:avLst/>
          </a:prstGeom>
          <a:ln>
            <a:prstDash val="lgDash"/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362200" y="3516312"/>
            <a:ext cx="34290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75" name="TextBox 36"/>
          <p:cNvSpPr txBox="1">
            <a:spLocks noChangeArrowheads="1"/>
          </p:cNvSpPr>
          <p:nvPr/>
        </p:nvSpPr>
        <p:spPr bwMode="auto">
          <a:xfrm>
            <a:off x="2362200" y="2784475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~25 GB/s</a:t>
            </a:r>
          </a:p>
        </p:txBody>
      </p:sp>
      <p:sp>
        <p:nvSpPr>
          <p:cNvPr id="27676" name="TextBox 37"/>
          <p:cNvSpPr txBox="1">
            <a:spLocks noChangeArrowheads="1"/>
          </p:cNvSpPr>
          <p:nvPr/>
        </p:nvSpPr>
        <p:spPr bwMode="auto">
          <a:xfrm>
            <a:off x="3581400" y="2797175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~25 GB/s</a:t>
            </a:r>
          </a:p>
        </p:txBody>
      </p:sp>
      <p:sp>
        <p:nvSpPr>
          <p:cNvPr id="27677" name="TextBox 38"/>
          <p:cNvSpPr txBox="1">
            <a:spLocks noChangeArrowheads="1"/>
          </p:cNvSpPr>
          <p:nvPr/>
        </p:nvSpPr>
        <p:spPr bwMode="auto">
          <a:xfrm>
            <a:off x="4762500" y="2797175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~8 GB/s (x16)</a:t>
            </a:r>
          </a:p>
        </p:txBody>
      </p:sp>
      <p:sp>
        <p:nvSpPr>
          <p:cNvPr id="27678" name="TextBox 39"/>
          <p:cNvSpPr txBox="1">
            <a:spLocks noChangeArrowheads="1"/>
          </p:cNvSpPr>
          <p:nvPr/>
        </p:nvSpPr>
        <p:spPr bwMode="auto">
          <a:xfrm>
            <a:off x="6096000" y="2830512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?????</a:t>
            </a:r>
          </a:p>
          <a:p>
            <a:pPr algn="ctr"/>
            <a:r>
              <a:rPr lang="en-US" sz="800"/>
              <a:t>~100 GB/s for GeForce 260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Heterogeneous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64A441B5-6B2D-4FCA-920B-6495BC83049A}" type="slidenum">
              <a:rPr lang="en-US"/>
              <a:pPr algn="r">
                <a:defRPr/>
              </a:pPr>
              <a:t>12</a:t>
            </a:fld>
            <a:endParaRPr lang="en-US"/>
          </a:p>
        </p:txBody>
      </p:sp>
      <p:sp>
        <p:nvSpPr>
          <p:cNvPr id="26628" name="Rectangle 183"/>
          <p:cNvSpPr>
            <a:spLocks noChangeArrowheads="1"/>
          </p:cNvSpPr>
          <p:nvPr/>
        </p:nvSpPr>
        <p:spPr bwMode="auto">
          <a:xfrm>
            <a:off x="485775" y="16764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184"/>
          <p:cNvSpPr txBox="1">
            <a:spLocks noChangeArrowheads="1"/>
          </p:cNvSpPr>
          <p:nvPr/>
        </p:nvSpPr>
        <p:spPr bwMode="auto">
          <a:xfrm>
            <a:off x="2438400" y="2133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initialization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0.5% of run time</a:t>
            </a:r>
          </a:p>
        </p:txBody>
      </p:sp>
      <p:sp>
        <p:nvSpPr>
          <p:cNvPr id="26630" name="Rectangle 185"/>
          <p:cNvSpPr>
            <a:spLocks noChangeArrowheads="1"/>
          </p:cNvSpPr>
          <p:nvPr/>
        </p:nvSpPr>
        <p:spPr bwMode="auto">
          <a:xfrm>
            <a:off x="485775" y="34290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186"/>
          <p:cNvSpPr txBox="1">
            <a:spLocks noChangeArrowheads="1"/>
          </p:cNvSpPr>
          <p:nvPr/>
        </p:nvSpPr>
        <p:spPr bwMode="auto">
          <a:xfrm>
            <a:off x="2438400" y="3276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“hot” loop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99% of run time</a:t>
            </a:r>
          </a:p>
        </p:txBody>
      </p:sp>
      <p:sp>
        <p:nvSpPr>
          <p:cNvPr id="26632" name="Rectangle 187"/>
          <p:cNvSpPr>
            <a:spLocks noChangeArrowheads="1"/>
          </p:cNvSpPr>
          <p:nvPr/>
        </p:nvSpPr>
        <p:spPr bwMode="auto">
          <a:xfrm>
            <a:off x="485775" y="3886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188"/>
          <p:cNvSpPr txBox="1">
            <a:spLocks noChangeArrowheads="1"/>
          </p:cNvSpPr>
          <p:nvPr/>
        </p:nvSpPr>
        <p:spPr bwMode="auto">
          <a:xfrm>
            <a:off x="2438400" y="4343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clean up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0.5% of run time</a:t>
            </a:r>
          </a:p>
        </p:txBody>
      </p:sp>
      <p:sp>
        <p:nvSpPr>
          <p:cNvPr id="26634" name="AutoShape 189"/>
          <p:cNvSpPr>
            <a:spLocks/>
          </p:cNvSpPr>
          <p:nvPr/>
        </p:nvSpPr>
        <p:spPr bwMode="auto">
          <a:xfrm>
            <a:off x="2057400" y="1676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AutoShape 190"/>
          <p:cNvSpPr>
            <a:spLocks/>
          </p:cNvSpPr>
          <p:nvPr/>
        </p:nvSpPr>
        <p:spPr bwMode="auto">
          <a:xfrm>
            <a:off x="2057400" y="34290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191"/>
          <p:cNvSpPr>
            <a:spLocks/>
          </p:cNvSpPr>
          <p:nvPr/>
        </p:nvSpPr>
        <p:spPr bwMode="auto">
          <a:xfrm>
            <a:off x="2057400" y="3886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95"/>
          <p:cNvSpPr txBox="1">
            <a:spLocks noChangeArrowheads="1"/>
          </p:cNvSpPr>
          <p:nvPr/>
        </p:nvSpPr>
        <p:spPr bwMode="auto">
          <a:xfrm>
            <a:off x="685800" y="2209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49% of code</a:t>
            </a:r>
          </a:p>
        </p:txBody>
      </p:sp>
      <p:sp>
        <p:nvSpPr>
          <p:cNvPr id="26638" name="Text Box 196"/>
          <p:cNvSpPr txBox="1">
            <a:spLocks noChangeArrowheads="1"/>
          </p:cNvSpPr>
          <p:nvPr/>
        </p:nvSpPr>
        <p:spPr bwMode="auto">
          <a:xfrm>
            <a:off x="685800" y="44196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49% of code</a:t>
            </a:r>
          </a:p>
        </p:txBody>
      </p:sp>
      <p:sp>
        <p:nvSpPr>
          <p:cNvPr id="26639" name="Text Box 197"/>
          <p:cNvSpPr txBox="1">
            <a:spLocks noChangeArrowheads="1"/>
          </p:cNvSpPr>
          <p:nvPr/>
        </p:nvSpPr>
        <p:spPr bwMode="auto">
          <a:xfrm>
            <a:off x="533400" y="3443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1% of code</a:t>
            </a:r>
          </a:p>
        </p:txBody>
      </p:sp>
      <p:sp>
        <p:nvSpPr>
          <p:cNvPr id="26640" name="Oval 198"/>
          <p:cNvSpPr>
            <a:spLocks noChangeArrowheads="1"/>
          </p:cNvSpPr>
          <p:nvPr/>
        </p:nvSpPr>
        <p:spPr bwMode="auto">
          <a:xfrm>
            <a:off x="152400" y="3200400"/>
            <a:ext cx="1981200" cy="838200"/>
          </a:xfrm>
          <a:prstGeom prst="ellipse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199"/>
          <p:cNvSpPr txBox="1">
            <a:spLocks noChangeArrowheads="1"/>
          </p:cNvSpPr>
          <p:nvPr/>
        </p:nvSpPr>
        <p:spPr bwMode="auto">
          <a:xfrm>
            <a:off x="2743200" y="56388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co-processor</a:t>
            </a:r>
          </a:p>
        </p:txBody>
      </p:sp>
      <p:sp>
        <p:nvSpPr>
          <p:cNvPr id="26642" name="AutoShape 201"/>
          <p:cNvSpPr>
            <a:spLocks noChangeArrowheads="1"/>
          </p:cNvSpPr>
          <p:nvPr/>
        </p:nvSpPr>
        <p:spPr bwMode="auto">
          <a:xfrm rot="3232278">
            <a:off x="1339850" y="4584701"/>
            <a:ext cx="2390775" cy="228600"/>
          </a:xfrm>
          <a:prstGeom prst="rightArrow">
            <a:avLst>
              <a:gd name="adj1" fmla="val 50000"/>
              <a:gd name="adj2" fmla="val 291478"/>
            </a:avLst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Group 4"/>
          <p:cNvGraphicFramePr>
            <a:graphicFrameLocks noGrp="1"/>
          </p:cNvGraphicFramePr>
          <p:nvPr/>
        </p:nvGraphicFramePr>
        <p:xfrm>
          <a:off x="5181600" y="3581400"/>
          <a:ext cx="3492500" cy="2084832"/>
        </p:xfrm>
        <a:graphic>
          <a:graphicData uri="http://schemas.openxmlformats.org/drawingml/2006/table">
            <a:tbl>
              <a:tblPr/>
              <a:tblGrid>
                <a:gridCol w="1022350"/>
                <a:gridCol w="1304925"/>
                <a:gridCol w="1165225"/>
              </a:tblGrid>
              <a:tr h="160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105400" y="1524000"/>
            <a:ext cx="365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Example: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Application requires a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week</a:t>
            </a:r>
            <a:r>
              <a:rPr lang="en-US" sz="1600" kern="0" dirty="0">
                <a:latin typeface="+mn-lt"/>
              </a:rPr>
              <a:t> of CPU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Offload computation consumes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99%</a:t>
            </a:r>
            <a:r>
              <a:rPr lang="en-US" sz="1600" kern="0" dirty="0">
                <a:latin typeface="+mn-lt"/>
              </a:rPr>
              <a:t> of execution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E3F48D79-E8A2-4EDD-84E3-BB5CA9FCB8B3}" type="slidenum">
              <a:rPr lang="en-US"/>
              <a:pPr algn="r">
                <a:defRPr/>
              </a:pPr>
              <a:t>13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Heterogeneous Computing with FPGAs</a:t>
            </a:r>
          </a:p>
        </p:txBody>
      </p:sp>
      <p:pic>
        <p:nvPicPr>
          <p:cNvPr id="28676" name="Picture 4" descr="WILDSTAR 4 for PCI-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371600"/>
            <a:ext cx="6629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3507">
            <a:off x="2397125" y="3098800"/>
            <a:ext cx="64770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Annapolis Micro Systems</a:t>
            </a:r>
          </a:p>
          <a:p>
            <a:r>
              <a:rPr lang="en-US"/>
              <a:t>WILDSTAR 2 PRO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533400" y="4191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GiDEL PROCSTAR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Heterogeneous Computing with FPGAs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	</a:t>
            </a:r>
            <a:r>
              <a:rPr lang="en-US">
                <a:solidFill>
                  <a:srgbClr val="990033"/>
                </a:solidFill>
              </a:rPr>
              <a:t>CSCE 791		April 2, 2010		 </a:t>
            </a:r>
            <a:fld id="{54B83D1A-15C5-4DCE-B870-EC1D5E51727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571625"/>
            <a:ext cx="6858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219200" y="1295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Convey HC-1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Heterogeneous Computing with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	</a:t>
            </a:r>
            <a:r>
              <a:rPr lang="en-US">
                <a:solidFill>
                  <a:srgbClr val="990033"/>
                </a:solidFill>
              </a:rPr>
              <a:t>CSCE 791		April 2, 2010		 </a:t>
            </a:r>
            <a:fld id="{A3ACCC42-2EFE-486F-AB54-E6B29BA584B3}" type="slidenum">
              <a:rPr lang="en-US">
                <a:solidFill>
                  <a:srgbClr val="990033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84400"/>
            <a:ext cx="8126413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09600" y="1600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NVIDIA Tesla S1070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4A0830B9-A15B-4BB1-AE4A-18A0A8569E1F}" type="slidenum">
              <a:rPr lang="en-US"/>
              <a:pPr algn="r">
                <a:defRPr/>
              </a:pPr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Heterogeneous Computing now Mainstream:</a:t>
            </a:r>
            <a:br>
              <a:rPr lang="en-US" sz="2400" smtClean="0"/>
            </a:br>
            <a:r>
              <a:rPr lang="en-US" sz="2400" smtClean="0"/>
              <a:t>IBM Roadrunner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88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smtClean="0"/>
              <a:t>Los Alamos, second fastest computer in the world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6,480 AMD Opteron (dual core) CPUs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12,960 PowerXCell 8i GPUs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Each blade contains 2 Operons and 4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296 racks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First ever petaflop machine (2008)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1.71 petaflops peak (1.7 billion million fp operations per second)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smtClean="0"/>
              <a:t>2.35 MW (not including cooling)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Lake Murray hydroelectric plant produces ~150 MW (peak)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Lake Murray coal plant (McMeekin Station) produces ~300 MW (peak)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smtClean="0"/>
              <a:t>Catawba Nuclear Station near Rock Hill produces 2258 MW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6482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Group:  HeRC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419600" y="1371600"/>
            <a:ext cx="4267200" cy="46482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990033"/>
                </a:solidFill>
              </a:rPr>
              <a:t>Applications work</a:t>
            </a:r>
          </a:p>
          <a:p>
            <a:pPr lvl="1"/>
            <a:r>
              <a:rPr lang="en-US" sz="1400" dirty="0" smtClean="0"/>
              <a:t>Computational </a:t>
            </a:r>
            <a:r>
              <a:rPr lang="en-US" sz="1400" dirty="0" err="1" smtClean="0"/>
              <a:t>phylogenetics</a:t>
            </a:r>
            <a:r>
              <a:rPr lang="en-US" sz="1400" dirty="0" smtClean="0"/>
              <a:t> (FPGA/GPU)</a:t>
            </a:r>
          </a:p>
          <a:p>
            <a:pPr lvl="2"/>
            <a:r>
              <a:rPr lang="en-US" sz="1100" dirty="0" smtClean="0"/>
              <a:t>GRAPPA and MrBayes</a:t>
            </a:r>
          </a:p>
          <a:p>
            <a:pPr lvl="1"/>
            <a:r>
              <a:rPr lang="en-US" sz="1400" dirty="0" smtClean="0"/>
              <a:t>Sparse linear algebra (FPGA/GPU)</a:t>
            </a:r>
          </a:p>
          <a:p>
            <a:pPr lvl="2"/>
            <a:r>
              <a:rPr lang="en-US" sz="1100" dirty="0" smtClean="0"/>
              <a:t>Matrix-vector multiply, double-precision accumulators</a:t>
            </a:r>
          </a:p>
          <a:p>
            <a:pPr lvl="1"/>
            <a:r>
              <a:rPr lang="en-US" sz="1400" dirty="0" smtClean="0"/>
              <a:t>Data mining (FPGA/GPU)</a:t>
            </a:r>
          </a:p>
          <a:p>
            <a:pPr lvl="1"/>
            <a:r>
              <a:rPr lang="en-US" sz="1400" dirty="0" smtClean="0"/>
              <a:t>Logic minimization (GPU)</a:t>
            </a:r>
          </a:p>
          <a:p>
            <a:pPr lvl="1"/>
            <a:endParaRPr lang="en-US" sz="1400" b="1" dirty="0" smtClean="0">
              <a:solidFill>
                <a:srgbClr val="990033"/>
              </a:solidFill>
            </a:endParaRPr>
          </a:p>
          <a:p>
            <a:r>
              <a:rPr lang="en-US" sz="1600" b="1" dirty="0" smtClean="0">
                <a:solidFill>
                  <a:srgbClr val="990033"/>
                </a:solidFill>
              </a:rPr>
              <a:t>System architecture</a:t>
            </a:r>
          </a:p>
          <a:p>
            <a:pPr lvl="1"/>
            <a:r>
              <a:rPr lang="en-US" sz="1400" dirty="0" smtClean="0"/>
              <a:t>Multi-FPGA interconnects</a:t>
            </a:r>
          </a:p>
          <a:p>
            <a:pPr lvl="1"/>
            <a:endParaRPr lang="en-US" sz="1400" dirty="0" smtClean="0"/>
          </a:p>
          <a:p>
            <a:r>
              <a:rPr lang="en-US" sz="1600" b="1" dirty="0" smtClean="0">
                <a:solidFill>
                  <a:srgbClr val="990033"/>
                </a:solidFill>
              </a:rPr>
              <a:t>Tools</a:t>
            </a:r>
          </a:p>
          <a:p>
            <a:pPr lvl="1"/>
            <a:r>
              <a:rPr lang="en-US" sz="1400" dirty="0" smtClean="0"/>
              <a:t>Automatic partitioning (PATHS)</a:t>
            </a:r>
          </a:p>
          <a:p>
            <a:pPr lvl="1"/>
            <a:r>
              <a:rPr lang="en-US" sz="1400" dirty="0" smtClean="0"/>
              <a:t>Micro-architectural simulation for code tuning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	</a:t>
            </a:r>
            <a:r>
              <a:rPr lang="en-US">
                <a:solidFill>
                  <a:srgbClr val="990033"/>
                </a:solidFill>
              </a:rPr>
              <a:t>CSCE 791		April 2, 2010		 </a:t>
            </a:r>
            <a:fld id="{7DC330F7-3956-433D-92F8-21942B987DB7}" type="slidenum">
              <a:rPr lang="en-US">
                <a:solidFill>
                  <a:srgbClr val="990033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1676400"/>
          <a:ext cx="4495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B8519BEB-8CAE-46D8-8E49-281C91872619}" type="slidenum">
              <a:rPr lang="en-US"/>
              <a:pPr algn="r">
                <a:defRPr/>
              </a:pPr>
              <a:t>18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Phylogenies</a:t>
            </a:r>
          </a:p>
        </p:txBody>
      </p:sp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2133600" y="16002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genus Drosophila</a:t>
            </a:r>
          </a:p>
        </p:txBody>
      </p:sp>
      <p:pic>
        <p:nvPicPr>
          <p:cNvPr id="33797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143000"/>
            <a:ext cx="64770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93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/>
              <a:t>FCCM 2007  Napa, CA			April 23, 2007</a:t>
            </a:r>
          </a:p>
        </p:txBody>
      </p:sp>
      <p:sp>
        <p:nvSpPr>
          <p:cNvPr id="34819" name="Line 27"/>
          <p:cNvSpPr>
            <a:spLocks noChangeShapeType="1"/>
          </p:cNvSpPr>
          <p:nvPr/>
        </p:nvSpPr>
        <p:spPr bwMode="auto">
          <a:xfrm flipH="1">
            <a:off x="990600" y="1635125"/>
            <a:ext cx="91440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 Accelerators for Phylogenetics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1657350" y="17192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1828800" y="14478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073275" y="17033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1428750" y="207010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363788" y="2066925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2190750" y="23288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2606675" y="23129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1962150" y="267970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2722563" y="29289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3138488" y="29130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2493963" y="3279775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3254375" y="35290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3670300" y="35131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3025775" y="38798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3863975" y="38798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1371600" y="20574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905000" y="266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438400" y="3276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971800" y="38862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810000" y="38862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742950" y="2071688"/>
            <a:ext cx="290513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685800" y="2058988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34843" name="Oval 28"/>
          <p:cNvSpPr>
            <a:spLocks noChangeArrowheads="1"/>
          </p:cNvSpPr>
          <p:nvPr/>
        </p:nvSpPr>
        <p:spPr bwMode="auto">
          <a:xfrm>
            <a:off x="2897188" y="2676525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Oval 29"/>
          <p:cNvSpPr>
            <a:spLocks noChangeArrowheads="1"/>
          </p:cNvSpPr>
          <p:nvPr/>
        </p:nvSpPr>
        <p:spPr bwMode="auto">
          <a:xfrm>
            <a:off x="3429000" y="32766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31"/>
          <p:cNvSpPr>
            <a:spLocks noChangeShapeType="1"/>
          </p:cNvSpPr>
          <p:nvPr/>
        </p:nvSpPr>
        <p:spPr bwMode="auto">
          <a:xfrm flipH="1">
            <a:off x="5522913" y="19478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Line 33"/>
          <p:cNvSpPr>
            <a:spLocks noChangeShapeType="1"/>
          </p:cNvSpPr>
          <p:nvPr/>
        </p:nvSpPr>
        <p:spPr bwMode="auto">
          <a:xfrm>
            <a:off x="5938838" y="1931988"/>
            <a:ext cx="822325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7" name="Line 34"/>
          <p:cNvSpPr>
            <a:spLocks noChangeShapeType="1"/>
          </p:cNvSpPr>
          <p:nvPr/>
        </p:nvSpPr>
        <p:spPr bwMode="auto">
          <a:xfrm flipH="1">
            <a:off x="4932363" y="1855788"/>
            <a:ext cx="858837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Oval 35"/>
          <p:cNvSpPr>
            <a:spLocks noChangeArrowheads="1"/>
          </p:cNvSpPr>
          <p:nvPr/>
        </p:nvSpPr>
        <p:spPr bwMode="auto">
          <a:xfrm>
            <a:off x="4703763" y="2255838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Text Box 36"/>
          <p:cNvSpPr txBox="1">
            <a:spLocks noChangeArrowheads="1"/>
          </p:cNvSpPr>
          <p:nvPr/>
        </p:nvSpPr>
        <p:spPr bwMode="auto">
          <a:xfrm>
            <a:off x="5770563" y="2895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50" name="Text Box 37"/>
          <p:cNvSpPr txBox="1">
            <a:spLocks noChangeArrowheads="1"/>
          </p:cNvSpPr>
          <p:nvPr/>
        </p:nvSpPr>
        <p:spPr bwMode="auto">
          <a:xfrm>
            <a:off x="4648200" y="22526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34851" name="Line 38"/>
          <p:cNvSpPr>
            <a:spLocks noChangeShapeType="1"/>
          </p:cNvSpPr>
          <p:nvPr/>
        </p:nvSpPr>
        <p:spPr bwMode="auto">
          <a:xfrm flipH="1">
            <a:off x="5180013" y="25003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2" name="Line 39"/>
          <p:cNvSpPr>
            <a:spLocks noChangeShapeType="1"/>
          </p:cNvSpPr>
          <p:nvPr/>
        </p:nvSpPr>
        <p:spPr bwMode="auto">
          <a:xfrm>
            <a:off x="5595938" y="24844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3" name="Oval 40"/>
          <p:cNvSpPr>
            <a:spLocks noChangeArrowheads="1"/>
          </p:cNvSpPr>
          <p:nvPr/>
        </p:nvSpPr>
        <p:spPr bwMode="auto">
          <a:xfrm>
            <a:off x="4951413" y="28511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Oval 41"/>
          <p:cNvSpPr>
            <a:spLocks noChangeArrowheads="1"/>
          </p:cNvSpPr>
          <p:nvPr/>
        </p:nvSpPr>
        <p:spPr bwMode="auto">
          <a:xfrm>
            <a:off x="5789613" y="28511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Text Box 42"/>
          <p:cNvSpPr txBox="1">
            <a:spLocks noChangeArrowheads="1"/>
          </p:cNvSpPr>
          <p:nvPr/>
        </p:nvSpPr>
        <p:spPr bwMode="auto">
          <a:xfrm>
            <a:off x="4897438" y="2857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34856" name="Text Box 43"/>
          <p:cNvSpPr txBox="1">
            <a:spLocks noChangeArrowheads="1"/>
          </p:cNvSpPr>
          <p:nvPr/>
        </p:nvSpPr>
        <p:spPr bwMode="auto">
          <a:xfrm>
            <a:off x="5735638" y="2857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34857" name="Oval 44"/>
          <p:cNvSpPr>
            <a:spLocks noChangeArrowheads="1"/>
          </p:cNvSpPr>
          <p:nvPr/>
        </p:nvSpPr>
        <p:spPr bwMode="auto">
          <a:xfrm>
            <a:off x="6761163" y="22860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Line 45"/>
          <p:cNvSpPr>
            <a:spLocks noChangeShapeType="1"/>
          </p:cNvSpPr>
          <p:nvPr/>
        </p:nvSpPr>
        <p:spPr bwMode="auto">
          <a:xfrm flipH="1">
            <a:off x="6588125" y="25479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9" name="Line 46"/>
          <p:cNvSpPr>
            <a:spLocks noChangeShapeType="1"/>
          </p:cNvSpPr>
          <p:nvPr/>
        </p:nvSpPr>
        <p:spPr bwMode="auto">
          <a:xfrm>
            <a:off x="7004050" y="25320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Oval 47"/>
          <p:cNvSpPr>
            <a:spLocks noChangeArrowheads="1"/>
          </p:cNvSpPr>
          <p:nvPr/>
        </p:nvSpPr>
        <p:spPr bwMode="auto">
          <a:xfrm>
            <a:off x="6359525" y="2898775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Oval 48"/>
          <p:cNvSpPr>
            <a:spLocks noChangeArrowheads="1"/>
          </p:cNvSpPr>
          <p:nvPr/>
        </p:nvSpPr>
        <p:spPr bwMode="auto">
          <a:xfrm>
            <a:off x="7294563" y="28956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Line 49"/>
          <p:cNvSpPr>
            <a:spLocks noChangeShapeType="1"/>
          </p:cNvSpPr>
          <p:nvPr/>
        </p:nvSpPr>
        <p:spPr bwMode="auto">
          <a:xfrm flipH="1">
            <a:off x="7119938" y="31480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3" name="Oval 50"/>
          <p:cNvSpPr>
            <a:spLocks noChangeArrowheads="1"/>
          </p:cNvSpPr>
          <p:nvPr/>
        </p:nvSpPr>
        <p:spPr bwMode="auto">
          <a:xfrm>
            <a:off x="6891338" y="34988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Text Box 51"/>
          <p:cNvSpPr txBox="1">
            <a:spLocks noChangeArrowheads="1"/>
          </p:cNvSpPr>
          <p:nvPr/>
        </p:nvSpPr>
        <p:spPr bwMode="auto">
          <a:xfrm>
            <a:off x="6302375" y="2886075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34865" name="Text Box 52"/>
          <p:cNvSpPr txBox="1">
            <a:spLocks noChangeArrowheads="1"/>
          </p:cNvSpPr>
          <p:nvPr/>
        </p:nvSpPr>
        <p:spPr bwMode="auto">
          <a:xfrm>
            <a:off x="6835775" y="3495675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66" name="Line 53"/>
          <p:cNvSpPr>
            <a:spLocks noChangeShapeType="1"/>
          </p:cNvSpPr>
          <p:nvPr/>
        </p:nvSpPr>
        <p:spPr bwMode="auto">
          <a:xfrm>
            <a:off x="7535863" y="3136900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7" name="Oval 54"/>
          <p:cNvSpPr>
            <a:spLocks noChangeArrowheads="1"/>
          </p:cNvSpPr>
          <p:nvPr/>
        </p:nvSpPr>
        <p:spPr bwMode="auto">
          <a:xfrm>
            <a:off x="7729538" y="3503613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8" name="Text Box 55"/>
          <p:cNvSpPr txBox="1">
            <a:spLocks noChangeArrowheads="1"/>
          </p:cNvSpPr>
          <p:nvPr/>
        </p:nvSpPr>
        <p:spPr bwMode="auto">
          <a:xfrm>
            <a:off x="7675563" y="35099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34869" name="Oval 56"/>
          <p:cNvSpPr>
            <a:spLocks noChangeArrowheads="1"/>
          </p:cNvSpPr>
          <p:nvPr/>
        </p:nvSpPr>
        <p:spPr bwMode="auto">
          <a:xfrm>
            <a:off x="5354638" y="22479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0" name="Line 58"/>
          <p:cNvSpPr>
            <a:spLocks noChangeShapeType="1"/>
          </p:cNvSpPr>
          <p:nvPr/>
        </p:nvSpPr>
        <p:spPr bwMode="auto">
          <a:xfrm flipH="1">
            <a:off x="5715000" y="4371975"/>
            <a:ext cx="1235075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1" name="Line 59"/>
          <p:cNvSpPr>
            <a:spLocks noChangeShapeType="1"/>
          </p:cNvSpPr>
          <p:nvPr/>
        </p:nvSpPr>
        <p:spPr bwMode="auto">
          <a:xfrm>
            <a:off x="70104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2" name="Text Box 60"/>
          <p:cNvSpPr txBox="1">
            <a:spLocks noChangeArrowheads="1"/>
          </p:cNvSpPr>
          <p:nvPr/>
        </p:nvSpPr>
        <p:spPr bwMode="auto">
          <a:xfrm>
            <a:off x="7273925" y="5562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73" name="Line 61"/>
          <p:cNvSpPr>
            <a:spLocks noChangeShapeType="1"/>
          </p:cNvSpPr>
          <p:nvPr/>
        </p:nvSpPr>
        <p:spPr bwMode="auto">
          <a:xfrm flipH="1">
            <a:off x="6683375" y="51673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Line 62"/>
          <p:cNvSpPr>
            <a:spLocks noChangeShapeType="1"/>
          </p:cNvSpPr>
          <p:nvPr/>
        </p:nvSpPr>
        <p:spPr bwMode="auto">
          <a:xfrm>
            <a:off x="7099300" y="51514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5" name="Oval 63"/>
          <p:cNvSpPr>
            <a:spLocks noChangeArrowheads="1"/>
          </p:cNvSpPr>
          <p:nvPr/>
        </p:nvSpPr>
        <p:spPr bwMode="auto">
          <a:xfrm>
            <a:off x="6454775" y="55181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6" name="Oval 64"/>
          <p:cNvSpPr>
            <a:spLocks noChangeArrowheads="1"/>
          </p:cNvSpPr>
          <p:nvPr/>
        </p:nvSpPr>
        <p:spPr bwMode="auto">
          <a:xfrm>
            <a:off x="7292975" y="55181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7" name="Text Box 65"/>
          <p:cNvSpPr txBox="1">
            <a:spLocks noChangeArrowheads="1"/>
          </p:cNvSpPr>
          <p:nvPr/>
        </p:nvSpPr>
        <p:spPr bwMode="auto">
          <a:xfrm>
            <a:off x="6400800" y="5524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78" name="Text Box 66"/>
          <p:cNvSpPr txBox="1">
            <a:spLocks noChangeArrowheads="1"/>
          </p:cNvSpPr>
          <p:nvPr/>
        </p:nvSpPr>
        <p:spPr bwMode="auto">
          <a:xfrm>
            <a:off x="7239000" y="5524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34879" name="Oval 67"/>
          <p:cNvSpPr>
            <a:spLocks noChangeArrowheads="1"/>
          </p:cNvSpPr>
          <p:nvPr/>
        </p:nvSpPr>
        <p:spPr bwMode="auto">
          <a:xfrm>
            <a:off x="8229600" y="48768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0" name="Line 68"/>
          <p:cNvSpPr>
            <a:spLocks noChangeShapeType="1"/>
          </p:cNvSpPr>
          <p:nvPr/>
        </p:nvSpPr>
        <p:spPr bwMode="auto">
          <a:xfrm flipH="1">
            <a:off x="8056563" y="51387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1" name="Line 69"/>
          <p:cNvSpPr>
            <a:spLocks noChangeShapeType="1"/>
          </p:cNvSpPr>
          <p:nvPr/>
        </p:nvSpPr>
        <p:spPr bwMode="auto">
          <a:xfrm>
            <a:off x="8472488" y="51228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2" name="Oval 70"/>
          <p:cNvSpPr>
            <a:spLocks noChangeArrowheads="1"/>
          </p:cNvSpPr>
          <p:nvPr/>
        </p:nvSpPr>
        <p:spPr bwMode="auto">
          <a:xfrm>
            <a:off x="7827963" y="5503863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3" name="Text Box 71"/>
          <p:cNvSpPr txBox="1">
            <a:spLocks noChangeArrowheads="1"/>
          </p:cNvSpPr>
          <p:nvPr/>
        </p:nvSpPr>
        <p:spPr bwMode="auto">
          <a:xfrm>
            <a:off x="7770813" y="54911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34884" name="Line 72"/>
          <p:cNvSpPr>
            <a:spLocks noChangeShapeType="1"/>
          </p:cNvSpPr>
          <p:nvPr/>
        </p:nvSpPr>
        <p:spPr bwMode="auto">
          <a:xfrm flipH="1">
            <a:off x="5313363" y="51689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5" name="Oval 73"/>
          <p:cNvSpPr>
            <a:spLocks noChangeArrowheads="1"/>
          </p:cNvSpPr>
          <p:nvPr/>
        </p:nvSpPr>
        <p:spPr bwMode="auto">
          <a:xfrm>
            <a:off x="5084763" y="5519738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6" name="Text Box 74"/>
          <p:cNvSpPr txBox="1">
            <a:spLocks noChangeArrowheads="1"/>
          </p:cNvSpPr>
          <p:nvPr/>
        </p:nvSpPr>
        <p:spPr bwMode="auto">
          <a:xfrm>
            <a:off x="5029200" y="55165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34887" name="Line 75"/>
          <p:cNvSpPr>
            <a:spLocks noChangeShapeType="1"/>
          </p:cNvSpPr>
          <p:nvPr/>
        </p:nvSpPr>
        <p:spPr bwMode="auto">
          <a:xfrm>
            <a:off x="5729288" y="51577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8" name="Oval 76"/>
          <p:cNvSpPr>
            <a:spLocks noChangeArrowheads="1"/>
          </p:cNvSpPr>
          <p:nvPr/>
        </p:nvSpPr>
        <p:spPr bwMode="auto">
          <a:xfrm>
            <a:off x="5922963" y="552450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9" name="Text Box 77"/>
          <p:cNvSpPr txBox="1">
            <a:spLocks noChangeArrowheads="1"/>
          </p:cNvSpPr>
          <p:nvPr/>
        </p:nvSpPr>
        <p:spPr bwMode="auto">
          <a:xfrm>
            <a:off x="5868988" y="553085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34890" name="Oval 78"/>
          <p:cNvSpPr>
            <a:spLocks noChangeArrowheads="1"/>
          </p:cNvSpPr>
          <p:nvPr/>
        </p:nvSpPr>
        <p:spPr bwMode="auto">
          <a:xfrm>
            <a:off x="8664575" y="54800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1" name="Text Box 79"/>
          <p:cNvSpPr txBox="1">
            <a:spLocks noChangeArrowheads="1"/>
          </p:cNvSpPr>
          <p:nvPr/>
        </p:nvSpPr>
        <p:spPr bwMode="auto">
          <a:xfrm>
            <a:off x="8610600" y="54864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34892" name="Line 80"/>
          <p:cNvSpPr>
            <a:spLocks noChangeShapeType="1"/>
          </p:cNvSpPr>
          <p:nvPr/>
        </p:nvSpPr>
        <p:spPr bwMode="auto">
          <a:xfrm>
            <a:off x="7086600" y="44196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93" name="Oval 81"/>
          <p:cNvSpPr>
            <a:spLocks noChangeArrowheads="1"/>
          </p:cNvSpPr>
          <p:nvPr/>
        </p:nvSpPr>
        <p:spPr bwMode="auto">
          <a:xfrm>
            <a:off x="6858000" y="41910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4" name="Oval 82"/>
          <p:cNvSpPr>
            <a:spLocks noChangeArrowheads="1"/>
          </p:cNvSpPr>
          <p:nvPr/>
        </p:nvSpPr>
        <p:spPr bwMode="auto">
          <a:xfrm>
            <a:off x="6858000" y="49149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5" name="Oval 83"/>
          <p:cNvSpPr>
            <a:spLocks noChangeArrowheads="1"/>
          </p:cNvSpPr>
          <p:nvPr/>
        </p:nvSpPr>
        <p:spPr bwMode="auto">
          <a:xfrm>
            <a:off x="5487988" y="4916488"/>
            <a:ext cx="290512" cy="2905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6" name="Text Box 84"/>
          <p:cNvSpPr txBox="1">
            <a:spLocks noChangeArrowheads="1"/>
          </p:cNvSpPr>
          <p:nvPr/>
        </p:nvSpPr>
        <p:spPr bwMode="auto">
          <a:xfrm>
            <a:off x="304800" y="4343400"/>
            <a:ext cx="4724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33363">
              <a:buFontTx/>
              <a:buChar char="•"/>
            </a:pPr>
            <a:r>
              <a:rPr lang="en-US" sz="1400">
                <a:latin typeface="Verdana" pitchFamily="34" charset="0"/>
              </a:rPr>
              <a:t>Unrooted binary tree</a:t>
            </a:r>
          </a:p>
          <a:p>
            <a:pPr indent="233363">
              <a:buFontTx/>
              <a:buChar char="•"/>
            </a:pP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leaf vertices</a:t>
            </a:r>
          </a:p>
          <a:p>
            <a:pPr indent="233363">
              <a:buFontTx/>
              <a:buChar char="•"/>
            </a:pP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- 2 internal vertices (degree 3)</a:t>
            </a:r>
          </a:p>
          <a:p>
            <a:pPr indent="233363">
              <a:buFontTx/>
              <a:buChar char="•"/>
            </a:pPr>
            <a:endParaRPr lang="en-US" sz="1400">
              <a:latin typeface="Verdana" pitchFamily="34" charset="0"/>
            </a:endParaRPr>
          </a:p>
          <a:p>
            <a:pPr indent="233363">
              <a:buFontTx/>
              <a:buChar char="•"/>
            </a:pPr>
            <a:r>
              <a:rPr lang="en-US" sz="1400">
                <a:latin typeface="Verdana" pitchFamily="34" charset="0"/>
              </a:rPr>
              <a:t>Tree configurations =</a:t>
            </a:r>
          </a:p>
          <a:p>
            <a:pPr lvl="1"/>
            <a:r>
              <a:rPr lang="en-US" sz="1400">
                <a:latin typeface="Verdana" pitchFamily="34" charset="0"/>
              </a:rPr>
              <a:t>(2</a:t>
            </a: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- 5) * (2</a:t>
            </a: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- 7) * (2</a:t>
            </a: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- 9) * … * 3</a:t>
            </a:r>
          </a:p>
          <a:p>
            <a:pPr indent="233363">
              <a:buFontTx/>
              <a:buChar char="•"/>
            </a:pPr>
            <a:r>
              <a:rPr lang="en-US" sz="1400">
                <a:latin typeface="Verdana" pitchFamily="34" charset="0"/>
              </a:rPr>
              <a:t>200 trillion trees for 16 leaves</a:t>
            </a:r>
          </a:p>
        </p:txBody>
      </p:sp>
      <p:sp>
        <p:nvSpPr>
          <p:cNvPr id="34897" name="Oval 32"/>
          <p:cNvSpPr>
            <a:spLocks noChangeArrowheads="1"/>
          </p:cNvSpPr>
          <p:nvPr/>
        </p:nvSpPr>
        <p:spPr bwMode="auto">
          <a:xfrm>
            <a:off x="5694363" y="16764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429DD7C5-B8C3-44F9-AB64-60F4E4C19F26}" type="slidenum">
              <a:rPr lang="en-US"/>
              <a:pPr algn="r">
                <a:defRPr/>
              </a:pPr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Minimum Feature Size</a:t>
            </a:r>
          </a:p>
        </p:txBody>
      </p:sp>
      <p:graphicFrame>
        <p:nvGraphicFramePr>
          <p:cNvPr id="13441" name="Group 129"/>
          <p:cNvGraphicFramePr>
            <a:graphicFrameLocks noGrp="1"/>
          </p:cNvGraphicFramePr>
          <p:nvPr/>
        </p:nvGraphicFramePr>
        <p:xfrm>
          <a:off x="2057400" y="1600200"/>
          <a:ext cx="4908550" cy="3926840"/>
        </p:xfrm>
        <a:graphic>
          <a:graphicData uri="http://schemas.openxmlformats.org/drawingml/2006/table">
            <a:tbl>
              <a:tblPr/>
              <a:tblGrid>
                <a:gridCol w="509588"/>
                <a:gridCol w="960437"/>
                <a:gridCol w="1273175"/>
                <a:gridCol w="1082675"/>
                <a:gridCol w="10826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6 - 25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~134,000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1.5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– 40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16 - 133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.8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60 - 300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.6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150 - 200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.5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233 - 450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.35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450 – 1400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.25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1.3 – 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.18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cores/package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.09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cores/die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i7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 cores/die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~800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045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“Sandy Bridge”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cores/die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threads/die??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.032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Projects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sz="1600" smtClean="0"/>
              <a:t>FPGA-based co-processors for computational biology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A6E71631-CAAB-42B7-8F9B-C7C6F4737863}" type="slidenum">
              <a:rPr lang="en-US"/>
              <a:pPr algn="r">
                <a:defRPr/>
              </a:pPr>
              <a:t>20</a:t>
            </a:fld>
            <a:endParaRPr lang="en-US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7480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32480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4114800"/>
            <a:ext cx="541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Tiffany M. Mintz, Jason D. Bakos, "A Cluster-on-a-Chip Architecture for High-Throughput Phylogeny Search," IEEE Trans. on Parallel and Distributed Systems, </a:t>
            </a:r>
            <a:r>
              <a:rPr lang="en-US" sz="800" i="1" kern="0" dirty="0">
                <a:solidFill>
                  <a:srgbClr val="000000"/>
                </a:solidFill>
                <a:latin typeface="+mn-lt"/>
              </a:rPr>
              <a:t>in press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Stephanie Zierke, Jason D. Bakos, "FPGA Acceleration of Bayesian Phylogenetic Inference," BMC Bioinformatics, </a:t>
            </a:r>
            <a:r>
              <a:rPr lang="en-US" sz="800" i="1" kern="0" dirty="0">
                <a:solidFill>
                  <a:srgbClr val="000000"/>
                </a:solidFill>
                <a:latin typeface="+mn-lt"/>
              </a:rPr>
              <a:t>in press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"A Special-Purpose Architecture for Solving the Breakpoint Median Problem,"  IEEE Transactions on Very Large Scale Integration (VLSI) Systems, Vol. 16, No. 12, Dec. 2008.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Jijun Tang, "FPGA Acceleration of Phylogeny Reconstruction for Whole Genome Data,"  7th IEEE International Symposium on Bioinformatics &amp; Bioengineering (BIBE'07), Boston, MA, Oct. 14-17, 2007.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“FPGA Acceleration of Gene Rearrangement Analysis,” 15th Annual IEEE International Symposium on Field-Programmable Custom Computing Machines (FCCM'07), April 23-25, 2007.</a:t>
            </a:r>
          </a:p>
        </p:txBody>
      </p:sp>
      <p:pic>
        <p:nvPicPr>
          <p:cNvPr id="35849" name="Picture 22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20574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11"/>
          <p:cNvSpPr txBox="1">
            <a:spLocks noChangeArrowheads="1"/>
          </p:cNvSpPr>
          <p:nvPr/>
        </p:nvSpPr>
        <p:spPr bwMode="auto">
          <a:xfrm>
            <a:off x="7162800" y="34290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1000X speedup!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858000" y="58674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10X </a:t>
            </a:r>
            <a:r>
              <a:rPr lang="en-US" dirty="0"/>
              <a:t>speedup!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Precision Accumulation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FPGAs allow data to be “streamed” into a computational pipeline</a:t>
            </a:r>
          </a:p>
          <a:p>
            <a:r>
              <a:rPr lang="en-US" dirty="0" smtClean="0"/>
              <a:t>Many kernels targeted for acceleration include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Such as:  dot product, used for MVM: kernel for many methods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large datasets, values delivered serially to an accumulator</a:t>
            </a:r>
          </a:p>
          <a:p>
            <a:pPr lvl="1"/>
            <a:r>
              <a:rPr lang="en-US" dirty="0" smtClean="0"/>
              <a:t>Reduction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ADB5FA62-4955-4220-9DCE-52EA96D14CBE}" type="slidenum">
              <a:rPr lang="en-US"/>
              <a:pPr algn="r">
                <a:defRPr/>
              </a:pPr>
              <a:t>21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324600" y="1752600"/>
          <a:ext cx="774700" cy="693738"/>
        </p:xfrm>
        <a:graphic>
          <a:graphicData uri="http://schemas.openxmlformats.org/presentationml/2006/ole">
            <p:oleObj spid="_x0000_s1026" name="Equation" r:id="rId3" imgW="482400" imgH="431640" progId="Equation.3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960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5326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326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0807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03187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3187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807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8138" y="4800600"/>
            <a:ext cx="331787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1530350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530350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08138" y="5786438"/>
            <a:ext cx="331787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06613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030413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030413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06613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06675" y="4800600"/>
            <a:ext cx="331788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5288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5288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06675" y="5786438"/>
            <a:ext cx="331788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0515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0515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302815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02815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0362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0362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353853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53853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58"/>
          <p:cNvSpPr txBox="1">
            <a:spLocks noChangeArrowheads="1"/>
          </p:cNvSpPr>
          <p:nvPr/>
        </p:nvSpPr>
        <p:spPr bwMode="auto">
          <a:xfrm>
            <a:off x="4495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A,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61" name="Oval 60"/>
          <p:cNvSpPr/>
          <p:nvPr/>
        </p:nvSpPr>
        <p:spPr>
          <a:xfrm>
            <a:off x="5486400" y="4953000"/>
            <a:ext cx="762000" cy="685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>
                <a:solidFill>
                  <a:schemeClr val="tx1"/>
                </a:solidFill>
              </a:rPr>
              <a:t>Σ</a:t>
            </a:r>
            <a:endParaRPr lang="en-US" sz="36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5181600" y="5181600"/>
            <a:ext cx="304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1" name="TextBox 94"/>
          <p:cNvSpPr txBox="1">
            <a:spLocks noChangeArrowheads="1"/>
          </p:cNvSpPr>
          <p:nvPr/>
        </p:nvSpPr>
        <p:spPr bwMode="auto">
          <a:xfrm>
            <a:off x="3995738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2" name="TextBox 95"/>
          <p:cNvSpPr txBox="1">
            <a:spLocks noChangeArrowheads="1"/>
          </p:cNvSpPr>
          <p:nvPr/>
        </p:nvSpPr>
        <p:spPr bwMode="auto">
          <a:xfrm>
            <a:off x="3479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C,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3" name="TextBox 96"/>
          <p:cNvSpPr txBox="1">
            <a:spLocks noChangeArrowheads="1"/>
          </p:cNvSpPr>
          <p:nvPr/>
        </p:nvSpPr>
        <p:spPr bwMode="auto">
          <a:xfrm>
            <a:off x="2971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4" name="TextBox 97"/>
          <p:cNvSpPr txBox="1">
            <a:spLocks noChangeArrowheads="1"/>
          </p:cNvSpPr>
          <p:nvPr/>
        </p:nvSpPr>
        <p:spPr bwMode="auto">
          <a:xfrm>
            <a:off x="2479675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E,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5" name="TextBox 98"/>
          <p:cNvSpPr txBox="1">
            <a:spLocks noChangeArrowheads="1"/>
          </p:cNvSpPr>
          <p:nvPr/>
        </p:nvSpPr>
        <p:spPr bwMode="auto">
          <a:xfrm>
            <a:off x="19812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6" name="TextBox 99"/>
          <p:cNvSpPr txBox="1">
            <a:spLocks noChangeArrowheads="1"/>
          </p:cNvSpPr>
          <p:nvPr/>
        </p:nvSpPr>
        <p:spPr bwMode="auto">
          <a:xfrm>
            <a:off x="14732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16" name="Right Arrow 115"/>
          <p:cNvSpPr/>
          <p:nvPr/>
        </p:nvSpPr>
        <p:spPr>
          <a:xfrm>
            <a:off x="6248400" y="5181600"/>
            <a:ext cx="304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8" name="TextBox 116"/>
          <p:cNvSpPr txBox="1">
            <a:spLocks noChangeArrowheads="1"/>
          </p:cNvSpPr>
          <p:nvPr/>
        </p:nvSpPr>
        <p:spPr bwMode="auto">
          <a:xfrm>
            <a:off x="8305800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A+B+C,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9" name="TextBox 117"/>
          <p:cNvSpPr txBox="1">
            <a:spLocks noChangeArrowheads="1"/>
          </p:cNvSpPr>
          <p:nvPr/>
        </p:nvSpPr>
        <p:spPr bwMode="auto">
          <a:xfrm>
            <a:off x="7559675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D+E+F,</a:t>
            </a:r>
          </a:p>
          <a:p>
            <a:pPr algn="ctr"/>
            <a:r>
              <a:rPr lang="en-US" sz="1400"/>
              <a:t>set 2</a:t>
            </a: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11480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11480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40378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 flipH="1" flipV="1">
            <a:off x="40378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1327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1327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H="1">
            <a:off x="45481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 flipH="1" flipV="1">
            <a:off x="45481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55"/>
          <p:cNvSpPr txBox="1">
            <a:spLocks noChangeArrowheads="1"/>
          </p:cNvSpPr>
          <p:nvPr/>
        </p:nvSpPr>
        <p:spPr bwMode="auto">
          <a:xfrm>
            <a:off x="9906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079" name="TextBox 156"/>
          <p:cNvSpPr txBox="1">
            <a:spLocks noChangeArrowheads="1"/>
          </p:cNvSpPr>
          <p:nvPr/>
        </p:nvSpPr>
        <p:spPr bwMode="auto">
          <a:xfrm>
            <a:off x="474663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I,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080" name="TextBox 157"/>
          <p:cNvSpPr txBox="1">
            <a:spLocks noChangeArrowheads="1"/>
          </p:cNvSpPr>
          <p:nvPr/>
        </p:nvSpPr>
        <p:spPr bwMode="auto">
          <a:xfrm>
            <a:off x="6810375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G+H+I,</a:t>
            </a:r>
          </a:p>
          <a:p>
            <a:pPr algn="ctr"/>
            <a:r>
              <a:rPr lang="en-US" sz="1400"/>
              <a:t>set 3</a:t>
            </a:r>
          </a:p>
        </p:txBody>
      </p:sp>
      <p:cxnSp>
        <p:nvCxnSpPr>
          <p:cNvPr id="159" name="Straight Connector 158"/>
          <p:cNvCxnSpPr>
            <a:stCxn id="1080" idx="1"/>
          </p:cNvCxnSpPr>
          <p:nvPr/>
        </p:nvCxnSpPr>
        <p:spPr>
          <a:xfrm rot="10800000" flipH="1" flipV="1">
            <a:off x="6810375" y="5246688"/>
            <a:ext cx="138113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080" idx="1"/>
          </p:cNvCxnSpPr>
          <p:nvPr/>
        </p:nvCxnSpPr>
        <p:spPr>
          <a:xfrm rot="10800000" flipH="1">
            <a:off x="6810375" y="4800600"/>
            <a:ext cx="138113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6948488" y="4800600"/>
            <a:ext cx="331787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948488" y="5786438"/>
            <a:ext cx="331787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endCxn id="1080" idx="3"/>
          </p:cNvCxnSpPr>
          <p:nvPr/>
        </p:nvCxnSpPr>
        <p:spPr>
          <a:xfrm rot="16200000" flipH="1">
            <a:off x="7133431" y="4960144"/>
            <a:ext cx="446088" cy="12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080" idx="3"/>
          </p:cNvCxnSpPr>
          <p:nvPr/>
        </p:nvCxnSpPr>
        <p:spPr>
          <a:xfrm rot="5400000" flipH="1" flipV="1">
            <a:off x="7086600" y="5453063"/>
            <a:ext cx="539750" cy="12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691438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7691438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H="1">
            <a:off x="4762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4762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762000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>
            <a:off x="823119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01441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>
            <a:off x="10763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263650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132397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514475" y="4191000"/>
            <a:ext cx="252413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577182" y="4380706"/>
            <a:ext cx="381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6888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182721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2017713" y="4191000"/>
            <a:ext cx="252412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080419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2270125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2331244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520950" y="4191000"/>
            <a:ext cx="252413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25844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2773363" y="4570413"/>
            <a:ext cx="252412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5400000">
            <a:off x="2834482" y="4380706"/>
            <a:ext cx="381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3025775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5400000">
            <a:off x="3087688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3276600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33851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352901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5400000">
            <a:off x="35909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3779838" y="4570413"/>
            <a:ext cx="252412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>
            <a:off x="38417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4032250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>
            <a:off x="409416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283075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4344988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535488" y="4191000"/>
            <a:ext cx="252412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>
            <a:off x="4598194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4787900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5400000">
            <a:off x="48482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>
            <a:off x="3111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50006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5400000">
            <a:off x="56197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endCxn id="1069" idx="3"/>
          </p:cNvCxnSpPr>
          <p:nvPr/>
        </p:nvCxnSpPr>
        <p:spPr>
          <a:xfrm rot="16200000" flipH="1">
            <a:off x="7870031" y="4947444"/>
            <a:ext cx="446088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endCxn id="1069" idx="3"/>
          </p:cNvCxnSpPr>
          <p:nvPr/>
        </p:nvCxnSpPr>
        <p:spPr>
          <a:xfrm rot="5400000" flipH="1" flipV="1">
            <a:off x="7820819" y="5442744"/>
            <a:ext cx="5445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1069" idx="1"/>
          </p:cNvCxnSpPr>
          <p:nvPr/>
        </p:nvCxnSpPr>
        <p:spPr>
          <a:xfrm rot="10800000" flipH="1" flipV="1">
            <a:off x="7559675" y="5246688"/>
            <a:ext cx="130175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1069" idx="1"/>
          </p:cNvCxnSpPr>
          <p:nvPr/>
        </p:nvCxnSpPr>
        <p:spPr>
          <a:xfrm rot="10800000" flipH="1">
            <a:off x="7559675" y="4800600"/>
            <a:ext cx="130175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8437563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8437563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rot="16200000" flipH="1">
            <a:off x="8616156" y="4947444"/>
            <a:ext cx="446088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rot="5400000" flipH="1" flipV="1">
            <a:off x="8566944" y="5442744"/>
            <a:ext cx="5445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10800000" flipH="1" flipV="1">
            <a:off x="8305800" y="5246688"/>
            <a:ext cx="130175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rot="10800000" flipH="1">
            <a:off x="8305800" y="4800600"/>
            <a:ext cx="130175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stCxn id="1080" idx="3"/>
            <a:endCxn id="1069" idx="1"/>
          </p:cNvCxnSpPr>
          <p:nvPr/>
        </p:nvCxnSpPr>
        <p:spPr>
          <a:xfrm>
            <a:off x="7419975" y="5246688"/>
            <a:ext cx="1397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>
            <a:stCxn id="1069" idx="3"/>
            <a:endCxn id="1068" idx="1"/>
          </p:cNvCxnSpPr>
          <p:nvPr/>
        </p:nvCxnSpPr>
        <p:spPr>
          <a:xfrm>
            <a:off x="8169275" y="5246688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8931275" y="5257800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6669088" y="5257800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Reduction Problem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1752600"/>
            <a:ext cx="304800" cy="45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54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1752600"/>
            <a:ext cx="304800" cy="45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54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1724025"/>
            <a:ext cx="457200" cy="5191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22860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2"/>
          </p:cNvCxnSpPr>
          <p:nvPr/>
        </p:nvCxnSpPr>
        <p:spPr>
          <a:xfrm>
            <a:off x="34290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244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</p:cNvCxnSpPr>
          <p:nvPr/>
        </p:nvCxnSpPr>
        <p:spPr>
          <a:xfrm>
            <a:off x="5867400" y="198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905501" y="1714500"/>
            <a:ext cx="533400" cy="3175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4495800" y="1447800"/>
            <a:ext cx="1676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0"/>
          </p:cNvCxnSpPr>
          <p:nvPr/>
        </p:nvCxnSpPr>
        <p:spPr>
          <a:xfrm rot="5400000">
            <a:off x="4359275" y="1585913"/>
            <a:ext cx="2746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>
            <a:off x="3240088" y="2133600"/>
            <a:ext cx="762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5678488" y="2133600"/>
            <a:ext cx="762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1981200" y="2743200"/>
            <a:ext cx="4868863" cy="914400"/>
            <a:chOff x="2057400" y="2667000"/>
            <a:chExt cx="4868186" cy="914400"/>
          </a:xfrm>
        </p:grpSpPr>
        <p:sp>
          <p:nvSpPr>
            <p:cNvPr id="34" name="Rectangle 33"/>
            <p:cNvSpPr/>
            <p:nvPr/>
          </p:nvSpPr>
          <p:spPr>
            <a:xfrm>
              <a:off x="2895483" y="3124200"/>
              <a:ext cx="304758" cy="4572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Arrow Connector 36"/>
            <p:cNvCxnSpPr>
              <a:endCxn id="34" idx="1"/>
            </p:cNvCxnSpPr>
            <p:nvPr/>
          </p:nvCxnSpPr>
          <p:spPr>
            <a:xfrm>
              <a:off x="2057400" y="3352800"/>
              <a:ext cx="83808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828776" y="3192463"/>
              <a:ext cx="1096810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>
              <a:off x="3011355" y="3505200"/>
              <a:ext cx="76189" cy="762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4" name="Straight Arrow Connector 73"/>
            <p:cNvCxnSpPr>
              <a:stCxn id="34" idx="3"/>
            </p:cNvCxnSpPr>
            <p:nvPr/>
          </p:nvCxnSpPr>
          <p:spPr>
            <a:xfrm>
              <a:off x="3200241" y="3352800"/>
              <a:ext cx="5285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390715" y="3124200"/>
              <a:ext cx="346027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3390715" y="2667000"/>
              <a:ext cx="285710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5981911" y="2932906"/>
              <a:ext cx="533400" cy="1588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161322" y="2896394"/>
              <a:ext cx="4572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3733567" y="2963863"/>
              <a:ext cx="2133303" cy="54133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rot="5400000">
              <a:off x="3620040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3772418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3923210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407558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4227968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4380347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4532726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5400000">
              <a:off x="4685104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4837483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4989862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5142241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5296207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544699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63"/>
          <p:cNvGrpSpPr>
            <a:grpSpLocks/>
          </p:cNvGrpSpPr>
          <p:nvPr/>
        </p:nvGrpSpPr>
        <p:grpSpPr bwMode="auto">
          <a:xfrm>
            <a:off x="1535113" y="4267200"/>
            <a:ext cx="6145212" cy="1676400"/>
            <a:chOff x="1534602" y="4267200"/>
            <a:chExt cx="6146358" cy="1676399"/>
          </a:xfrm>
        </p:grpSpPr>
        <p:sp>
          <p:nvSpPr>
            <p:cNvPr id="132" name="Rectangle 131"/>
            <p:cNvSpPr/>
            <p:nvPr/>
          </p:nvSpPr>
          <p:spPr>
            <a:xfrm>
              <a:off x="2133201" y="4975225"/>
              <a:ext cx="609714" cy="838199"/>
            </a:xfrm>
            <a:prstGeom prst="rect">
              <a:avLst/>
            </a:prstGeom>
            <a:solidFill>
              <a:srgbClr val="FFFF00"/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733699" y="5127624"/>
              <a:ext cx="2133998" cy="54133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Trapezoid 162"/>
            <p:cNvSpPr/>
            <p:nvPr/>
          </p:nvSpPr>
          <p:spPr>
            <a:xfrm rot="5400000">
              <a:off x="3162121" y="5089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Trapezoid 163"/>
            <p:cNvSpPr/>
            <p:nvPr/>
          </p:nvSpPr>
          <p:spPr>
            <a:xfrm rot="5400000">
              <a:off x="3162121" y="5470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6" name="Straight Arrow Connector 165"/>
            <p:cNvCxnSpPr>
              <a:stCxn id="163" idx="0"/>
            </p:cNvCxnSpPr>
            <p:nvPr/>
          </p:nvCxnSpPr>
          <p:spPr>
            <a:xfrm>
              <a:off x="3428842" y="5203824"/>
              <a:ext cx="30485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3428842" y="5583237"/>
              <a:ext cx="30485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3620222" y="5395118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3772650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3923491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>
              <a:off x="407592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228348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4380777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533205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685633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4838062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>
              <a:off x="499049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5142919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5296934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5447776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6401196" y="4975225"/>
              <a:ext cx="609714" cy="838199"/>
            </a:xfrm>
            <a:prstGeom prst="rect">
              <a:avLst/>
            </a:prstGeom>
            <a:solidFill>
              <a:srgbClr val="FFFF00"/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cxnSp>
          <p:nvCxnSpPr>
            <p:cNvPr id="218" name="Straight Arrow Connector 217"/>
            <p:cNvCxnSpPr>
              <a:stCxn id="142" idx="3"/>
              <a:endCxn id="216" idx="1"/>
            </p:cNvCxnSpPr>
            <p:nvPr/>
          </p:nvCxnSpPr>
          <p:spPr>
            <a:xfrm flipV="1">
              <a:off x="5867697" y="5394324"/>
              <a:ext cx="53349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5829640" y="5133974"/>
              <a:ext cx="533400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0800000">
              <a:off x="2971557" y="4862513"/>
              <a:ext cx="312478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2842176" y="4996655"/>
              <a:ext cx="2603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endCxn id="163" idx="2"/>
            </p:cNvCxnSpPr>
            <p:nvPr/>
          </p:nvCxnSpPr>
          <p:spPr>
            <a:xfrm>
              <a:off x="2971557" y="51276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endCxn id="163" idx="2"/>
            </p:cNvCxnSpPr>
            <p:nvPr/>
          </p:nvCxnSpPr>
          <p:spPr>
            <a:xfrm>
              <a:off x="2742914" y="5280024"/>
              <a:ext cx="46204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16" idx="3"/>
            </p:cNvCxnSpPr>
            <p:nvPr/>
          </p:nvCxnSpPr>
          <p:spPr>
            <a:xfrm>
              <a:off x="7010910" y="5394324"/>
              <a:ext cx="670050" cy="158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5400000">
              <a:off x="7048274" y="5666580"/>
              <a:ext cx="533400" cy="1587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2971557" y="5942012"/>
              <a:ext cx="434421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831063" y="5801518"/>
              <a:ext cx="2809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endCxn id="164" idx="2"/>
            </p:cNvCxnSpPr>
            <p:nvPr/>
          </p:nvCxnSpPr>
          <p:spPr>
            <a:xfrm>
              <a:off x="2971557" y="56610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2742914" y="5508624"/>
              <a:ext cx="4620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endCxn id="132" idx="1"/>
            </p:cNvCxnSpPr>
            <p:nvPr/>
          </p:nvCxnSpPr>
          <p:spPr>
            <a:xfrm>
              <a:off x="1534602" y="5387974"/>
              <a:ext cx="598599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1" name="Oval 250"/>
            <p:cNvSpPr/>
            <p:nvPr/>
          </p:nvSpPr>
          <p:spPr>
            <a:xfrm>
              <a:off x="1980772" y="4267200"/>
              <a:ext cx="5487423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Control</a:t>
              </a:r>
            </a:p>
          </p:txBody>
        </p:sp>
        <p:cxnSp>
          <p:nvCxnSpPr>
            <p:cNvPr id="253" name="Straight Arrow Connector 252"/>
            <p:cNvCxnSpPr>
              <a:endCxn id="132" idx="0"/>
            </p:cNvCxnSpPr>
            <p:nvPr/>
          </p:nvCxnSpPr>
          <p:spPr>
            <a:xfrm rot="5400000">
              <a:off x="2237239" y="4774407"/>
              <a:ext cx="4032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endCxn id="163" idx="1"/>
            </p:cNvCxnSpPr>
            <p:nvPr/>
          </p:nvCxnSpPr>
          <p:spPr>
            <a:xfrm rot="16200000" flipH="1">
              <a:off x="3074807" y="4860925"/>
              <a:ext cx="473075" cy="63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rot="5400000">
              <a:off x="2930357" y="5060949"/>
              <a:ext cx="874711" cy="7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51" idx="5"/>
              <a:endCxn id="216" idx="0"/>
            </p:cNvCxnSpPr>
            <p:nvPr/>
          </p:nvCxnSpPr>
          <p:spPr>
            <a:xfrm rot="5400000">
              <a:off x="6471889" y="4783932"/>
              <a:ext cx="38417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6172200" y="3505200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Partial sums</a:t>
            </a:r>
          </a:p>
        </p:txBody>
      </p:sp>
      <p:cxnSp>
        <p:nvCxnSpPr>
          <p:cNvPr id="106" name="Straight Arrow Connector 105"/>
          <p:cNvCxnSpPr>
            <a:stCxn id="102" idx="1"/>
          </p:cNvCxnSpPr>
          <p:nvPr/>
        </p:nvCxnSpPr>
        <p:spPr>
          <a:xfrm rot="10800000">
            <a:off x="5867400" y="3581400"/>
            <a:ext cx="304800" cy="4762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83" name="TextBox 80"/>
          <p:cNvSpPr txBox="1">
            <a:spLocks noChangeArrowheads="1"/>
          </p:cNvSpPr>
          <p:nvPr/>
        </p:nvSpPr>
        <p:spPr bwMode="auto">
          <a:xfrm>
            <a:off x="457200" y="1600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Basic Accumulator Architecture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09600" y="31242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Adder Pipeline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85800" y="4876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Required Design 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696200" y="3886200"/>
            <a:ext cx="1219200" cy="261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Reduction Ckt</a:t>
            </a:r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rot="10800000" flipV="1">
            <a:off x="7315200" y="4114800"/>
            <a:ext cx="533400" cy="22860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1270000" y="2743200"/>
            <a:ext cx="2324100" cy="381000"/>
          </a:xfrm>
          <a:custGeom>
            <a:avLst/>
            <a:gdLst>
              <a:gd name="connsiteX0" fmla="*/ 0 w 2273300"/>
              <a:gd name="connsiteY0" fmla="*/ 402167 h 402167"/>
              <a:gd name="connsiteX1" fmla="*/ 927100 w 2273300"/>
              <a:gd name="connsiteY1" fmla="*/ 8467 h 402167"/>
              <a:gd name="connsiteX2" fmla="*/ 2273300 w 2273300"/>
              <a:gd name="connsiteY2" fmla="*/ 351367 h 4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2167">
                <a:moveTo>
                  <a:pt x="0" y="402167"/>
                </a:moveTo>
                <a:cubicBezTo>
                  <a:pt x="274108" y="209550"/>
                  <a:pt x="548217" y="16934"/>
                  <a:pt x="927100" y="8467"/>
                </a:cubicBezTo>
                <a:cubicBezTo>
                  <a:pt x="1305983" y="0"/>
                  <a:pt x="1789641" y="175683"/>
                  <a:pt x="2273300" y="351367"/>
                </a:cubicBezTo>
              </a:path>
            </a:pathLst>
          </a:cu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9" name="TextBox 88"/>
          <p:cNvSpPr txBox="1">
            <a:spLocks noChangeArrowheads="1"/>
          </p:cNvSpPr>
          <p:nvPr/>
        </p:nvSpPr>
        <p:spPr bwMode="auto">
          <a:xfrm>
            <a:off x="6716713" y="1544638"/>
            <a:ext cx="990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Feedback Loop</a:t>
            </a: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6248400" y="1517650"/>
            <a:ext cx="533400" cy="152400"/>
          </a:xfrm>
          <a:prstGeom prst="straightConnector1">
            <a:avLst/>
          </a:prstGeom>
          <a:ln>
            <a:prstDash val="solid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1FE71419-DFAB-42DF-828C-F42AC1A555AC}" type="slidenum">
              <a:rPr lang="en-US"/>
              <a:pPr algn="r"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83" grpId="0"/>
      <p:bldP spid="85" grpId="0"/>
      <p:bldP spid="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24200"/>
          </a:xfrm>
        </p:spPr>
        <p:txBody>
          <a:bodyPr/>
          <a:lstStyle/>
          <a:p>
            <a:r>
              <a:rPr lang="en-US" smtClean="0"/>
              <a:t>Reduction complexity scales with the latency of the core operation</a:t>
            </a:r>
          </a:p>
          <a:p>
            <a:pPr lvl="1"/>
            <a:r>
              <a:rPr lang="en-US" smtClean="0"/>
              <a:t>Reduce  latency of double precision add?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IEEE 754 adder pipeline (assume 4-bit significand):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9C1BCB26-318A-4C8E-A746-BD4ECB6E9D1C}" type="slidenum">
              <a:rPr lang="en-US"/>
              <a:pPr algn="r"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302000"/>
            <a:ext cx="11430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Compare exponents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3302000"/>
            <a:ext cx="11430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Add 53-bit mantissas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3302000"/>
            <a:ext cx="11430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De-normalize smaller value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3302000"/>
            <a:ext cx="11430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Round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3302000"/>
            <a:ext cx="11430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Re-normalize</a:t>
            </a:r>
          </a:p>
        </p:txBody>
      </p:sp>
      <p:cxnSp>
        <p:nvCxnSpPr>
          <p:cNvPr id="13" name="Straight Arrow Connector 12"/>
          <p:cNvCxnSpPr>
            <a:stCxn id="5" idx="3"/>
            <a:endCxn id="7" idx="1"/>
          </p:cNvCxnSpPr>
          <p:nvPr/>
        </p:nvCxnSpPr>
        <p:spPr>
          <a:xfrm>
            <a:off x="1524000" y="383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6" idx="1"/>
          </p:cNvCxnSpPr>
          <p:nvPr/>
        </p:nvCxnSpPr>
        <p:spPr>
          <a:xfrm>
            <a:off x="2971800" y="383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8" idx="1"/>
          </p:cNvCxnSpPr>
          <p:nvPr/>
        </p:nvCxnSpPr>
        <p:spPr>
          <a:xfrm>
            <a:off x="4419600" y="383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5867400" y="383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902" name="TextBox 19"/>
          <p:cNvSpPr txBox="1">
            <a:spLocks noChangeArrowheads="1"/>
          </p:cNvSpPr>
          <p:nvPr/>
        </p:nvSpPr>
        <p:spPr bwMode="auto">
          <a:xfrm>
            <a:off x="228600" y="44450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1.1011 x 2</a:t>
            </a:r>
            <a:r>
              <a:rPr lang="en-US" sz="1600" baseline="30000"/>
              <a:t>23</a:t>
            </a:r>
          </a:p>
          <a:p>
            <a:pPr algn="ctr"/>
            <a:r>
              <a:rPr lang="en-US" sz="1600"/>
              <a:t>1.1110 x 2</a:t>
            </a:r>
            <a:r>
              <a:rPr lang="en-US" sz="1600" baseline="30000"/>
              <a:t>21</a:t>
            </a:r>
            <a:endParaRPr lang="en-US" sz="1600"/>
          </a:p>
        </p:txBody>
      </p:sp>
      <p:sp>
        <p:nvSpPr>
          <p:cNvPr id="37903" name="TextBox 20"/>
          <p:cNvSpPr txBox="1">
            <a:spLocks noChangeArrowheads="1"/>
          </p:cNvSpPr>
          <p:nvPr/>
        </p:nvSpPr>
        <p:spPr bwMode="auto">
          <a:xfrm>
            <a:off x="1676400" y="44450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1.1011   x 2</a:t>
            </a:r>
            <a:r>
              <a:rPr lang="en-US" sz="1600" baseline="30000"/>
              <a:t>23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0.01111 x 2</a:t>
            </a:r>
            <a:r>
              <a:rPr lang="en-US" sz="1600" baseline="30000">
                <a:solidFill>
                  <a:srgbClr val="FF0000"/>
                </a:solidFill>
              </a:rPr>
              <a:t>23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37904" name="TextBox 21"/>
          <p:cNvSpPr txBox="1">
            <a:spLocks noChangeArrowheads="1"/>
          </p:cNvSpPr>
          <p:nvPr/>
        </p:nvSpPr>
        <p:spPr bwMode="auto">
          <a:xfrm>
            <a:off x="3048000" y="44450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10.00101 x 2</a:t>
            </a:r>
            <a:r>
              <a:rPr lang="en-US" sz="1600" baseline="30000"/>
              <a:t>23</a:t>
            </a:r>
          </a:p>
        </p:txBody>
      </p:sp>
      <p:sp>
        <p:nvSpPr>
          <p:cNvPr id="37905" name="TextBox 22"/>
          <p:cNvSpPr txBox="1">
            <a:spLocks noChangeArrowheads="1"/>
          </p:cNvSpPr>
          <p:nvPr/>
        </p:nvSpPr>
        <p:spPr bwMode="auto">
          <a:xfrm>
            <a:off x="4495800" y="44450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10.0011 x 2</a:t>
            </a:r>
            <a:r>
              <a:rPr lang="en-US" sz="1600" baseline="30000"/>
              <a:t>23</a:t>
            </a:r>
          </a:p>
        </p:txBody>
      </p:sp>
      <p:sp>
        <p:nvSpPr>
          <p:cNvPr id="37906" name="TextBox 23"/>
          <p:cNvSpPr txBox="1">
            <a:spLocks noChangeArrowheads="1"/>
          </p:cNvSpPr>
          <p:nvPr/>
        </p:nvSpPr>
        <p:spPr bwMode="auto">
          <a:xfrm>
            <a:off x="5943600" y="44450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1.00011 x 2</a:t>
            </a:r>
            <a:r>
              <a:rPr lang="en-US" sz="1600" baseline="30000"/>
              <a:t>24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00" y="3302000"/>
            <a:ext cx="11430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Round</a:t>
            </a:r>
          </a:p>
        </p:txBody>
      </p:sp>
      <p:cxnSp>
        <p:nvCxnSpPr>
          <p:cNvPr id="26" name="Straight Arrow Connector 25"/>
          <p:cNvCxnSpPr>
            <a:endCxn id="25" idx="1"/>
          </p:cNvCxnSpPr>
          <p:nvPr/>
        </p:nvCxnSpPr>
        <p:spPr>
          <a:xfrm>
            <a:off x="7315200" y="383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909" name="TextBox 26"/>
          <p:cNvSpPr txBox="1">
            <a:spLocks noChangeArrowheads="1"/>
          </p:cNvSpPr>
          <p:nvPr/>
        </p:nvSpPr>
        <p:spPr bwMode="auto">
          <a:xfrm>
            <a:off x="7315200" y="44450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1.0010 x 2</a:t>
            </a:r>
            <a:r>
              <a:rPr lang="en-US" sz="1600" baseline="30000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Conversion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Previous work in s.p. MAC designs base conversion</a:t>
            </a:r>
          </a:p>
          <a:p>
            <a:pPr lvl="1"/>
            <a:r>
              <a:rPr lang="en-US" smtClean="0"/>
              <a:t>Idea:</a:t>
            </a:r>
          </a:p>
          <a:p>
            <a:pPr lvl="2"/>
            <a:r>
              <a:rPr lang="en-US" smtClean="0"/>
              <a:t>Shift both inputs to the left by amout specified in low-order bits of exponents</a:t>
            </a:r>
          </a:p>
          <a:p>
            <a:pPr lvl="2"/>
            <a:r>
              <a:rPr lang="en-US" smtClean="0"/>
              <a:t>Reduces size of exponent, requires wider adder</a:t>
            </a:r>
          </a:p>
          <a:p>
            <a:endParaRPr lang="en-US" smtClean="0"/>
          </a:p>
          <a:p>
            <a:r>
              <a:rPr lang="en-US" smtClean="0"/>
              <a:t>Example:</a:t>
            </a:r>
          </a:p>
          <a:p>
            <a:pPr lvl="1"/>
            <a:r>
              <a:rPr lang="en-US" smtClean="0"/>
              <a:t>Base-8 conversion: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1.01011101, exp=10</a:t>
            </a:r>
            <a:r>
              <a:rPr lang="en-US" smtClean="0">
                <a:solidFill>
                  <a:srgbClr val="FF0000"/>
                </a:solidFill>
              </a:rPr>
              <a:t>110</a:t>
            </a:r>
            <a:r>
              <a:rPr lang="en-US" smtClean="0"/>
              <a:t> (1.36328125 x 2</a:t>
            </a:r>
            <a:r>
              <a:rPr lang="en-US" baseline="30000" smtClean="0"/>
              <a:t>22</a:t>
            </a:r>
            <a:r>
              <a:rPr lang="en-US" smtClean="0"/>
              <a:t> =&gt; ~5.7 million)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Shift to the left by 6 bits…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1010111.01, exp=10 (87.25 x 2</a:t>
            </a:r>
            <a:r>
              <a:rPr lang="en-US" baseline="30000" smtClean="0"/>
              <a:t>8*2</a:t>
            </a:r>
            <a:r>
              <a:rPr lang="en-US" smtClean="0"/>
              <a:t> = &gt; ~5.7 million)</a:t>
            </a:r>
            <a:endParaRPr lang="en-US" baseline="30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E04FADF3-E316-489C-9D20-6F6F27301376}" type="slidenum">
              <a:rPr lang="en-US"/>
              <a:pPr algn="r"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Exponent Compare vs. Adder 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11E7C129-B241-40FA-8003-0407C64DFDC5}" type="slidenum">
              <a:rPr lang="en-US"/>
              <a:pPr algn="r">
                <a:defRPr/>
              </a:pPr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1600200"/>
          <a:ext cx="6172200" cy="2484720"/>
        </p:xfrm>
        <a:graphic>
          <a:graphicData uri="http://schemas.openxmlformats.org/drawingml/2006/table">
            <a:tbl>
              <a:tblPr/>
              <a:tblGrid>
                <a:gridCol w="705853"/>
                <a:gridCol w="1275347"/>
                <a:gridCol w="1600200"/>
                <a:gridCol w="1295400"/>
                <a:gridCol w="1295400"/>
              </a:tblGrid>
              <a:tr h="811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+mj-lt"/>
                          <a:ea typeface="SimSun"/>
                          <a:cs typeface="Times New Roman"/>
                        </a:rPr>
                        <a:t>Base</a:t>
                      </a:r>
                      <a:endParaRPr lang="en-US" sz="16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+mj-lt"/>
                          <a:ea typeface="SimSun"/>
                          <a:cs typeface="Times New Roman"/>
                        </a:rPr>
                        <a:t>Exponent </a:t>
                      </a:r>
                      <a:r>
                        <a:rPr lang="en-AU" sz="1600" b="1" dirty="0" smtClean="0">
                          <a:latin typeface="+mj-lt"/>
                          <a:ea typeface="SimSun"/>
                          <a:cs typeface="Times New Roman"/>
                        </a:rPr>
                        <a:t>Width</a:t>
                      </a:r>
                      <a:endParaRPr lang="en-US" sz="16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+mj-lt"/>
                          <a:ea typeface="SimSun"/>
                          <a:cs typeface="Times New Roman"/>
                        </a:rPr>
                        <a:t>Denormalize</a:t>
                      </a:r>
                      <a:r>
                        <a:rPr lang="en-US" sz="1600" b="1" baseline="0" dirty="0" smtClean="0">
                          <a:latin typeface="+mj-lt"/>
                          <a:ea typeface="SimSun"/>
                          <a:cs typeface="Times New Roman"/>
                        </a:rPr>
                        <a:t> speed</a:t>
                      </a:r>
                      <a:endParaRPr lang="en-US" sz="16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+mj-lt"/>
                          <a:ea typeface="SimSun"/>
                          <a:cs typeface="Times New Roman"/>
                        </a:rPr>
                        <a:t>Adder Width</a:t>
                      </a:r>
                      <a:endParaRPr lang="en-US" sz="16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SimSun"/>
                          <a:cs typeface="Times New Roman"/>
                        </a:rPr>
                        <a:t>#DSP48s</a:t>
                      </a:r>
                      <a:endParaRPr lang="en-US" sz="1600" b="1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16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7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119 MHz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54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+mj-lt"/>
                          <a:ea typeface="SimSun"/>
                          <a:cs typeface="Times New Roman"/>
                        </a:rPr>
                        <a:t>32</a:t>
                      </a:r>
                      <a:endParaRPr lang="en-US" sz="16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+mj-lt"/>
                          <a:ea typeface="SimSun"/>
                          <a:cs typeface="Times New Roman"/>
                        </a:rPr>
                        <a:t>6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246 MHz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latin typeface="+mj-lt"/>
                          <a:ea typeface="SimSun"/>
                          <a:cs typeface="Times New Roman"/>
                        </a:rPr>
                        <a:t>86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2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+mj-lt"/>
                          <a:ea typeface="SimSun"/>
                          <a:cs typeface="Times New Roman"/>
                        </a:rPr>
                        <a:t>64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latin typeface="+mj-lt"/>
                          <a:ea typeface="SimSun"/>
                          <a:cs typeface="Times New Roman"/>
                        </a:rPr>
                        <a:t>5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368 MHz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+mj-lt"/>
                          <a:ea typeface="SimSun"/>
                          <a:cs typeface="Times New Roman"/>
                        </a:rPr>
                        <a:t>118</a:t>
                      </a:r>
                      <a:endParaRPr lang="en-US" sz="16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3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+mj-lt"/>
                          <a:ea typeface="SimSun"/>
                          <a:cs typeface="Times New Roman"/>
                        </a:rPr>
                        <a:t>128</a:t>
                      </a:r>
                      <a:endParaRPr lang="en-US" sz="16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en-US" sz="16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372 MHz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+mj-lt"/>
                          <a:ea typeface="SimSun"/>
                          <a:cs typeface="Times New Roman"/>
                        </a:rPr>
                        <a:t>182</a:t>
                      </a:r>
                      <a:endParaRPr lang="en-US" sz="16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4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+mj-lt"/>
                          <a:ea typeface="SimSun"/>
                          <a:cs typeface="Times New Roman"/>
                        </a:rPr>
                        <a:t>256</a:t>
                      </a:r>
                      <a:endParaRPr lang="en-US" sz="16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+mj-lt"/>
                          <a:ea typeface="SimSun"/>
                          <a:cs typeface="Times New Roman"/>
                        </a:rPr>
                        <a:t>3</a:t>
                      </a:r>
                      <a:endParaRPr lang="en-US" sz="16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494 MHz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latin typeface="+mj-lt"/>
                          <a:ea typeface="SimSun"/>
                          <a:cs typeface="Times New Roman"/>
                        </a:rPr>
                        <a:t>310</a:t>
                      </a:r>
                      <a:endParaRPr lang="en-US" sz="160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j-lt"/>
                          <a:ea typeface="SimSun"/>
                          <a:cs typeface="Times New Roman"/>
                        </a:rPr>
                        <a:t>7</a:t>
                      </a:r>
                      <a:endParaRPr lang="en-US" sz="1600" dirty="0"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95400" y="4648200"/>
            <a:ext cx="1066800" cy="609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denorm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4648200"/>
            <a:ext cx="990600" cy="609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DSP48</a:t>
            </a:r>
          </a:p>
        </p:txBody>
      </p: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1066800" y="4953000"/>
            <a:ext cx="228600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>
            <a:off x="3505200" y="4953000"/>
            <a:ext cx="152400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57600" y="4572000"/>
            <a:ext cx="15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10000" y="4953000"/>
            <a:ext cx="152400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62400" y="4648200"/>
            <a:ext cx="9906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DSP48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10200" y="4648200"/>
            <a:ext cx="9906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DSP48</a:t>
            </a: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>
            <a:off x="6400800" y="4953000"/>
            <a:ext cx="152400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772400" y="4572000"/>
            <a:ext cx="15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53000" y="4953000"/>
            <a:ext cx="152400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5400" y="4572000"/>
            <a:ext cx="15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57800" y="4953000"/>
            <a:ext cx="152400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553200" y="4648200"/>
            <a:ext cx="10668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renorm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362200" y="4953000"/>
            <a:ext cx="152400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620000" y="4953000"/>
            <a:ext cx="152400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6" idx="3"/>
          </p:cNvCxnSpPr>
          <p:nvPr/>
        </p:nvCxnSpPr>
        <p:spPr>
          <a:xfrm>
            <a:off x="7924800" y="4953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886701" y="5219700"/>
            <a:ext cx="5334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1066800" y="5486400"/>
            <a:ext cx="7086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800101" y="5219700"/>
            <a:ext cx="5334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Accumulator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D4593BDA-2DE4-4684-B6BA-E277795C1A6F}" type="slidenum">
              <a:rPr lang="en-US"/>
              <a:pPr algn="r">
                <a:defRPr/>
              </a:pPr>
              <a:t>26</a:t>
            </a:fld>
            <a:endParaRPr lang="en-US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2263775"/>
            <a:ext cx="889476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Accumulator Design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3810000" y="2863850"/>
            <a:ext cx="304800" cy="3352800"/>
          </a:xfrm>
          <a:prstGeom prst="rightBrace">
            <a:avLst>
              <a:gd name="adj1" fmla="val 8333"/>
              <a:gd name="adj2" fmla="val 50000"/>
            </a:avLst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2638425" y="4648200"/>
            <a:ext cx="2667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Feedback Loop</a:t>
            </a:r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1104107" y="3466306"/>
            <a:ext cx="184150" cy="1874837"/>
          </a:xfrm>
          <a:prstGeom prst="rightBrace">
            <a:avLst>
              <a:gd name="adj1" fmla="val 8333"/>
              <a:gd name="adj2" fmla="val 50000"/>
            </a:avLst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381000" y="44196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Preprocess</a:t>
            </a:r>
            <a:endParaRPr lang="en-US" sz="1400"/>
          </a:p>
        </p:txBody>
      </p:sp>
      <p:sp>
        <p:nvSpPr>
          <p:cNvPr id="9" name="Right Brace 8"/>
          <p:cNvSpPr/>
          <p:nvPr/>
        </p:nvSpPr>
        <p:spPr>
          <a:xfrm rot="5400000">
            <a:off x="6915944" y="3186906"/>
            <a:ext cx="260350" cy="2509838"/>
          </a:xfrm>
          <a:prstGeom prst="rightBrace">
            <a:avLst>
              <a:gd name="adj1" fmla="val 8333"/>
              <a:gd name="adj2" fmla="val 50000"/>
            </a:avLst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6051550" y="4495800"/>
            <a:ext cx="198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Post-process</a:t>
            </a:r>
            <a:endParaRPr lang="en-US" sz="1400"/>
          </a:p>
        </p:txBody>
      </p:sp>
      <p:sp>
        <p:nvSpPr>
          <p:cNvPr id="41993" name="TextBox 10"/>
          <p:cNvSpPr txBox="1">
            <a:spLocks noChangeArrowheads="1"/>
          </p:cNvSpPr>
          <p:nvPr/>
        </p:nvSpPr>
        <p:spPr bwMode="auto">
          <a:xfrm>
            <a:off x="3276600" y="54102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/>
              <a:t>= 3</a:t>
            </a:r>
          </a:p>
        </p:txBody>
      </p:sp>
      <p:grpSp>
        <p:nvGrpSpPr>
          <p:cNvPr id="41994" name="Group 11"/>
          <p:cNvGrpSpPr>
            <a:grpSpLocks/>
          </p:cNvGrpSpPr>
          <p:nvPr/>
        </p:nvGrpSpPr>
        <p:grpSpPr bwMode="auto">
          <a:xfrm>
            <a:off x="152400" y="2209800"/>
            <a:ext cx="8763000" cy="1854200"/>
            <a:chOff x="2286000" y="609600"/>
            <a:chExt cx="9248775" cy="2085461"/>
          </a:xfrm>
        </p:grpSpPr>
        <p:sp>
          <p:nvSpPr>
            <p:cNvPr id="41996" name="Line 19"/>
            <p:cNvSpPr>
              <a:spLocks noChangeShapeType="1"/>
            </p:cNvSpPr>
            <p:nvPr/>
          </p:nvSpPr>
          <p:spPr bwMode="auto">
            <a:xfrm>
              <a:off x="3448050" y="1447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Line 20"/>
            <p:cNvSpPr>
              <a:spLocks noChangeShapeType="1"/>
            </p:cNvSpPr>
            <p:nvPr/>
          </p:nvSpPr>
          <p:spPr bwMode="auto">
            <a:xfrm flipH="1">
              <a:off x="3727450" y="1409700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100"/>
            <p:cNvSpPr>
              <a:spLocks noChangeShapeType="1"/>
            </p:cNvSpPr>
            <p:nvPr/>
          </p:nvSpPr>
          <p:spPr bwMode="auto">
            <a:xfrm>
              <a:off x="10115550" y="1600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Line 101"/>
            <p:cNvSpPr>
              <a:spLocks noChangeShapeType="1"/>
            </p:cNvSpPr>
            <p:nvPr/>
          </p:nvSpPr>
          <p:spPr bwMode="auto">
            <a:xfrm>
              <a:off x="10115550" y="1752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Rectangle 115"/>
            <p:cNvSpPr>
              <a:spLocks noChangeArrowheads="1"/>
            </p:cNvSpPr>
            <p:nvPr/>
          </p:nvSpPr>
          <p:spPr bwMode="auto">
            <a:xfrm>
              <a:off x="10436225" y="1231900"/>
              <a:ext cx="228600" cy="838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Rectangle 114"/>
            <p:cNvSpPr>
              <a:spLocks noChangeArrowheads="1"/>
            </p:cNvSpPr>
            <p:nvPr/>
          </p:nvSpPr>
          <p:spPr bwMode="auto">
            <a:xfrm>
              <a:off x="9690100" y="1155700"/>
              <a:ext cx="457200" cy="1066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Rectangle 113"/>
            <p:cNvSpPr>
              <a:spLocks noChangeArrowheads="1"/>
            </p:cNvSpPr>
            <p:nvPr/>
          </p:nvSpPr>
          <p:spPr bwMode="auto">
            <a:xfrm rot="-5400000">
              <a:off x="8528844" y="1594644"/>
              <a:ext cx="1295400" cy="2651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Line 84"/>
            <p:cNvSpPr>
              <a:spLocks noChangeShapeType="1"/>
            </p:cNvSpPr>
            <p:nvPr/>
          </p:nvSpPr>
          <p:spPr bwMode="auto">
            <a:xfrm>
              <a:off x="8534400" y="1676400"/>
              <a:ext cx="49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Rectangle 108"/>
            <p:cNvSpPr>
              <a:spLocks noChangeArrowheads="1"/>
            </p:cNvSpPr>
            <p:nvPr/>
          </p:nvSpPr>
          <p:spPr bwMode="auto">
            <a:xfrm rot="-5400000">
              <a:off x="8019257" y="1499393"/>
              <a:ext cx="1028700" cy="2651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Rectangle 90"/>
            <p:cNvSpPr>
              <a:spLocks noChangeArrowheads="1"/>
            </p:cNvSpPr>
            <p:nvPr/>
          </p:nvSpPr>
          <p:spPr bwMode="auto">
            <a:xfrm>
              <a:off x="9677400" y="1143000"/>
              <a:ext cx="457200" cy="1066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Rectangle 4"/>
            <p:cNvSpPr>
              <a:spLocks noChangeArrowheads="1"/>
            </p:cNvSpPr>
            <p:nvPr/>
          </p:nvSpPr>
          <p:spPr bwMode="auto">
            <a:xfrm>
              <a:off x="7251700" y="1557338"/>
              <a:ext cx="612775" cy="3841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Rectangle 5"/>
            <p:cNvSpPr>
              <a:spLocks noChangeArrowheads="1"/>
            </p:cNvSpPr>
            <p:nvPr/>
          </p:nvSpPr>
          <p:spPr bwMode="auto">
            <a:xfrm>
              <a:off x="6416675" y="1228725"/>
              <a:ext cx="609600" cy="533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Rectangle 6"/>
            <p:cNvSpPr>
              <a:spLocks noChangeArrowheads="1"/>
            </p:cNvSpPr>
            <p:nvPr/>
          </p:nvSpPr>
          <p:spPr bwMode="auto">
            <a:xfrm>
              <a:off x="5502275" y="1235075"/>
              <a:ext cx="762000" cy="228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Rectangle 7"/>
            <p:cNvSpPr>
              <a:spLocks noChangeArrowheads="1"/>
            </p:cNvSpPr>
            <p:nvPr/>
          </p:nvSpPr>
          <p:spPr bwMode="auto">
            <a:xfrm>
              <a:off x="5492750" y="1225550"/>
              <a:ext cx="762000" cy="228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Rectangle 8"/>
            <p:cNvSpPr>
              <a:spLocks noChangeArrowheads="1"/>
            </p:cNvSpPr>
            <p:nvPr/>
          </p:nvSpPr>
          <p:spPr bwMode="auto">
            <a:xfrm>
              <a:off x="4975225" y="1905000"/>
              <a:ext cx="685800" cy="381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Rectangle 11"/>
            <p:cNvSpPr>
              <a:spLocks noChangeArrowheads="1"/>
            </p:cNvSpPr>
            <p:nvPr/>
          </p:nvSpPr>
          <p:spPr bwMode="auto">
            <a:xfrm rot="-5400000">
              <a:off x="2857500" y="1041400"/>
              <a:ext cx="838200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Rectangle 12"/>
            <p:cNvSpPr>
              <a:spLocks noChangeArrowheads="1"/>
            </p:cNvSpPr>
            <p:nvPr/>
          </p:nvSpPr>
          <p:spPr bwMode="auto">
            <a:xfrm rot="-5400000">
              <a:off x="2844800" y="1028700"/>
              <a:ext cx="8382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Line 13"/>
            <p:cNvSpPr>
              <a:spLocks noChangeShapeType="1"/>
            </p:cNvSpPr>
            <p:nvPr/>
          </p:nvSpPr>
          <p:spPr bwMode="auto">
            <a:xfrm>
              <a:off x="2286000" y="1447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Text Box 14"/>
            <p:cNvSpPr txBox="1">
              <a:spLocks noChangeArrowheads="1"/>
            </p:cNvSpPr>
            <p:nvPr/>
          </p:nvSpPr>
          <p:spPr bwMode="auto">
            <a:xfrm>
              <a:off x="2286000" y="1219200"/>
              <a:ext cx="609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input</a:t>
              </a:r>
            </a:p>
          </p:txBody>
        </p:sp>
        <p:sp>
          <p:nvSpPr>
            <p:cNvPr id="42015" name="Text Box 15"/>
            <p:cNvSpPr txBox="1">
              <a:spLocks noChangeArrowheads="1"/>
            </p:cNvSpPr>
            <p:nvPr/>
          </p:nvSpPr>
          <p:spPr bwMode="auto">
            <a:xfrm>
              <a:off x="2514600" y="1443038"/>
              <a:ext cx="5334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64</a:t>
              </a:r>
            </a:p>
          </p:txBody>
        </p:sp>
        <p:sp>
          <p:nvSpPr>
            <p:cNvPr id="42016" name="Text Box 16"/>
            <p:cNvSpPr txBox="1">
              <a:spLocks noChangeArrowheads="1"/>
            </p:cNvSpPr>
            <p:nvPr/>
          </p:nvSpPr>
          <p:spPr bwMode="auto">
            <a:xfrm rot="-5400000">
              <a:off x="2806701" y="1068387"/>
              <a:ext cx="91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base conversion</a:t>
              </a:r>
              <a:endParaRPr lang="en-US" sz="900" baseline="30000"/>
            </a:p>
          </p:txBody>
        </p:sp>
        <p:sp>
          <p:nvSpPr>
            <p:cNvPr id="42017" name="Text Box 18"/>
            <p:cNvSpPr txBox="1">
              <a:spLocks noChangeArrowheads="1"/>
            </p:cNvSpPr>
            <p:nvPr/>
          </p:nvSpPr>
          <p:spPr bwMode="auto">
            <a:xfrm>
              <a:off x="2514600" y="609600"/>
              <a:ext cx="762000" cy="25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stage 1</a:t>
              </a:r>
            </a:p>
          </p:txBody>
        </p:sp>
        <p:sp>
          <p:nvSpPr>
            <p:cNvPr id="42018" name="Text Box 21"/>
            <p:cNvSpPr txBox="1">
              <a:spLocks noChangeArrowheads="1"/>
            </p:cNvSpPr>
            <p:nvPr/>
          </p:nvSpPr>
          <p:spPr bwMode="auto">
            <a:xfrm>
              <a:off x="3505200" y="1447800"/>
              <a:ext cx="6096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i="1"/>
                <a:t>base</a:t>
              </a:r>
              <a:r>
                <a:rPr lang="en-US" sz="800"/>
                <a:t>+54</a:t>
              </a:r>
            </a:p>
          </p:txBody>
        </p:sp>
        <p:sp>
          <p:nvSpPr>
            <p:cNvPr id="42019" name="Line 22"/>
            <p:cNvSpPr>
              <a:spLocks noChangeShapeType="1"/>
            </p:cNvSpPr>
            <p:nvPr/>
          </p:nvSpPr>
          <p:spPr bwMode="auto">
            <a:xfrm>
              <a:off x="2590800" y="14478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23"/>
            <p:cNvSpPr>
              <a:spLocks noChangeShapeType="1"/>
            </p:cNvSpPr>
            <p:nvPr/>
          </p:nvSpPr>
          <p:spPr bwMode="auto">
            <a:xfrm>
              <a:off x="2438400" y="1981200"/>
              <a:ext cx="2520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24"/>
            <p:cNvSpPr>
              <a:spLocks noChangeShapeType="1"/>
            </p:cNvSpPr>
            <p:nvPr/>
          </p:nvSpPr>
          <p:spPr bwMode="auto">
            <a:xfrm flipH="1">
              <a:off x="2767013" y="1404938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Text Box 25"/>
            <p:cNvSpPr txBox="1">
              <a:spLocks noChangeArrowheads="1"/>
            </p:cNvSpPr>
            <p:nvPr/>
          </p:nvSpPr>
          <p:spPr bwMode="auto">
            <a:xfrm>
              <a:off x="2514600" y="1790700"/>
              <a:ext cx="914400" cy="22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00"/>
                <a:t>exponent</a:t>
              </a:r>
              <a:r>
                <a:rPr lang="en-US" sz="700" baseline="-25000"/>
                <a:t>high</a:t>
              </a:r>
              <a:endParaRPr lang="en-US" sz="800" baseline="-25000"/>
            </a:p>
          </p:txBody>
        </p:sp>
        <p:sp>
          <p:nvSpPr>
            <p:cNvPr id="42023" name="Line 26"/>
            <p:cNvSpPr>
              <a:spLocks noChangeShapeType="1"/>
            </p:cNvSpPr>
            <p:nvPr/>
          </p:nvSpPr>
          <p:spPr bwMode="auto">
            <a:xfrm flipH="1">
              <a:off x="3252788" y="1943100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Text Box 27"/>
            <p:cNvSpPr txBox="1">
              <a:spLocks noChangeArrowheads="1"/>
            </p:cNvSpPr>
            <p:nvPr/>
          </p:nvSpPr>
          <p:spPr bwMode="auto">
            <a:xfrm>
              <a:off x="2887208" y="1984223"/>
              <a:ext cx="7620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11-lg(</a:t>
              </a:r>
              <a:r>
                <a:rPr lang="en-US" sz="800" i="1"/>
                <a:t>base</a:t>
              </a:r>
              <a:r>
                <a:rPr lang="en-US" sz="800"/>
                <a:t>)</a:t>
              </a:r>
              <a:endParaRPr lang="en-US" sz="800" i="1"/>
            </a:p>
          </p:txBody>
        </p:sp>
        <p:sp>
          <p:nvSpPr>
            <p:cNvPr id="42025" name="Line 28"/>
            <p:cNvSpPr>
              <a:spLocks noChangeShapeType="1"/>
            </p:cNvSpPr>
            <p:nvPr/>
          </p:nvSpPr>
          <p:spPr bwMode="auto">
            <a:xfrm>
              <a:off x="2438400" y="1447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29"/>
            <p:cNvSpPr>
              <a:spLocks noChangeShapeType="1"/>
            </p:cNvSpPr>
            <p:nvPr/>
          </p:nvSpPr>
          <p:spPr bwMode="auto">
            <a:xfrm>
              <a:off x="2590800" y="17526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Text Box 30"/>
            <p:cNvSpPr txBox="1">
              <a:spLocks noChangeArrowheads="1"/>
            </p:cNvSpPr>
            <p:nvPr/>
          </p:nvSpPr>
          <p:spPr bwMode="auto">
            <a:xfrm>
              <a:off x="2667000" y="1579563"/>
              <a:ext cx="381000" cy="22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00"/>
                <a:t>sign</a:t>
              </a:r>
              <a:endParaRPr lang="en-US" sz="700" baseline="-25000"/>
            </a:p>
          </p:txBody>
        </p:sp>
        <p:sp>
          <p:nvSpPr>
            <p:cNvPr id="42028" name="Text Box 34"/>
            <p:cNvSpPr txBox="1">
              <a:spLocks noChangeArrowheads="1"/>
            </p:cNvSpPr>
            <p:nvPr/>
          </p:nvSpPr>
          <p:spPr bwMode="auto">
            <a:xfrm>
              <a:off x="3581399" y="609600"/>
              <a:ext cx="762000" cy="25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stage 2</a:t>
              </a:r>
            </a:p>
          </p:txBody>
        </p:sp>
        <p:sp>
          <p:nvSpPr>
            <p:cNvPr id="42029" name="Line 35"/>
            <p:cNvSpPr>
              <a:spLocks noChangeShapeType="1"/>
            </p:cNvSpPr>
            <p:nvPr/>
          </p:nvSpPr>
          <p:spPr bwMode="auto">
            <a:xfrm>
              <a:off x="4349750" y="1562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Line 36"/>
            <p:cNvSpPr>
              <a:spLocks noChangeShapeType="1"/>
            </p:cNvSpPr>
            <p:nvPr/>
          </p:nvSpPr>
          <p:spPr bwMode="auto">
            <a:xfrm flipH="1">
              <a:off x="4578350" y="1524000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Text Box 37"/>
            <p:cNvSpPr txBox="1">
              <a:spLocks noChangeArrowheads="1"/>
            </p:cNvSpPr>
            <p:nvPr/>
          </p:nvSpPr>
          <p:spPr bwMode="auto">
            <a:xfrm>
              <a:off x="4349750" y="1530350"/>
              <a:ext cx="6096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i="1"/>
                <a:t>base</a:t>
              </a:r>
              <a:r>
                <a:rPr lang="en-US" sz="800"/>
                <a:t>+54</a:t>
              </a:r>
            </a:p>
          </p:txBody>
        </p:sp>
        <p:sp>
          <p:nvSpPr>
            <p:cNvPr id="42032" name="Text Box 38"/>
            <p:cNvSpPr txBox="1">
              <a:spLocks noChangeArrowheads="1"/>
            </p:cNvSpPr>
            <p:nvPr/>
          </p:nvSpPr>
          <p:spPr bwMode="auto">
            <a:xfrm>
              <a:off x="5721351" y="609600"/>
              <a:ext cx="1953065" cy="380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stages 3 to (3+</a:t>
              </a:r>
              <a:r>
                <a:rPr lang="en-US" sz="1600">
                  <a:latin typeface="Symbol" pitchFamily="18" charset="2"/>
                </a:rPr>
                <a:t>a</a:t>
              </a:r>
              <a:r>
                <a:rPr lang="en-US" sz="1400">
                  <a:latin typeface="Symbol" pitchFamily="18" charset="2"/>
                </a:rPr>
                <a:t>-1)</a:t>
              </a:r>
            </a:p>
          </p:txBody>
        </p:sp>
        <p:sp>
          <p:nvSpPr>
            <p:cNvPr id="42033" name="Line 39"/>
            <p:cNvSpPr>
              <a:spLocks noChangeShapeType="1"/>
            </p:cNvSpPr>
            <p:nvPr/>
          </p:nvSpPr>
          <p:spPr bwMode="auto">
            <a:xfrm>
              <a:off x="4648200" y="2176463"/>
              <a:ext cx="311150" cy="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Line 40"/>
            <p:cNvSpPr>
              <a:spLocks noChangeShapeType="1"/>
            </p:cNvSpPr>
            <p:nvPr/>
          </p:nvSpPr>
          <p:spPr bwMode="auto">
            <a:xfrm>
              <a:off x="4654550" y="1295400"/>
              <a:ext cx="835025" cy="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Line 41"/>
            <p:cNvSpPr>
              <a:spLocks noChangeShapeType="1"/>
            </p:cNvSpPr>
            <p:nvPr/>
          </p:nvSpPr>
          <p:spPr bwMode="auto">
            <a:xfrm flipH="1">
              <a:off x="4719638" y="2133600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Text Box 42"/>
            <p:cNvSpPr txBox="1">
              <a:spLocks noChangeArrowheads="1"/>
            </p:cNvSpPr>
            <p:nvPr/>
          </p:nvSpPr>
          <p:spPr bwMode="auto">
            <a:xfrm>
              <a:off x="4578350" y="2401888"/>
              <a:ext cx="7620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11-lg(</a:t>
              </a:r>
              <a:r>
                <a:rPr lang="en-US" sz="800" i="1"/>
                <a:t>base</a:t>
              </a:r>
              <a:r>
                <a:rPr lang="en-US" sz="800"/>
                <a:t>)</a:t>
              </a:r>
              <a:endParaRPr lang="en-US" sz="800" i="1"/>
            </a:p>
          </p:txBody>
        </p:sp>
        <p:sp>
          <p:nvSpPr>
            <p:cNvPr id="42037" name="Rectangle 43"/>
            <p:cNvSpPr>
              <a:spLocks noChangeArrowheads="1"/>
            </p:cNvSpPr>
            <p:nvPr/>
          </p:nvSpPr>
          <p:spPr bwMode="auto">
            <a:xfrm>
              <a:off x="4959350" y="1895475"/>
              <a:ext cx="685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Text Box 44"/>
            <p:cNvSpPr txBox="1">
              <a:spLocks noChangeArrowheads="1"/>
            </p:cNvSpPr>
            <p:nvPr/>
          </p:nvSpPr>
          <p:spPr bwMode="auto">
            <a:xfrm>
              <a:off x="4959350" y="1895475"/>
              <a:ext cx="685800" cy="3693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compare</a:t>
              </a:r>
            </a:p>
            <a:p>
              <a:pPr algn="ctr"/>
              <a:r>
                <a:rPr lang="en-US" sz="900"/>
                <a:t>/subtract</a:t>
              </a:r>
              <a:endParaRPr lang="en-US" sz="900" baseline="30000"/>
            </a:p>
          </p:txBody>
        </p:sp>
        <p:sp>
          <p:nvSpPr>
            <p:cNvPr id="42039" name="Text Box 45"/>
            <p:cNvSpPr txBox="1">
              <a:spLocks noChangeArrowheads="1"/>
            </p:cNvSpPr>
            <p:nvPr/>
          </p:nvSpPr>
          <p:spPr bwMode="auto">
            <a:xfrm>
              <a:off x="4730750" y="1263650"/>
              <a:ext cx="6096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i="1"/>
                <a:t>base</a:t>
              </a:r>
              <a:r>
                <a:rPr lang="en-US" sz="800"/>
                <a:t>+54</a:t>
              </a:r>
            </a:p>
          </p:txBody>
        </p:sp>
        <p:sp>
          <p:nvSpPr>
            <p:cNvPr id="42040" name="Line 46"/>
            <p:cNvSpPr>
              <a:spLocks noChangeShapeType="1"/>
            </p:cNvSpPr>
            <p:nvPr/>
          </p:nvSpPr>
          <p:spPr bwMode="auto">
            <a:xfrm flipH="1">
              <a:off x="4959350" y="1257300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Text Box 47"/>
            <p:cNvSpPr txBox="1">
              <a:spLocks noChangeArrowheads="1"/>
            </p:cNvSpPr>
            <p:nvPr/>
          </p:nvSpPr>
          <p:spPr bwMode="auto">
            <a:xfrm>
              <a:off x="5416550" y="1225550"/>
              <a:ext cx="914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denormalize</a:t>
              </a:r>
              <a:endParaRPr lang="en-US" sz="900" baseline="30000"/>
            </a:p>
          </p:txBody>
        </p:sp>
        <p:sp>
          <p:nvSpPr>
            <p:cNvPr id="42042" name="Line 48"/>
            <p:cNvSpPr>
              <a:spLocks noChangeShapeType="1"/>
            </p:cNvSpPr>
            <p:nvPr/>
          </p:nvSpPr>
          <p:spPr bwMode="auto">
            <a:xfrm flipV="1">
              <a:off x="5340350" y="1397000"/>
              <a:ext cx="0" cy="49530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Rectangle 49"/>
            <p:cNvSpPr>
              <a:spLocks noChangeArrowheads="1"/>
            </p:cNvSpPr>
            <p:nvPr/>
          </p:nvSpPr>
          <p:spPr bwMode="auto">
            <a:xfrm>
              <a:off x="5502275" y="1530350"/>
              <a:ext cx="762000" cy="228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4" name="Rectangle 50"/>
            <p:cNvSpPr>
              <a:spLocks noChangeArrowheads="1"/>
            </p:cNvSpPr>
            <p:nvPr/>
          </p:nvSpPr>
          <p:spPr bwMode="auto">
            <a:xfrm>
              <a:off x="5492750" y="1520825"/>
              <a:ext cx="762000" cy="228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5" name="Text Box 51"/>
            <p:cNvSpPr txBox="1">
              <a:spLocks noChangeArrowheads="1"/>
            </p:cNvSpPr>
            <p:nvPr/>
          </p:nvSpPr>
          <p:spPr bwMode="auto">
            <a:xfrm>
              <a:off x="5416550" y="1520825"/>
              <a:ext cx="914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denormalize</a:t>
              </a:r>
              <a:endParaRPr lang="en-US" sz="900" baseline="30000"/>
            </a:p>
          </p:txBody>
        </p:sp>
        <p:sp>
          <p:nvSpPr>
            <p:cNvPr id="42046" name="Line 52"/>
            <p:cNvSpPr>
              <a:spLocks noChangeShapeType="1"/>
            </p:cNvSpPr>
            <p:nvPr/>
          </p:nvSpPr>
          <p:spPr bwMode="auto">
            <a:xfrm>
              <a:off x="5340350" y="1397000"/>
              <a:ext cx="149225" cy="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Line 53"/>
            <p:cNvSpPr>
              <a:spLocks noChangeShapeType="1"/>
            </p:cNvSpPr>
            <p:nvPr/>
          </p:nvSpPr>
          <p:spPr bwMode="auto">
            <a:xfrm>
              <a:off x="5340350" y="1676400"/>
              <a:ext cx="149225" cy="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 type="oval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Rectangle 54"/>
            <p:cNvSpPr>
              <a:spLocks noChangeArrowheads="1"/>
            </p:cNvSpPr>
            <p:nvPr/>
          </p:nvSpPr>
          <p:spPr bwMode="auto">
            <a:xfrm>
              <a:off x="6407150" y="1219200"/>
              <a:ext cx="609600" cy="533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9" name="Text Box 55"/>
            <p:cNvSpPr txBox="1">
              <a:spLocks noChangeArrowheads="1"/>
            </p:cNvSpPr>
            <p:nvPr/>
          </p:nvSpPr>
          <p:spPr bwMode="auto">
            <a:xfrm>
              <a:off x="6511925" y="1304925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+</a:t>
              </a:r>
            </a:p>
          </p:txBody>
        </p:sp>
        <p:sp>
          <p:nvSpPr>
            <p:cNvPr id="42050" name="Line 56"/>
            <p:cNvSpPr>
              <a:spLocks noChangeShapeType="1"/>
            </p:cNvSpPr>
            <p:nvPr/>
          </p:nvSpPr>
          <p:spPr bwMode="auto">
            <a:xfrm>
              <a:off x="6261100" y="1339850"/>
              <a:ext cx="149225" cy="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Line 57"/>
            <p:cNvSpPr>
              <a:spLocks noChangeShapeType="1"/>
            </p:cNvSpPr>
            <p:nvPr/>
          </p:nvSpPr>
          <p:spPr bwMode="auto">
            <a:xfrm>
              <a:off x="6254750" y="1641475"/>
              <a:ext cx="149225" cy="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7245350" y="1549400"/>
              <a:ext cx="612775" cy="3841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7242175" y="1624013"/>
              <a:ext cx="609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shift</a:t>
              </a:r>
              <a:endParaRPr lang="en-US" sz="1000" baseline="30000"/>
            </a:p>
          </p:txBody>
        </p:sp>
        <p:sp>
          <p:nvSpPr>
            <p:cNvPr id="42054" name="Line 60"/>
            <p:cNvSpPr>
              <a:spLocks noChangeShapeType="1"/>
            </p:cNvSpPr>
            <p:nvPr/>
          </p:nvSpPr>
          <p:spPr bwMode="auto">
            <a:xfrm>
              <a:off x="5340350" y="1828800"/>
              <a:ext cx="1905000" cy="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 type="oval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Line 61"/>
            <p:cNvSpPr>
              <a:spLocks noChangeShapeType="1"/>
            </p:cNvSpPr>
            <p:nvPr/>
          </p:nvSpPr>
          <p:spPr bwMode="auto">
            <a:xfrm>
              <a:off x="7016750" y="1676400"/>
              <a:ext cx="228600" cy="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Line 62"/>
            <p:cNvSpPr>
              <a:spLocks noChangeShapeType="1"/>
            </p:cNvSpPr>
            <p:nvPr/>
          </p:nvSpPr>
          <p:spPr bwMode="auto">
            <a:xfrm>
              <a:off x="8229600" y="838200"/>
              <a:ext cx="0" cy="172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7" name="Line 63"/>
            <p:cNvSpPr>
              <a:spLocks noChangeShapeType="1"/>
            </p:cNvSpPr>
            <p:nvPr/>
          </p:nvSpPr>
          <p:spPr bwMode="auto">
            <a:xfrm>
              <a:off x="7854950" y="1676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8" name="Line 64"/>
            <p:cNvSpPr>
              <a:spLocks noChangeShapeType="1"/>
            </p:cNvSpPr>
            <p:nvPr/>
          </p:nvSpPr>
          <p:spPr bwMode="auto">
            <a:xfrm flipV="1">
              <a:off x="8159750" y="1066800"/>
              <a:ext cx="0" cy="60960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Line 65"/>
            <p:cNvSpPr>
              <a:spLocks noChangeShapeType="1"/>
            </p:cNvSpPr>
            <p:nvPr/>
          </p:nvSpPr>
          <p:spPr bwMode="auto">
            <a:xfrm flipH="1">
              <a:off x="4648200" y="1066800"/>
              <a:ext cx="3511550" cy="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0" name="Line 66"/>
            <p:cNvSpPr>
              <a:spLocks noChangeShapeType="1"/>
            </p:cNvSpPr>
            <p:nvPr/>
          </p:nvSpPr>
          <p:spPr bwMode="auto">
            <a:xfrm>
              <a:off x="4648200" y="1066800"/>
              <a:ext cx="0" cy="22860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Line 67"/>
            <p:cNvSpPr>
              <a:spLocks noChangeShapeType="1"/>
            </p:cNvSpPr>
            <p:nvPr/>
          </p:nvSpPr>
          <p:spPr bwMode="auto">
            <a:xfrm>
              <a:off x="4648200" y="2171700"/>
              <a:ext cx="0" cy="26670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Line 68"/>
            <p:cNvSpPr>
              <a:spLocks noChangeShapeType="1"/>
            </p:cNvSpPr>
            <p:nvPr/>
          </p:nvSpPr>
          <p:spPr bwMode="auto">
            <a:xfrm>
              <a:off x="4648200" y="2438400"/>
              <a:ext cx="3511550" cy="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3" name="Line 69"/>
            <p:cNvSpPr>
              <a:spLocks noChangeShapeType="1"/>
            </p:cNvSpPr>
            <p:nvPr/>
          </p:nvSpPr>
          <p:spPr bwMode="auto">
            <a:xfrm flipV="1">
              <a:off x="8159750" y="1828800"/>
              <a:ext cx="0" cy="60960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Rectangle 73"/>
            <p:cNvSpPr>
              <a:spLocks noChangeArrowheads="1"/>
            </p:cNvSpPr>
            <p:nvPr/>
          </p:nvSpPr>
          <p:spPr bwMode="auto">
            <a:xfrm rot="-5400000">
              <a:off x="8001794" y="1486694"/>
              <a:ext cx="1028700" cy="265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5" name="Text Box 74"/>
            <p:cNvSpPr txBox="1">
              <a:spLocks noChangeArrowheads="1"/>
            </p:cNvSpPr>
            <p:nvPr/>
          </p:nvSpPr>
          <p:spPr bwMode="auto">
            <a:xfrm rot="-5400000">
              <a:off x="7927182" y="1491456"/>
              <a:ext cx="12144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2s complement</a:t>
              </a:r>
              <a:endParaRPr lang="en-US" sz="900" baseline="30000"/>
            </a:p>
          </p:txBody>
        </p:sp>
        <p:sp>
          <p:nvSpPr>
            <p:cNvPr id="42066" name="Line 75"/>
            <p:cNvSpPr>
              <a:spLocks noChangeShapeType="1"/>
            </p:cNvSpPr>
            <p:nvPr/>
          </p:nvSpPr>
          <p:spPr bwMode="auto">
            <a:xfrm>
              <a:off x="8153400" y="16764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7" name="Line 79"/>
            <p:cNvSpPr>
              <a:spLocks noChangeShapeType="1"/>
            </p:cNvSpPr>
            <p:nvPr/>
          </p:nvSpPr>
          <p:spPr bwMode="auto">
            <a:xfrm>
              <a:off x="4419600" y="838200"/>
              <a:ext cx="0" cy="172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8" name="Line 80"/>
            <p:cNvSpPr>
              <a:spLocks noChangeShapeType="1"/>
            </p:cNvSpPr>
            <p:nvPr/>
          </p:nvSpPr>
          <p:spPr bwMode="auto">
            <a:xfrm>
              <a:off x="3581400" y="838200"/>
              <a:ext cx="0" cy="172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9" name="Text Box 81"/>
            <p:cNvSpPr txBox="1">
              <a:spLocks noChangeArrowheads="1"/>
            </p:cNvSpPr>
            <p:nvPr/>
          </p:nvSpPr>
          <p:spPr bwMode="auto">
            <a:xfrm>
              <a:off x="8137534" y="609600"/>
              <a:ext cx="762000" cy="25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stage 3+</a:t>
              </a:r>
              <a:r>
                <a:rPr lang="en-US" sz="900">
                  <a:latin typeface="Symbol" pitchFamily="18" charset="2"/>
                </a:rPr>
                <a:t>a</a:t>
              </a:r>
            </a:p>
          </p:txBody>
        </p:sp>
        <p:sp>
          <p:nvSpPr>
            <p:cNvPr id="42070" name="Line 82"/>
            <p:cNvSpPr>
              <a:spLocks noChangeShapeType="1"/>
            </p:cNvSpPr>
            <p:nvPr/>
          </p:nvSpPr>
          <p:spPr bwMode="auto">
            <a:xfrm>
              <a:off x="8839200" y="838200"/>
              <a:ext cx="0" cy="172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1" name="Text Box 83"/>
            <p:cNvSpPr txBox="1">
              <a:spLocks noChangeArrowheads="1"/>
            </p:cNvSpPr>
            <p:nvPr/>
          </p:nvSpPr>
          <p:spPr bwMode="auto">
            <a:xfrm>
              <a:off x="8807450" y="609600"/>
              <a:ext cx="762000" cy="25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stage 4+</a:t>
              </a:r>
              <a:r>
                <a:rPr lang="en-US" sz="900">
                  <a:latin typeface="Symbol" pitchFamily="18" charset="2"/>
                </a:rPr>
                <a:t>a</a:t>
              </a:r>
            </a:p>
          </p:txBody>
        </p:sp>
        <p:sp>
          <p:nvSpPr>
            <p:cNvPr id="42072" name="Line 85"/>
            <p:cNvSpPr>
              <a:spLocks noChangeShapeType="1"/>
            </p:cNvSpPr>
            <p:nvPr/>
          </p:nvSpPr>
          <p:spPr bwMode="auto">
            <a:xfrm>
              <a:off x="9525000" y="838200"/>
              <a:ext cx="0" cy="172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Text Box 86"/>
            <p:cNvSpPr txBox="1">
              <a:spLocks noChangeArrowheads="1"/>
            </p:cNvSpPr>
            <p:nvPr/>
          </p:nvSpPr>
          <p:spPr bwMode="auto">
            <a:xfrm>
              <a:off x="9525000" y="609600"/>
              <a:ext cx="762000" cy="25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stage 5+</a:t>
              </a:r>
              <a:r>
                <a:rPr lang="en-US" sz="900">
                  <a:latin typeface="Symbol" pitchFamily="18" charset="2"/>
                </a:rPr>
                <a:t>a</a:t>
              </a:r>
            </a:p>
          </p:txBody>
        </p:sp>
        <p:sp>
          <p:nvSpPr>
            <p:cNvPr id="42074" name="Text Box 89"/>
            <p:cNvSpPr txBox="1">
              <a:spLocks noChangeArrowheads="1"/>
            </p:cNvSpPr>
            <p:nvPr/>
          </p:nvSpPr>
          <p:spPr bwMode="auto">
            <a:xfrm rot="-5400000">
              <a:off x="9278938" y="1465262"/>
              <a:ext cx="1193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renormalize/</a:t>
              </a:r>
            </a:p>
            <a:p>
              <a:pPr algn="ctr"/>
              <a:r>
                <a:rPr lang="en-US" sz="900"/>
                <a:t>base conversion</a:t>
              </a:r>
              <a:endParaRPr lang="en-US" sz="900" baseline="30000"/>
            </a:p>
          </p:txBody>
        </p:sp>
        <p:sp>
          <p:nvSpPr>
            <p:cNvPr id="42075" name="Line 92"/>
            <p:cNvSpPr>
              <a:spLocks noChangeShapeType="1"/>
            </p:cNvSpPr>
            <p:nvPr/>
          </p:nvSpPr>
          <p:spPr bwMode="auto">
            <a:xfrm>
              <a:off x="9296400" y="1676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6" name="Line 94"/>
            <p:cNvSpPr>
              <a:spLocks noChangeShapeType="1"/>
            </p:cNvSpPr>
            <p:nvPr/>
          </p:nvSpPr>
          <p:spPr bwMode="auto">
            <a:xfrm>
              <a:off x="8153400" y="24384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7" name="Line 95"/>
            <p:cNvSpPr>
              <a:spLocks noChangeShapeType="1"/>
            </p:cNvSpPr>
            <p:nvPr/>
          </p:nvSpPr>
          <p:spPr bwMode="auto">
            <a:xfrm>
              <a:off x="10287000" y="838200"/>
              <a:ext cx="0" cy="172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8" name="Rectangle 97"/>
            <p:cNvSpPr>
              <a:spLocks noChangeArrowheads="1"/>
            </p:cNvSpPr>
            <p:nvPr/>
          </p:nvSpPr>
          <p:spPr bwMode="auto">
            <a:xfrm>
              <a:off x="10423525" y="1219200"/>
              <a:ext cx="22860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9" name="Text Box 98"/>
            <p:cNvSpPr txBox="1">
              <a:spLocks noChangeArrowheads="1"/>
            </p:cNvSpPr>
            <p:nvPr/>
          </p:nvSpPr>
          <p:spPr bwMode="auto">
            <a:xfrm>
              <a:off x="10172699" y="609600"/>
              <a:ext cx="762000" cy="25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stage 6+</a:t>
              </a:r>
              <a:r>
                <a:rPr lang="en-US" sz="900">
                  <a:latin typeface="Symbol" pitchFamily="18" charset="2"/>
                </a:rPr>
                <a:t>a</a:t>
              </a:r>
            </a:p>
          </p:txBody>
        </p:sp>
        <p:sp>
          <p:nvSpPr>
            <p:cNvPr id="42080" name="Text Box 99"/>
            <p:cNvSpPr txBox="1">
              <a:spLocks noChangeArrowheads="1"/>
            </p:cNvSpPr>
            <p:nvPr/>
          </p:nvSpPr>
          <p:spPr bwMode="auto">
            <a:xfrm rot="-5400000">
              <a:off x="9948863" y="1541462"/>
              <a:ext cx="11938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reassembly</a:t>
              </a:r>
              <a:endParaRPr lang="en-US" sz="1000" baseline="30000"/>
            </a:p>
          </p:txBody>
        </p:sp>
        <p:sp>
          <p:nvSpPr>
            <p:cNvPr id="42081" name="Line 102"/>
            <p:cNvSpPr>
              <a:spLocks noChangeShapeType="1"/>
            </p:cNvSpPr>
            <p:nvPr/>
          </p:nvSpPr>
          <p:spPr bwMode="auto">
            <a:xfrm>
              <a:off x="10820400" y="838200"/>
              <a:ext cx="0" cy="172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2" name="Text Box 103"/>
            <p:cNvSpPr txBox="1">
              <a:spLocks noChangeArrowheads="1"/>
            </p:cNvSpPr>
            <p:nvPr/>
          </p:nvSpPr>
          <p:spPr bwMode="auto">
            <a:xfrm>
              <a:off x="10772775" y="611188"/>
              <a:ext cx="762000" cy="259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stage 7+</a:t>
              </a:r>
              <a:r>
                <a:rPr lang="en-US" sz="900">
                  <a:latin typeface="Symbol" pitchFamily="18" charset="2"/>
                </a:rPr>
                <a:t>a</a:t>
              </a:r>
            </a:p>
          </p:txBody>
        </p:sp>
        <p:sp>
          <p:nvSpPr>
            <p:cNvPr id="42083" name="Line 104"/>
            <p:cNvSpPr>
              <a:spLocks noChangeShapeType="1"/>
            </p:cNvSpPr>
            <p:nvPr/>
          </p:nvSpPr>
          <p:spPr bwMode="auto">
            <a:xfrm>
              <a:off x="10663238" y="1600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4" name="Text Box 105"/>
            <p:cNvSpPr txBox="1">
              <a:spLocks noChangeArrowheads="1"/>
            </p:cNvSpPr>
            <p:nvPr/>
          </p:nvSpPr>
          <p:spPr bwMode="auto">
            <a:xfrm>
              <a:off x="10795000" y="1595438"/>
              <a:ext cx="5334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64</a:t>
              </a:r>
            </a:p>
          </p:txBody>
        </p:sp>
        <p:sp>
          <p:nvSpPr>
            <p:cNvPr id="42085" name="Line 106"/>
            <p:cNvSpPr>
              <a:spLocks noChangeShapeType="1"/>
            </p:cNvSpPr>
            <p:nvPr/>
          </p:nvSpPr>
          <p:spPr bwMode="auto">
            <a:xfrm flipH="1">
              <a:off x="10972800" y="1557338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6" name="Text Box 107"/>
            <p:cNvSpPr txBox="1">
              <a:spLocks noChangeArrowheads="1"/>
            </p:cNvSpPr>
            <p:nvPr/>
          </p:nvSpPr>
          <p:spPr bwMode="auto">
            <a:xfrm>
              <a:off x="10744200" y="1371600"/>
              <a:ext cx="6096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output</a:t>
              </a:r>
            </a:p>
          </p:txBody>
        </p:sp>
        <p:sp>
          <p:nvSpPr>
            <p:cNvPr id="42087" name="Line 109"/>
            <p:cNvSpPr>
              <a:spLocks noChangeShapeType="1"/>
            </p:cNvSpPr>
            <p:nvPr/>
          </p:nvSpPr>
          <p:spPr bwMode="auto">
            <a:xfrm flipH="1">
              <a:off x="7848600" y="1828800"/>
              <a:ext cx="304800" cy="0"/>
            </a:xfrm>
            <a:prstGeom prst="line">
              <a:avLst/>
            </a:prstGeom>
            <a:noFill/>
            <a:ln w="9525">
              <a:solidFill>
                <a:srgbClr val="1396D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8" name="Rectangle 111"/>
            <p:cNvSpPr>
              <a:spLocks noChangeArrowheads="1"/>
            </p:cNvSpPr>
            <p:nvPr/>
          </p:nvSpPr>
          <p:spPr bwMode="auto">
            <a:xfrm rot="-5400000">
              <a:off x="8516144" y="1581944"/>
              <a:ext cx="1295400" cy="265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9" name="Text Box 78"/>
            <p:cNvSpPr txBox="1">
              <a:spLocks noChangeArrowheads="1"/>
            </p:cNvSpPr>
            <p:nvPr/>
          </p:nvSpPr>
          <p:spPr bwMode="auto">
            <a:xfrm rot="-5400000">
              <a:off x="8402638" y="1592262"/>
              <a:ext cx="152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count leading zeros</a:t>
              </a:r>
              <a:endParaRPr lang="en-US" sz="900" baseline="30000"/>
            </a:p>
          </p:txBody>
        </p:sp>
        <p:sp>
          <p:nvSpPr>
            <p:cNvPr id="42090" name="Line 117"/>
            <p:cNvSpPr>
              <a:spLocks noChangeShapeType="1"/>
            </p:cNvSpPr>
            <p:nvPr/>
          </p:nvSpPr>
          <p:spPr bwMode="auto">
            <a:xfrm flipV="1">
              <a:off x="9906000" y="2216150"/>
              <a:ext cx="0" cy="22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1" name="Rectangle 118"/>
            <p:cNvSpPr>
              <a:spLocks noChangeArrowheads="1"/>
            </p:cNvSpPr>
            <p:nvPr/>
          </p:nvSpPr>
          <p:spPr bwMode="auto">
            <a:xfrm rot="-5400000">
              <a:off x="3696494" y="1254919"/>
              <a:ext cx="1028700" cy="2651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2" name="Rectangle 119"/>
            <p:cNvSpPr>
              <a:spLocks noChangeArrowheads="1"/>
            </p:cNvSpPr>
            <p:nvPr/>
          </p:nvSpPr>
          <p:spPr bwMode="auto">
            <a:xfrm rot="-5400000">
              <a:off x="3679032" y="1242218"/>
              <a:ext cx="1028700" cy="265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3" name="Text Box 120"/>
            <p:cNvSpPr txBox="1">
              <a:spLocks noChangeArrowheads="1"/>
            </p:cNvSpPr>
            <p:nvPr/>
          </p:nvSpPr>
          <p:spPr bwMode="auto">
            <a:xfrm rot="-5400000">
              <a:off x="3604419" y="1246981"/>
              <a:ext cx="12144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/>
                <a:t>2s complement</a:t>
              </a:r>
              <a:endParaRPr lang="en-US" sz="900" baseline="30000"/>
            </a:p>
          </p:txBody>
        </p:sp>
        <p:sp>
          <p:nvSpPr>
            <p:cNvPr id="42094" name="Line 121"/>
            <p:cNvSpPr>
              <a:spLocks noChangeShapeType="1"/>
            </p:cNvSpPr>
            <p:nvPr/>
          </p:nvSpPr>
          <p:spPr bwMode="auto">
            <a:xfrm>
              <a:off x="8534400" y="21336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5" name="Line 122"/>
            <p:cNvSpPr>
              <a:spLocks noChangeShapeType="1"/>
            </p:cNvSpPr>
            <p:nvPr/>
          </p:nvSpPr>
          <p:spPr bwMode="auto">
            <a:xfrm>
              <a:off x="8534400" y="25146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6" name="Line 123"/>
            <p:cNvSpPr>
              <a:spLocks noChangeShapeType="1"/>
            </p:cNvSpPr>
            <p:nvPr/>
          </p:nvSpPr>
          <p:spPr bwMode="auto">
            <a:xfrm flipV="1">
              <a:off x="10515600" y="2057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7" name="Text Box 124"/>
            <p:cNvSpPr txBox="1">
              <a:spLocks noChangeArrowheads="1"/>
            </p:cNvSpPr>
            <p:nvPr/>
          </p:nvSpPr>
          <p:spPr bwMode="auto">
            <a:xfrm>
              <a:off x="10220325" y="2452687"/>
              <a:ext cx="510208" cy="242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sign</a:t>
              </a:r>
              <a:endParaRPr lang="en-US" sz="800" baseline="-25000"/>
            </a:p>
          </p:txBody>
        </p:sp>
      </p:grpSp>
      <p:sp>
        <p:nvSpPr>
          <p:cNvPr id="1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170DEB17-C496-40BF-A382-5726AE9AE0D9}" type="slidenum">
              <a:rPr lang="en-US"/>
              <a:pPr algn="r"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47800" y="3048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Three-Stage Reduction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B06446EB-4A2D-4E7A-8C9A-0EB7DE09A15D}" type="slidenum">
              <a:rPr lang="en-US"/>
              <a:pPr algn="r">
                <a:defRPr/>
              </a:pPr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275013"/>
            <a:ext cx="228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275013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29101" y="3617912"/>
            <a:ext cx="68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894" y="3617119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18" name="TextBox 11"/>
          <p:cNvSpPr txBox="1">
            <a:spLocks noChangeArrowheads="1"/>
          </p:cNvSpPr>
          <p:nvPr/>
        </p:nvSpPr>
        <p:spPr bwMode="auto">
          <a:xfrm>
            <a:off x="3733800" y="2895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“Adder” pipeline</a:t>
            </a:r>
          </a:p>
        </p:txBody>
      </p:sp>
      <p:sp>
        <p:nvSpPr>
          <p:cNvPr id="43019" name="TextBox 12"/>
          <p:cNvSpPr txBox="1">
            <a:spLocks noChangeArrowheads="1"/>
          </p:cNvSpPr>
          <p:nvPr/>
        </p:nvSpPr>
        <p:spPr bwMode="auto">
          <a:xfrm>
            <a:off x="2286000" y="39624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3020" name="TextBox 13"/>
          <p:cNvSpPr txBox="1">
            <a:spLocks noChangeArrowheads="1"/>
          </p:cNvSpPr>
          <p:nvPr/>
        </p:nvSpPr>
        <p:spPr bwMode="auto">
          <a:xfrm>
            <a:off x="6705600" y="26670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3021" name="TextBox 19"/>
          <p:cNvSpPr txBox="1">
            <a:spLocks noChangeArrowheads="1"/>
          </p:cNvSpPr>
          <p:nvPr/>
        </p:nvSpPr>
        <p:spPr bwMode="auto">
          <a:xfrm>
            <a:off x="1295400" y="266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47800" y="3048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Three-Stage Reduction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70816555-4200-4BEA-9708-2CD19BC16121}" type="slidenum">
              <a:rPr lang="en-US"/>
              <a:pPr algn="r">
                <a:defRPr/>
              </a:pPr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275013"/>
            <a:ext cx="228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275013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29101" y="3617912"/>
            <a:ext cx="68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894" y="3617119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042" name="TextBox 11"/>
          <p:cNvSpPr txBox="1">
            <a:spLocks noChangeArrowheads="1"/>
          </p:cNvSpPr>
          <p:nvPr/>
        </p:nvSpPr>
        <p:spPr bwMode="auto">
          <a:xfrm>
            <a:off x="3733800" y="2895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“Adder” pipeline</a:t>
            </a:r>
          </a:p>
        </p:txBody>
      </p:sp>
      <p:sp>
        <p:nvSpPr>
          <p:cNvPr id="44043" name="TextBox 12"/>
          <p:cNvSpPr txBox="1">
            <a:spLocks noChangeArrowheads="1"/>
          </p:cNvSpPr>
          <p:nvPr/>
        </p:nvSpPr>
        <p:spPr bwMode="auto">
          <a:xfrm>
            <a:off x="2286000" y="39624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4044" name="TextBox 13"/>
          <p:cNvSpPr txBox="1">
            <a:spLocks noChangeArrowheads="1"/>
          </p:cNvSpPr>
          <p:nvPr/>
        </p:nvSpPr>
        <p:spPr bwMode="auto">
          <a:xfrm>
            <a:off x="6705600" y="26670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4045" name="TextBox 14"/>
          <p:cNvSpPr txBox="1">
            <a:spLocks noChangeArrowheads="1"/>
          </p:cNvSpPr>
          <p:nvPr/>
        </p:nvSpPr>
        <p:spPr bwMode="auto">
          <a:xfrm>
            <a:off x="3810000" y="34274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a</a:t>
            </a:r>
            <a:r>
              <a:rPr lang="en-US"/>
              <a:t>3</a:t>
            </a:r>
          </a:p>
        </p:txBody>
      </p:sp>
      <p:sp>
        <p:nvSpPr>
          <p:cNvPr id="44046" name="TextBox 15"/>
          <p:cNvSpPr txBox="1">
            <a:spLocks noChangeArrowheads="1"/>
          </p:cNvSpPr>
          <p:nvPr/>
        </p:nvSpPr>
        <p:spPr bwMode="auto">
          <a:xfrm>
            <a:off x="4572000" y="34274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a</a:t>
            </a:r>
            <a:r>
              <a:rPr lang="en-US"/>
              <a:t>2</a:t>
            </a:r>
          </a:p>
        </p:txBody>
      </p:sp>
      <p:sp>
        <p:nvSpPr>
          <p:cNvPr id="44047" name="TextBox 16"/>
          <p:cNvSpPr txBox="1">
            <a:spLocks noChangeArrowheads="1"/>
          </p:cNvSpPr>
          <p:nvPr/>
        </p:nvSpPr>
        <p:spPr bwMode="auto">
          <a:xfrm>
            <a:off x="5334000" y="34274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a</a:t>
            </a:r>
            <a:r>
              <a:rPr lang="en-US"/>
              <a:t>1</a:t>
            </a:r>
          </a:p>
        </p:txBody>
      </p:sp>
      <p:sp>
        <p:nvSpPr>
          <p:cNvPr id="44048" name="TextBox 17"/>
          <p:cNvSpPr txBox="1">
            <a:spLocks noChangeArrowheads="1"/>
          </p:cNvSpPr>
          <p:nvPr/>
        </p:nvSpPr>
        <p:spPr bwMode="auto">
          <a:xfrm>
            <a:off x="14478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44049" name="TextBox 19"/>
          <p:cNvSpPr txBox="1">
            <a:spLocks noChangeArrowheads="1"/>
          </p:cNvSpPr>
          <p:nvPr/>
        </p:nvSpPr>
        <p:spPr bwMode="auto">
          <a:xfrm>
            <a:off x="1295400" y="266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09800" y="3352800"/>
            <a:ext cx="1600200" cy="1588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9400" y="3810000"/>
            <a:ext cx="9906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2286000" y="35925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cxnSp>
        <p:nvCxnSpPr>
          <p:cNvPr id="34" name="Straight Arrow Connector 33"/>
          <p:cNvCxnSpPr>
            <a:stCxn id="44047" idx="3"/>
            <a:endCxn id="8" idx="1"/>
          </p:cNvCxnSpPr>
          <p:nvPr/>
        </p:nvCxnSpPr>
        <p:spPr>
          <a:xfrm>
            <a:off x="6096000" y="3613150"/>
            <a:ext cx="685800" cy="4763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Computer Architecture Trends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Multi-core architecture:</a:t>
            </a:r>
          </a:p>
          <a:p>
            <a:pPr lvl="1" eaLnBrk="1" hangingPunct="1"/>
            <a:r>
              <a:rPr lang="en-US" sz="1400" dirty="0" smtClean="0"/>
              <a:t>Individual cores are large and heavyweight, designed to force performance out of generalized code</a:t>
            </a:r>
          </a:p>
          <a:p>
            <a:pPr lvl="1" eaLnBrk="1" hangingPunct="1"/>
            <a:r>
              <a:rPr lang="en-US" sz="1400" dirty="0" smtClean="0"/>
              <a:t>Programmer utilizes multi-core using OpenMP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>
                <a:solidFill>
                  <a:srgbClr val="990033"/>
                </a:solidFill>
              </a:rPr>
              <a:t>CSCE 791		April 2, 2010 			</a:t>
            </a:r>
            <a:fld id="{05C66943-8A45-4CE7-AF1A-89E7BFB513D1}" type="slidenum">
              <a:rPr lang="en-US"/>
              <a:pPr algn="r">
                <a:defRPr/>
              </a:pPr>
              <a:t>3</a:t>
            </a:fld>
            <a:endParaRPr lang="en-US" dirty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17351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0"/>
            <a:ext cx="17351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0"/>
            <a:ext cx="17351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0"/>
            <a:ext cx="17351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14400" y="4419600"/>
            <a:ext cx="7086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L2 Cache (~50% chip)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1600200" y="3962400"/>
            <a:ext cx="2286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3429000" y="3962400"/>
            <a:ext cx="2286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5257800" y="3962400"/>
            <a:ext cx="2286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7086600" y="3962400"/>
            <a:ext cx="2286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838200" y="2667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CPU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" y="5410200"/>
            <a:ext cx="708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8" name="Up-Down Arrow 17"/>
          <p:cNvSpPr/>
          <p:nvPr/>
        </p:nvSpPr>
        <p:spPr>
          <a:xfrm>
            <a:off x="4267200" y="4953000"/>
            <a:ext cx="22860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5800" y="2667000"/>
            <a:ext cx="7543800" cy="2514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47800" y="3048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Three-Stage Reduction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D15AA219-E1CC-4DCE-8141-78EECCC77255}" type="slidenum">
              <a:rPr lang="en-US"/>
              <a:pPr algn="r">
                <a:defRPr/>
              </a:pPr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275013"/>
            <a:ext cx="228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275013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29101" y="3617912"/>
            <a:ext cx="68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894" y="3617119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66" name="TextBox 11"/>
          <p:cNvSpPr txBox="1">
            <a:spLocks noChangeArrowheads="1"/>
          </p:cNvSpPr>
          <p:nvPr/>
        </p:nvSpPr>
        <p:spPr bwMode="auto">
          <a:xfrm>
            <a:off x="3733800" y="2895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“Adder” pipeline</a:t>
            </a:r>
          </a:p>
        </p:txBody>
      </p:sp>
      <p:sp>
        <p:nvSpPr>
          <p:cNvPr id="45067" name="TextBox 12"/>
          <p:cNvSpPr txBox="1">
            <a:spLocks noChangeArrowheads="1"/>
          </p:cNvSpPr>
          <p:nvPr/>
        </p:nvSpPr>
        <p:spPr bwMode="auto">
          <a:xfrm>
            <a:off x="2286000" y="39624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5068" name="TextBox 13"/>
          <p:cNvSpPr txBox="1">
            <a:spLocks noChangeArrowheads="1"/>
          </p:cNvSpPr>
          <p:nvPr/>
        </p:nvSpPr>
        <p:spPr bwMode="auto">
          <a:xfrm>
            <a:off x="6705600" y="26670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5069" name="TextBox 14"/>
          <p:cNvSpPr txBox="1">
            <a:spLocks noChangeArrowheads="1"/>
          </p:cNvSpPr>
          <p:nvPr/>
        </p:nvSpPr>
        <p:spPr bwMode="auto">
          <a:xfrm>
            <a:off x="4572000" y="34290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a</a:t>
            </a:r>
            <a:r>
              <a:rPr lang="en-US"/>
              <a:t>3</a:t>
            </a:r>
          </a:p>
        </p:txBody>
      </p:sp>
      <p:sp>
        <p:nvSpPr>
          <p:cNvPr id="45070" name="TextBox 15"/>
          <p:cNvSpPr txBox="1">
            <a:spLocks noChangeArrowheads="1"/>
          </p:cNvSpPr>
          <p:nvPr/>
        </p:nvSpPr>
        <p:spPr bwMode="auto">
          <a:xfrm>
            <a:off x="5334000" y="34290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a</a:t>
            </a:r>
            <a:r>
              <a:rPr lang="en-US"/>
              <a:t>2</a:t>
            </a:r>
          </a:p>
        </p:txBody>
      </p:sp>
      <p:sp>
        <p:nvSpPr>
          <p:cNvPr id="45071" name="TextBox 16"/>
          <p:cNvSpPr txBox="1">
            <a:spLocks noChangeArrowheads="1"/>
          </p:cNvSpPr>
          <p:nvPr/>
        </p:nvSpPr>
        <p:spPr bwMode="auto">
          <a:xfrm>
            <a:off x="6781800" y="34290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a</a:t>
            </a:r>
            <a:r>
              <a:rPr lang="en-US"/>
              <a:t>1</a:t>
            </a:r>
          </a:p>
        </p:txBody>
      </p:sp>
      <p:sp>
        <p:nvSpPr>
          <p:cNvPr id="45072" name="TextBox 17"/>
          <p:cNvSpPr txBox="1">
            <a:spLocks noChangeArrowheads="1"/>
          </p:cNvSpPr>
          <p:nvPr/>
        </p:nvSpPr>
        <p:spPr bwMode="auto">
          <a:xfrm>
            <a:off x="14478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45073" name="TextBox 19"/>
          <p:cNvSpPr txBox="1">
            <a:spLocks noChangeArrowheads="1"/>
          </p:cNvSpPr>
          <p:nvPr/>
        </p:nvSpPr>
        <p:spPr bwMode="auto">
          <a:xfrm>
            <a:off x="1295400" y="266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cxnSp>
        <p:nvCxnSpPr>
          <p:cNvPr id="25" name="Straight Arrow Connector 24"/>
          <p:cNvCxnSpPr>
            <a:stCxn id="21" idx="4"/>
          </p:cNvCxnSpPr>
          <p:nvPr/>
        </p:nvCxnSpPr>
        <p:spPr>
          <a:xfrm rot="5400000">
            <a:off x="1219201" y="4343400"/>
            <a:ext cx="1219200" cy="3175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00400" y="3429000"/>
            <a:ext cx="6096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76" name="TextBox 17"/>
          <p:cNvSpPr txBox="1">
            <a:spLocks noChangeArrowheads="1"/>
          </p:cNvSpPr>
          <p:nvPr/>
        </p:nvSpPr>
        <p:spPr bwMode="auto">
          <a:xfrm>
            <a:off x="3810000" y="34290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B1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28800" y="4953000"/>
            <a:ext cx="5334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6000" y="3581400"/>
            <a:ext cx="304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094413" y="3886200"/>
            <a:ext cx="611188" cy="1587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3429000" y="4191000"/>
            <a:ext cx="2971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3238501" y="4000500"/>
            <a:ext cx="381000" cy="3175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29000" y="3810000"/>
            <a:ext cx="381000" cy="1588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543800" y="3581400"/>
            <a:ext cx="304800" cy="1588"/>
          </a:xfrm>
          <a:prstGeom prst="straightConnector1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7431088" y="4000500"/>
            <a:ext cx="836612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3200400" y="4419600"/>
            <a:ext cx="46482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2706688" y="3924300"/>
            <a:ext cx="989012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47800" y="3048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Three-Stage Reduction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F9C5D0E3-884E-482A-BCC9-B1A1BCB76E6E}" type="slidenum">
              <a:rPr lang="en-US"/>
              <a:pPr algn="r">
                <a:defRPr/>
              </a:pPr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275013"/>
            <a:ext cx="228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275013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29101" y="3617912"/>
            <a:ext cx="68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894" y="3617119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90" name="TextBox 11"/>
          <p:cNvSpPr txBox="1">
            <a:spLocks noChangeArrowheads="1"/>
          </p:cNvSpPr>
          <p:nvPr/>
        </p:nvSpPr>
        <p:spPr bwMode="auto">
          <a:xfrm>
            <a:off x="3733800" y="2895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“Adder” pipeline</a:t>
            </a:r>
          </a:p>
        </p:txBody>
      </p:sp>
      <p:sp>
        <p:nvSpPr>
          <p:cNvPr id="46091" name="TextBox 12"/>
          <p:cNvSpPr txBox="1">
            <a:spLocks noChangeArrowheads="1"/>
          </p:cNvSpPr>
          <p:nvPr/>
        </p:nvSpPr>
        <p:spPr bwMode="auto">
          <a:xfrm>
            <a:off x="2286000" y="39624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6092" name="TextBox 13"/>
          <p:cNvSpPr txBox="1">
            <a:spLocks noChangeArrowheads="1"/>
          </p:cNvSpPr>
          <p:nvPr/>
        </p:nvSpPr>
        <p:spPr bwMode="auto">
          <a:xfrm>
            <a:off x="6705600" y="26670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6093" name="TextBox 14"/>
          <p:cNvSpPr txBox="1">
            <a:spLocks noChangeArrowheads="1"/>
          </p:cNvSpPr>
          <p:nvPr/>
        </p:nvSpPr>
        <p:spPr bwMode="auto">
          <a:xfrm>
            <a:off x="4572000" y="34290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Arial" pitchFamily="34" charset="0"/>
              </a:rPr>
              <a:t>B1</a:t>
            </a:r>
          </a:p>
        </p:txBody>
      </p:sp>
      <p:sp>
        <p:nvSpPr>
          <p:cNvPr id="46094" name="TextBox 15"/>
          <p:cNvSpPr txBox="1">
            <a:spLocks noChangeArrowheads="1"/>
          </p:cNvSpPr>
          <p:nvPr/>
        </p:nvSpPr>
        <p:spPr bwMode="auto">
          <a:xfrm>
            <a:off x="5334000" y="34290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a</a:t>
            </a:r>
            <a:r>
              <a:rPr lang="en-US"/>
              <a:t>3</a:t>
            </a:r>
          </a:p>
        </p:txBody>
      </p:sp>
      <p:sp>
        <p:nvSpPr>
          <p:cNvPr id="46095" name="TextBox 17"/>
          <p:cNvSpPr txBox="1">
            <a:spLocks noChangeArrowheads="1"/>
          </p:cNvSpPr>
          <p:nvPr/>
        </p:nvSpPr>
        <p:spPr bwMode="auto">
          <a:xfrm>
            <a:off x="2362200" y="4724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46096" name="TextBox 19"/>
          <p:cNvSpPr txBox="1">
            <a:spLocks noChangeArrowheads="1"/>
          </p:cNvSpPr>
          <p:nvPr/>
        </p:nvSpPr>
        <p:spPr bwMode="auto">
          <a:xfrm>
            <a:off x="1295400" y="266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209800" y="3429000"/>
            <a:ext cx="16002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98" name="TextBox 17"/>
          <p:cNvSpPr txBox="1">
            <a:spLocks noChangeArrowheads="1"/>
          </p:cNvSpPr>
          <p:nvPr/>
        </p:nvSpPr>
        <p:spPr bwMode="auto">
          <a:xfrm>
            <a:off x="3810000" y="3429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Symbol" pitchFamily="18" charset="2"/>
              </a:rPr>
              <a:t>a1+a</a:t>
            </a:r>
            <a:r>
              <a:rPr lang="en-US" sz="1400"/>
              <a:t>2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096000" y="3581400"/>
            <a:ext cx="685800" cy="1588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3124200" y="4876800"/>
            <a:ext cx="304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2897188" y="4343400"/>
            <a:ext cx="1065212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29000" y="3810000"/>
            <a:ext cx="381000" cy="1588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103" name="TextBox 17"/>
          <p:cNvSpPr txBox="1">
            <a:spLocks noChangeArrowheads="1"/>
          </p:cNvSpPr>
          <p:nvPr/>
        </p:nvSpPr>
        <p:spPr bwMode="auto">
          <a:xfrm>
            <a:off x="14478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47800" y="3048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Three-Stage Reduction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6EAB7990-B640-4020-A2C6-68212ECC6DEF}" type="slidenum">
              <a:rPr lang="en-US"/>
              <a:pPr algn="r">
                <a:defRPr/>
              </a:pPr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275013"/>
            <a:ext cx="228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275013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29101" y="3617912"/>
            <a:ext cx="68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894" y="3617119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114" name="TextBox 11"/>
          <p:cNvSpPr txBox="1">
            <a:spLocks noChangeArrowheads="1"/>
          </p:cNvSpPr>
          <p:nvPr/>
        </p:nvSpPr>
        <p:spPr bwMode="auto">
          <a:xfrm>
            <a:off x="3733800" y="2895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“Adder” pipeline</a:t>
            </a:r>
          </a:p>
        </p:txBody>
      </p:sp>
      <p:sp>
        <p:nvSpPr>
          <p:cNvPr id="47115" name="TextBox 12"/>
          <p:cNvSpPr txBox="1">
            <a:spLocks noChangeArrowheads="1"/>
          </p:cNvSpPr>
          <p:nvPr/>
        </p:nvSpPr>
        <p:spPr bwMode="auto">
          <a:xfrm>
            <a:off x="2286000" y="39624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7116" name="TextBox 13"/>
          <p:cNvSpPr txBox="1">
            <a:spLocks noChangeArrowheads="1"/>
          </p:cNvSpPr>
          <p:nvPr/>
        </p:nvSpPr>
        <p:spPr bwMode="auto">
          <a:xfrm>
            <a:off x="6705600" y="26670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7117" name="TextBox 14"/>
          <p:cNvSpPr txBox="1">
            <a:spLocks noChangeArrowheads="1"/>
          </p:cNvSpPr>
          <p:nvPr/>
        </p:nvSpPr>
        <p:spPr bwMode="auto">
          <a:xfrm>
            <a:off x="5334000" y="34290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Arial" pitchFamily="34" charset="0"/>
              </a:rPr>
              <a:t>B1</a:t>
            </a:r>
          </a:p>
        </p:txBody>
      </p:sp>
      <p:sp>
        <p:nvSpPr>
          <p:cNvPr id="47118" name="TextBox 15"/>
          <p:cNvSpPr txBox="1">
            <a:spLocks noChangeArrowheads="1"/>
          </p:cNvSpPr>
          <p:nvPr/>
        </p:nvSpPr>
        <p:spPr bwMode="auto">
          <a:xfrm>
            <a:off x="6781800" y="34290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a</a:t>
            </a:r>
            <a:r>
              <a:rPr lang="en-US"/>
              <a:t>3</a:t>
            </a:r>
          </a:p>
        </p:txBody>
      </p:sp>
      <p:sp>
        <p:nvSpPr>
          <p:cNvPr id="47119" name="TextBox 19"/>
          <p:cNvSpPr txBox="1">
            <a:spLocks noChangeArrowheads="1"/>
          </p:cNvSpPr>
          <p:nvPr/>
        </p:nvSpPr>
        <p:spPr bwMode="auto">
          <a:xfrm>
            <a:off x="1295400" y="266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209800" y="3429000"/>
            <a:ext cx="16002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121" name="TextBox 17"/>
          <p:cNvSpPr txBox="1">
            <a:spLocks noChangeArrowheads="1"/>
          </p:cNvSpPr>
          <p:nvPr/>
        </p:nvSpPr>
        <p:spPr bwMode="auto">
          <a:xfrm>
            <a:off x="4572000" y="3429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Symbol" pitchFamily="18" charset="2"/>
              </a:rPr>
              <a:t>a1+a</a:t>
            </a:r>
            <a:r>
              <a:rPr lang="en-US" sz="1400"/>
              <a:t>2</a:t>
            </a:r>
          </a:p>
        </p:txBody>
      </p:sp>
      <p:sp>
        <p:nvSpPr>
          <p:cNvPr id="47122" name="TextBox 17"/>
          <p:cNvSpPr txBox="1">
            <a:spLocks noChangeArrowheads="1"/>
          </p:cNvSpPr>
          <p:nvPr/>
        </p:nvSpPr>
        <p:spPr bwMode="auto">
          <a:xfrm>
            <a:off x="14478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B4</a:t>
            </a:r>
          </a:p>
        </p:txBody>
      </p:sp>
      <p:sp>
        <p:nvSpPr>
          <p:cNvPr id="47123" name="TextBox 17"/>
          <p:cNvSpPr txBox="1">
            <a:spLocks noChangeArrowheads="1"/>
          </p:cNvSpPr>
          <p:nvPr/>
        </p:nvSpPr>
        <p:spPr bwMode="auto">
          <a:xfrm>
            <a:off x="3810000" y="3429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B2+B3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96000" y="3581400"/>
            <a:ext cx="304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094413" y="3886200"/>
            <a:ext cx="611188" cy="1587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3429000" y="4191000"/>
            <a:ext cx="2971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238501" y="4000500"/>
            <a:ext cx="381000" cy="3175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9000" y="3810000"/>
            <a:ext cx="381000" cy="1588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47800" y="3048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Three-Stage Reduction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64DD1A4F-EDCA-4C46-A39D-1A7BF17107AB}" type="slidenum">
              <a:rPr lang="en-US"/>
              <a:pPr algn="r">
                <a:defRPr/>
              </a:pPr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275013"/>
            <a:ext cx="228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275013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29101" y="3617912"/>
            <a:ext cx="68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894" y="3617119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3733800" y="2895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“Adder” pipeline</a:t>
            </a:r>
          </a:p>
        </p:txBody>
      </p:sp>
      <p:sp>
        <p:nvSpPr>
          <p:cNvPr id="48139" name="TextBox 12"/>
          <p:cNvSpPr txBox="1">
            <a:spLocks noChangeArrowheads="1"/>
          </p:cNvSpPr>
          <p:nvPr/>
        </p:nvSpPr>
        <p:spPr bwMode="auto">
          <a:xfrm>
            <a:off x="2286000" y="39624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8140" name="TextBox 13"/>
          <p:cNvSpPr txBox="1">
            <a:spLocks noChangeArrowheads="1"/>
          </p:cNvSpPr>
          <p:nvPr/>
        </p:nvSpPr>
        <p:spPr bwMode="auto">
          <a:xfrm>
            <a:off x="6705600" y="26670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8141" name="TextBox 15"/>
          <p:cNvSpPr txBox="1">
            <a:spLocks noChangeArrowheads="1"/>
          </p:cNvSpPr>
          <p:nvPr/>
        </p:nvSpPr>
        <p:spPr bwMode="auto">
          <a:xfrm>
            <a:off x="6781800" y="34290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Symbol" pitchFamily="18" charset="2"/>
              </a:rPr>
              <a:t>a</a:t>
            </a:r>
            <a:r>
              <a:rPr lang="en-US"/>
              <a:t>3</a:t>
            </a:r>
          </a:p>
        </p:txBody>
      </p:sp>
      <p:sp>
        <p:nvSpPr>
          <p:cNvPr id="48142" name="TextBox 19"/>
          <p:cNvSpPr txBox="1">
            <a:spLocks noChangeArrowheads="1"/>
          </p:cNvSpPr>
          <p:nvPr/>
        </p:nvSpPr>
        <p:spPr bwMode="auto">
          <a:xfrm>
            <a:off x="1295400" y="266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8143" name="TextBox 17"/>
          <p:cNvSpPr txBox="1">
            <a:spLocks noChangeArrowheads="1"/>
          </p:cNvSpPr>
          <p:nvPr/>
        </p:nvSpPr>
        <p:spPr bwMode="auto">
          <a:xfrm>
            <a:off x="5334000" y="3429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Symbol" pitchFamily="18" charset="2"/>
              </a:rPr>
              <a:t>a1+a</a:t>
            </a:r>
            <a:r>
              <a:rPr lang="en-US" sz="1400"/>
              <a:t>2</a:t>
            </a:r>
          </a:p>
        </p:txBody>
      </p:sp>
      <p:sp>
        <p:nvSpPr>
          <p:cNvPr id="48144" name="TextBox 17"/>
          <p:cNvSpPr txBox="1">
            <a:spLocks noChangeArrowheads="1"/>
          </p:cNvSpPr>
          <p:nvPr/>
        </p:nvSpPr>
        <p:spPr bwMode="auto">
          <a:xfrm>
            <a:off x="14478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B5</a:t>
            </a:r>
          </a:p>
        </p:txBody>
      </p:sp>
      <p:sp>
        <p:nvSpPr>
          <p:cNvPr id="48145" name="TextBox 17"/>
          <p:cNvSpPr txBox="1">
            <a:spLocks noChangeArrowheads="1"/>
          </p:cNvSpPr>
          <p:nvPr/>
        </p:nvSpPr>
        <p:spPr bwMode="auto">
          <a:xfrm>
            <a:off x="4572000" y="3429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B2+B3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96000" y="3581400"/>
            <a:ext cx="304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094413" y="3886200"/>
            <a:ext cx="611188" cy="1587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3429000" y="4191000"/>
            <a:ext cx="2971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238501" y="4000500"/>
            <a:ext cx="381000" cy="3175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9000" y="3810000"/>
            <a:ext cx="381000" cy="1588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151" name="TextBox 17"/>
          <p:cNvSpPr txBox="1">
            <a:spLocks noChangeArrowheads="1"/>
          </p:cNvSpPr>
          <p:nvPr/>
        </p:nvSpPr>
        <p:spPr bwMode="auto">
          <a:xfrm>
            <a:off x="3810000" y="3429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B1+B4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219201" y="4343400"/>
            <a:ext cx="1219200" cy="3175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28800" y="4953000"/>
            <a:ext cx="5334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00400" y="3429000"/>
            <a:ext cx="6096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543800" y="3581400"/>
            <a:ext cx="304800" cy="1588"/>
          </a:xfrm>
          <a:prstGeom prst="straightConnector1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431088" y="4000500"/>
            <a:ext cx="836612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3200400" y="4419600"/>
            <a:ext cx="46482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2706688" y="3924300"/>
            <a:ext cx="989012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47800" y="3048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Three-Stage Reduction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CA6A525E-3C66-4CFF-A075-54A24C007B3B}" type="slidenum">
              <a:rPr lang="en-US"/>
              <a:pPr algn="r">
                <a:defRPr/>
              </a:pPr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275013"/>
            <a:ext cx="228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275013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29101" y="3617912"/>
            <a:ext cx="68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894" y="3617119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733800" y="2895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“Adder” pipeline</a:t>
            </a:r>
          </a:p>
        </p:txBody>
      </p:sp>
      <p:sp>
        <p:nvSpPr>
          <p:cNvPr id="49163" name="TextBox 12"/>
          <p:cNvSpPr txBox="1">
            <a:spLocks noChangeArrowheads="1"/>
          </p:cNvSpPr>
          <p:nvPr/>
        </p:nvSpPr>
        <p:spPr bwMode="auto">
          <a:xfrm>
            <a:off x="2286000" y="39624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9164" name="TextBox 13"/>
          <p:cNvSpPr txBox="1">
            <a:spLocks noChangeArrowheads="1"/>
          </p:cNvSpPr>
          <p:nvPr/>
        </p:nvSpPr>
        <p:spPr bwMode="auto">
          <a:xfrm>
            <a:off x="6705600" y="26670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49165" name="TextBox 19"/>
          <p:cNvSpPr txBox="1">
            <a:spLocks noChangeArrowheads="1"/>
          </p:cNvSpPr>
          <p:nvPr/>
        </p:nvSpPr>
        <p:spPr bwMode="auto">
          <a:xfrm>
            <a:off x="1295400" y="266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49166" name="TextBox 17"/>
          <p:cNvSpPr txBox="1">
            <a:spLocks noChangeArrowheads="1"/>
          </p:cNvSpPr>
          <p:nvPr/>
        </p:nvSpPr>
        <p:spPr bwMode="auto">
          <a:xfrm>
            <a:off x="3810000" y="3352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Symbol" pitchFamily="18" charset="2"/>
              </a:rPr>
              <a:t>a1+a</a:t>
            </a:r>
            <a:r>
              <a:rPr lang="en-US" sz="1400"/>
              <a:t>2</a:t>
            </a:r>
            <a:r>
              <a:rPr lang="en-US" sz="1400">
                <a:latin typeface="Symbol" pitchFamily="18" charset="2"/>
              </a:rPr>
              <a:t>+a</a:t>
            </a:r>
            <a:r>
              <a:rPr lang="en-US" sz="1400"/>
              <a:t>3</a:t>
            </a:r>
          </a:p>
        </p:txBody>
      </p:sp>
      <p:sp>
        <p:nvSpPr>
          <p:cNvPr id="49167" name="TextBox 17"/>
          <p:cNvSpPr txBox="1">
            <a:spLocks noChangeArrowheads="1"/>
          </p:cNvSpPr>
          <p:nvPr/>
        </p:nvSpPr>
        <p:spPr bwMode="auto">
          <a:xfrm>
            <a:off x="14478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B6</a:t>
            </a:r>
          </a:p>
        </p:txBody>
      </p:sp>
      <p:sp>
        <p:nvSpPr>
          <p:cNvPr id="49168" name="TextBox 17"/>
          <p:cNvSpPr txBox="1">
            <a:spLocks noChangeArrowheads="1"/>
          </p:cNvSpPr>
          <p:nvPr/>
        </p:nvSpPr>
        <p:spPr bwMode="auto">
          <a:xfrm>
            <a:off x="5334000" y="3429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B2+B3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96000" y="3581400"/>
            <a:ext cx="304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094413" y="3886200"/>
            <a:ext cx="611188" cy="1587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3429000" y="4191000"/>
            <a:ext cx="2971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238501" y="4000500"/>
            <a:ext cx="381000" cy="3175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9000" y="3810000"/>
            <a:ext cx="381000" cy="1588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174" name="TextBox 17"/>
          <p:cNvSpPr txBox="1">
            <a:spLocks noChangeArrowheads="1"/>
          </p:cNvSpPr>
          <p:nvPr/>
        </p:nvSpPr>
        <p:spPr bwMode="auto">
          <a:xfrm>
            <a:off x="4572000" y="3429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B1+B4</a:t>
            </a:r>
          </a:p>
        </p:txBody>
      </p:sp>
      <p:sp>
        <p:nvSpPr>
          <p:cNvPr id="49175" name="TextBox 17"/>
          <p:cNvSpPr txBox="1">
            <a:spLocks noChangeArrowheads="1"/>
          </p:cNvSpPr>
          <p:nvPr/>
        </p:nvSpPr>
        <p:spPr bwMode="auto">
          <a:xfrm>
            <a:off x="2362200" y="4724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B5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209800" y="3429000"/>
            <a:ext cx="16002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47800" y="3048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Three-Stage Reduction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6D5CD80B-074C-4683-8FC2-142EF4913B77}" type="slidenum">
              <a:rPr lang="en-US"/>
              <a:pPr algn="r">
                <a:defRPr/>
              </a:pPr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275013"/>
            <a:ext cx="228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275013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29101" y="3617912"/>
            <a:ext cx="68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894" y="3617119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186" name="TextBox 11"/>
          <p:cNvSpPr txBox="1">
            <a:spLocks noChangeArrowheads="1"/>
          </p:cNvSpPr>
          <p:nvPr/>
        </p:nvSpPr>
        <p:spPr bwMode="auto">
          <a:xfrm>
            <a:off x="3733800" y="2895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“Adder” pipeline</a:t>
            </a:r>
          </a:p>
        </p:txBody>
      </p:sp>
      <p:sp>
        <p:nvSpPr>
          <p:cNvPr id="50187" name="TextBox 12"/>
          <p:cNvSpPr txBox="1">
            <a:spLocks noChangeArrowheads="1"/>
          </p:cNvSpPr>
          <p:nvPr/>
        </p:nvSpPr>
        <p:spPr bwMode="auto">
          <a:xfrm>
            <a:off x="2286000" y="39624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50188" name="TextBox 13"/>
          <p:cNvSpPr txBox="1">
            <a:spLocks noChangeArrowheads="1"/>
          </p:cNvSpPr>
          <p:nvPr/>
        </p:nvSpPr>
        <p:spPr bwMode="auto">
          <a:xfrm>
            <a:off x="6705600" y="26670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50189" name="TextBox 19"/>
          <p:cNvSpPr txBox="1">
            <a:spLocks noChangeArrowheads="1"/>
          </p:cNvSpPr>
          <p:nvPr/>
        </p:nvSpPr>
        <p:spPr bwMode="auto">
          <a:xfrm>
            <a:off x="1295400" y="266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50190" name="TextBox 17"/>
          <p:cNvSpPr txBox="1">
            <a:spLocks noChangeArrowheads="1"/>
          </p:cNvSpPr>
          <p:nvPr/>
        </p:nvSpPr>
        <p:spPr bwMode="auto">
          <a:xfrm>
            <a:off x="4572000" y="3352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Symbol" pitchFamily="18" charset="2"/>
              </a:rPr>
              <a:t>a1+a</a:t>
            </a:r>
            <a:r>
              <a:rPr lang="en-US" sz="1400"/>
              <a:t>2</a:t>
            </a:r>
            <a:r>
              <a:rPr lang="en-US" sz="1400">
                <a:latin typeface="Symbol" pitchFamily="18" charset="2"/>
              </a:rPr>
              <a:t>+a</a:t>
            </a:r>
            <a:r>
              <a:rPr lang="en-US" sz="1400"/>
              <a:t>3</a:t>
            </a:r>
          </a:p>
        </p:txBody>
      </p:sp>
      <p:sp>
        <p:nvSpPr>
          <p:cNvPr id="50191" name="TextBox 17"/>
          <p:cNvSpPr txBox="1">
            <a:spLocks noChangeArrowheads="1"/>
          </p:cNvSpPr>
          <p:nvPr/>
        </p:nvSpPr>
        <p:spPr bwMode="auto">
          <a:xfrm>
            <a:off x="14478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B7</a:t>
            </a:r>
          </a:p>
        </p:txBody>
      </p:sp>
      <p:sp>
        <p:nvSpPr>
          <p:cNvPr id="50192" name="TextBox 17"/>
          <p:cNvSpPr txBox="1">
            <a:spLocks noChangeArrowheads="1"/>
          </p:cNvSpPr>
          <p:nvPr/>
        </p:nvSpPr>
        <p:spPr bwMode="auto">
          <a:xfrm>
            <a:off x="3810000" y="3352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B2+B3+B6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96000" y="3581400"/>
            <a:ext cx="304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094413" y="3886200"/>
            <a:ext cx="611188" cy="1587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3429000" y="4191000"/>
            <a:ext cx="2971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238501" y="4000500"/>
            <a:ext cx="381000" cy="3175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9000" y="3810000"/>
            <a:ext cx="381000" cy="1588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198" name="TextBox 17"/>
          <p:cNvSpPr txBox="1">
            <a:spLocks noChangeArrowheads="1"/>
          </p:cNvSpPr>
          <p:nvPr/>
        </p:nvSpPr>
        <p:spPr bwMode="auto">
          <a:xfrm>
            <a:off x="5334000" y="3429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B1+B4</a:t>
            </a:r>
          </a:p>
        </p:txBody>
      </p:sp>
      <p:sp>
        <p:nvSpPr>
          <p:cNvPr id="50199" name="TextBox 17"/>
          <p:cNvSpPr txBox="1">
            <a:spLocks noChangeArrowheads="1"/>
          </p:cNvSpPr>
          <p:nvPr/>
        </p:nvSpPr>
        <p:spPr bwMode="auto">
          <a:xfrm>
            <a:off x="2362200" y="4724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B5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209800" y="3429000"/>
            <a:ext cx="16002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47800" y="3048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Three-Stage Reduction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A17F88C9-A1AD-4210-995D-12CDAB9AA918}" type="slidenum">
              <a:rPr lang="en-US"/>
              <a:pPr algn="r">
                <a:defRPr/>
              </a:pPr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275013"/>
            <a:ext cx="228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275013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29101" y="3617912"/>
            <a:ext cx="68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894" y="3617119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10" name="TextBox 11"/>
          <p:cNvSpPr txBox="1">
            <a:spLocks noChangeArrowheads="1"/>
          </p:cNvSpPr>
          <p:nvPr/>
        </p:nvSpPr>
        <p:spPr bwMode="auto">
          <a:xfrm>
            <a:off x="3733800" y="2895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“Adder” pipeline</a:t>
            </a:r>
          </a:p>
        </p:txBody>
      </p:sp>
      <p:sp>
        <p:nvSpPr>
          <p:cNvPr id="51211" name="TextBox 12"/>
          <p:cNvSpPr txBox="1">
            <a:spLocks noChangeArrowheads="1"/>
          </p:cNvSpPr>
          <p:nvPr/>
        </p:nvSpPr>
        <p:spPr bwMode="auto">
          <a:xfrm>
            <a:off x="2286000" y="39624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51212" name="TextBox 13"/>
          <p:cNvSpPr txBox="1">
            <a:spLocks noChangeArrowheads="1"/>
          </p:cNvSpPr>
          <p:nvPr/>
        </p:nvSpPr>
        <p:spPr bwMode="auto">
          <a:xfrm>
            <a:off x="6705600" y="26670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51213" name="TextBox 19"/>
          <p:cNvSpPr txBox="1">
            <a:spLocks noChangeArrowheads="1"/>
          </p:cNvSpPr>
          <p:nvPr/>
        </p:nvSpPr>
        <p:spPr bwMode="auto">
          <a:xfrm>
            <a:off x="1295400" y="266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51214" name="TextBox 17"/>
          <p:cNvSpPr txBox="1">
            <a:spLocks noChangeArrowheads="1"/>
          </p:cNvSpPr>
          <p:nvPr/>
        </p:nvSpPr>
        <p:spPr bwMode="auto">
          <a:xfrm>
            <a:off x="5334000" y="3352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Symbol" pitchFamily="18" charset="2"/>
              </a:rPr>
              <a:t>a1+a</a:t>
            </a:r>
            <a:r>
              <a:rPr lang="en-US" sz="1400"/>
              <a:t>2</a:t>
            </a:r>
            <a:r>
              <a:rPr lang="en-US" sz="1400">
                <a:latin typeface="Symbol" pitchFamily="18" charset="2"/>
              </a:rPr>
              <a:t>+a</a:t>
            </a:r>
            <a:r>
              <a:rPr lang="en-US" sz="1400"/>
              <a:t>3</a:t>
            </a:r>
          </a:p>
        </p:txBody>
      </p:sp>
      <p:sp>
        <p:nvSpPr>
          <p:cNvPr id="51215" name="TextBox 17"/>
          <p:cNvSpPr txBox="1">
            <a:spLocks noChangeArrowheads="1"/>
          </p:cNvSpPr>
          <p:nvPr/>
        </p:nvSpPr>
        <p:spPr bwMode="auto">
          <a:xfrm>
            <a:off x="14478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B8</a:t>
            </a:r>
          </a:p>
        </p:txBody>
      </p:sp>
      <p:sp>
        <p:nvSpPr>
          <p:cNvPr id="51216" name="TextBox 17"/>
          <p:cNvSpPr txBox="1">
            <a:spLocks noChangeArrowheads="1"/>
          </p:cNvSpPr>
          <p:nvPr/>
        </p:nvSpPr>
        <p:spPr bwMode="auto">
          <a:xfrm>
            <a:off x="4572000" y="3352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B2+B3+B6</a:t>
            </a:r>
          </a:p>
        </p:txBody>
      </p:sp>
      <p:sp>
        <p:nvSpPr>
          <p:cNvPr id="51217" name="TextBox 17"/>
          <p:cNvSpPr txBox="1">
            <a:spLocks noChangeArrowheads="1"/>
          </p:cNvSpPr>
          <p:nvPr/>
        </p:nvSpPr>
        <p:spPr bwMode="auto">
          <a:xfrm>
            <a:off x="3810000" y="3352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B1+B4+B7</a:t>
            </a:r>
          </a:p>
        </p:txBody>
      </p:sp>
      <p:sp>
        <p:nvSpPr>
          <p:cNvPr id="51218" name="TextBox 17"/>
          <p:cNvSpPr txBox="1">
            <a:spLocks noChangeArrowheads="1"/>
          </p:cNvSpPr>
          <p:nvPr/>
        </p:nvSpPr>
        <p:spPr bwMode="auto">
          <a:xfrm>
            <a:off x="2362200" y="4724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B5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209800" y="3429000"/>
            <a:ext cx="16002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3124200" y="4876800"/>
            <a:ext cx="304800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897188" y="4343400"/>
            <a:ext cx="1065212" cy="1588"/>
          </a:xfrm>
          <a:prstGeom prst="line">
            <a:avLst/>
          </a:prstGeom>
          <a:ln>
            <a:prstDash val="lg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29000" y="3810000"/>
            <a:ext cx="381000" cy="1588"/>
          </a:xfrm>
          <a:prstGeom prst="line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47800" y="3048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Three-Stage Reduction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413672E2-73BD-4A66-AEA3-3B161333637D}" type="slidenum">
              <a:rPr lang="en-US"/>
              <a:pPr algn="r">
                <a:defRPr/>
              </a:pPr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275013"/>
            <a:ext cx="228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72000"/>
            <a:ext cx="762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275013"/>
            <a:ext cx="762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229101" y="3617912"/>
            <a:ext cx="6858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91894" y="3617119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34" name="TextBox 11"/>
          <p:cNvSpPr txBox="1">
            <a:spLocks noChangeArrowheads="1"/>
          </p:cNvSpPr>
          <p:nvPr/>
        </p:nvSpPr>
        <p:spPr bwMode="auto">
          <a:xfrm>
            <a:off x="3733800" y="2895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“Adder” pipeline</a:t>
            </a:r>
          </a:p>
        </p:txBody>
      </p:sp>
      <p:sp>
        <p:nvSpPr>
          <p:cNvPr id="52235" name="TextBox 12"/>
          <p:cNvSpPr txBox="1">
            <a:spLocks noChangeArrowheads="1"/>
          </p:cNvSpPr>
          <p:nvPr/>
        </p:nvSpPr>
        <p:spPr bwMode="auto">
          <a:xfrm>
            <a:off x="2286000" y="39624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52236" name="TextBox 13"/>
          <p:cNvSpPr txBox="1">
            <a:spLocks noChangeArrowheads="1"/>
          </p:cNvSpPr>
          <p:nvPr/>
        </p:nvSpPr>
        <p:spPr bwMode="auto">
          <a:xfrm>
            <a:off x="6705600" y="2667000"/>
            <a:ext cx="99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Output</a:t>
            </a:r>
          </a:p>
          <a:p>
            <a:pPr algn="ctr"/>
            <a:r>
              <a:rPr lang="en-US"/>
              <a:t>buffer</a:t>
            </a:r>
          </a:p>
        </p:txBody>
      </p:sp>
      <p:sp>
        <p:nvSpPr>
          <p:cNvPr id="52237" name="TextBox 19"/>
          <p:cNvSpPr txBox="1">
            <a:spLocks noChangeArrowheads="1"/>
          </p:cNvSpPr>
          <p:nvPr/>
        </p:nvSpPr>
        <p:spPr bwMode="auto">
          <a:xfrm>
            <a:off x="1295400" y="266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52238" name="TextBox 17"/>
          <p:cNvSpPr txBox="1">
            <a:spLocks noChangeArrowheads="1"/>
          </p:cNvSpPr>
          <p:nvPr/>
        </p:nvSpPr>
        <p:spPr bwMode="auto">
          <a:xfrm>
            <a:off x="14478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C1</a:t>
            </a:r>
          </a:p>
        </p:txBody>
      </p:sp>
      <p:sp>
        <p:nvSpPr>
          <p:cNvPr id="52239" name="TextBox 17"/>
          <p:cNvSpPr txBox="1">
            <a:spLocks noChangeArrowheads="1"/>
          </p:cNvSpPr>
          <p:nvPr/>
        </p:nvSpPr>
        <p:spPr bwMode="auto">
          <a:xfrm>
            <a:off x="5334000" y="3352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B2+B3+B6</a:t>
            </a:r>
          </a:p>
        </p:txBody>
      </p:sp>
      <p:sp>
        <p:nvSpPr>
          <p:cNvPr id="52240" name="TextBox 17"/>
          <p:cNvSpPr txBox="1">
            <a:spLocks noChangeArrowheads="1"/>
          </p:cNvSpPr>
          <p:nvPr/>
        </p:nvSpPr>
        <p:spPr bwMode="auto">
          <a:xfrm>
            <a:off x="4572000" y="3352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B1+B4+B7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209800" y="3429000"/>
            <a:ext cx="16002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42" name="TextBox 17"/>
          <p:cNvSpPr txBox="1">
            <a:spLocks noChangeArrowheads="1"/>
          </p:cNvSpPr>
          <p:nvPr/>
        </p:nvSpPr>
        <p:spPr bwMode="auto">
          <a:xfrm>
            <a:off x="3810000" y="34290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pitchFamily="34" charset="0"/>
              </a:rPr>
              <a:t>B5+B8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819400" y="3810000"/>
            <a:ext cx="9906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2286000" y="35925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096000" y="3613150"/>
            <a:ext cx="685800" cy="4763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 Set Size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smtClean="0"/>
              <a:t>Four “configurations”: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1600" smtClean="0"/>
          </a:p>
          <a:p>
            <a:endParaRPr lang="en-US" sz="1600" smtClean="0"/>
          </a:p>
          <a:p>
            <a:r>
              <a:rPr lang="en-US" sz="1600" smtClean="0"/>
              <a:t>Deterministic control sequence, triggered by set change:</a:t>
            </a:r>
          </a:p>
          <a:p>
            <a:pPr lvl="1"/>
            <a:r>
              <a:rPr lang="en-US" sz="1400" smtClean="0"/>
              <a:t>D, A, C, B, A, B, B, C, B/D</a:t>
            </a:r>
          </a:p>
          <a:p>
            <a:endParaRPr lang="en-US" sz="1600" smtClean="0"/>
          </a:p>
          <a:p>
            <a:r>
              <a:rPr lang="en-US" sz="1600" smtClean="0"/>
              <a:t>Minimum set size is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7E9A7F74-EA19-4CAB-8B6E-2CC1EA6503E9}" type="slidenum">
              <a:rPr lang="en-US"/>
              <a:pPr algn="r">
                <a:defRPr/>
              </a:pPr>
              <a:t>38</a:t>
            </a:fld>
            <a:endParaRPr lang="en-US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3962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Case:  Sparse Matrix-Vector Multiply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CF91508B-7AD2-4B1B-9054-CBFB228AB163}" type="slidenum">
              <a:rPr lang="en-US"/>
              <a:pPr algn="r">
                <a:defRPr/>
              </a:pPr>
              <a:t>39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905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75406" y="2666206"/>
            <a:ext cx="1524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278" name="TextBox 11"/>
          <p:cNvSpPr txBox="1">
            <a:spLocks noChangeArrowheads="1"/>
          </p:cNvSpPr>
          <p:nvPr/>
        </p:nvSpPr>
        <p:spPr bwMode="auto">
          <a:xfrm>
            <a:off x="762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4279" name="TextBox 12"/>
          <p:cNvSpPr txBox="1">
            <a:spLocks noChangeArrowheads="1"/>
          </p:cNvSpPr>
          <p:nvPr/>
        </p:nvSpPr>
        <p:spPr bwMode="auto">
          <a:xfrm>
            <a:off x="1066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0" name="TextBox 13"/>
          <p:cNvSpPr txBox="1">
            <a:spLocks noChangeArrowheads="1"/>
          </p:cNvSpPr>
          <p:nvPr/>
        </p:nvSpPr>
        <p:spPr bwMode="auto">
          <a:xfrm>
            <a:off x="1371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1" name="TextBox 14"/>
          <p:cNvSpPr txBox="1">
            <a:spLocks noChangeArrowheads="1"/>
          </p:cNvSpPr>
          <p:nvPr/>
        </p:nvSpPr>
        <p:spPr bwMode="auto">
          <a:xfrm>
            <a:off x="1676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2" name="TextBox 15"/>
          <p:cNvSpPr txBox="1">
            <a:spLocks noChangeArrowheads="1"/>
          </p:cNvSpPr>
          <p:nvPr/>
        </p:nvSpPr>
        <p:spPr bwMode="auto">
          <a:xfrm>
            <a:off x="1981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4283" name="TextBox 16"/>
          <p:cNvSpPr txBox="1">
            <a:spLocks noChangeArrowheads="1"/>
          </p:cNvSpPr>
          <p:nvPr/>
        </p:nvSpPr>
        <p:spPr bwMode="auto">
          <a:xfrm>
            <a:off x="2286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4" name="TextBox 17"/>
          <p:cNvSpPr txBox="1">
            <a:spLocks noChangeArrowheads="1"/>
          </p:cNvSpPr>
          <p:nvPr/>
        </p:nvSpPr>
        <p:spPr bwMode="auto">
          <a:xfrm>
            <a:off x="7620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5" name="TextBox 18"/>
          <p:cNvSpPr txBox="1">
            <a:spLocks noChangeArrowheads="1"/>
          </p:cNvSpPr>
          <p:nvPr/>
        </p:nvSpPr>
        <p:spPr bwMode="auto">
          <a:xfrm>
            <a:off x="10668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6" name="TextBox 19"/>
          <p:cNvSpPr txBox="1">
            <a:spLocks noChangeArrowheads="1"/>
          </p:cNvSpPr>
          <p:nvPr/>
        </p:nvSpPr>
        <p:spPr bwMode="auto">
          <a:xfrm>
            <a:off x="13716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7" name="TextBox 20"/>
          <p:cNvSpPr txBox="1">
            <a:spLocks noChangeArrowheads="1"/>
          </p:cNvSpPr>
          <p:nvPr/>
        </p:nvSpPr>
        <p:spPr bwMode="auto">
          <a:xfrm>
            <a:off x="16764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288" name="TextBox 21"/>
          <p:cNvSpPr txBox="1">
            <a:spLocks noChangeArrowheads="1"/>
          </p:cNvSpPr>
          <p:nvPr/>
        </p:nvSpPr>
        <p:spPr bwMode="auto">
          <a:xfrm>
            <a:off x="19812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9" name="TextBox 22"/>
          <p:cNvSpPr txBox="1">
            <a:spLocks noChangeArrowheads="1"/>
          </p:cNvSpPr>
          <p:nvPr/>
        </p:nvSpPr>
        <p:spPr bwMode="auto">
          <a:xfrm>
            <a:off x="22860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4290" name="TextBox 23"/>
          <p:cNvSpPr txBox="1">
            <a:spLocks noChangeArrowheads="1"/>
          </p:cNvSpPr>
          <p:nvPr/>
        </p:nvSpPr>
        <p:spPr bwMode="auto">
          <a:xfrm>
            <a:off x="7620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4291" name="TextBox 24"/>
          <p:cNvSpPr txBox="1">
            <a:spLocks noChangeArrowheads="1"/>
          </p:cNvSpPr>
          <p:nvPr/>
        </p:nvSpPr>
        <p:spPr bwMode="auto">
          <a:xfrm>
            <a:off x="10668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2" name="TextBox 25"/>
          <p:cNvSpPr txBox="1">
            <a:spLocks noChangeArrowheads="1"/>
          </p:cNvSpPr>
          <p:nvPr/>
        </p:nvSpPr>
        <p:spPr bwMode="auto">
          <a:xfrm>
            <a:off x="13716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3" name="TextBox 26"/>
          <p:cNvSpPr txBox="1">
            <a:spLocks noChangeArrowheads="1"/>
          </p:cNvSpPr>
          <p:nvPr/>
        </p:nvSpPr>
        <p:spPr bwMode="auto">
          <a:xfrm>
            <a:off x="16764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4" name="TextBox 27"/>
          <p:cNvSpPr txBox="1">
            <a:spLocks noChangeArrowheads="1"/>
          </p:cNvSpPr>
          <p:nvPr/>
        </p:nvSpPr>
        <p:spPr bwMode="auto">
          <a:xfrm>
            <a:off x="19812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4295" name="TextBox 28"/>
          <p:cNvSpPr txBox="1">
            <a:spLocks noChangeArrowheads="1"/>
          </p:cNvSpPr>
          <p:nvPr/>
        </p:nvSpPr>
        <p:spPr bwMode="auto">
          <a:xfrm>
            <a:off x="22860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296" name="TextBox 29"/>
          <p:cNvSpPr txBox="1">
            <a:spLocks noChangeArrowheads="1"/>
          </p:cNvSpPr>
          <p:nvPr/>
        </p:nvSpPr>
        <p:spPr bwMode="auto">
          <a:xfrm>
            <a:off x="7620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4297" name="TextBox 30"/>
          <p:cNvSpPr txBox="1">
            <a:spLocks noChangeArrowheads="1"/>
          </p:cNvSpPr>
          <p:nvPr/>
        </p:nvSpPr>
        <p:spPr bwMode="auto">
          <a:xfrm>
            <a:off x="10668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8" name="TextBox 31"/>
          <p:cNvSpPr txBox="1">
            <a:spLocks noChangeArrowheads="1"/>
          </p:cNvSpPr>
          <p:nvPr/>
        </p:nvSpPr>
        <p:spPr bwMode="auto">
          <a:xfrm>
            <a:off x="13716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9" name="TextBox 32"/>
          <p:cNvSpPr txBox="1">
            <a:spLocks noChangeArrowheads="1"/>
          </p:cNvSpPr>
          <p:nvPr/>
        </p:nvSpPr>
        <p:spPr bwMode="auto">
          <a:xfrm>
            <a:off x="16764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0" name="TextBox 33"/>
          <p:cNvSpPr txBox="1">
            <a:spLocks noChangeArrowheads="1"/>
          </p:cNvSpPr>
          <p:nvPr/>
        </p:nvSpPr>
        <p:spPr bwMode="auto">
          <a:xfrm>
            <a:off x="19812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1" name="TextBox 34"/>
          <p:cNvSpPr txBox="1">
            <a:spLocks noChangeArrowheads="1"/>
          </p:cNvSpPr>
          <p:nvPr/>
        </p:nvSpPr>
        <p:spPr bwMode="auto">
          <a:xfrm>
            <a:off x="22860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2" name="TextBox 35"/>
          <p:cNvSpPr txBox="1">
            <a:spLocks noChangeArrowheads="1"/>
          </p:cNvSpPr>
          <p:nvPr/>
        </p:nvSpPr>
        <p:spPr bwMode="auto">
          <a:xfrm>
            <a:off x="7620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3" name="TextBox 36"/>
          <p:cNvSpPr txBox="1">
            <a:spLocks noChangeArrowheads="1"/>
          </p:cNvSpPr>
          <p:nvPr/>
        </p:nvSpPr>
        <p:spPr bwMode="auto">
          <a:xfrm>
            <a:off x="10668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4" name="TextBox 37"/>
          <p:cNvSpPr txBox="1">
            <a:spLocks noChangeArrowheads="1"/>
          </p:cNvSpPr>
          <p:nvPr/>
        </p:nvSpPr>
        <p:spPr bwMode="auto">
          <a:xfrm>
            <a:off x="13716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305" name="TextBox 38"/>
          <p:cNvSpPr txBox="1">
            <a:spLocks noChangeArrowheads="1"/>
          </p:cNvSpPr>
          <p:nvPr/>
        </p:nvSpPr>
        <p:spPr bwMode="auto">
          <a:xfrm>
            <a:off x="16764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6" name="TextBox 39"/>
          <p:cNvSpPr txBox="1">
            <a:spLocks noChangeArrowheads="1"/>
          </p:cNvSpPr>
          <p:nvPr/>
        </p:nvSpPr>
        <p:spPr bwMode="auto">
          <a:xfrm>
            <a:off x="19812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4307" name="TextBox 40"/>
          <p:cNvSpPr txBox="1">
            <a:spLocks noChangeArrowheads="1"/>
          </p:cNvSpPr>
          <p:nvPr/>
        </p:nvSpPr>
        <p:spPr bwMode="auto">
          <a:xfrm>
            <a:off x="22860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8" name="TextBox 41"/>
          <p:cNvSpPr txBox="1">
            <a:spLocks noChangeArrowheads="1"/>
          </p:cNvSpPr>
          <p:nvPr/>
        </p:nvSpPr>
        <p:spPr bwMode="auto">
          <a:xfrm>
            <a:off x="7620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9" name="TextBox 42"/>
          <p:cNvSpPr txBox="1">
            <a:spLocks noChangeArrowheads="1"/>
          </p:cNvSpPr>
          <p:nvPr/>
        </p:nvSpPr>
        <p:spPr bwMode="auto">
          <a:xfrm>
            <a:off x="10668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0" name="TextBox 43"/>
          <p:cNvSpPr txBox="1">
            <a:spLocks noChangeArrowheads="1"/>
          </p:cNvSpPr>
          <p:nvPr/>
        </p:nvSpPr>
        <p:spPr bwMode="auto">
          <a:xfrm>
            <a:off x="13716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1" name="TextBox 44"/>
          <p:cNvSpPr txBox="1">
            <a:spLocks noChangeArrowheads="1"/>
          </p:cNvSpPr>
          <p:nvPr/>
        </p:nvSpPr>
        <p:spPr bwMode="auto">
          <a:xfrm>
            <a:off x="16764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4312" name="TextBox 45"/>
          <p:cNvSpPr txBox="1">
            <a:spLocks noChangeArrowheads="1"/>
          </p:cNvSpPr>
          <p:nvPr/>
        </p:nvSpPr>
        <p:spPr bwMode="auto">
          <a:xfrm>
            <a:off x="19812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3" name="TextBox 46"/>
          <p:cNvSpPr txBox="1">
            <a:spLocks noChangeArrowheads="1"/>
          </p:cNvSpPr>
          <p:nvPr/>
        </p:nvSpPr>
        <p:spPr bwMode="auto">
          <a:xfrm>
            <a:off x="22860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85800" y="3429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38400" y="1905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904207" y="2666206"/>
            <a:ext cx="1524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38400" y="3429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ight Arrow 54"/>
          <p:cNvSpPr/>
          <p:nvPr/>
        </p:nvSpPr>
        <p:spPr>
          <a:xfrm>
            <a:off x="2971800" y="2514600"/>
            <a:ext cx="685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810000" y="1905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val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10000" y="2373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col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810000" y="2906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ptr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495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800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105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410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715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019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324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629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934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239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543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495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8006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1054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4102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7150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019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3246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6294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9342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2390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543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4958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8006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1054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4102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7150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943600" y="2895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324600" y="2895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4958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0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8006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1054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4102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7150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60198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5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3246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6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6294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7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9342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8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72390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9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543800" y="1524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10</a:t>
            </a:r>
          </a:p>
        </p:txBody>
      </p:sp>
      <p:sp>
        <p:nvSpPr>
          <p:cNvPr id="103" name="Down Arrow 102"/>
          <p:cNvSpPr/>
          <p:nvPr/>
        </p:nvSpPr>
        <p:spPr>
          <a:xfrm rot="2506123">
            <a:off x="3603625" y="3325813"/>
            <a:ext cx="260350" cy="9001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447800" y="4648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(A,0) (B,4) (0,0) (C,3) (D,4) (0,0)…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400800" y="42672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/>
              <a:t>  Group vol/col</a:t>
            </a:r>
          </a:p>
          <a:p>
            <a:pPr>
              <a:buFont typeface="Arial" pitchFamily="34" charset="0"/>
              <a:buChar char="•"/>
            </a:pPr>
            <a:r>
              <a:rPr lang="en-US" sz="1400"/>
              <a:t>  Zero-terminate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04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			</a:t>
            </a:r>
            <a:fld id="{EE926171-A16C-4944-91A8-03D81CF9690C}" type="slidenum">
              <a:rPr lang="en-US"/>
              <a:pPr algn="r">
                <a:defRPr/>
              </a:pPr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“Traditional” Parallel/Multi-Processing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962400" cy="4648200"/>
          </a:xfrm>
        </p:spPr>
        <p:txBody>
          <a:bodyPr/>
          <a:lstStyle/>
          <a:p>
            <a:r>
              <a:rPr lang="en-US" dirty="0" smtClean="0"/>
              <a:t>Large-scale parallel platforms:</a:t>
            </a:r>
          </a:p>
          <a:p>
            <a:pPr lvl="1"/>
            <a:r>
              <a:rPr lang="en-US" sz="1400" dirty="0" smtClean="0"/>
              <a:t>Individual computers connected with a high-speed interconnect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Upper bound for speedup is </a:t>
            </a:r>
            <a:r>
              <a:rPr lang="en-US" i="1" dirty="0" smtClean="0"/>
              <a:t>n</a:t>
            </a:r>
            <a:r>
              <a:rPr lang="en-US" dirty="0" smtClean="0"/>
              <a:t>, where </a:t>
            </a:r>
            <a:r>
              <a:rPr lang="en-US" i="1" dirty="0" smtClean="0"/>
              <a:t>n</a:t>
            </a:r>
            <a:r>
              <a:rPr lang="en-US" dirty="0" smtClean="0"/>
              <a:t> = # processors</a:t>
            </a:r>
          </a:p>
          <a:p>
            <a:pPr lvl="1"/>
            <a:r>
              <a:rPr lang="en-US" sz="1400" dirty="0" smtClean="0"/>
              <a:t>How much parallelism in program?</a:t>
            </a:r>
          </a:p>
          <a:p>
            <a:pPr lvl="1"/>
            <a:r>
              <a:rPr lang="en-US" sz="1400" dirty="0" smtClean="0"/>
              <a:t>System, network overheads?</a:t>
            </a:r>
          </a:p>
        </p:txBody>
      </p:sp>
      <p:pic>
        <p:nvPicPr>
          <p:cNvPr id="19461" name="Picture 4" descr="supercomp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4038"/>
            <a:ext cx="45720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SpMV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D7AE816F-566C-4BB7-8860-50884E933ADF}" type="slidenum">
              <a:rPr lang="en-US"/>
              <a:pPr algn="r">
                <a:defRPr/>
              </a:pPr>
              <a:t>40</a:t>
            </a:fld>
            <a:endParaRPr lang="en-US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1905000"/>
            <a:ext cx="270192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334000" cy="533400"/>
          </a:xfrm>
        </p:spPr>
        <p:txBody>
          <a:bodyPr/>
          <a:lstStyle/>
          <a:p>
            <a:r>
              <a:rPr lang="en-US" sz="1600" smtClean="0"/>
              <a:t>Delete tree, replicate accumulator, schedule matrix data:</a:t>
            </a:r>
            <a:endParaRPr lang="en-US" sz="14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94045" y="2054999"/>
          <a:ext cx="5080000" cy="333756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{616DA210-FB5B-4158-B5E0-FEB733F419BA}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endParaRPr lang="en-US" sz="1100" b="0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100" b="0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7063" y="1371600"/>
            <a:ext cx="990600" cy="276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400 bits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6134100" y="-752475"/>
            <a:ext cx="228600" cy="5181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Figures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1558925"/>
          <a:ext cx="754380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753"/>
                <a:gridCol w="1278048"/>
                <a:gridCol w="838200"/>
                <a:gridCol w="914400"/>
                <a:gridCol w="914400"/>
                <a:gridCol w="685800"/>
                <a:gridCol w="8382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GPU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FPGA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dirty="0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Matrix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Bell M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dirty="0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Order/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Bell MT" pitchFamily="18" charset="0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dirty="0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dimensions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Bell M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dirty="0" err="1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n</a:t>
                      </a:r>
                      <a:r>
                        <a:rPr lang="en-AU" sz="2000" b="1" baseline="-25000" dirty="0" err="1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z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Bell M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dirty="0" smtClean="0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Avg. </a:t>
                      </a:r>
                      <a:r>
                        <a:rPr lang="en-AU" sz="1050" b="1" dirty="0" err="1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n</a:t>
                      </a:r>
                      <a:r>
                        <a:rPr lang="en-AU" sz="1050" b="1" baseline="-25000" dirty="0" err="1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z</a:t>
                      </a:r>
                      <a:r>
                        <a:rPr lang="en-AU" sz="1050" b="1" dirty="0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/row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Bell M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dirty="0" err="1" smtClean="0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Mem</a:t>
                      </a:r>
                      <a:r>
                        <a:rPr lang="en-AU" sz="1050" b="1" dirty="0" smtClean="0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. BW</a:t>
                      </a:r>
                      <a:r>
                        <a:rPr lang="en-AU" sz="1050" b="1" baseline="0" dirty="0" smtClean="0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 (GB/s)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Bell M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GFLOPs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Bell M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GFLOPs (</a:t>
                      </a: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8.5 </a:t>
                      </a:r>
                      <a:r>
                        <a:rPr lang="en-US" sz="1050" b="1" dirty="0" smtClean="0">
                          <a:solidFill>
                            <a:schemeClr val="bg1"/>
                          </a:solidFill>
                          <a:latin typeface="Bell MT" pitchFamily="18" charset="0"/>
                          <a:ea typeface="SimSun"/>
                          <a:cs typeface="Times New Roman"/>
                        </a:rPr>
                        <a:t>GB/s)</a:t>
                      </a:r>
                      <a:endParaRPr lang="en-US" sz="1050" b="1" dirty="0">
                        <a:solidFill>
                          <a:schemeClr val="bg1"/>
                        </a:solidFill>
                        <a:latin typeface="Bell M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High Tower Text" pitchFamily="18" charset="0"/>
                          <a:ea typeface="SimSun"/>
                          <a:cs typeface="Times New Roman"/>
                        </a:rPr>
                        <a:t>TSOPF_RS_b162_c3</a:t>
                      </a:r>
                      <a:endParaRPr lang="en-US" sz="1400" dirty="0">
                        <a:latin typeface="High Tower Tex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15374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610299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40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58.00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10.08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1.60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E40r1000</a:t>
                      </a:r>
                      <a:endParaRPr lang="en-US" sz="1400" dirty="0">
                        <a:latin typeface="High Tower Tex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17281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553562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32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57.03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8.76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1.65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Simon/</a:t>
                      </a:r>
                      <a:r>
                        <a:rPr lang="en-AU" sz="1200" dirty="0" err="1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olafu</a:t>
                      </a:r>
                      <a:endParaRPr lang="en-US" sz="1400" dirty="0">
                        <a:latin typeface="High Tower Tex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16146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1015156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32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52.58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8.52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1.67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Garon</a:t>
                      </a:r>
                      <a:r>
                        <a:rPr lang="en-AU" sz="1200" dirty="0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/garon2</a:t>
                      </a:r>
                      <a:endParaRPr lang="en-US" sz="1400" dirty="0">
                        <a:latin typeface="High Tower Tex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13535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373235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29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49.16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7.18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1.64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Mallya</a:t>
                      </a:r>
                      <a:r>
                        <a:rPr lang="en-AU" sz="1200" dirty="0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/lhr11c</a:t>
                      </a:r>
                      <a:endParaRPr lang="en-US" sz="1400" dirty="0">
                        <a:latin typeface="High Tower Tex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10964</a:t>
                      </a:r>
                      <a:endParaRPr lang="en-US" sz="105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233741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21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40.23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5.10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1.49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Hollinger/mark3jac020sc</a:t>
                      </a:r>
                      <a:endParaRPr lang="en-US" sz="1400" dirty="0">
                        <a:latin typeface="High Tower Tex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9129</a:t>
                      </a:r>
                      <a:endParaRPr lang="en-US" sz="105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52883</a:t>
                      </a:r>
                      <a:endParaRPr lang="en-US" sz="105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6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26.64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1.58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1.10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Bai</a:t>
                      </a:r>
                      <a:r>
                        <a:rPr lang="en-AU" sz="1200" dirty="0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/dw8192</a:t>
                      </a:r>
                      <a:endParaRPr lang="en-US" sz="1400" dirty="0">
                        <a:latin typeface="High Tower Tex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8192</a:t>
                      </a:r>
                      <a:endParaRPr lang="en-US" sz="105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41746</a:t>
                      </a:r>
                      <a:endParaRPr lang="en-US" sz="105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25.68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1.28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1.08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YCheng</a:t>
                      </a:r>
                      <a:r>
                        <a:rPr lang="en-AU" sz="1200" dirty="0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/psse1</a:t>
                      </a:r>
                      <a:endParaRPr lang="en-US" sz="1400" dirty="0">
                        <a:latin typeface="High Tower Tex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14318 x 11028</a:t>
                      </a:r>
                      <a:endParaRPr lang="en-US" sz="105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57376</a:t>
                      </a:r>
                      <a:endParaRPr lang="en-US" sz="105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27.66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1.24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0.85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 err="1" smtClean="0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GHS_indef</a:t>
                      </a:r>
                      <a:r>
                        <a:rPr lang="en-AU" sz="1200" dirty="0" smtClean="0">
                          <a:solidFill>
                            <a:srgbClr val="000000"/>
                          </a:solidFill>
                          <a:latin typeface="High Tower Text" pitchFamily="18" charset="0"/>
                          <a:ea typeface="SimSun"/>
                          <a:cs typeface="Times New Roman"/>
                        </a:rPr>
                        <a:t>/ncvxqp1</a:t>
                      </a:r>
                      <a:endParaRPr lang="en-US" sz="1400" dirty="0">
                        <a:latin typeface="High Tower Text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12111</a:t>
                      </a:r>
                      <a:endParaRPr lang="en-US" sz="105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73963</a:t>
                      </a:r>
                      <a:endParaRPr lang="en-US" sz="105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3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27.08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0.98</a:t>
                      </a:r>
                      <a:endParaRPr lang="en-US" sz="105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1.1</a:t>
                      </a:r>
                      <a:r>
                        <a:rPr lang="en-US" sz="105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3</a:t>
                      </a:r>
                      <a:endParaRPr lang="en-US" sz="1050" dirty="0" smtClean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A1689A39-ACAB-4B10-A3F8-6F40A32D9999}" type="slidenum">
              <a:rPr lang="en-US"/>
              <a:pPr algn="r"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Comparison</a:t>
            </a: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685800" y="12954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If FPGA Memory bandwidth scaled by adding multipliers/ accumulators to match GPU Memory Bandwidth for each matrix separately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2184400"/>
          <a:ext cx="1752600" cy="360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38200"/>
              </a:tblGrid>
              <a:tr h="5892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GPU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dirty="0" err="1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Mem</a:t>
                      </a:r>
                      <a:r>
                        <a:rPr lang="en-AU" sz="800" b="1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. BW</a:t>
                      </a:r>
                      <a:r>
                        <a:rPr lang="en-AU" sz="800" b="1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(GB/s)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FPGA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Mem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BW (GB/s)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58.00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51.0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 (x6)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57.03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51.0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 (x6)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52.58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51.0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 (x6)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49.16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42.5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(x5)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40.23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34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(x4)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26.64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25.68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27.66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27.08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667000" y="2057400"/>
          <a:ext cx="708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06FFEF66-2B50-47F7-92A0-15E813D32C9A}" type="slidenum">
              <a:rPr lang="en-US"/>
              <a:pPr algn="r"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Projects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sz="1600" smtClean="0"/>
              <a:t>FPGA-based co-processors for linear algebra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041DB540-8DF7-4354-822D-773C051F4595}" type="slidenum">
              <a:rPr lang="en-US"/>
              <a:pPr algn="r">
                <a:defRPr/>
              </a:pPr>
              <a:t>43</a:t>
            </a:fld>
            <a:endParaRPr lang="en-US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5638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71600"/>
            <a:ext cx="29718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9763" y="3657600"/>
            <a:ext cx="3348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34290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Krishna.K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 Nagar, Jason D. Bakos, "A High-Performance Double Precision Accumulator,"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Yan Zhang, Yasser Shalabi, Rishabh Jain, Krishna K. Nagar, Jason D. Bakos, "FPGA vs. GPU for Sparse Matrix Vector Multiply,"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Krishna K. Nagar, Yan Zhang, Jason D. Bakos, "An Integrated Reduction Technique for a Double Precision Accumulator," Proc. Third International Workshop on High-Performance Reconfigurable Computing Technology and Applications (HPRCTA'09), held in conjunction with Supercomputing 2009 (SC'09), Nov. 15,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Krishna K. Nagar, "Exploiting Matrix Symmetry to Improve FPGA-Accelerated Conjugate Gradient," 17th Annual IEEE International Symposium on Field Programmable Custom Computing Machines (FCCM'09), April 5-8, 2009.</a:t>
            </a:r>
          </a:p>
        </p:txBody>
      </p:sp>
      <p:pic>
        <p:nvPicPr>
          <p:cNvPr id="583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3863" y="3657600"/>
            <a:ext cx="14811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FC6DF640-F867-4DF2-B0E6-FE87C6C48F21}" type="slidenum">
              <a:rPr lang="en-US"/>
              <a:pPr algn="r">
                <a:defRPr/>
              </a:pPr>
              <a:t>44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447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Multi-FPGA System Architectures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800" kern="0" dirty="0">
              <a:solidFill>
                <a:srgbClr val="000000"/>
              </a:solidFill>
              <a:latin typeface="+mn-lt"/>
            </a:endParaRP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Charles L. Cathey, E. Allen Michalski, "Predictive Load Balancing for Interconnected FPGAs,"  16th International Conference on Field Programmable Logic and Applications (FPL'06), Madrid, Spain, August 28-30, 2006.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Charles L. Cathey, Jason D. Bakos, Duncan A. Buell, "A Reconfigurable Distributed Computing Fabric Exploiting Multilevel Parallelism," 14th Annual IEEE International Symposium on Field-Programmable Custom Computing Machines  (FCCM'06), April 24-26, 2006.</a:t>
            </a:r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590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371600"/>
            <a:ext cx="21717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34290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GPU Simulation</a:t>
            </a:r>
          </a:p>
          <a:p>
            <a:pPr>
              <a:defRPr/>
            </a:pPr>
            <a:endParaRPr lang="en-US" sz="800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 smtClean="0"/>
              <a:t>Patrick A. Moran, Jason D. Bakos, "A PTX Simulator for Performance Tuning CUDA Code," IEEE Trans. on Parallel and Distributed Systems, submitted.</a:t>
            </a:r>
          </a:p>
        </p:txBody>
      </p:sp>
      <p:pic>
        <p:nvPicPr>
          <p:cNvPr id="594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343400"/>
            <a:ext cx="19050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343400"/>
            <a:ext cx="1936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Partitioning for Heterogeneous 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1BE498FF-D448-4355-852F-E1696FA0CEA7}" type="slidenum">
              <a:rPr lang="en-US"/>
              <a:pPr algn="r">
                <a:defRPr/>
              </a:pPr>
              <a:t>45</a:t>
            </a:fld>
            <a:endParaRPr lang="en-US"/>
          </a:p>
        </p:txBody>
      </p:sp>
      <p:pic>
        <p:nvPicPr>
          <p:cNvPr id="60420" name="Picture 5" descr="example-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2755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8" descr="PATHS"/>
          <p:cNvPicPr>
            <a:picLocks noChangeAspect="1" noChangeArrowheads="1"/>
          </p:cNvPicPr>
          <p:nvPr/>
        </p:nvPicPr>
        <p:blipFill>
          <a:blip r:embed="rId3" cstate="print"/>
          <a:srcRect r="34801" b="30556"/>
          <a:stretch>
            <a:fillRect/>
          </a:stretch>
        </p:blipFill>
        <p:spPr bwMode="auto">
          <a:xfrm>
            <a:off x="228600" y="2362200"/>
            <a:ext cx="28638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76400"/>
            <a:ext cx="2824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733800"/>
            <a:ext cx="3200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GPU and FPGA Acceleration of Data Mining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5B2A8A17-2139-419A-8525-EFF344950547}" type="slidenum">
              <a:rPr lang="en-US"/>
              <a:pPr algn="r">
                <a:defRPr/>
              </a:pPr>
              <a:t>46</a:t>
            </a:fld>
            <a:endParaRPr lang="en-US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3914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Logic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There are different representations of a Boolean functions</a:t>
            </a:r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Truth table representation:</a:t>
            </a:r>
          </a:p>
          <a:p>
            <a:pPr marL="430213" indent="-323850" algn="just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F :B</a:t>
            </a:r>
            <a:r>
              <a:rPr lang="en-US" baseline="33000" dirty="0" smtClean="0"/>
              <a:t>3</a:t>
            </a:r>
            <a:r>
              <a:rPr lang="en-US" dirty="0" smtClean="0"/>
              <a:t> → Y</a:t>
            </a:r>
          </a:p>
          <a:p>
            <a:pPr marL="4214813" lvl="4" indent="-442913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sz="1400" dirty="0" smtClean="0"/>
              <a:t>Y:		ON-Set = {000, 010, 100, 101}</a:t>
            </a:r>
          </a:p>
          <a:p>
            <a:pPr marL="4214813" lvl="4" indent="-442913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sz="1400" dirty="0" smtClean="0"/>
              <a:t> 		OFF-Set = {011, 110}</a:t>
            </a:r>
          </a:p>
          <a:p>
            <a:pPr marL="4214813" lvl="4" indent="-442913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sz="1400" dirty="0" smtClean="0"/>
              <a:t> 		DC-Set = {111}</a:t>
            </a:r>
          </a:p>
          <a:p>
            <a:pPr marL="4214813" lvl="4" indent="-442913">
              <a:buSzPct val="75000"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 sz="1400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	CSCE 791		April 2, 2010		 </a:t>
            </a:r>
            <a:fld id="{EF4CE70E-BB04-4A0C-99DC-8AAC21BEC71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14400" y="2667000"/>
          <a:ext cx="1989138" cy="3086100"/>
        </p:xfrm>
        <a:graphic>
          <a:graphicData uri="http://schemas.openxmlformats.org/drawingml/2006/table">
            <a:tbl>
              <a:tblPr/>
              <a:tblGrid>
                <a:gridCol w="496888"/>
                <a:gridCol w="498475"/>
                <a:gridCol w="496887"/>
                <a:gridCol w="496888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Y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*</a:t>
                      </a:r>
                    </a:p>
                  </a:txBody>
                  <a:tcPr marL="36000" marR="36000" marT="66096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Logic Minimization Heuristics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	CSCE 791		April 2, 2010		 </a:t>
            </a:r>
            <a:fld id="{C1D8B489-8076-440B-A3EE-817DA620406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3492" name="Text Box 1"/>
          <p:cNvSpPr>
            <a:spLocks noGrp="1" noChangeArrowheads="1"/>
          </p:cNvSpPr>
          <p:nvPr>
            <p:ph idx="1"/>
          </p:nvPr>
        </p:nvSpPr>
        <p:spPr/>
        <p:txBody>
          <a:bodyPr lIns="0" tIns="64800" rIns="0" bIns="0"/>
          <a:lstStyle/>
          <a:p>
            <a:pPr marL="430213" indent="-323850">
              <a:spcAft>
                <a:spcPts val="1413"/>
              </a:spcAft>
              <a:buSzPct val="45000"/>
              <a:buFont typeface="Wingdings" pitchFamily="2" charset="2"/>
              <a:buChar char="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000" smtClean="0">
                <a:ea typeface="DejaVu Sans" charset="0"/>
                <a:cs typeface="DejaVu Sans" charset="0"/>
              </a:rPr>
              <a:t>Looking for a cover for ON-Set. Here is basic steps of the Heuristic Algorithm:</a:t>
            </a:r>
          </a:p>
          <a:p>
            <a:pPr marL="430213" indent="-323850">
              <a:spcAft>
                <a:spcPts val="1413"/>
              </a:spcAft>
              <a:buFontTx/>
              <a:buNone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000" smtClean="0">
                <a:ea typeface="DejaVu Sans" charset="0"/>
                <a:cs typeface="DejaVu Sans" charset="0"/>
              </a:rPr>
              <a:t>1- P ←{} </a:t>
            </a:r>
          </a:p>
          <a:p>
            <a:pPr marL="430213" indent="-323850">
              <a:spcAft>
                <a:spcPts val="1413"/>
              </a:spcAft>
              <a:buFontTx/>
              <a:buNone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000" smtClean="0">
                <a:ea typeface="DejaVu Sans" charset="0"/>
                <a:cs typeface="DejaVu Sans" charset="0"/>
              </a:rPr>
              <a:t>2- Select an element from ON-Set {000}</a:t>
            </a:r>
          </a:p>
          <a:p>
            <a:pPr marL="430213" indent="-323850">
              <a:spcAft>
                <a:spcPts val="1413"/>
              </a:spcAft>
              <a:buFontTx/>
              <a:buNone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000" smtClean="0">
                <a:ea typeface="DejaVu Sans" charset="0"/>
                <a:cs typeface="DejaVu Sans" charset="0"/>
              </a:rPr>
              <a:t>3- Expand {000} to find Primes {</a:t>
            </a:r>
            <a:r>
              <a:rPr lang="en-US" sz="2000" smtClean="0">
                <a:cs typeface="Arial" pitchFamily="34" charset="0"/>
              </a:rPr>
              <a:t>a' c' , </a:t>
            </a:r>
            <a:r>
              <a:rPr lang="en-US" sz="2000" smtClean="0">
                <a:ea typeface="DejaVu Sans" charset="0"/>
                <a:cs typeface="DejaVu Sans" charset="0"/>
              </a:rPr>
              <a:t>b'}</a:t>
            </a:r>
          </a:p>
          <a:p>
            <a:pPr marL="430213" indent="-323850">
              <a:spcAft>
                <a:spcPts val="1413"/>
              </a:spcAft>
              <a:buFontTx/>
              <a:buNone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000" smtClean="0">
                <a:ea typeface="DejaVu Sans" charset="0"/>
                <a:cs typeface="DejaVu Sans" charset="0"/>
              </a:rPr>
              <a:t>4- Select the biggest from the set </a:t>
            </a:r>
            <a:r>
              <a:rPr lang="en-US" sz="2000" smtClean="0">
                <a:cs typeface="Arial" pitchFamily="34" charset="0"/>
              </a:rPr>
              <a:t>  P ←P </a:t>
            </a:r>
            <a:r>
              <a:rPr lang="en-US" sz="1600" smtClean="0">
                <a:cs typeface="Arial" pitchFamily="34" charset="0"/>
              </a:rPr>
              <a:t>U</a:t>
            </a:r>
            <a:r>
              <a:rPr lang="en-US" sz="2000" smtClean="0">
                <a:cs typeface="Arial" pitchFamily="34" charset="0"/>
              </a:rPr>
              <a:t> {</a:t>
            </a:r>
            <a:r>
              <a:rPr lang="en-US" sz="2000" smtClean="0">
                <a:ea typeface="DejaVu Sans" charset="0"/>
                <a:cs typeface="DejaVu Sans" charset="0"/>
              </a:rPr>
              <a:t>b'}</a:t>
            </a:r>
          </a:p>
          <a:p>
            <a:pPr marL="430213" indent="-323850">
              <a:spcAft>
                <a:spcPts val="1413"/>
              </a:spcAft>
              <a:buFontTx/>
              <a:buNone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sz="2000" smtClean="0">
                <a:ea typeface="DejaVu Sans" charset="0"/>
                <a:cs typeface="DejaVu Sans" charset="0"/>
              </a:rPr>
              <a:t>5- Find another element in ON-Set which is not covered yet {010} and goto step-2.</a:t>
            </a:r>
          </a:p>
          <a:p>
            <a:pPr marL="430213" indent="-323850">
              <a:spcAft>
                <a:spcPts val="1413"/>
              </a:spcAft>
              <a:buFontTx/>
              <a:buNone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endParaRPr lang="en-US" sz="2000" smtClean="0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</a:t>
            </a:r>
          </a:p>
        </p:txBody>
      </p:sp>
      <p:sp>
        <p:nvSpPr>
          <p:cNvPr id="64515" name="AutoShape 2" descr="http://mail.google.com/mail/?ui=2&amp;ik=9fea198787&amp;view=att&amp;th=124e454acc09c4eb&amp;attid=0.7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AutoShape 4" descr="http://mail.google.com/mail/?ui=2&amp;ik=9fea198787&amp;view=att&amp;th=124e454acc09c4eb&amp;attid=0.7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4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228600" y="5486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Heterogeneous and Reconfigurable Computing Group</a:t>
            </a:r>
          </a:p>
          <a:p>
            <a:pPr algn="ctr"/>
            <a:r>
              <a:rPr lang="en-US"/>
              <a:t>http://herc.cse.sc.edu</a:t>
            </a:r>
          </a:p>
        </p:txBody>
      </p:sp>
      <p:sp>
        <p:nvSpPr>
          <p:cNvPr id="64519" name="TextBox 8"/>
          <p:cNvSpPr txBox="1">
            <a:spLocks noChangeArrowheads="1"/>
          </p:cNvSpPr>
          <p:nvPr/>
        </p:nvSpPr>
        <p:spPr bwMode="auto">
          <a:xfrm>
            <a:off x="304800" y="1524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Zheming Jin</a:t>
            </a:r>
          </a:p>
        </p:txBody>
      </p:sp>
      <p:sp>
        <p:nvSpPr>
          <p:cNvPr id="64520" name="TextBox 9"/>
          <p:cNvSpPr txBox="1">
            <a:spLocks noChangeArrowheads="1"/>
          </p:cNvSpPr>
          <p:nvPr/>
        </p:nvSpPr>
        <p:spPr bwMode="auto">
          <a:xfrm>
            <a:off x="18288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Tiffany Mintz</a:t>
            </a:r>
          </a:p>
        </p:txBody>
      </p:sp>
      <p:cxnSp>
        <p:nvCxnSpPr>
          <p:cNvPr id="12" name="Straight Arrow Connector 11"/>
          <p:cNvCxnSpPr>
            <a:stCxn id="64519" idx="2"/>
          </p:cNvCxnSpPr>
          <p:nvPr/>
        </p:nvCxnSpPr>
        <p:spPr>
          <a:xfrm rot="16200000" flipH="1">
            <a:off x="1194594" y="1804194"/>
            <a:ext cx="696912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4520" idx="2"/>
          </p:cNvCxnSpPr>
          <p:nvPr/>
        </p:nvCxnSpPr>
        <p:spPr>
          <a:xfrm rot="16200000" flipH="1">
            <a:off x="2528094" y="1842294"/>
            <a:ext cx="46831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23" name="TextBox 19"/>
          <p:cNvSpPr txBox="1">
            <a:spLocks noChangeArrowheads="1"/>
          </p:cNvSpPr>
          <p:nvPr/>
        </p:nvSpPr>
        <p:spPr bwMode="auto">
          <a:xfrm>
            <a:off x="3505200" y="1295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Krishna Nagar</a:t>
            </a:r>
          </a:p>
        </p:txBody>
      </p:sp>
      <p:cxnSp>
        <p:nvCxnSpPr>
          <p:cNvPr id="21" name="Straight Arrow Connector 20"/>
          <p:cNvCxnSpPr>
            <a:stCxn id="64523" idx="2"/>
          </p:cNvCxnSpPr>
          <p:nvPr/>
        </p:nvCxnSpPr>
        <p:spPr>
          <a:xfrm rot="5400000">
            <a:off x="4204494" y="1727994"/>
            <a:ext cx="239712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25" name="TextBox 23"/>
          <p:cNvSpPr txBox="1">
            <a:spLocks noChangeArrowheads="1"/>
          </p:cNvSpPr>
          <p:nvPr/>
        </p:nvSpPr>
        <p:spPr bwMode="auto">
          <a:xfrm>
            <a:off x="52578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Jason Bakos</a:t>
            </a:r>
          </a:p>
        </p:txBody>
      </p:sp>
      <p:cxnSp>
        <p:nvCxnSpPr>
          <p:cNvPr id="25" name="Straight Arrow Connector 24"/>
          <p:cNvCxnSpPr>
            <a:stCxn id="64525" idx="2"/>
          </p:cNvCxnSpPr>
          <p:nvPr/>
        </p:nvCxnSpPr>
        <p:spPr>
          <a:xfrm rot="5400000">
            <a:off x="5804694" y="1804194"/>
            <a:ext cx="315912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27" name="TextBox 26"/>
          <p:cNvSpPr txBox="1">
            <a:spLocks noChangeArrowheads="1"/>
          </p:cNvSpPr>
          <p:nvPr/>
        </p:nvSpPr>
        <p:spPr bwMode="auto">
          <a:xfrm>
            <a:off x="69342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Yan Zhang</a:t>
            </a:r>
          </a:p>
        </p:txBody>
      </p:sp>
      <p:cxnSp>
        <p:nvCxnSpPr>
          <p:cNvPr id="28" name="Straight Arrow Connector 27"/>
          <p:cNvCxnSpPr>
            <a:stCxn id="64527" idx="2"/>
          </p:cNvCxnSpPr>
          <p:nvPr/>
        </p:nvCxnSpPr>
        <p:spPr>
          <a:xfrm rot="5400000">
            <a:off x="7290594" y="1689894"/>
            <a:ext cx="392112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322665CC-42C8-4F58-8C7B-9BAA997037E7}" type="slidenum">
              <a:rPr lang="en-US"/>
              <a:pPr algn="r"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>
                <a:solidFill>
                  <a:srgbClr val="990033"/>
                </a:solidFill>
              </a:rPr>
              <a:t>CSCE 791		April 2, 2010 			</a:t>
            </a:r>
            <a:fld id="{AEB335EE-5D85-4CD8-8C52-2DEA4715F4B8}" type="slidenum">
              <a:rPr lang="en-US"/>
              <a:pPr algn="r">
                <a:defRPr/>
              </a:pPr>
              <a:t>5</a:t>
            </a:fld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667000"/>
            <a:ext cx="7667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Special-purpose (not general) processor</a:t>
            </a:r>
          </a:p>
          <a:p>
            <a:pPr eaLnBrk="1" hangingPunct="1"/>
            <a:r>
              <a:rPr lang="en-US" dirty="0" smtClean="0"/>
              <a:t>Accelerates CPU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NVIDIA GT200 GPU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C9A010F8-EDEE-4CBE-AE3E-EF7B2D070A5F}" type="slidenum">
              <a:rPr lang="en-US"/>
              <a:pPr algn="r">
                <a:defRPr/>
              </a:pPr>
              <a:t>6</a:t>
            </a:fld>
            <a:endParaRPr 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7528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41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240 on-chip processor cores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Simple cores:</a:t>
            </a:r>
          </a:p>
          <a:p>
            <a:pPr lvl="1" eaLnBrk="1" hangingPunct="1"/>
            <a:r>
              <a:rPr lang="en-US" sz="1400" dirty="0" smtClean="0"/>
              <a:t>In-order execution, no branch prediction, spec. execution, multiple issue</a:t>
            </a:r>
          </a:p>
          <a:p>
            <a:pPr lvl="1" eaLnBrk="1" hangingPunct="1"/>
            <a:endParaRPr lang="en-US" sz="1400" dirty="0" smtClean="0"/>
          </a:p>
          <a:p>
            <a:pPr lvl="1" eaLnBrk="1" hangingPunct="1"/>
            <a:r>
              <a:rPr lang="en-US" sz="1400" dirty="0" smtClean="0"/>
              <a:t>No support for context switches, OS, activation stack, dynamic memory</a:t>
            </a:r>
          </a:p>
          <a:p>
            <a:pPr lvl="1" eaLnBrk="1" hangingPunct="1"/>
            <a:endParaRPr lang="en-US" sz="1400" dirty="0" smtClean="0"/>
          </a:p>
          <a:p>
            <a:pPr lvl="1" eaLnBrk="1" hangingPunct="1"/>
            <a:r>
              <a:rPr lang="en-US" sz="1400" smtClean="0"/>
              <a:t>No r/w cache </a:t>
            </a:r>
            <a:r>
              <a:rPr lang="en-US" sz="1400" dirty="0" smtClean="0"/>
              <a:t>(just 16K programmer-managed on-chip memory)</a:t>
            </a:r>
          </a:p>
          <a:p>
            <a:pPr lvl="1" eaLnBrk="1" hangingPunct="1"/>
            <a:endParaRPr lang="en-US" sz="1400" dirty="0" smtClean="0"/>
          </a:p>
          <a:p>
            <a:pPr lvl="1" eaLnBrk="1" hangingPunct="1"/>
            <a:r>
              <a:rPr lang="en-US" sz="1400" dirty="0" smtClean="0"/>
              <a:t>Threads must be comprised on identical code, must all behave the same </a:t>
            </a:r>
            <a:r>
              <a:rPr lang="en-US" sz="1400" dirty="0" err="1" smtClean="0"/>
              <a:t>w.r.t</a:t>
            </a:r>
            <a:r>
              <a:rPr lang="en-US" sz="1400" dirty="0" smtClean="0"/>
              <a:t>. if-statements and loops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IBM Cell/B.E.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15AFD6F8-F78C-4B3E-9EA1-321CF18D0020}" type="slidenum">
              <a:rPr lang="en-US"/>
              <a:pPr algn="r">
                <a:defRPr/>
              </a:pPr>
              <a:t>7</a:t>
            </a:fld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56388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2971800" cy="46482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1 PPE, 8 SPEs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Programmer must manually manage 256K memory and threads invocation on each SPE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Each SPE includes a vector unit like the one on current Intel processors</a:t>
            </a:r>
          </a:p>
          <a:p>
            <a:pPr lvl="1" eaLnBrk="1" hangingPunct="1"/>
            <a:r>
              <a:rPr lang="en-US" sz="1400" dirty="0" smtClean="0"/>
              <a:t>128 bits wide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4036F4DE-9582-43A4-8908-5BA12CAC9B09}" type="slidenum">
              <a:rPr lang="en-US"/>
              <a:pPr algn="r">
                <a:defRPr/>
              </a:pPr>
              <a:t>8</a:t>
            </a:fld>
            <a:endParaRPr lang="en-US"/>
          </a:p>
        </p:txBody>
      </p:sp>
      <p:pic>
        <p:nvPicPr>
          <p:cNvPr id="23555" name="Picture 9" descr="fpgazm1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2514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7" descr="9_SMALL_2004_12_7_13_15_16_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EDE7"/>
              </a:clrFrom>
              <a:clrTo>
                <a:srgbClr val="F2ED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4384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High-Performance Reconfigurable Computing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Heterogeneous computing with reconfigurable logic, i.e. FPGAs</a:t>
            </a:r>
          </a:p>
        </p:txBody>
      </p:sp>
      <p:pic>
        <p:nvPicPr>
          <p:cNvPr id="23559" name="Picture 7" descr="fpga_adc_dac_virtex_h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Mother_drei_DB_VS_kl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343400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Field-Programmable Gate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>
                <a:solidFill>
                  <a:srgbClr val="990033"/>
                </a:solidFill>
              </a:rPr>
              <a:t>CSCE 791		April 2, 2010 			</a:t>
            </a:r>
            <a:fld id="{551F4D6E-67C2-46CB-B86D-35BA4469219F}" type="slidenum">
              <a:rPr lang="en-US"/>
              <a:pPr algn="r">
                <a:defRPr/>
              </a:pPr>
              <a:t>9</a:t>
            </a:fld>
            <a:endParaRPr lang="en-US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33600"/>
            <a:ext cx="4910138" cy="2895600"/>
          </a:xfrm>
          <a:noFill/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362200"/>
            <a:ext cx="25812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2|6.4"/>
</p:tagLst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sc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usc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33329</TotalTime>
  <Words>2431</Words>
  <Application>Microsoft Office PowerPoint</Application>
  <PresentationFormat>On-screen Show (4:3)</PresentationFormat>
  <Paragraphs>921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usc</vt:lpstr>
      <vt:lpstr>Equation</vt:lpstr>
      <vt:lpstr>Heterogeneous Computing: New Directions for Efficient and Scalable High-Performance Computing</vt:lpstr>
      <vt:lpstr>Minimum Feature Size</vt:lpstr>
      <vt:lpstr>Computer Architecture Trends</vt:lpstr>
      <vt:lpstr>“Traditional” Parallel/Multi-Processing</vt:lpstr>
      <vt:lpstr>Co-Processors</vt:lpstr>
      <vt:lpstr>NVIDIA GT200 GPU Architecture</vt:lpstr>
      <vt:lpstr>IBM Cell/B.E. Architecture</vt:lpstr>
      <vt:lpstr>High-Performance Reconfigurable Computing</vt:lpstr>
      <vt:lpstr>Field-Programmable Gate Array</vt:lpstr>
      <vt:lpstr>Programming FPGAs</vt:lpstr>
      <vt:lpstr>HC Execution Model</vt:lpstr>
      <vt:lpstr>Heterogeneous Computing</vt:lpstr>
      <vt:lpstr>Heterogeneous Computing with FPGAs</vt:lpstr>
      <vt:lpstr>Heterogeneous Computing with FPGAs</vt:lpstr>
      <vt:lpstr>Heterogeneous Computing with GPUs</vt:lpstr>
      <vt:lpstr>Heterogeneous Computing now Mainstream: IBM Roadrunner</vt:lpstr>
      <vt:lpstr>Our Group:  HeRC</vt:lpstr>
      <vt:lpstr>Phylogenies</vt:lpstr>
      <vt:lpstr>Custom Accelerators for Phylogenetics</vt:lpstr>
      <vt:lpstr>Our Projects</vt:lpstr>
      <vt:lpstr>Double Precision Accumulation</vt:lpstr>
      <vt:lpstr>The Reduction Problem</vt:lpstr>
      <vt:lpstr>Approach</vt:lpstr>
      <vt:lpstr>Base Conversion</vt:lpstr>
      <vt:lpstr>Exponent Compare vs. Adder Width</vt:lpstr>
      <vt:lpstr>Accumulator Design</vt:lpstr>
      <vt:lpstr>Accumulator Design</vt:lpstr>
      <vt:lpstr>Three-Stage Reduction Architecture</vt:lpstr>
      <vt:lpstr>Three-Stage Reduction Architecture</vt:lpstr>
      <vt:lpstr>Three-Stage Reduction Architecture</vt:lpstr>
      <vt:lpstr>Three-Stage Reduction Architecture</vt:lpstr>
      <vt:lpstr>Three-Stage Reduction Architecture</vt:lpstr>
      <vt:lpstr>Three-Stage Reduction Architecture</vt:lpstr>
      <vt:lpstr>Three-Stage Reduction Architecture</vt:lpstr>
      <vt:lpstr>Three-Stage Reduction Architecture</vt:lpstr>
      <vt:lpstr>Three-Stage Reduction Architecture</vt:lpstr>
      <vt:lpstr>Three-Stage Reduction Architecture</vt:lpstr>
      <vt:lpstr>Minimum Set Size</vt:lpstr>
      <vt:lpstr>Use Case:  Sparse Matrix-Vector Multiply</vt:lpstr>
      <vt:lpstr>New SpMV Architecture</vt:lpstr>
      <vt:lpstr>Performance Figures</vt:lpstr>
      <vt:lpstr>Performance Comparison</vt:lpstr>
      <vt:lpstr>Our Projects</vt:lpstr>
      <vt:lpstr>Our Projects</vt:lpstr>
      <vt:lpstr>Task Partitioning for Heterogeneous Computing</vt:lpstr>
      <vt:lpstr>GPU and FPGA Acceleration of Data Mining</vt:lpstr>
      <vt:lpstr>Logic Minimization</vt:lpstr>
      <vt:lpstr>Logic Minimization Heuristics</vt:lpstr>
      <vt:lpstr>Acknowledgement</vt:lpstr>
    </vt:vector>
  </TitlesOfParts>
  <Company>Department of Computer Science and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550</cp:revision>
  <dcterms:created xsi:type="dcterms:W3CDTF">2005-09-22T21:21:18Z</dcterms:created>
  <dcterms:modified xsi:type="dcterms:W3CDTF">2010-06-28T14:16:46Z</dcterms:modified>
</cp:coreProperties>
</file>