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4" r:id="rId2"/>
    <p:sldId id="419" r:id="rId3"/>
    <p:sldId id="422" r:id="rId4"/>
    <p:sldId id="405" r:id="rId5"/>
    <p:sldId id="406" r:id="rId6"/>
    <p:sldId id="408" r:id="rId7"/>
    <p:sldId id="407" r:id="rId8"/>
    <p:sldId id="342" r:id="rId9"/>
    <p:sldId id="418" r:id="rId10"/>
    <p:sldId id="343" r:id="rId11"/>
    <p:sldId id="370" r:id="rId12"/>
    <p:sldId id="409" r:id="rId13"/>
    <p:sldId id="325" r:id="rId14"/>
    <p:sldId id="323" r:id="rId15"/>
    <p:sldId id="401" r:id="rId16"/>
    <p:sldId id="402" r:id="rId17"/>
    <p:sldId id="328" r:id="rId18"/>
    <p:sldId id="410" r:id="rId19"/>
    <p:sldId id="403" r:id="rId20"/>
    <p:sldId id="417" r:id="rId21"/>
    <p:sldId id="372" r:id="rId22"/>
    <p:sldId id="344" r:id="rId23"/>
    <p:sldId id="345" r:id="rId24"/>
    <p:sldId id="412" r:id="rId25"/>
    <p:sldId id="374" r:id="rId26"/>
    <p:sldId id="395" r:id="rId27"/>
    <p:sldId id="391" r:id="rId28"/>
    <p:sldId id="393" r:id="rId29"/>
    <p:sldId id="398" r:id="rId30"/>
    <p:sldId id="421" r:id="rId31"/>
    <p:sldId id="400" r:id="rId32"/>
    <p:sldId id="416" r:id="rId33"/>
    <p:sldId id="346" r:id="rId34"/>
    <p:sldId id="347" r:id="rId35"/>
    <p:sldId id="420" r:id="rId36"/>
    <p:sldId id="415" r:id="rId37"/>
    <p:sldId id="399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33FF"/>
    <a:srgbClr val="FF9933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99" autoAdjust="0"/>
    <p:restoredTop sz="94678" autoAdjust="0"/>
  </p:normalViewPr>
  <p:slideViewPr>
    <p:cSldViewPr>
      <p:cViewPr varScale="1">
        <p:scale>
          <a:sx n="99" d="100"/>
          <a:sy n="99" d="100"/>
        </p:scale>
        <p:origin x="3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171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explosion val="26"/>
            <c:spPr>
              <a:effectLst/>
            </c:spPr>
            <c:extLst>
              <c:ext xmlns:c16="http://schemas.microsoft.com/office/drawing/2014/chart" uri="{C3380CC4-5D6E-409C-BE32-E72D297353CC}">
                <c16:uniqueId val="{00000000-07D3-48AF-A5DF-202BEE157B6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7D3-48AF-A5DF-202BEE157B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Sheet1!$A$1:$A$3</c:f>
              <c:strCache>
                <c:ptCount val="3"/>
                <c:pt idx="0">
                  <c:v>applications</c:v>
                </c:pt>
                <c:pt idx="1">
                  <c:v>system arch</c:v>
                </c:pt>
                <c:pt idx="2">
                  <c:v>tools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 formatCode="0%">
                  <c:v>0.70000000000000062</c:v>
                </c:pt>
                <c:pt idx="1">
                  <c:v>5.00000000000001E-2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D3-48AF-A5DF-202BEE157B6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GPU GFLOPS</c:v>
                </c:pt>
              </c:strCache>
            </c:strRef>
          </c:tx>
          <c:spPr>
            <a:solidFill>
              <a:srgbClr val="30D919"/>
            </a:solidFill>
          </c:spPr>
          <c:invertIfNegative val="0"/>
          <c:cat>
            <c:strRef>
              <c:f>Sheet1!$B$4:$B$12</c:f>
              <c:strCache>
                <c:ptCount val="9"/>
                <c:pt idx="0">
                  <c:v>TSOPF_RS_b162_c3</c:v>
                </c:pt>
                <c:pt idx="1">
                  <c:v>E40r1000</c:v>
                </c:pt>
                <c:pt idx="2">
                  <c:v>Simon/olafu</c:v>
                </c:pt>
                <c:pt idx="3">
                  <c:v>Garon/garon2</c:v>
                </c:pt>
                <c:pt idx="4">
                  <c:v>Mallya/lhr11c</c:v>
                </c:pt>
                <c:pt idx="5">
                  <c:v>Hollinger/mark3jac020sc</c:v>
                </c:pt>
                <c:pt idx="6">
                  <c:v>Bai/dw8192</c:v>
                </c:pt>
                <c:pt idx="7">
                  <c:v>YCheng/psse1</c:v>
                </c:pt>
                <c:pt idx="8">
                  <c:v>GHS_indef/ncvxqp1</c:v>
                </c:pt>
              </c:strCache>
            </c:strRef>
          </c:cat>
          <c:val>
            <c:numRef>
              <c:f>Sheet1!$C$4:$C$12</c:f>
              <c:numCache>
                <c:formatCode>General</c:formatCode>
                <c:ptCount val="9"/>
                <c:pt idx="0">
                  <c:v>10.08</c:v>
                </c:pt>
                <c:pt idx="1">
                  <c:v>8.76</c:v>
                </c:pt>
                <c:pt idx="2">
                  <c:v>8.52</c:v>
                </c:pt>
                <c:pt idx="3">
                  <c:v>7.18</c:v>
                </c:pt>
                <c:pt idx="4">
                  <c:v>5.0999999999999996</c:v>
                </c:pt>
                <c:pt idx="5">
                  <c:v>1.58</c:v>
                </c:pt>
                <c:pt idx="6">
                  <c:v>1.28</c:v>
                </c:pt>
                <c:pt idx="7">
                  <c:v>1.24</c:v>
                </c:pt>
                <c:pt idx="8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8B-4914-915B-41E2979E489B}"/>
            </c:ext>
          </c:extLst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FPGA GFLOPS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Sheet1!$B$4:$B$12</c:f>
              <c:strCache>
                <c:ptCount val="9"/>
                <c:pt idx="0">
                  <c:v>TSOPF_RS_b162_c3</c:v>
                </c:pt>
                <c:pt idx="1">
                  <c:v>E40r1000</c:v>
                </c:pt>
                <c:pt idx="2">
                  <c:v>Simon/olafu</c:v>
                </c:pt>
                <c:pt idx="3">
                  <c:v>Garon/garon2</c:v>
                </c:pt>
                <c:pt idx="4">
                  <c:v>Mallya/lhr11c</c:v>
                </c:pt>
                <c:pt idx="5">
                  <c:v>Hollinger/mark3jac020sc</c:v>
                </c:pt>
                <c:pt idx="6">
                  <c:v>Bai/dw8192</c:v>
                </c:pt>
                <c:pt idx="7">
                  <c:v>YCheng/psse1</c:v>
                </c:pt>
                <c:pt idx="8">
                  <c:v>GHS_indef/ncvxqp1</c:v>
                </c:pt>
              </c:strCache>
            </c:strRef>
          </c:cat>
          <c:val>
            <c:numRef>
              <c:f>Sheet1!$D$4:$D$12</c:f>
              <c:numCache>
                <c:formatCode>General</c:formatCode>
                <c:ptCount val="9"/>
                <c:pt idx="0">
                  <c:v>9.59</c:v>
                </c:pt>
                <c:pt idx="1">
                  <c:v>9.8700000000000028</c:v>
                </c:pt>
                <c:pt idx="2">
                  <c:v>10.030000000000001</c:v>
                </c:pt>
                <c:pt idx="3">
                  <c:v>8.18</c:v>
                </c:pt>
                <c:pt idx="4">
                  <c:v>5.94</c:v>
                </c:pt>
                <c:pt idx="5">
                  <c:v>3.2800000000000002</c:v>
                </c:pt>
                <c:pt idx="6">
                  <c:v>3.24</c:v>
                </c:pt>
                <c:pt idx="7">
                  <c:v>2.54</c:v>
                </c:pt>
                <c:pt idx="8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8B-4914-915B-41E2979E48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7408512"/>
        <c:axId val="77437184"/>
        <c:axId val="0"/>
      </c:bar3DChart>
      <c:catAx>
        <c:axId val="7740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77437184"/>
        <c:crosses val="autoZero"/>
        <c:auto val="1"/>
        <c:lblAlgn val="ctr"/>
        <c:lblOffset val="100"/>
        <c:noMultiLvlLbl val="0"/>
      </c:catAx>
      <c:valAx>
        <c:axId val="7743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408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376060550570753"/>
          <c:y val="4.0775268657455566E-2"/>
          <c:w val="0.16786730147103796"/>
          <c:h val="0.1134180161442079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9A1BF4-9F8C-4456-8469-65B2E1C21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C85FD8-0580-4904-AD22-AC71C7BD6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5E69C-E53C-4B43-A1F5-5A49AA56EDB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51CCC0-C247-44EB-86EA-9B080D4336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" descr="u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1506B73D-8F4D-4950-9E8D-6640FA475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3DC96132-4DA8-43C7-B0F9-F233DE47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0C48569C-10FF-4C25-ABE2-A6748D7C9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1A25A750-99F4-4098-A0F1-CE7052809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791		April 2, 2010			 </a:t>
            </a:r>
            <a:fld id="{D66A72E2-4E6F-4CA2-99C4-691390905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787F6C1C-12A6-4834-ABE1-71A68BBA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5EC9C010-5619-4B68-961F-D8AF8E334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FD790814-BADA-4AD2-AFDB-079B36FE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848B05AF-42CA-4CFE-8665-C5CFBDE6C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3EE22CFD-498B-463A-A238-942B49352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CSCE 190:  Computing in the Modern World			 </a:t>
            </a:r>
            <a:fld id="{8B61ABC0-990D-49B8-9EC7-8D83A7C24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CSCE 791		April 2, 2010			 </a:t>
            </a:r>
            <a:fld id="{58491F8D-FA2A-4354-98D6-7B9AC7DB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3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herc.cse.sc.edu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828800"/>
            <a:ext cx="8991600" cy="1295400"/>
          </a:xfrm>
        </p:spPr>
        <p:txBody>
          <a:bodyPr/>
          <a:lstStyle/>
          <a:p>
            <a:pPr algn="l" eaLnBrk="1" hangingPunct="1"/>
            <a:r>
              <a:rPr lang="en-US" dirty="0"/>
              <a:t>Heterogeneous Computing at USC</a:t>
            </a:r>
            <a:br>
              <a:rPr lang="en-US" dirty="0"/>
            </a:br>
            <a:r>
              <a:rPr lang="en-US" sz="2000" dirty="0">
                <a:solidFill>
                  <a:srgbClr val="990033"/>
                </a:solidFill>
              </a:rPr>
              <a:t>Dept. of Computer Science and Engineering</a:t>
            </a:r>
            <a:br>
              <a:rPr lang="en-US" sz="2000" dirty="0">
                <a:solidFill>
                  <a:srgbClr val="990033"/>
                </a:solidFill>
              </a:rPr>
            </a:br>
            <a:r>
              <a:rPr lang="en-US" sz="2000" dirty="0">
                <a:solidFill>
                  <a:srgbClr val="990033"/>
                </a:solidFill>
              </a:rPr>
              <a:t>University of South Carolina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3810000"/>
            <a:ext cx="6248400" cy="1219200"/>
          </a:xfrm>
        </p:spPr>
        <p:txBody>
          <a:bodyPr/>
          <a:lstStyle/>
          <a:p>
            <a:pPr algn="r" eaLnBrk="1" hangingPunct="1"/>
            <a:r>
              <a:rPr lang="en-US" dirty="0"/>
              <a:t>Dr. Jason D. Bakos</a:t>
            </a:r>
          </a:p>
          <a:p>
            <a:pPr algn="r" eaLnBrk="1" hangingPunct="1"/>
            <a:r>
              <a:rPr lang="en-US" sz="1600" dirty="0">
                <a:solidFill>
                  <a:srgbClr val="990033"/>
                </a:solidFill>
              </a:rPr>
              <a:t>Assistant Professor</a:t>
            </a:r>
          </a:p>
          <a:p>
            <a:pPr algn="r" eaLnBrk="1" hangingPunct="1"/>
            <a:r>
              <a:rPr lang="en-US" sz="1600" dirty="0">
                <a:solidFill>
                  <a:srgbClr val="990033"/>
                </a:solidFill>
              </a:rPr>
              <a:t>Heterogeneous and Reconfigurable Computing Lab (HeRC)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2819400" cy="187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pga_adc_dac_virtex_hs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7624" y="0"/>
            <a:ext cx="2170176" cy="193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fpgazm1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"/>
            <a:ext cx="233172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other_drei_DB_VS_klei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5157787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9_SMALL_2004_12_7_13_15_16_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02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5181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5150358"/>
            <a:ext cx="2057400" cy="170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58000" y="6396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This material is based upon work supported by the National Science Foundation under Grant Nos. CCF-0844951 and CCF-0915608.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IBM Cell/B.E. Architecture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56388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Content Placeholder 2"/>
          <p:cNvSpPr>
            <a:spLocks noGrp="1"/>
          </p:cNvSpPr>
          <p:nvPr>
            <p:ph idx="1"/>
          </p:nvPr>
        </p:nvSpPr>
        <p:spPr>
          <a:xfrm>
            <a:off x="5791200" y="1371600"/>
            <a:ext cx="2971800" cy="4648200"/>
          </a:xfrm>
        </p:spPr>
        <p:txBody>
          <a:bodyPr/>
          <a:lstStyle/>
          <a:p>
            <a:pPr eaLnBrk="1" hangingPunct="1"/>
            <a:r>
              <a:rPr lang="en-US" sz="1600" dirty="0"/>
              <a:t>1 PPE, 8 SPEs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Programmer must manually manage 256K memory and threads invocation on each SPE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/>
              <a:t>Each SPE includes a vector unit like the one on current Intel processors</a:t>
            </a:r>
          </a:p>
          <a:p>
            <a:pPr lvl="1" eaLnBrk="1" hangingPunct="1"/>
            <a:r>
              <a:rPr lang="en-US" sz="1400" dirty="0"/>
              <a:t>128 bits wide</a:t>
            </a:r>
          </a:p>
          <a:p>
            <a:pPr eaLnBrk="1" hangingPunct="1"/>
            <a:endParaRPr lang="en-US" sz="1400" dirty="0"/>
          </a:p>
          <a:p>
            <a:pPr eaLnBrk="1" hangingPunct="1"/>
            <a:endParaRPr lang="en-US" sz="1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9" descr="fpgazm1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2514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7" descr="9_SMALL_2004_12_7_13_15_16_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EDE7"/>
              </a:clrFrom>
              <a:clrTo>
                <a:srgbClr val="F2ED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4384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High-Performance Reconfigurable Computing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Heterogeneous computing with reconfigurable logic, i.e. FPGAs</a:t>
            </a:r>
          </a:p>
        </p:txBody>
      </p:sp>
      <p:pic>
        <p:nvPicPr>
          <p:cNvPr id="23559" name="Picture 7" descr="fpga_adc_dac_virtex_hs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981200"/>
            <a:ext cx="2667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3" descr="Mother_drei_DB_VS_kl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343400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Field Programmable Gate Arrays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49101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fpgazm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590800"/>
            <a:ext cx="2514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Programming FPGAs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38263"/>
            <a:ext cx="6629400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/>
              <a:t>Heterogeneous Computing with FPGAs</a:t>
            </a:r>
          </a:p>
        </p:txBody>
      </p:sp>
      <p:pic>
        <p:nvPicPr>
          <p:cNvPr id="28676" name="Picture 4" descr="WILDSTAR 4 for PCI-X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371600"/>
            <a:ext cx="6629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3507">
            <a:off x="2397125" y="3098800"/>
            <a:ext cx="64770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457200" y="16764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Annapolis Micro Systems</a:t>
            </a:r>
          </a:p>
          <a:p>
            <a:r>
              <a:rPr lang="en-US"/>
              <a:t>WILDSTAR 2 PRO</a:t>
            </a:r>
          </a:p>
        </p:txBody>
      </p:sp>
      <p:sp>
        <p:nvSpPr>
          <p:cNvPr id="28679" name="TextBox 8"/>
          <p:cNvSpPr txBox="1">
            <a:spLocks noChangeArrowheads="1"/>
          </p:cNvSpPr>
          <p:nvPr/>
        </p:nvSpPr>
        <p:spPr bwMode="auto">
          <a:xfrm>
            <a:off x="533400" y="41910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GiDEL PROCSTAR III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Computing with FPGAs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571625"/>
            <a:ext cx="6858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219200" y="12954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Convey HC-1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Computing with GPUs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84400"/>
            <a:ext cx="8126413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09600" y="16002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NVIDIA Tesla S1070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/>
              <a:t>Heterogeneous Computing now Mainstream:</a:t>
            </a:r>
            <a:br>
              <a:rPr lang="en-US" sz="2400"/>
            </a:br>
            <a:r>
              <a:rPr lang="en-US" sz="2400"/>
              <a:t>IBM Roadrunner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88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400" dirty="0"/>
              <a:t>Los Alamos, fastest computer in the world in 2008 (still in Top 10)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6,480 AMD </a:t>
            </a:r>
            <a:r>
              <a:rPr lang="en-US" sz="1400" dirty="0" err="1"/>
              <a:t>Opteron</a:t>
            </a:r>
            <a:r>
              <a:rPr lang="en-US" sz="1400" dirty="0"/>
              <a:t> (dual core) CPUs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12,960 </a:t>
            </a:r>
            <a:r>
              <a:rPr lang="en-US" sz="1400" dirty="0" err="1"/>
              <a:t>PowerXCell</a:t>
            </a:r>
            <a:r>
              <a:rPr lang="en-US" sz="1400" dirty="0"/>
              <a:t> 8i GPUs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Each blade contains 2 </a:t>
            </a:r>
            <a:r>
              <a:rPr lang="en-US" sz="1400" dirty="0" err="1"/>
              <a:t>Operons</a:t>
            </a:r>
            <a:r>
              <a:rPr lang="en-US" sz="1400" dirty="0"/>
              <a:t> and 4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296 racks</a:t>
            </a:r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First ever </a:t>
            </a:r>
            <a:r>
              <a:rPr lang="en-US" sz="1400" dirty="0" err="1"/>
              <a:t>petaflop</a:t>
            </a:r>
            <a:r>
              <a:rPr lang="en-US" sz="1400" dirty="0"/>
              <a:t> machine (2008)</a:t>
            </a:r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1.71 </a:t>
            </a:r>
            <a:r>
              <a:rPr lang="en-US" sz="1400" dirty="0" err="1"/>
              <a:t>petaflops</a:t>
            </a:r>
            <a:r>
              <a:rPr lang="en-US" sz="1400" dirty="0"/>
              <a:t> peak (1.7 billion million </a:t>
            </a:r>
            <a:r>
              <a:rPr lang="en-US" sz="1400" dirty="0" err="1"/>
              <a:t>fp</a:t>
            </a:r>
            <a:r>
              <a:rPr lang="en-US" sz="1400" dirty="0"/>
              <a:t> operations per second)</a:t>
            </a:r>
          </a:p>
          <a:p>
            <a:pPr eaLnBrk="1" hangingPunct="1">
              <a:lnSpc>
                <a:spcPct val="90000"/>
              </a:lnSpc>
            </a:pPr>
            <a:r>
              <a:rPr lang="en-US" sz="1400" dirty="0"/>
              <a:t>2.35 MW (not including cooling)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dirty="0"/>
              <a:t>Lake Murray hydroelectric plant produces ~150 MW (peak)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dirty="0"/>
              <a:t>Lake Murray coal plant (</a:t>
            </a:r>
            <a:r>
              <a:rPr lang="en-US" sz="1200" dirty="0" err="1"/>
              <a:t>McMeekin</a:t>
            </a:r>
            <a:r>
              <a:rPr lang="en-US" sz="1200" dirty="0"/>
              <a:t> Station) produces ~300 MW (peak)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200" dirty="0"/>
              <a:t>Catawba Nuclear Station near Rock Hill produces 2258 MW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524000"/>
            <a:ext cx="46482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Problems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What is the best way to design coprocessors?  How can we make them faster and easier to program?</a:t>
            </a:r>
          </a:p>
          <a:p>
            <a:pPr lvl="1"/>
            <a:r>
              <a:rPr lang="en-US" sz="1200" dirty="0"/>
              <a:t>Approach:  Perform design-space exploration using simulations, mostly in the hands of big companies</a:t>
            </a:r>
          </a:p>
          <a:p>
            <a:endParaRPr lang="en-US" sz="1400" dirty="0"/>
          </a:p>
          <a:p>
            <a:r>
              <a:rPr lang="en-US" sz="1400" dirty="0"/>
              <a:t>What is the best way to design heterogeneous machines?  How do we interconnect the CPU and coprocessors?</a:t>
            </a:r>
          </a:p>
          <a:p>
            <a:pPr lvl="1"/>
            <a:r>
              <a:rPr lang="en-US" sz="1200" dirty="0"/>
              <a:t>Approach: PCI-express was the enabler of modern heterogeneous systems and QPI and </a:t>
            </a:r>
            <a:r>
              <a:rPr lang="en-US" sz="1200" dirty="0" err="1"/>
              <a:t>Hypertransport</a:t>
            </a:r>
            <a:r>
              <a:rPr lang="en-US" sz="1200" dirty="0"/>
              <a:t> may make things even easier in the future</a:t>
            </a:r>
          </a:p>
          <a:p>
            <a:pPr lvl="1"/>
            <a:r>
              <a:rPr lang="en-US" sz="1200" dirty="0"/>
              <a:t>However, scalability is still a major problem, right now people use hierarchical systems</a:t>
            </a:r>
          </a:p>
          <a:p>
            <a:pPr lvl="1"/>
            <a:endParaRPr lang="en-US" sz="1200" dirty="0"/>
          </a:p>
          <a:p>
            <a:r>
              <a:rPr lang="en-US" sz="1400" dirty="0"/>
              <a:t>How well do certain types of (scientific) programs run on heterogeneous machines?  What benefit should we expect?</a:t>
            </a:r>
          </a:p>
          <a:p>
            <a:pPr lvl="1"/>
            <a:r>
              <a:rPr lang="en-US" sz="1200" dirty="0"/>
              <a:t>Approach:  Perform “by hand” acceleration of specific applications and report results</a:t>
            </a:r>
          </a:p>
          <a:p>
            <a:endParaRPr lang="en-US" sz="1400" dirty="0"/>
          </a:p>
          <a:p>
            <a:r>
              <a:rPr lang="en-US" sz="1400" dirty="0"/>
              <a:t>How do you modify an arbitrary program to run on a heterogeneous machine?</a:t>
            </a:r>
          </a:p>
          <a:p>
            <a:pPr lvl="1"/>
            <a:r>
              <a:rPr lang="en-US" sz="1200" dirty="0"/>
              <a:t>Approach:  Same as above, but use these experiences to develop new development tools and methodologies that are general-purpose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Group:  HeRC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419600" y="1371600"/>
            <a:ext cx="4267200" cy="4648200"/>
          </a:xfrm>
        </p:spPr>
        <p:txBody>
          <a:bodyPr/>
          <a:lstStyle/>
          <a:p>
            <a:r>
              <a:rPr lang="en-US" sz="1600" b="1" dirty="0">
                <a:solidFill>
                  <a:srgbClr val="990033"/>
                </a:solidFill>
              </a:rPr>
              <a:t>Applications work</a:t>
            </a:r>
          </a:p>
          <a:p>
            <a:pPr lvl="1"/>
            <a:r>
              <a:rPr lang="en-US" sz="1400" dirty="0"/>
              <a:t>Computational </a:t>
            </a:r>
            <a:r>
              <a:rPr lang="en-US" sz="1400" dirty="0" err="1"/>
              <a:t>phylogenetics</a:t>
            </a:r>
            <a:r>
              <a:rPr lang="en-US" sz="1400" dirty="0"/>
              <a:t> (FPGA/GPU)</a:t>
            </a:r>
          </a:p>
          <a:p>
            <a:pPr lvl="2"/>
            <a:r>
              <a:rPr lang="en-US" sz="1100" dirty="0"/>
              <a:t>GRAPPA and MrBayes</a:t>
            </a:r>
          </a:p>
          <a:p>
            <a:pPr lvl="1"/>
            <a:r>
              <a:rPr lang="en-US" sz="1400" dirty="0"/>
              <a:t>Sparse linear algebra (FPGA/GPU)</a:t>
            </a:r>
          </a:p>
          <a:p>
            <a:pPr lvl="2"/>
            <a:r>
              <a:rPr lang="en-US" sz="1100" dirty="0"/>
              <a:t>Matrix-vector multiply, double-precision accumulators</a:t>
            </a:r>
          </a:p>
          <a:p>
            <a:pPr lvl="1"/>
            <a:r>
              <a:rPr lang="en-US" sz="1400" dirty="0"/>
              <a:t>Data mining (FPGA/GPU)</a:t>
            </a:r>
          </a:p>
          <a:p>
            <a:pPr lvl="1"/>
            <a:r>
              <a:rPr lang="en-US" sz="1400" dirty="0"/>
              <a:t>Logic minimization (GPU)</a:t>
            </a:r>
          </a:p>
          <a:p>
            <a:pPr lvl="1"/>
            <a:endParaRPr lang="en-US" sz="1400" b="1" dirty="0">
              <a:solidFill>
                <a:srgbClr val="990033"/>
              </a:solidFill>
            </a:endParaRPr>
          </a:p>
          <a:p>
            <a:r>
              <a:rPr lang="en-US" sz="1600" b="1" dirty="0">
                <a:solidFill>
                  <a:srgbClr val="990033"/>
                </a:solidFill>
              </a:rPr>
              <a:t>System architecture</a:t>
            </a:r>
          </a:p>
          <a:p>
            <a:pPr lvl="1"/>
            <a:r>
              <a:rPr lang="en-US" sz="1400" dirty="0"/>
              <a:t>Multi-FPGA interconnects</a:t>
            </a:r>
          </a:p>
          <a:p>
            <a:pPr lvl="1"/>
            <a:endParaRPr lang="en-US" sz="1400" dirty="0"/>
          </a:p>
          <a:p>
            <a:r>
              <a:rPr lang="en-US" sz="1600" b="1" dirty="0">
                <a:solidFill>
                  <a:srgbClr val="990033"/>
                </a:solidFill>
              </a:rPr>
              <a:t>Tools</a:t>
            </a:r>
          </a:p>
          <a:p>
            <a:pPr lvl="1"/>
            <a:r>
              <a:rPr lang="en-US" sz="1400" dirty="0"/>
              <a:t>Automatic partitioning (PATHS)</a:t>
            </a:r>
          </a:p>
          <a:p>
            <a:pPr lvl="1"/>
            <a:r>
              <a:rPr lang="en-US" sz="1400" dirty="0"/>
              <a:t>Micro-architectural simulation for code tuning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0" y="1676400"/>
          <a:ext cx="4495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Subfield of computer architecture</a:t>
            </a:r>
          </a:p>
          <a:p>
            <a:endParaRPr lang="en-US" dirty="0"/>
          </a:p>
          <a:p>
            <a:r>
              <a:rPr lang="en-US" dirty="0"/>
              <a:t>Mix general-purpose CPUs with specialized processors</a:t>
            </a:r>
          </a:p>
          <a:p>
            <a:endParaRPr lang="en-US" dirty="0"/>
          </a:p>
          <a:p>
            <a:r>
              <a:rPr lang="en-US" dirty="0"/>
              <a:t>Becoming increasingly popular with high integration densities</a:t>
            </a:r>
          </a:p>
          <a:p>
            <a:endParaRPr lang="en-US" dirty="0"/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Explore the use of specialized processor designs that are designed with radically different designs than traditional CPUs</a:t>
            </a:r>
          </a:p>
          <a:p>
            <a:pPr lvl="1"/>
            <a:r>
              <a:rPr lang="en-US" dirty="0"/>
              <a:t>Develop new programming models and methodologies for these processors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 Phylogenies</a:t>
            </a:r>
          </a:p>
        </p:txBody>
      </p:sp>
      <p:sp>
        <p:nvSpPr>
          <p:cNvPr id="33796" name="Text Box 9"/>
          <p:cNvSpPr txBox="1">
            <a:spLocks noChangeArrowheads="1"/>
          </p:cNvSpPr>
          <p:nvPr/>
        </p:nvSpPr>
        <p:spPr bwMode="auto">
          <a:xfrm>
            <a:off x="2133600" y="1600200"/>
            <a:ext cx="137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genus Drosophila</a:t>
            </a:r>
          </a:p>
        </p:txBody>
      </p:sp>
      <p:pic>
        <p:nvPicPr>
          <p:cNvPr id="33797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143000"/>
            <a:ext cx="64770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 advTm="33938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Line 27"/>
          <p:cNvSpPr>
            <a:spLocks noChangeShapeType="1"/>
          </p:cNvSpPr>
          <p:nvPr/>
        </p:nvSpPr>
        <p:spPr bwMode="auto">
          <a:xfrm flipH="1">
            <a:off x="990600" y="1635125"/>
            <a:ext cx="91440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 Phylogenies</a:t>
            </a: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1657350" y="17192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1828800" y="14478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2073275" y="17033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1428750" y="207010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2363788" y="2066925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2190750" y="23288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2606675" y="23129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1962150" y="267970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2722563" y="29289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3138488" y="29130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Oval 15"/>
          <p:cNvSpPr>
            <a:spLocks noChangeArrowheads="1"/>
          </p:cNvSpPr>
          <p:nvPr/>
        </p:nvSpPr>
        <p:spPr bwMode="auto">
          <a:xfrm>
            <a:off x="2493963" y="3279775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3254375" y="35290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3670300" y="35131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3025775" y="38798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Oval 19"/>
          <p:cNvSpPr>
            <a:spLocks noChangeArrowheads="1"/>
          </p:cNvSpPr>
          <p:nvPr/>
        </p:nvSpPr>
        <p:spPr bwMode="auto">
          <a:xfrm>
            <a:off x="3863975" y="38798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1371600" y="20574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905000" y="266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438400" y="3276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971800" y="38862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3810000" y="38862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742950" y="2071688"/>
            <a:ext cx="290513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685800" y="2058988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34843" name="Oval 28"/>
          <p:cNvSpPr>
            <a:spLocks noChangeArrowheads="1"/>
          </p:cNvSpPr>
          <p:nvPr/>
        </p:nvSpPr>
        <p:spPr bwMode="auto">
          <a:xfrm>
            <a:off x="2897188" y="2676525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Oval 29"/>
          <p:cNvSpPr>
            <a:spLocks noChangeArrowheads="1"/>
          </p:cNvSpPr>
          <p:nvPr/>
        </p:nvSpPr>
        <p:spPr bwMode="auto">
          <a:xfrm>
            <a:off x="3429000" y="32766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5" name="Line 31"/>
          <p:cNvSpPr>
            <a:spLocks noChangeShapeType="1"/>
          </p:cNvSpPr>
          <p:nvPr/>
        </p:nvSpPr>
        <p:spPr bwMode="auto">
          <a:xfrm flipH="1">
            <a:off x="5522913" y="19478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Line 33"/>
          <p:cNvSpPr>
            <a:spLocks noChangeShapeType="1"/>
          </p:cNvSpPr>
          <p:nvPr/>
        </p:nvSpPr>
        <p:spPr bwMode="auto">
          <a:xfrm>
            <a:off x="5938838" y="1931988"/>
            <a:ext cx="822325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7" name="Line 34"/>
          <p:cNvSpPr>
            <a:spLocks noChangeShapeType="1"/>
          </p:cNvSpPr>
          <p:nvPr/>
        </p:nvSpPr>
        <p:spPr bwMode="auto">
          <a:xfrm flipH="1">
            <a:off x="4932363" y="1855788"/>
            <a:ext cx="858837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Oval 35"/>
          <p:cNvSpPr>
            <a:spLocks noChangeArrowheads="1"/>
          </p:cNvSpPr>
          <p:nvPr/>
        </p:nvSpPr>
        <p:spPr bwMode="auto">
          <a:xfrm>
            <a:off x="4703763" y="2255838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Text Box 36"/>
          <p:cNvSpPr txBox="1">
            <a:spLocks noChangeArrowheads="1"/>
          </p:cNvSpPr>
          <p:nvPr/>
        </p:nvSpPr>
        <p:spPr bwMode="auto">
          <a:xfrm>
            <a:off x="5770563" y="2895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50" name="Text Box 37"/>
          <p:cNvSpPr txBox="1">
            <a:spLocks noChangeArrowheads="1"/>
          </p:cNvSpPr>
          <p:nvPr/>
        </p:nvSpPr>
        <p:spPr bwMode="auto">
          <a:xfrm>
            <a:off x="4648200" y="22526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34851" name="Line 38"/>
          <p:cNvSpPr>
            <a:spLocks noChangeShapeType="1"/>
          </p:cNvSpPr>
          <p:nvPr/>
        </p:nvSpPr>
        <p:spPr bwMode="auto">
          <a:xfrm flipH="1">
            <a:off x="5180013" y="25003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2" name="Line 39"/>
          <p:cNvSpPr>
            <a:spLocks noChangeShapeType="1"/>
          </p:cNvSpPr>
          <p:nvPr/>
        </p:nvSpPr>
        <p:spPr bwMode="auto">
          <a:xfrm>
            <a:off x="5595938" y="24844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3" name="Oval 40"/>
          <p:cNvSpPr>
            <a:spLocks noChangeArrowheads="1"/>
          </p:cNvSpPr>
          <p:nvPr/>
        </p:nvSpPr>
        <p:spPr bwMode="auto">
          <a:xfrm>
            <a:off x="4951413" y="28511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Oval 41"/>
          <p:cNvSpPr>
            <a:spLocks noChangeArrowheads="1"/>
          </p:cNvSpPr>
          <p:nvPr/>
        </p:nvSpPr>
        <p:spPr bwMode="auto">
          <a:xfrm>
            <a:off x="5789613" y="28511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5" name="Text Box 42"/>
          <p:cNvSpPr txBox="1">
            <a:spLocks noChangeArrowheads="1"/>
          </p:cNvSpPr>
          <p:nvPr/>
        </p:nvSpPr>
        <p:spPr bwMode="auto">
          <a:xfrm>
            <a:off x="4897438" y="2857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34856" name="Text Box 43"/>
          <p:cNvSpPr txBox="1">
            <a:spLocks noChangeArrowheads="1"/>
          </p:cNvSpPr>
          <p:nvPr/>
        </p:nvSpPr>
        <p:spPr bwMode="auto">
          <a:xfrm>
            <a:off x="5735638" y="2857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34857" name="Oval 44"/>
          <p:cNvSpPr>
            <a:spLocks noChangeArrowheads="1"/>
          </p:cNvSpPr>
          <p:nvPr/>
        </p:nvSpPr>
        <p:spPr bwMode="auto">
          <a:xfrm>
            <a:off x="6761163" y="22860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Line 45"/>
          <p:cNvSpPr>
            <a:spLocks noChangeShapeType="1"/>
          </p:cNvSpPr>
          <p:nvPr/>
        </p:nvSpPr>
        <p:spPr bwMode="auto">
          <a:xfrm flipH="1">
            <a:off x="6588125" y="25479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59" name="Line 46"/>
          <p:cNvSpPr>
            <a:spLocks noChangeShapeType="1"/>
          </p:cNvSpPr>
          <p:nvPr/>
        </p:nvSpPr>
        <p:spPr bwMode="auto">
          <a:xfrm>
            <a:off x="7004050" y="25320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0" name="Oval 47"/>
          <p:cNvSpPr>
            <a:spLocks noChangeArrowheads="1"/>
          </p:cNvSpPr>
          <p:nvPr/>
        </p:nvSpPr>
        <p:spPr bwMode="auto">
          <a:xfrm>
            <a:off x="6359525" y="2898775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1" name="Oval 48"/>
          <p:cNvSpPr>
            <a:spLocks noChangeArrowheads="1"/>
          </p:cNvSpPr>
          <p:nvPr/>
        </p:nvSpPr>
        <p:spPr bwMode="auto">
          <a:xfrm>
            <a:off x="7294563" y="28956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2" name="Line 49"/>
          <p:cNvSpPr>
            <a:spLocks noChangeShapeType="1"/>
          </p:cNvSpPr>
          <p:nvPr/>
        </p:nvSpPr>
        <p:spPr bwMode="auto">
          <a:xfrm flipH="1">
            <a:off x="7119938" y="31480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3" name="Oval 50"/>
          <p:cNvSpPr>
            <a:spLocks noChangeArrowheads="1"/>
          </p:cNvSpPr>
          <p:nvPr/>
        </p:nvSpPr>
        <p:spPr bwMode="auto">
          <a:xfrm>
            <a:off x="6891338" y="349885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4" name="Text Box 51"/>
          <p:cNvSpPr txBox="1">
            <a:spLocks noChangeArrowheads="1"/>
          </p:cNvSpPr>
          <p:nvPr/>
        </p:nvSpPr>
        <p:spPr bwMode="auto">
          <a:xfrm>
            <a:off x="6302375" y="2886075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34865" name="Text Box 52"/>
          <p:cNvSpPr txBox="1">
            <a:spLocks noChangeArrowheads="1"/>
          </p:cNvSpPr>
          <p:nvPr/>
        </p:nvSpPr>
        <p:spPr bwMode="auto">
          <a:xfrm>
            <a:off x="6835775" y="3495675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66" name="Line 53"/>
          <p:cNvSpPr>
            <a:spLocks noChangeShapeType="1"/>
          </p:cNvSpPr>
          <p:nvPr/>
        </p:nvSpPr>
        <p:spPr bwMode="auto">
          <a:xfrm>
            <a:off x="7535863" y="3136900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67" name="Oval 54"/>
          <p:cNvSpPr>
            <a:spLocks noChangeArrowheads="1"/>
          </p:cNvSpPr>
          <p:nvPr/>
        </p:nvSpPr>
        <p:spPr bwMode="auto">
          <a:xfrm>
            <a:off x="7729538" y="3503613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68" name="Text Box 55"/>
          <p:cNvSpPr txBox="1">
            <a:spLocks noChangeArrowheads="1"/>
          </p:cNvSpPr>
          <p:nvPr/>
        </p:nvSpPr>
        <p:spPr bwMode="auto">
          <a:xfrm>
            <a:off x="7675563" y="35099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34869" name="Oval 56"/>
          <p:cNvSpPr>
            <a:spLocks noChangeArrowheads="1"/>
          </p:cNvSpPr>
          <p:nvPr/>
        </p:nvSpPr>
        <p:spPr bwMode="auto">
          <a:xfrm>
            <a:off x="5354638" y="22479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0" name="Line 58"/>
          <p:cNvSpPr>
            <a:spLocks noChangeShapeType="1"/>
          </p:cNvSpPr>
          <p:nvPr/>
        </p:nvSpPr>
        <p:spPr bwMode="auto">
          <a:xfrm flipH="1">
            <a:off x="5715000" y="4371975"/>
            <a:ext cx="1235075" cy="58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1" name="Line 59"/>
          <p:cNvSpPr>
            <a:spLocks noChangeShapeType="1"/>
          </p:cNvSpPr>
          <p:nvPr/>
        </p:nvSpPr>
        <p:spPr bwMode="auto">
          <a:xfrm>
            <a:off x="7010400" y="4419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2" name="Text Box 60"/>
          <p:cNvSpPr txBox="1">
            <a:spLocks noChangeArrowheads="1"/>
          </p:cNvSpPr>
          <p:nvPr/>
        </p:nvSpPr>
        <p:spPr bwMode="auto">
          <a:xfrm>
            <a:off x="7273925" y="5562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73" name="Line 61"/>
          <p:cNvSpPr>
            <a:spLocks noChangeShapeType="1"/>
          </p:cNvSpPr>
          <p:nvPr/>
        </p:nvSpPr>
        <p:spPr bwMode="auto">
          <a:xfrm flipH="1">
            <a:off x="6683375" y="516731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4" name="Line 62"/>
          <p:cNvSpPr>
            <a:spLocks noChangeShapeType="1"/>
          </p:cNvSpPr>
          <p:nvPr/>
        </p:nvSpPr>
        <p:spPr bwMode="auto">
          <a:xfrm>
            <a:off x="7099300" y="515143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75" name="Oval 63"/>
          <p:cNvSpPr>
            <a:spLocks noChangeArrowheads="1"/>
          </p:cNvSpPr>
          <p:nvPr/>
        </p:nvSpPr>
        <p:spPr bwMode="auto">
          <a:xfrm>
            <a:off x="6454775" y="55181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6" name="Oval 64"/>
          <p:cNvSpPr>
            <a:spLocks noChangeArrowheads="1"/>
          </p:cNvSpPr>
          <p:nvPr/>
        </p:nvSpPr>
        <p:spPr bwMode="auto">
          <a:xfrm>
            <a:off x="7292975" y="55181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77" name="Text Box 65"/>
          <p:cNvSpPr txBox="1">
            <a:spLocks noChangeArrowheads="1"/>
          </p:cNvSpPr>
          <p:nvPr/>
        </p:nvSpPr>
        <p:spPr bwMode="auto">
          <a:xfrm>
            <a:off x="6400800" y="5524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g5</a:t>
            </a:r>
          </a:p>
        </p:txBody>
      </p:sp>
      <p:sp>
        <p:nvSpPr>
          <p:cNvPr id="34878" name="Text Box 66"/>
          <p:cNvSpPr txBox="1">
            <a:spLocks noChangeArrowheads="1"/>
          </p:cNvSpPr>
          <p:nvPr/>
        </p:nvSpPr>
        <p:spPr bwMode="auto">
          <a:xfrm>
            <a:off x="7239000" y="55245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g2</a:t>
            </a:r>
          </a:p>
        </p:txBody>
      </p:sp>
      <p:sp>
        <p:nvSpPr>
          <p:cNvPr id="34879" name="Oval 67"/>
          <p:cNvSpPr>
            <a:spLocks noChangeArrowheads="1"/>
          </p:cNvSpPr>
          <p:nvPr/>
        </p:nvSpPr>
        <p:spPr bwMode="auto">
          <a:xfrm>
            <a:off x="8229600" y="48768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0" name="Line 68"/>
          <p:cNvSpPr>
            <a:spLocks noChangeShapeType="1"/>
          </p:cNvSpPr>
          <p:nvPr/>
        </p:nvSpPr>
        <p:spPr bwMode="auto">
          <a:xfrm flipH="1">
            <a:off x="8056563" y="5138738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1" name="Line 69"/>
          <p:cNvSpPr>
            <a:spLocks noChangeShapeType="1"/>
          </p:cNvSpPr>
          <p:nvPr/>
        </p:nvSpPr>
        <p:spPr bwMode="auto">
          <a:xfrm>
            <a:off x="8472488" y="5122863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2" name="Oval 70"/>
          <p:cNvSpPr>
            <a:spLocks noChangeArrowheads="1"/>
          </p:cNvSpPr>
          <p:nvPr/>
        </p:nvSpPr>
        <p:spPr bwMode="auto">
          <a:xfrm>
            <a:off x="7827963" y="5503863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3" name="Text Box 71"/>
          <p:cNvSpPr txBox="1">
            <a:spLocks noChangeArrowheads="1"/>
          </p:cNvSpPr>
          <p:nvPr/>
        </p:nvSpPr>
        <p:spPr bwMode="auto">
          <a:xfrm>
            <a:off x="7770813" y="54911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g1</a:t>
            </a:r>
          </a:p>
        </p:txBody>
      </p:sp>
      <p:sp>
        <p:nvSpPr>
          <p:cNvPr id="34884" name="Line 72"/>
          <p:cNvSpPr>
            <a:spLocks noChangeShapeType="1"/>
          </p:cNvSpPr>
          <p:nvPr/>
        </p:nvSpPr>
        <p:spPr bwMode="auto">
          <a:xfrm flipH="1">
            <a:off x="5313363" y="51689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5" name="Oval 73"/>
          <p:cNvSpPr>
            <a:spLocks noChangeArrowheads="1"/>
          </p:cNvSpPr>
          <p:nvPr/>
        </p:nvSpPr>
        <p:spPr bwMode="auto">
          <a:xfrm>
            <a:off x="5084763" y="5519738"/>
            <a:ext cx="290512" cy="2905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6" name="Text Box 74"/>
          <p:cNvSpPr txBox="1">
            <a:spLocks noChangeArrowheads="1"/>
          </p:cNvSpPr>
          <p:nvPr/>
        </p:nvSpPr>
        <p:spPr bwMode="auto">
          <a:xfrm>
            <a:off x="5029200" y="5516563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g6</a:t>
            </a:r>
          </a:p>
        </p:txBody>
      </p:sp>
      <p:sp>
        <p:nvSpPr>
          <p:cNvPr id="34887" name="Line 75"/>
          <p:cNvSpPr>
            <a:spLocks noChangeShapeType="1"/>
          </p:cNvSpPr>
          <p:nvPr/>
        </p:nvSpPr>
        <p:spPr bwMode="auto">
          <a:xfrm>
            <a:off x="5729288" y="5157788"/>
            <a:ext cx="346075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88" name="Oval 76"/>
          <p:cNvSpPr>
            <a:spLocks noChangeArrowheads="1"/>
          </p:cNvSpPr>
          <p:nvPr/>
        </p:nvSpPr>
        <p:spPr bwMode="auto">
          <a:xfrm>
            <a:off x="5922963" y="5524500"/>
            <a:ext cx="290512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89" name="Text Box 77"/>
          <p:cNvSpPr txBox="1">
            <a:spLocks noChangeArrowheads="1"/>
          </p:cNvSpPr>
          <p:nvPr/>
        </p:nvSpPr>
        <p:spPr bwMode="auto">
          <a:xfrm>
            <a:off x="5868988" y="553085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g3</a:t>
            </a:r>
          </a:p>
        </p:txBody>
      </p:sp>
      <p:sp>
        <p:nvSpPr>
          <p:cNvPr id="34890" name="Oval 78"/>
          <p:cNvSpPr>
            <a:spLocks noChangeArrowheads="1"/>
          </p:cNvSpPr>
          <p:nvPr/>
        </p:nvSpPr>
        <p:spPr bwMode="auto">
          <a:xfrm>
            <a:off x="8664575" y="5480050"/>
            <a:ext cx="290513" cy="29051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1" name="Text Box 79"/>
          <p:cNvSpPr txBox="1">
            <a:spLocks noChangeArrowheads="1"/>
          </p:cNvSpPr>
          <p:nvPr/>
        </p:nvSpPr>
        <p:spPr bwMode="auto">
          <a:xfrm>
            <a:off x="8610600" y="54864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chemeClr val="bg1"/>
                </a:solidFill>
              </a:rPr>
              <a:t>g4</a:t>
            </a:r>
          </a:p>
        </p:txBody>
      </p:sp>
      <p:sp>
        <p:nvSpPr>
          <p:cNvPr id="34892" name="Line 80"/>
          <p:cNvSpPr>
            <a:spLocks noChangeShapeType="1"/>
          </p:cNvSpPr>
          <p:nvPr/>
        </p:nvSpPr>
        <p:spPr bwMode="auto">
          <a:xfrm>
            <a:off x="7086600" y="4419600"/>
            <a:ext cx="1143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93" name="Oval 81"/>
          <p:cNvSpPr>
            <a:spLocks noChangeArrowheads="1"/>
          </p:cNvSpPr>
          <p:nvPr/>
        </p:nvSpPr>
        <p:spPr bwMode="auto">
          <a:xfrm>
            <a:off x="6858000" y="41910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4" name="Oval 82"/>
          <p:cNvSpPr>
            <a:spLocks noChangeArrowheads="1"/>
          </p:cNvSpPr>
          <p:nvPr/>
        </p:nvSpPr>
        <p:spPr bwMode="auto">
          <a:xfrm>
            <a:off x="6858000" y="4914900"/>
            <a:ext cx="290513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5" name="Oval 83"/>
          <p:cNvSpPr>
            <a:spLocks noChangeArrowheads="1"/>
          </p:cNvSpPr>
          <p:nvPr/>
        </p:nvSpPr>
        <p:spPr bwMode="auto">
          <a:xfrm>
            <a:off x="5487988" y="4916488"/>
            <a:ext cx="290512" cy="2905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96" name="Text Box 84"/>
          <p:cNvSpPr txBox="1">
            <a:spLocks noChangeArrowheads="1"/>
          </p:cNvSpPr>
          <p:nvPr/>
        </p:nvSpPr>
        <p:spPr bwMode="auto">
          <a:xfrm>
            <a:off x="304800" y="4343400"/>
            <a:ext cx="4724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33363">
              <a:buFontTx/>
              <a:buChar char="•"/>
            </a:pPr>
            <a:r>
              <a:rPr lang="en-US" sz="1400">
                <a:latin typeface="Verdana" pitchFamily="34" charset="0"/>
              </a:rPr>
              <a:t>Unrooted binary tree</a:t>
            </a:r>
          </a:p>
          <a:p>
            <a:pPr indent="233363">
              <a:buFontTx/>
              <a:buChar char="•"/>
            </a:pP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leaf vertices</a:t>
            </a:r>
          </a:p>
          <a:p>
            <a:pPr indent="233363">
              <a:buFontTx/>
              <a:buChar char="•"/>
            </a:pP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- 2 internal vertices (degree 3)</a:t>
            </a:r>
          </a:p>
          <a:p>
            <a:pPr indent="233363">
              <a:buFontTx/>
              <a:buChar char="•"/>
            </a:pPr>
            <a:endParaRPr lang="en-US" sz="1400">
              <a:latin typeface="Verdana" pitchFamily="34" charset="0"/>
            </a:endParaRPr>
          </a:p>
          <a:p>
            <a:pPr indent="233363">
              <a:buFontTx/>
              <a:buChar char="•"/>
            </a:pPr>
            <a:r>
              <a:rPr lang="en-US" sz="1400">
                <a:latin typeface="Verdana" pitchFamily="34" charset="0"/>
              </a:rPr>
              <a:t>Tree configurations =</a:t>
            </a:r>
          </a:p>
          <a:p>
            <a:pPr lvl="1"/>
            <a:r>
              <a:rPr lang="en-US" sz="1400">
                <a:latin typeface="Verdana" pitchFamily="34" charset="0"/>
              </a:rPr>
              <a:t>(2</a:t>
            </a: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- 5) * (2</a:t>
            </a: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- 7) * (2</a:t>
            </a:r>
            <a:r>
              <a:rPr lang="en-US" sz="1400" i="1">
                <a:latin typeface="Verdana" pitchFamily="34" charset="0"/>
              </a:rPr>
              <a:t>n</a:t>
            </a:r>
            <a:r>
              <a:rPr lang="en-US" sz="1400">
                <a:latin typeface="Verdana" pitchFamily="34" charset="0"/>
              </a:rPr>
              <a:t> - 9) * … * 3</a:t>
            </a:r>
          </a:p>
          <a:p>
            <a:pPr indent="233363">
              <a:buFontTx/>
              <a:buChar char="•"/>
            </a:pPr>
            <a:r>
              <a:rPr lang="en-US" sz="1400">
                <a:latin typeface="Verdana" pitchFamily="34" charset="0"/>
              </a:rPr>
              <a:t>200 trillion trees for 16 leaves</a:t>
            </a:r>
          </a:p>
        </p:txBody>
      </p:sp>
      <p:sp>
        <p:nvSpPr>
          <p:cNvPr id="34897" name="Oval 32"/>
          <p:cNvSpPr>
            <a:spLocks noChangeArrowheads="1"/>
          </p:cNvSpPr>
          <p:nvPr/>
        </p:nvSpPr>
        <p:spPr bwMode="auto">
          <a:xfrm>
            <a:off x="5694363" y="1676400"/>
            <a:ext cx="290512" cy="2905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Applications Work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sz="1600"/>
              <a:t>FPGA-based co-processors for computational biology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764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7480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38600"/>
            <a:ext cx="32480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2400" y="4114800"/>
            <a:ext cx="541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Tiffany M. Mintz, Jason D. Bakos, "A Cluster-on-a-Chip Architecture for High-Throughput Phylogeny Search," IEEE Trans. on Parallel and Distributed Systems, </a:t>
            </a:r>
            <a:r>
              <a:rPr lang="en-US" sz="800" i="1" kern="0" dirty="0">
                <a:solidFill>
                  <a:srgbClr val="000000"/>
                </a:solidFill>
                <a:latin typeface="+mn-lt"/>
              </a:rPr>
              <a:t>in press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Stephanie Zierke, Jason D. Bakos, "FPGA Acceleration of Bayesian Phylogenetic Inference," BMC Bioinformatics, </a:t>
            </a:r>
            <a:r>
              <a:rPr lang="en-US" sz="800" i="1" kern="0" dirty="0">
                <a:solidFill>
                  <a:srgbClr val="000000"/>
                </a:solidFill>
                <a:latin typeface="+mn-lt"/>
              </a:rPr>
              <a:t>in press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"A Special-Purpose Architecture for Solving the Breakpoint Median Problem,"  IEEE Transactions on Very Large Scale Integration (VLSI) Systems, Vol. 16, No. 12, Dec. 2008.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</a:t>
            </a: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Panormitis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 E. Elenis, Jijun Tang, "FPGA Acceleration of Phylogeny Reconstruction for Whole Genome Data,"  7th IEEE International Symposium on Bioinformatics &amp; Bioengineering (BIBE'07), Boston, MA, Oct. 14-17, 2007.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“FPGA Acceleration of Gene Rearrangement Analysis,” 15th Annual IEEE International Symposium on Field-Programmable Custom Computing Machines (FCCM'07), April 23-25, 2007.</a:t>
            </a:r>
          </a:p>
        </p:txBody>
      </p:sp>
      <p:pic>
        <p:nvPicPr>
          <p:cNvPr id="35849" name="Picture 22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20574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Box 11"/>
          <p:cNvSpPr txBox="1">
            <a:spLocks noChangeArrowheads="1"/>
          </p:cNvSpPr>
          <p:nvPr/>
        </p:nvSpPr>
        <p:spPr bwMode="auto">
          <a:xfrm>
            <a:off x="7162800" y="34290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1000X speedup!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858000" y="5867400"/>
            <a:ext cx="19812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10X speedup!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Applications Work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sz="1600"/>
              <a:t>FPGA-based co-processors for linear algebra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5638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71600"/>
            <a:ext cx="29718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9763" y="3657600"/>
            <a:ext cx="3348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34290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Krishna.K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 Nagar, Jason D. Bakos, "A High-Performance Double Precision Accumulator,"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Yan Zhang, Yasser Shalabi, Rishabh Jain, Krishna K. Nagar, Jason D. Bakos, "FPGA vs. GPU for Sparse Matrix Vector Multiply,"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Krishna K. Nagar, Yan Zhang, Jason D. Bakos, "An Integrated Reduction Technique for a Double Precision Accumulator," Proc. Third International Workshop on High-Performance Reconfigurable Computing Technology and Applications (HPRCTA'09), held in conjunction with Supercomputing 2009 (SC'09), Nov. 15,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Krishna K. Nagar, "Exploiting Matrix Symmetry to Improve FPGA-Accelerated Conjugate Gradient," 17th Annual IEEE International Symposium on Field Programmable Custom Computing Machines (FCCM'09), April 5-8, 2009.</a:t>
            </a:r>
          </a:p>
        </p:txBody>
      </p:sp>
      <p:pic>
        <p:nvPicPr>
          <p:cNvPr id="583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3863" y="3657600"/>
            <a:ext cx="14811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Applications Work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sz="1600"/>
              <a:t>FPGA-based co-processors for linear algebra</a:t>
            </a: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5638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371600"/>
            <a:ext cx="2971800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9763" y="3657600"/>
            <a:ext cx="33480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6200" y="3429000"/>
            <a:ext cx="426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 err="1">
                <a:solidFill>
                  <a:srgbClr val="000000"/>
                </a:solidFill>
                <a:latin typeface="+mn-lt"/>
              </a:rPr>
              <a:t>Krishna.K</a:t>
            </a:r>
            <a:r>
              <a:rPr lang="en-US" sz="800" kern="0" dirty="0">
                <a:solidFill>
                  <a:srgbClr val="000000"/>
                </a:solidFill>
                <a:latin typeface="+mn-lt"/>
              </a:rPr>
              <a:t>. Nagar, Jason D. Bakos, "A High-Performance Double Precision Accumulator,"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Yan Zhang, Yasser Shalabi, Rishabh Jain, Krishna K. Nagar, Jason D. Bakos, "FPGA vs. GPU for Sparse Matrix Vector Multiply," IEEE International Conference on Field-Programmable Technology (IC-FPT'09), Dec. 9-11,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Krishna K. Nagar, Yan Zhang, Jason D. Bakos, "An Integrated Reduction Technique for a Double Precision Accumulator," Proc. Third International Workshop on High-Performance Reconfigurable Computing Technology and Applications (HPRCTA'09), held in conjunction with Supercomputing 2009 (SC'09), Nov. 15, 2009.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Krishna K. Nagar, "Exploiting Matrix Symmetry to Improve FPGA-Accelerated Conjugate Gradient," 17th Annual IEEE International Symposium on Field Programmable Custom Computing Machines (FCCM'09), April 5-8, 2009.</a:t>
            </a:r>
          </a:p>
        </p:txBody>
      </p:sp>
      <p:pic>
        <p:nvPicPr>
          <p:cNvPr id="286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3863" y="3657600"/>
            <a:ext cx="14811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Double Precision Accumulation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FPGAs allow data to be “streamed” into a computational pipeline</a:t>
            </a:r>
          </a:p>
          <a:p>
            <a:r>
              <a:rPr lang="en-US" dirty="0"/>
              <a:t>Many kernels targeted for acceleration include</a:t>
            </a:r>
          </a:p>
          <a:p>
            <a:endParaRPr lang="en-US" dirty="0"/>
          </a:p>
          <a:p>
            <a:pPr lvl="1"/>
            <a:r>
              <a:rPr lang="en-US" dirty="0"/>
              <a:t>Such as:  dot product, used for MVM: kernel for many methods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large datasets, values delivered serially to an accumulator</a:t>
            </a:r>
          </a:p>
          <a:p>
            <a:pPr lvl="1"/>
            <a:r>
              <a:rPr lang="en-US" dirty="0"/>
              <a:t>Reduction operation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324600" y="1752600"/>
          <a:ext cx="7747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2" imgW="482400" imgH="431640" progId="Equation.3">
                  <p:embed/>
                </p:oleObj>
              </mc:Choice>
              <mc:Fallback>
                <p:oleObj name="Equation" r:id="rId2" imgW="4824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752600"/>
                        <a:ext cx="77470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0960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5326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326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0807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103187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3187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807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08138" y="4800600"/>
            <a:ext cx="331787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1530350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1530350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08138" y="5786438"/>
            <a:ext cx="331787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06613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2030413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2030413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06613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06675" y="4800600"/>
            <a:ext cx="331788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25288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25288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06675" y="5786438"/>
            <a:ext cx="331788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0515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0515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302815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02815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0362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60362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353853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53853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8" name="TextBox 58"/>
          <p:cNvSpPr txBox="1">
            <a:spLocks noChangeArrowheads="1"/>
          </p:cNvSpPr>
          <p:nvPr/>
        </p:nvSpPr>
        <p:spPr bwMode="auto">
          <a:xfrm>
            <a:off x="4495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A,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61" name="Oval 60"/>
          <p:cNvSpPr/>
          <p:nvPr/>
        </p:nvSpPr>
        <p:spPr>
          <a:xfrm>
            <a:off x="5486400" y="4953000"/>
            <a:ext cx="762000" cy="685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>
                <a:solidFill>
                  <a:schemeClr val="tx1"/>
                </a:solidFill>
              </a:rPr>
              <a:t>Σ</a:t>
            </a:r>
            <a:endParaRPr lang="en-US" sz="3600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5181600" y="5181600"/>
            <a:ext cx="304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1" name="TextBox 94"/>
          <p:cNvSpPr txBox="1">
            <a:spLocks noChangeArrowheads="1"/>
          </p:cNvSpPr>
          <p:nvPr/>
        </p:nvSpPr>
        <p:spPr bwMode="auto">
          <a:xfrm>
            <a:off x="3995738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B,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2" name="TextBox 95"/>
          <p:cNvSpPr txBox="1">
            <a:spLocks noChangeArrowheads="1"/>
          </p:cNvSpPr>
          <p:nvPr/>
        </p:nvSpPr>
        <p:spPr bwMode="auto">
          <a:xfrm>
            <a:off x="3479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C,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3" name="TextBox 96"/>
          <p:cNvSpPr txBox="1">
            <a:spLocks noChangeArrowheads="1"/>
          </p:cNvSpPr>
          <p:nvPr/>
        </p:nvSpPr>
        <p:spPr bwMode="auto">
          <a:xfrm>
            <a:off x="29718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4" name="TextBox 97"/>
          <p:cNvSpPr txBox="1">
            <a:spLocks noChangeArrowheads="1"/>
          </p:cNvSpPr>
          <p:nvPr/>
        </p:nvSpPr>
        <p:spPr bwMode="auto">
          <a:xfrm>
            <a:off x="2479675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E,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5" name="TextBox 98"/>
          <p:cNvSpPr txBox="1">
            <a:spLocks noChangeArrowheads="1"/>
          </p:cNvSpPr>
          <p:nvPr/>
        </p:nvSpPr>
        <p:spPr bwMode="auto">
          <a:xfrm>
            <a:off x="19812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F,</a:t>
            </a:r>
          </a:p>
          <a:p>
            <a:pPr algn="ctr"/>
            <a:r>
              <a:rPr lang="en-US" sz="1400"/>
              <a:t>set 2</a:t>
            </a:r>
          </a:p>
        </p:txBody>
      </p:sp>
      <p:sp>
        <p:nvSpPr>
          <p:cNvPr id="1066" name="TextBox 99"/>
          <p:cNvSpPr txBox="1">
            <a:spLocks noChangeArrowheads="1"/>
          </p:cNvSpPr>
          <p:nvPr/>
        </p:nvSpPr>
        <p:spPr bwMode="auto">
          <a:xfrm>
            <a:off x="14732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16" name="Right Arrow 115"/>
          <p:cNvSpPr/>
          <p:nvPr/>
        </p:nvSpPr>
        <p:spPr>
          <a:xfrm>
            <a:off x="6248400" y="5181600"/>
            <a:ext cx="304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8" name="TextBox 116"/>
          <p:cNvSpPr txBox="1">
            <a:spLocks noChangeArrowheads="1"/>
          </p:cNvSpPr>
          <p:nvPr/>
        </p:nvSpPr>
        <p:spPr bwMode="auto">
          <a:xfrm>
            <a:off x="8305800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A+B+C,</a:t>
            </a:r>
          </a:p>
          <a:p>
            <a:pPr algn="ctr"/>
            <a:r>
              <a:rPr lang="en-US" sz="1400"/>
              <a:t>set 1</a:t>
            </a:r>
          </a:p>
        </p:txBody>
      </p:sp>
      <p:sp>
        <p:nvSpPr>
          <p:cNvPr id="1069" name="TextBox 117"/>
          <p:cNvSpPr txBox="1">
            <a:spLocks noChangeArrowheads="1"/>
          </p:cNvSpPr>
          <p:nvPr/>
        </p:nvSpPr>
        <p:spPr bwMode="auto">
          <a:xfrm>
            <a:off x="7559675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D+E+F,</a:t>
            </a:r>
          </a:p>
          <a:p>
            <a:pPr algn="ctr"/>
            <a:r>
              <a:rPr lang="en-US" sz="1400"/>
              <a:t>set 2</a:t>
            </a:r>
          </a:p>
        </p:txBody>
      </p:sp>
      <p:cxnSp>
        <p:nvCxnSpPr>
          <p:cNvPr id="148" name="Straight Connector 147"/>
          <p:cNvCxnSpPr/>
          <p:nvPr/>
        </p:nvCxnSpPr>
        <p:spPr>
          <a:xfrm>
            <a:off x="4114800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4114800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 rot="16200000" flipH="1">
            <a:off x="40378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rot="5400000" flipH="1" flipV="1">
            <a:off x="4037806" y="5210969"/>
            <a:ext cx="985838" cy="165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4613275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4613275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 rot="16200000" flipH="1">
            <a:off x="45481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 flipH="1" flipV="1">
            <a:off x="4548188" y="5210175"/>
            <a:ext cx="985838" cy="166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TextBox 155"/>
          <p:cNvSpPr txBox="1">
            <a:spLocks noChangeArrowheads="1"/>
          </p:cNvSpPr>
          <p:nvPr/>
        </p:nvSpPr>
        <p:spPr bwMode="auto">
          <a:xfrm>
            <a:off x="990600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079" name="TextBox 156"/>
          <p:cNvSpPr txBox="1">
            <a:spLocks noChangeArrowheads="1"/>
          </p:cNvSpPr>
          <p:nvPr/>
        </p:nvSpPr>
        <p:spPr bwMode="auto">
          <a:xfrm>
            <a:off x="474663" y="5029200"/>
            <a:ext cx="60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I,</a:t>
            </a:r>
          </a:p>
          <a:p>
            <a:pPr algn="ctr"/>
            <a:r>
              <a:rPr lang="en-US" sz="1400"/>
              <a:t>set 3</a:t>
            </a:r>
          </a:p>
        </p:txBody>
      </p:sp>
      <p:sp>
        <p:nvSpPr>
          <p:cNvPr id="1080" name="TextBox 157"/>
          <p:cNvSpPr txBox="1">
            <a:spLocks noChangeArrowheads="1"/>
          </p:cNvSpPr>
          <p:nvPr/>
        </p:nvSpPr>
        <p:spPr bwMode="auto">
          <a:xfrm>
            <a:off x="6810375" y="4876800"/>
            <a:ext cx="60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G+H+I,</a:t>
            </a:r>
          </a:p>
          <a:p>
            <a:pPr algn="ctr"/>
            <a:r>
              <a:rPr lang="en-US" sz="1400"/>
              <a:t>set 3</a:t>
            </a:r>
          </a:p>
        </p:txBody>
      </p:sp>
      <p:cxnSp>
        <p:nvCxnSpPr>
          <p:cNvPr id="159" name="Straight Connector 158"/>
          <p:cNvCxnSpPr>
            <a:stCxn id="1080" idx="1"/>
          </p:cNvCxnSpPr>
          <p:nvPr/>
        </p:nvCxnSpPr>
        <p:spPr>
          <a:xfrm rot="10800000" flipH="1" flipV="1">
            <a:off x="6810375" y="5246688"/>
            <a:ext cx="138113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080" idx="1"/>
          </p:cNvCxnSpPr>
          <p:nvPr/>
        </p:nvCxnSpPr>
        <p:spPr>
          <a:xfrm rot="10800000" flipH="1">
            <a:off x="6810375" y="4800600"/>
            <a:ext cx="138113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6948488" y="4800600"/>
            <a:ext cx="331787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6948488" y="5786438"/>
            <a:ext cx="331787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endCxn id="1080" idx="3"/>
          </p:cNvCxnSpPr>
          <p:nvPr/>
        </p:nvCxnSpPr>
        <p:spPr>
          <a:xfrm rot="16200000" flipH="1">
            <a:off x="7133431" y="4960144"/>
            <a:ext cx="446088" cy="12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endCxn id="1080" idx="3"/>
          </p:cNvCxnSpPr>
          <p:nvPr/>
        </p:nvCxnSpPr>
        <p:spPr>
          <a:xfrm rot="5400000" flipH="1" flipV="1">
            <a:off x="7086600" y="5453063"/>
            <a:ext cx="539750" cy="12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691438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7691438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rot="16200000" flipH="1">
            <a:off x="4762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47625" y="5210175"/>
            <a:ext cx="985838" cy="166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762000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5400000">
            <a:off x="823119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01441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5400000">
            <a:off x="10763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>
            <a:off x="1263650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132397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/>
          <p:nvPr/>
        </p:nvCxnSpPr>
        <p:spPr>
          <a:xfrm>
            <a:off x="1514475" y="4191000"/>
            <a:ext cx="252413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577182" y="4380706"/>
            <a:ext cx="381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1766888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rot="5400000">
            <a:off x="182721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>
            <a:off x="2017713" y="4191000"/>
            <a:ext cx="252412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rot="5400000">
            <a:off x="2080419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>
            <a:off x="2270125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rot="5400000">
            <a:off x="2331244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2520950" y="4191000"/>
            <a:ext cx="252413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 rot="5400000">
            <a:off x="25844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>
            <a:off x="2773363" y="4570413"/>
            <a:ext cx="252412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 rot="5400000">
            <a:off x="2834482" y="4380706"/>
            <a:ext cx="381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3025775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rot="5400000">
            <a:off x="3087688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3276600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 rot="5400000">
            <a:off x="333851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352901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rot="5400000">
            <a:off x="35909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>
            <a:off x="3779838" y="4570413"/>
            <a:ext cx="252412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 rot="5400000">
            <a:off x="38417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4032250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 rot="5400000">
            <a:off x="4094163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283075" y="4570413"/>
            <a:ext cx="252413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rot="5400000">
            <a:off x="4344988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4535488" y="4191000"/>
            <a:ext cx="252412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 rot="5400000">
            <a:off x="4598194" y="4380706"/>
            <a:ext cx="381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4787900" y="4570413"/>
            <a:ext cx="250825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 rot="5400000">
            <a:off x="484822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 rot="5400000">
            <a:off x="311151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500063" y="4191000"/>
            <a:ext cx="250825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 rot="5400000">
            <a:off x="561976" y="4379912"/>
            <a:ext cx="381000" cy="3175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>
            <a:endCxn id="1069" idx="3"/>
          </p:cNvCxnSpPr>
          <p:nvPr/>
        </p:nvCxnSpPr>
        <p:spPr>
          <a:xfrm rot="16200000" flipH="1">
            <a:off x="7870031" y="4947444"/>
            <a:ext cx="446088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>
            <a:endCxn id="1069" idx="3"/>
          </p:cNvCxnSpPr>
          <p:nvPr/>
        </p:nvCxnSpPr>
        <p:spPr>
          <a:xfrm rot="5400000" flipH="1" flipV="1">
            <a:off x="7820819" y="5442744"/>
            <a:ext cx="5445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stCxn id="1069" idx="1"/>
          </p:cNvCxnSpPr>
          <p:nvPr/>
        </p:nvCxnSpPr>
        <p:spPr>
          <a:xfrm rot="10800000" flipH="1" flipV="1">
            <a:off x="7559675" y="5246688"/>
            <a:ext cx="130175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stCxn id="1069" idx="1"/>
          </p:cNvCxnSpPr>
          <p:nvPr/>
        </p:nvCxnSpPr>
        <p:spPr>
          <a:xfrm rot="10800000" flipH="1">
            <a:off x="7559675" y="4800600"/>
            <a:ext cx="130175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8437563" y="4800600"/>
            <a:ext cx="333375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8437563" y="5786438"/>
            <a:ext cx="333375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rot="16200000" flipH="1">
            <a:off x="8616156" y="4947444"/>
            <a:ext cx="446088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rot="5400000" flipH="1" flipV="1">
            <a:off x="8566944" y="5442744"/>
            <a:ext cx="54451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 rot="10800000" flipH="1" flipV="1">
            <a:off x="8305800" y="5246688"/>
            <a:ext cx="130175" cy="539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 rot="10800000" flipH="1">
            <a:off x="8305800" y="4800600"/>
            <a:ext cx="130175" cy="446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>
            <a:stCxn id="1080" idx="3"/>
            <a:endCxn id="1069" idx="1"/>
          </p:cNvCxnSpPr>
          <p:nvPr/>
        </p:nvCxnSpPr>
        <p:spPr>
          <a:xfrm>
            <a:off x="7419975" y="5246688"/>
            <a:ext cx="1397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>
            <a:stCxn id="1069" idx="3"/>
            <a:endCxn id="1068" idx="1"/>
          </p:cNvCxnSpPr>
          <p:nvPr/>
        </p:nvCxnSpPr>
        <p:spPr>
          <a:xfrm>
            <a:off x="8169275" y="5246688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8931275" y="5257800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6669088" y="5257800"/>
            <a:ext cx="136525" cy="0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Reduction Problem</a:t>
            </a:r>
          </a:p>
        </p:txBody>
      </p:sp>
      <p:sp>
        <p:nvSpPr>
          <p:cNvPr id="6" name="Rectangle 5"/>
          <p:cNvSpPr/>
          <p:nvPr/>
        </p:nvSpPr>
        <p:spPr>
          <a:xfrm>
            <a:off x="3124200" y="1752600"/>
            <a:ext cx="304800" cy="45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54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1752600"/>
            <a:ext cx="304800" cy="457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25400" dir="27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67200" y="1724025"/>
            <a:ext cx="457200" cy="5191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1" name="Straight Arrow Connector 10"/>
          <p:cNvCxnSpPr>
            <a:endCxn id="6" idx="1"/>
          </p:cNvCxnSpPr>
          <p:nvPr/>
        </p:nvCxnSpPr>
        <p:spPr>
          <a:xfrm>
            <a:off x="22860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8" idx="2"/>
          </p:cNvCxnSpPr>
          <p:nvPr/>
        </p:nvCxnSpPr>
        <p:spPr>
          <a:xfrm>
            <a:off x="34290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24400" y="19812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3"/>
          </p:cNvCxnSpPr>
          <p:nvPr/>
        </p:nvCxnSpPr>
        <p:spPr>
          <a:xfrm>
            <a:off x="5867400" y="198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5905501" y="1714500"/>
            <a:ext cx="533400" cy="3175"/>
          </a:xfrm>
          <a:prstGeom prst="line">
            <a:avLst/>
          </a:prstGeom>
          <a:ln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4495800" y="1447800"/>
            <a:ext cx="16764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0"/>
          </p:cNvCxnSpPr>
          <p:nvPr/>
        </p:nvCxnSpPr>
        <p:spPr>
          <a:xfrm rot="5400000">
            <a:off x="4359275" y="1585913"/>
            <a:ext cx="2746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>
            <a:off x="3240088" y="2133600"/>
            <a:ext cx="762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5678488" y="2133600"/>
            <a:ext cx="76200" cy="762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1981200" y="2743200"/>
            <a:ext cx="4868863" cy="914400"/>
            <a:chOff x="2057400" y="2667000"/>
            <a:chExt cx="4868186" cy="914400"/>
          </a:xfrm>
        </p:grpSpPr>
        <p:sp>
          <p:nvSpPr>
            <p:cNvPr id="34" name="Rectangle 33"/>
            <p:cNvSpPr/>
            <p:nvPr/>
          </p:nvSpPr>
          <p:spPr>
            <a:xfrm>
              <a:off x="2895483" y="3124200"/>
              <a:ext cx="304758" cy="457200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" name="Straight Arrow Connector 36"/>
            <p:cNvCxnSpPr>
              <a:endCxn id="34" idx="1"/>
            </p:cNvCxnSpPr>
            <p:nvPr/>
          </p:nvCxnSpPr>
          <p:spPr>
            <a:xfrm>
              <a:off x="2057400" y="3352800"/>
              <a:ext cx="83808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5828776" y="3192463"/>
              <a:ext cx="1096810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>
              <a:off x="3011355" y="3505200"/>
              <a:ext cx="76189" cy="76200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4" name="Straight Arrow Connector 73"/>
            <p:cNvCxnSpPr>
              <a:stCxn id="34" idx="3"/>
            </p:cNvCxnSpPr>
            <p:nvPr/>
          </p:nvCxnSpPr>
          <p:spPr>
            <a:xfrm>
              <a:off x="3200241" y="3352800"/>
              <a:ext cx="5285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3390715" y="3124200"/>
              <a:ext cx="346027" cy="31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3390715" y="2667000"/>
              <a:ext cx="2857103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V="1">
              <a:off x="5981911" y="2932906"/>
              <a:ext cx="533400" cy="1588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161322" y="2896394"/>
              <a:ext cx="4572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7" name="Rectangle 196"/>
            <p:cNvSpPr/>
            <p:nvPr/>
          </p:nvSpPr>
          <p:spPr>
            <a:xfrm>
              <a:off x="3733567" y="2963863"/>
              <a:ext cx="2133303" cy="541337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8" name="Straight Connector 197"/>
            <p:cNvCxnSpPr/>
            <p:nvPr/>
          </p:nvCxnSpPr>
          <p:spPr>
            <a:xfrm rot="5400000">
              <a:off x="3620040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rot="5400000">
              <a:off x="3772418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3923210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5400000">
              <a:off x="407558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>
              <a:off x="4227968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5400000">
              <a:off x="4380347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>
              <a:off x="4532726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5400000">
              <a:off x="4685104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5400000">
              <a:off x="4837483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>
              <a:off x="4989862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 rot="5400000">
              <a:off x="5142241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5400000">
              <a:off x="5296207" y="3229769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5400000">
              <a:off x="5446999" y="3229769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63"/>
          <p:cNvGrpSpPr>
            <a:grpSpLocks/>
          </p:cNvGrpSpPr>
          <p:nvPr/>
        </p:nvGrpSpPr>
        <p:grpSpPr bwMode="auto">
          <a:xfrm>
            <a:off x="1535113" y="4267200"/>
            <a:ext cx="6145212" cy="1676400"/>
            <a:chOff x="1534602" y="4267200"/>
            <a:chExt cx="6146358" cy="1676399"/>
          </a:xfrm>
        </p:grpSpPr>
        <p:sp>
          <p:nvSpPr>
            <p:cNvPr id="132" name="Rectangle 131"/>
            <p:cNvSpPr/>
            <p:nvPr/>
          </p:nvSpPr>
          <p:spPr>
            <a:xfrm>
              <a:off x="2133201" y="4975225"/>
              <a:ext cx="609714" cy="838199"/>
            </a:xfrm>
            <a:prstGeom prst="rect">
              <a:avLst/>
            </a:prstGeom>
            <a:solidFill>
              <a:srgbClr val="FFFF00"/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3733699" y="5127624"/>
              <a:ext cx="2133998" cy="541338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3" name="Trapezoid 162"/>
            <p:cNvSpPr/>
            <p:nvPr/>
          </p:nvSpPr>
          <p:spPr>
            <a:xfrm rot="5400000">
              <a:off x="3162121" y="5089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Trapezoid 163"/>
            <p:cNvSpPr/>
            <p:nvPr/>
          </p:nvSpPr>
          <p:spPr>
            <a:xfrm rot="5400000">
              <a:off x="3162121" y="5470503"/>
              <a:ext cx="304800" cy="228643"/>
            </a:xfrm>
            <a:prstGeom prst="trapezoid">
              <a:avLst>
                <a:gd name="adj" fmla="val 42391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66" name="Straight Arrow Connector 165"/>
            <p:cNvCxnSpPr>
              <a:stCxn id="163" idx="0"/>
            </p:cNvCxnSpPr>
            <p:nvPr/>
          </p:nvCxnSpPr>
          <p:spPr>
            <a:xfrm>
              <a:off x="3428842" y="5203824"/>
              <a:ext cx="30485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/>
            <p:nvPr/>
          </p:nvCxnSpPr>
          <p:spPr>
            <a:xfrm>
              <a:off x="3428842" y="5583237"/>
              <a:ext cx="304857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5400000">
              <a:off x="3620222" y="5395118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3772650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5400000">
              <a:off x="3923491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>
              <a:off x="407592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5400000">
              <a:off x="4228348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5400000">
              <a:off x="4380777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5400000">
              <a:off x="4533205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>
              <a:off x="4685633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5400000">
              <a:off x="4838062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>
              <a:off x="4990490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5142919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5400000">
              <a:off x="5296934" y="5393530"/>
              <a:ext cx="53340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rot="5400000">
              <a:off x="5447776" y="5393530"/>
              <a:ext cx="53340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Rectangle 215"/>
            <p:cNvSpPr/>
            <p:nvPr/>
          </p:nvSpPr>
          <p:spPr>
            <a:xfrm>
              <a:off x="6401196" y="4975225"/>
              <a:ext cx="609714" cy="838199"/>
            </a:xfrm>
            <a:prstGeom prst="rect">
              <a:avLst/>
            </a:prstGeom>
            <a:solidFill>
              <a:srgbClr val="FFFF00"/>
            </a:solidFill>
            <a:ln/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Mem</a:t>
              </a:r>
            </a:p>
          </p:txBody>
        </p:sp>
        <p:cxnSp>
          <p:nvCxnSpPr>
            <p:cNvPr id="218" name="Straight Arrow Connector 217"/>
            <p:cNvCxnSpPr>
              <a:stCxn id="142" idx="3"/>
              <a:endCxn id="216" idx="1"/>
            </p:cNvCxnSpPr>
            <p:nvPr/>
          </p:nvCxnSpPr>
          <p:spPr>
            <a:xfrm flipV="1">
              <a:off x="5867697" y="5394324"/>
              <a:ext cx="53349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5829640" y="5133974"/>
              <a:ext cx="533400" cy="0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10800000">
              <a:off x="2971557" y="4862513"/>
              <a:ext cx="3124783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2842176" y="4996655"/>
              <a:ext cx="260350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9" name="Straight Arrow Connector 228"/>
            <p:cNvCxnSpPr>
              <a:endCxn id="163" idx="2"/>
            </p:cNvCxnSpPr>
            <p:nvPr/>
          </p:nvCxnSpPr>
          <p:spPr>
            <a:xfrm>
              <a:off x="2971557" y="51276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Straight Arrow Connector 230"/>
            <p:cNvCxnSpPr>
              <a:endCxn id="163" idx="2"/>
            </p:cNvCxnSpPr>
            <p:nvPr/>
          </p:nvCxnSpPr>
          <p:spPr>
            <a:xfrm>
              <a:off x="2742914" y="5280024"/>
              <a:ext cx="462049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stCxn id="216" idx="3"/>
            </p:cNvCxnSpPr>
            <p:nvPr/>
          </p:nvCxnSpPr>
          <p:spPr>
            <a:xfrm>
              <a:off x="7010910" y="5394324"/>
              <a:ext cx="670050" cy="158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5400000">
              <a:off x="7048274" y="5666580"/>
              <a:ext cx="533400" cy="1587"/>
            </a:xfrm>
            <a:prstGeom prst="line">
              <a:avLst/>
            </a:prstGeom>
            <a:ln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0800000">
              <a:off x="2971557" y="5942012"/>
              <a:ext cx="4344210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2831063" y="5801518"/>
              <a:ext cx="2809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Arrow Connector 241"/>
            <p:cNvCxnSpPr>
              <a:endCxn id="164" idx="2"/>
            </p:cNvCxnSpPr>
            <p:nvPr/>
          </p:nvCxnSpPr>
          <p:spPr>
            <a:xfrm>
              <a:off x="2971557" y="5661024"/>
              <a:ext cx="225467" cy="476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>
              <a:off x="2742914" y="5508624"/>
              <a:ext cx="46204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8" name="Straight Arrow Connector 247"/>
            <p:cNvCxnSpPr>
              <a:endCxn id="132" idx="1"/>
            </p:cNvCxnSpPr>
            <p:nvPr/>
          </p:nvCxnSpPr>
          <p:spPr>
            <a:xfrm>
              <a:off x="1534602" y="5387974"/>
              <a:ext cx="598599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1" name="Oval 250"/>
            <p:cNvSpPr/>
            <p:nvPr/>
          </p:nvSpPr>
          <p:spPr>
            <a:xfrm>
              <a:off x="1980772" y="4267200"/>
              <a:ext cx="5487423" cy="381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</a:rPr>
                <a:t>Control</a:t>
              </a:r>
            </a:p>
          </p:txBody>
        </p:sp>
        <p:cxnSp>
          <p:nvCxnSpPr>
            <p:cNvPr id="253" name="Straight Arrow Connector 252"/>
            <p:cNvCxnSpPr>
              <a:endCxn id="132" idx="0"/>
            </p:cNvCxnSpPr>
            <p:nvPr/>
          </p:nvCxnSpPr>
          <p:spPr>
            <a:xfrm rot="5400000">
              <a:off x="2237239" y="4774407"/>
              <a:ext cx="4032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5" name="Straight Arrow Connector 254"/>
            <p:cNvCxnSpPr>
              <a:endCxn id="163" idx="1"/>
            </p:cNvCxnSpPr>
            <p:nvPr/>
          </p:nvCxnSpPr>
          <p:spPr>
            <a:xfrm rot="16200000" flipH="1">
              <a:off x="3074807" y="4860925"/>
              <a:ext cx="473075" cy="63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8" name="Straight Arrow Connector 257"/>
            <p:cNvCxnSpPr/>
            <p:nvPr/>
          </p:nvCxnSpPr>
          <p:spPr>
            <a:xfrm rot="5400000">
              <a:off x="2930357" y="5060949"/>
              <a:ext cx="874711" cy="79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>
              <a:stCxn id="251" idx="5"/>
              <a:endCxn id="216" idx="0"/>
            </p:cNvCxnSpPr>
            <p:nvPr/>
          </p:nvCxnSpPr>
          <p:spPr>
            <a:xfrm rot="5400000">
              <a:off x="6471889" y="4783932"/>
              <a:ext cx="38417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6172200" y="3505200"/>
            <a:ext cx="914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Partial sums</a:t>
            </a:r>
          </a:p>
        </p:txBody>
      </p:sp>
      <p:cxnSp>
        <p:nvCxnSpPr>
          <p:cNvPr id="106" name="Straight Arrow Connector 105"/>
          <p:cNvCxnSpPr>
            <a:stCxn id="102" idx="1"/>
          </p:cNvCxnSpPr>
          <p:nvPr/>
        </p:nvCxnSpPr>
        <p:spPr>
          <a:xfrm rot="10800000">
            <a:off x="5867400" y="3581400"/>
            <a:ext cx="304800" cy="47625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83" name="TextBox 80"/>
          <p:cNvSpPr txBox="1">
            <a:spLocks noChangeArrowheads="1"/>
          </p:cNvSpPr>
          <p:nvPr/>
        </p:nvSpPr>
        <p:spPr bwMode="auto">
          <a:xfrm>
            <a:off x="457200" y="16002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Basic Accumulator Architecture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609600" y="3124200"/>
            <a:ext cx="1676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Adder Pipeline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685800" y="4876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Required Design 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696200" y="3886200"/>
            <a:ext cx="1219200" cy="261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Reduction Ckt</a:t>
            </a:r>
            <a:endParaRPr lang="en-US"/>
          </a:p>
        </p:txBody>
      </p:sp>
      <p:cxnSp>
        <p:nvCxnSpPr>
          <p:cNvPr id="90" name="Straight Arrow Connector 89"/>
          <p:cNvCxnSpPr/>
          <p:nvPr/>
        </p:nvCxnSpPr>
        <p:spPr>
          <a:xfrm rot="10800000" flipV="1">
            <a:off x="7315200" y="4114800"/>
            <a:ext cx="533400" cy="22860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1270000" y="2743200"/>
            <a:ext cx="2324100" cy="381000"/>
          </a:xfrm>
          <a:custGeom>
            <a:avLst/>
            <a:gdLst>
              <a:gd name="connsiteX0" fmla="*/ 0 w 2273300"/>
              <a:gd name="connsiteY0" fmla="*/ 402167 h 402167"/>
              <a:gd name="connsiteX1" fmla="*/ 927100 w 2273300"/>
              <a:gd name="connsiteY1" fmla="*/ 8467 h 402167"/>
              <a:gd name="connsiteX2" fmla="*/ 2273300 w 2273300"/>
              <a:gd name="connsiteY2" fmla="*/ 351367 h 4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3300" h="402167">
                <a:moveTo>
                  <a:pt x="0" y="402167"/>
                </a:moveTo>
                <a:cubicBezTo>
                  <a:pt x="274108" y="209550"/>
                  <a:pt x="548217" y="16934"/>
                  <a:pt x="927100" y="8467"/>
                </a:cubicBezTo>
                <a:cubicBezTo>
                  <a:pt x="1305983" y="0"/>
                  <a:pt x="1789641" y="175683"/>
                  <a:pt x="2273300" y="351367"/>
                </a:cubicBezTo>
              </a:path>
            </a:pathLst>
          </a:cu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9" name="TextBox 88"/>
          <p:cNvSpPr txBox="1">
            <a:spLocks noChangeArrowheads="1"/>
          </p:cNvSpPr>
          <p:nvPr/>
        </p:nvSpPr>
        <p:spPr bwMode="auto">
          <a:xfrm>
            <a:off x="6716713" y="1544638"/>
            <a:ext cx="990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Feedback Loop</a:t>
            </a:r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>
          <a:xfrm rot="10800000">
            <a:off x="6248400" y="1517650"/>
            <a:ext cx="533400" cy="152400"/>
          </a:xfrm>
          <a:prstGeom prst="straightConnector1">
            <a:avLst/>
          </a:prstGeom>
          <a:ln>
            <a:prstDash val="solid"/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83" grpId="0"/>
      <p:bldP spid="85" grpId="0"/>
      <p:bldP spid="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Matrix-Vector Multiply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1905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-75406" y="2666206"/>
            <a:ext cx="15240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278" name="TextBox 11"/>
          <p:cNvSpPr txBox="1">
            <a:spLocks noChangeArrowheads="1"/>
          </p:cNvSpPr>
          <p:nvPr/>
        </p:nvSpPr>
        <p:spPr bwMode="auto">
          <a:xfrm>
            <a:off x="762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4279" name="TextBox 12"/>
          <p:cNvSpPr txBox="1">
            <a:spLocks noChangeArrowheads="1"/>
          </p:cNvSpPr>
          <p:nvPr/>
        </p:nvSpPr>
        <p:spPr bwMode="auto">
          <a:xfrm>
            <a:off x="1066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0" name="TextBox 13"/>
          <p:cNvSpPr txBox="1">
            <a:spLocks noChangeArrowheads="1"/>
          </p:cNvSpPr>
          <p:nvPr/>
        </p:nvSpPr>
        <p:spPr bwMode="auto">
          <a:xfrm>
            <a:off x="1371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1" name="TextBox 14"/>
          <p:cNvSpPr txBox="1">
            <a:spLocks noChangeArrowheads="1"/>
          </p:cNvSpPr>
          <p:nvPr/>
        </p:nvSpPr>
        <p:spPr bwMode="auto">
          <a:xfrm>
            <a:off x="1676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2" name="TextBox 15"/>
          <p:cNvSpPr txBox="1">
            <a:spLocks noChangeArrowheads="1"/>
          </p:cNvSpPr>
          <p:nvPr/>
        </p:nvSpPr>
        <p:spPr bwMode="auto">
          <a:xfrm>
            <a:off x="1981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4283" name="TextBox 16"/>
          <p:cNvSpPr txBox="1">
            <a:spLocks noChangeArrowheads="1"/>
          </p:cNvSpPr>
          <p:nvPr/>
        </p:nvSpPr>
        <p:spPr bwMode="auto">
          <a:xfrm>
            <a:off x="2286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4" name="TextBox 17"/>
          <p:cNvSpPr txBox="1">
            <a:spLocks noChangeArrowheads="1"/>
          </p:cNvSpPr>
          <p:nvPr/>
        </p:nvSpPr>
        <p:spPr bwMode="auto">
          <a:xfrm>
            <a:off x="7620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5" name="TextBox 18"/>
          <p:cNvSpPr txBox="1">
            <a:spLocks noChangeArrowheads="1"/>
          </p:cNvSpPr>
          <p:nvPr/>
        </p:nvSpPr>
        <p:spPr bwMode="auto">
          <a:xfrm>
            <a:off x="10668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6" name="TextBox 19"/>
          <p:cNvSpPr txBox="1">
            <a:spLocks noChangeArrowheads="1"/>
          </p:cNvSpPr>
          <p:nvPr/>
        </p:nvSpPr>
        <p:spPr bwMode="auto">
          <a:xfrm>
            <a:off x="13716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7" name="TextBox 20"/>
          <p:cNvSpPr txBox="1">
            <a:spLocks noChangeArrowheads="1"/>
          </p:cNvSpPr>
          <p:nvPr/>
        </p:nvSpPr>
        <p:spPr bwMode="auto">
          <a:xfrm>
            <a:off x="16764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4288" name="TextBox 21"/>
          <p:cNvSpPr txBox="1">
            <a:spLocks noChangeArrowheads="1"/>
          </p:cNvSpPr>
          <p:nvPr/>
        </p:nvSpPr>
        <p:spPr bwMode="auto">
          <a:xfrm>
            <a:off x="19812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89" name="TextBox 22"/>
          <p:cNvSpPr txBox="1">
            <a:spLocks noChangeArrowheads="1"/>
          </p:cNvSpPr>
          <p:nvPr/>
        </p:nvSpPr>
        <p:spPr bwMode="auto">
          <a:xfrm>
            <a:off x="2286000" y="21447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4290" name="TextBox 23"/>
          <p:cNvSpPr txBox="1">
            <a:spLocks noChangeArrowheads="1"/>
          </p:cNvSpPr>
          <p:nvPr/>
        </p:nvSpPr>
        <p:spPr bwMode="auto">
          <a:xfrm>
            <a:off x="7620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54291" name="TextBox 24"/>
          <p:cNvSpPr txBox="1">
            <a:spLocks noChangeArrowheads="1"/>
          </p:cNvSpPr>
          <p:nvPr/>
        </p:nvSpPr>
        <p:spPr bwMode="auto">
          <a:xfrm>
            <a:off x="10668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2" name="TextBox 25"/>
          <p:cNvSpPr txBox="1">
            <a:spLocks noChangeArrowheads="1"/>
          </p:cNvSpPr>
          <p:nvPr/>
        </p:nvSpPr>
        <p:spPr bwMode="auto">
          <a:xfrm>
            <a:off x="13716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3" name="TextBox 26"/>
          <p:cNvSpPr txBox="1">
            <a:spLocks noChangeArrowheads="1"/>
          </p:cNvSpPr>
          <p:nvPr/>
        </p:nvSpPr>
        <p:spPr bwMode="auto">
          <a:xfrm>
            <a:off x="16764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4" name="TextBox 27"/>
          <p:cNvSpPr txBox="1">
            <a:spLocks noChangeArrowheads="1"/>
          </p:cNvSpPr>
          <p:nvPr/>
        </p:nvSpPr>
        <p:spPr bwMode="auto">
          <a:xfrm>
            <a:off x="19812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4295" name="TextBox 28"/>
          <p:cNvSpPr txBox="1">
            <a:spLocks noChangeArrowheads="1"/>
          </p:cNvSpPr>
          <p:nvPr/>
        </p:nvSpPr>
        <p:spPr bwMode="auto">
          <a:xfrm>
            <a:off x="2286000" y="2362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4296" name="TextBox 29"/>
          <p:cNvSpPr txBox="1">
            <a:spLocks noChangeArrowheads="1"/>
          </p:cNvSpPr>
          <p:nvPr/>
        </p:nvSpPr>
        <p:spPr bwMode="auto">
          <a:xfrm>
            <a:off x="7620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4297" name="TextBox 30"/>
          <p:cNvSpPr txBox="1">
            <a:spLocks noChangeArrowheads="1"/>
          </p:cNvSpPr>
          <p:nvPr/>
        </p:nvSpPr>
        <p:spPr bwMode="auto">
          <a:xfrm>
            <a:off x="10668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8" name="TextBox 31"/>
          <p:cNvSpPr txBox="1">
            <a:spLocks noChangeArrowheads="1"/>
          </p:cNvSpPr>
          <p:nvPr/>
        </p:nvSpPr>
        <p:spPr bwMode="auto">
          <a:xfrm>
            <a:off x="13716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299" name="TextBox 32"/>
          <p:cNvSpPr txBox="1">
            <a:spLocks noChangeArrowheads="1"/>
          </p:cNvSpPr>
          <p:nvPr/>
        </p:nvSpPr>
        <p:spPr bwMode="auto">
          <a:xfrm>
            <a:off x="16764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0" name="TextBox 33"/>
          <p:cNvSpPr txBox="1">
            <a:spLocks noChangeArrowheads="1"/>
          </p:cNvSpPr>
          <p:nvPr/>
        </p:nvSpPr>
        <p:spPr bwMode="auto">
          <a:xfrm>
            <a:off x="19812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1" name="TextBox 34"/>
          <p:cNvSpPr txBox="1">
            <a:spLocks noChangeArrowheads="1"/>
          </p:cNvSpPr>
          <p:nvPr/>
        </p:nvSpPr>
        <p:spPr bwMode="auto">
          <a:xfrm>
            <a:off x="2286000" y="25892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2" name="TextBox 35"/>
          <p:cNvSpPr txBox="1">
            <a:spLocks noChangeArrowheads="1"/>
          </p:cNvSpPr>
          <p:nvPr/>
        </p:nvSpPr>
        <p:spPr bwMode="auto">
          <a:xfrm>
            <a:off x="7620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3" name="TextBox 36"/>
          <p:cNvSpPr txBox="1">
            <a:spLocks noChangeArrowheads="1"/>
          </p:cNvSpPr>
          <p:nvPr/>
        </p:nvSpPr>
        <p:spPr bwMode="auto">
          <a:xfrm>
            <a:off x="10668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4" name="TextBox 37"/>
          <p:cNvSpPr txBox="1">
            <a:spLocks noChangeArrowheads="1"/>
          </p:cNvSpPr>
          <p:nvPr/>
        </p:nvSpPr>
        <p:spPr bwMode="auto">
          <a:xfrm>
            <a:off x="13716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54305" name="TextBox 38"/>
          <p:cNvSpPr txBox="1">
            <a:spLocks noChangeArrowheads="1"/>
          </p:cNvSpPr>
          <p:nvPr/>
        </p:nvSpPr>
        <p:spPr bwMode="auto">
          <a:xfrm>
            <a:off x="16764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6" name="TextBox 39"/>
          <p:cNvSpPr txBox="1">
            <a:spLocks noChangeArrowheads="1"/>
          </p:cNvSpPr>
          <p:nvPr/>
        </p:nvSpPr>
        <p:spPr bwMode="auto">
          <a:xfrm>
            <a:off x="19812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54307" name="TextBox 40"/>
          <p:cNvSpPr txBox="1">
            <a:spLocks noChangeArrowheads="1"/>
          </p:cNvSpPr>
          <p:nvPr/>
        </p:nvSpPr>
        <p:spPr bwMode="auto">
          <a:xfrm>
            <a:off x="2286000" y="28321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8" name="TextBox 41"/>
          <p:cNvSpPr txBox="1">
            <a:spLocks noChangeArrowheads="1"/>
          </p:cNvSpPr>
          <p:nvPr/>
        </p:nvSpPr>
        <p:spPr bwMode="auto">
          <a:xfrm>
            <a:off x="7620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09" name="TextBox 42"/>
          <p:cNvSpPr txBox="1">
            <a:spLocks noChangeArrowheads="1"/>
          </p:cNvSpPr>
          <p:nvPr/>
        </p:nvSpPr>
        <p:spPr bwMode="auto">
          <a:xfrm>
            <a:off x="10668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0" name="TextBox 43"/>
          <p:cNvSpPr txBox="1">
            <a:spLocks noChangeArrowheads="1"/>
          </p:cNvSpPr>
          <p:nvPr/>
        </p:nvSpPr>
        <p:spPr bwMode="auto">
          <a:xfrm>
            <a:off x="13716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1" name="TextBox 44"/>
          <p:cNvSpPr txBox="1">
            <a:spLocks noChangeArrowheads="1"/>
          </p:cNvSpPr>
          <p:nvPr/>
        </p:nvSpPr>
        <p:spPr bwMode="auto">
          <a:xfrm>
            <a:off x="16764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54312" name="TextBox 45"/>
          <p:cNvSpPr txBox="1">
            <a:spLocks noChangeArrowheads="1"/>
          </p:cNvSpPr>
          <p:nvPr/>
        </p:nvSpPr>
        <p:spPr bwMode="auto">
          <a:xfrm>
            <a:off x="19812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4313" name="TextBox 46"/>
          <p:cNvSpPr txBox="1">
            <a:spLocks noChangeArrowheads="1"/>
          </p:cNvSpPr>
          <p:nvPr/>
        </p:nvSpPr>
        <p:spPr bwMode="auto">
          <a:xfrm>
            <a:off x="2286000" y="30591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685800" y="3429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438400" y="1905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904207" y="2666206"/>
            <a:ext cx="1524000" cy="1587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38400" y="3429000"/>
            <a:ext cx="228600" cy="1588"/>
          </a:xfrm>
          <a:prstGeom prst="line">
            <a:avLst/>
          </a:prstGeom>
          <a:ln>
            <a:prstDash val="soli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ight Arrow 54"/>
          <p:cNvSpPr/>
          <p:nvPr/>
        </p:nvSpPr>
        <p:spPr>
          <a:xfrm>
            <a:off x="2971800" y="2514600"/>
            <a:ext cx="6858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810000" y="1905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val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10000" y="2373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col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810000" y="2906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ptr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495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800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105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410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5715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019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63246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66294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9342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2390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543800" y="1905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4495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8006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1054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4102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57150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019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3246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6294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69342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72390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7543800" y="2373313"/>
            <a:ext cx="30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44958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48006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1054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4102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715000" y="2895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943600" y="2895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6324600" y="2895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2" name="TextBox 91"/>
          <p:cNvSpPr txBox="1">
            <a:spLocks noChangeArrowheads="1"/>
          </p:cNvSpPr>
          <p:nvPr/>
        </p:nvSpPr>
        <p:spPr bwMode="auto">
          <a:xfrm>
            <a:off x="44958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0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>
            <a:off x="48006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51054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95" name="TextBox 94"/>
          <p:cNvSpPr txBox="1">
            <a:spLocks noChangeArrowheads="1"/>
          </p:cNvSpPr>
          <p:nvPr/>
        </p:nvSpPr>
        <p:spPr bwMode="auto">
          <a:xfrm>
            <a:off x="54102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3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57150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4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60198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5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63246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6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66294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7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69342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8</a:t>
            </a:r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7239000" y="1524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9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7543800" y="15240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10</a:t>
            </a:r>
          </a:p>
        </p:txBody>
      </p:sp>
      <p:sp>
        <p:nvSpPr>
          <p:cNvPr id="103" name="Down Arrow 102"/>
          <p:cNvSpPr/>
          <p:nvPr/>
        </p:nvSpPr>
        <p:spPr>
          <a:xfrm rot="2506123">
            <a:off x="3603625" y="3325813"/>
            <a:ext cx="260350" cy="90011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1447800" y="46482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(A,0) (B,4) (0,0) (C,3) (D,4) (0,0)…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400800" y="4267200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/>
              <a:t>  Group vol/col</a:t>
            </a:r>
          </a:p>
          <a:p>
            <a:pPr>
              <a:buFont typeface="Arial" pitchFamily="34" charset="0"/>
              <a:buChar char="•"/>
            </a:pPr>
            <a:r>
              <a:rPr lang="en-US" sz="1400"/>
              <a:t>  Zero-terminate</a:t>
            </a:r>
          </a:p>
        </p:txBody>
      </p:sp>
      <p:sp>
        <p:nvSpPr>
          <p:cNvPr id="10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 animBg="1"/>
      <p:bldP spid="104" grpId="0"/>
      <p:bldP spid="1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SpMV Architecture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275" y="1905000"/>
            <a:ext cx="2701925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334000" cy="533400"/>
          </a:xfrm>
        </p:spPr>
        <p:txBody>
          <a:bodyPr/>
          <a:lstStyle/>
          <a:p>
            <a:r>
              <a:rPr lang="en-US" sz="1600"/>
              <a:t>Delete tree, replicate accumulator, schedule matrix data:</a:t>
            </a:r>
            <a:endParaRPr lang="en-US" sz="140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94045" y="2054999"/>
          <a:ext cx="5080000" cy="333756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{616DA210-FB5B-4158-B5E0-FEB733F419BA}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0.0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100" b="0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dirty="0">
                          <a:latin typeface="Times New Roman" pitchFamily="18" charset="0"/>
                          <a:cs typeface="Times New Roman" pitchFamily="18" charset="0"/>
                        </a:rPr>
                        <a:t>col</a:t>
                      </a:r>
                      <a:r>
                        <a:rPr lang="en-US" sz="1100" b="0" i="1" baseline="-25000" dirty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07063" y="1371600"/>
            <a:ext cx="990600" cy="276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400 bits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6134100" y="-752475"/>
            <a:ext cx="228600" cy="51816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Comparison</a:t>
            </a:r>
          </a:p>
        </p:txBody>
      </p:sp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685800" y="1295400"/>
            <a:ext cx="807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If FPGA Memory bandwidth scaled by adding multipliers/ accumulators to match GPU Memory Bandwidth for each matrix separately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2184400"/>
          <a:ext cx="1752600" cy="360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2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GPU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dirty="0" err="1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Mem</a:t>
                      </a:r>
                      <a:r>
                        <a:rPr lang="en-AU" sz="800" b="1" dirty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. BW</a:t>
                      </a:r>
                      <a:r>
                        <a:rPr lang="en-AU" sz="800" b="1" baseline="0" dirty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(GB/s)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FPGA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Mem</a:t>
                      </a:r>
                      <a:r>
                        <a:rPr lang="en-US" sz="800" b="1" baseline="0" dirty="0">
                          <a:solidFill>
                            <a:schemeClr val="tx1"/>
                          </a:solidFill>
                          <a:latin typeface="+mn-lt"/>
                          <a:ea typeface="SimSun"/>
                          <a:cs typeface="Times New Roman"/>
                        </a:rPr>
                        <a:t> BW (GB/s)</a:t>
                      </a:r>
                      <a:endParaRPr lang="en-US" sz="800" b="1" dirty="0">
                        <a:solidFill>
                          <a:schemeClr val="tx1"/>
                        </a:solidFill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58.00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51.0 GB/s (x6)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57.03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51.0 GB/s (x6)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52.58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51.0 GB/s (x6)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49.16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42.5 GB/s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(x5)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40.23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34 GB/s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(x4)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26.64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25.68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27.66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27.08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25.5 GB/s (x3)</a:t>
                      </a:r>
                      <a:endParaRPr lang="en-US" sz="1100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2667000" y="2057400"/>
          <a:ext cx="708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Minimum Feature Size</a:t>
            </a:r>
          </a:p>
        </p:txBody>
      </p:sp>
      <p:graphicFrame>
        <p:nvGraphicFramePr>
          <p:cNvPr id="13441" name="Group 129"/>
          <p:cNvGraphicFramePr>
            <a:graphicFrameLocks noGrp="1"/>
          </p:cNvGraphicFramePr>
          <p:nvPr/>
        </p:nvGraphicFramePr>
        <p:xfrm>
          <a:off x="1600200" y="1371600"/>
          <a:ext cx="6034087" cy="3632200"/>
        </p:xfrm>
        <a:graphic>
          <a:graphicData uri="http://schemas.openxmlformats.org/drawingml/2006/table">
            <a:tbl>
              <a:tblPr/>
              <a:tblGrid>
                <a:gridCol w="551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i286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6 - 25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~134,000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i386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– 40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~270,000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i486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16 - 133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.8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60 - 300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.6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Pro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150 - 200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~4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233 - 450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.35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450 – 1400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.25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1.3 – 3.8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.18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threads/package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.09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i7 “Nehalem”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~800 million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“Sandy Bridge”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.032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~1.2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Group 129"/>
          <p:cNvGraphicFramePr>
            <a:graphicFrameLocks noGrp="1"/>
          </p:cNvGraphicFramePr>
          <p:nvPr/>
        </p:nvGraphicFramePr>
        <p:xfrm>
          <a:off x="1600201" y="5105400"/>
          <a:ext cx="6037728" cy="838200"/>
        </p:xfrm>
        <a:graphic>
          <a:graphicData uri="http://schemas.openxmlformats.org/drawingml/2006/table">
            <a:tbl>
              <a:tblPr/>
              <a:tblGrid>
                <a:gridCol w="560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73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Tesla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240 threads/die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1.4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NVIDIA Fermi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512 threads/die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.040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 billion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DNA/protein sequence, e.g.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AGTG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CCC</a:t>
            </a:r>
            <a:r>
              <a:rPr lang="en-US" dirty="0"/>
              <a:t> =&gt;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GTTTGGCCC </a:t>
            </a:r>
          </a:p>
          <a:p>
            <a:pPr lvl="1"/>
            <a:endParaRPr lang="en-US" dirty="0"/>
          </a:p>
          <a:p>
            <a:r>
              <a:rPr lang="en-US" dirty="0"/>
              <a:t>Goal:  align the two sequences against substitutions and deletions: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AGTG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CCC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</a:rPr>
              <a:t>TGA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----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TTGG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CCC</a:t>
            </a: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>
                <a:latin typeface="+mj-lt"/>
                <a:cs typeface="Courier New" pitchFamily="49" charset="0"/>
              </a:rPr>
              <a:t>Used for sequence comparison and database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GPU and FPGA Acceleration of Data Mining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1476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3133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2057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Minimum support=2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657600"/>
            <a:ext cx="2133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810000" y="3810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&lt;BCE&gt;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0" y="4114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&lt;ABC&gt;, &lt;ABE&gt;, &lt;ACE&gt;, &lt;BCE&gt;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800600" y="2362200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9356729">
            <a:off x="2336376" y="3258805"/>
            <a:ext cx="2930162" cy="123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2514600" y="4114800"/>
            <a:ext cx="1371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Applications Work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13716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GPU Acceleration of Two Level Logic Minimization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dirty="0">
                <a:latin typeface="+mj-lt"/>
              </a:rPr>
              <a:t>1.	Ibrahim </a:t>
            </a:r>
            <a:r>
              <a:rPr lang="en-US" sz="800" dirty="0" err="1">
                <a:latin typeface="+mj-lt"/>
              </a:rPr>
              <a:t>Savran</a:t>
            </a:r>
            <a:r>
              <a:rPr lang="en-US" sz="800" dirty="0">
                <a:latin typeface="+mj-lt"/>
              </a:rPr>
              <a:t>, Jason D. Bakos, </a:t>
            </a:r>
            <a:r>
              <a:rPr lang="en-US" sz="800" b="1" dirty="0">
                <a:latin typeface="+mj-lt"/>
              </a:rPr>
              <a:t>"GPU Acceleration of Near-Minimal Logic Minimization,"</a:t>
            </a:r>
            <a:r>
              <a:rPr lang="en-US" sz="800" dirty="0">
                <a:latin typeface="+mj-lt"/>
              </a:rPr>
              <a:t> 2010 Symposium on Application Accelerators in High Performance Computing (SAAHPC'10), July 13-15, 2010.</a:t>
            </a:r>
            <a:endParaRPr lang="en-US" sz="800" kern="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8" name="Group 88"/>
          <p:cNvGraphicFramePr>
            <a:graphicFrameLocks noGrp="1"/>
          </p:cNvGraphicFramePr>
          <p:nvPr/>
        </p:nvGraphicFramePr>
        <p:xfrm>
          <a:off x="2118232" y="2743200"/>
          <a:ext cx="1552893" cy="2341563"/>
        </p:xfrm>
        <a:graphic>
          <a:graphicData uri="http://schemas.openxmlformats.org/drawingml/2006/table">
            <a:tbl>
              <a:tblPr/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7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anything else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18432" y="3124200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18432" y="3276600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18432" y="3657600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18432" y="3810000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23232" y="3124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A’B’D’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7128" y="3657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A’BC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718432" y="4179332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718432" y="4331732"/>
            <a:ext cx="3810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53328" y="4114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(ACD)’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7864" y="4495800"/>
            <a:ext cx="131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(A’BC’D)’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718432" y="4690320"/>
            <a:ext cx="381000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56632" y="243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A’B’CD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56632" y="2667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A’B’C’D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861432" y="2819400"/>
            <a:ext cx="990600" cy="4572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623432" y="2667000"/>
            <a:ext cx="228600" cy="1524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699632" y="2667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A’B’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61432" y="3200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A’B’CD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61432" y="3429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A’B’CD’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709032" y="3733800"/>
            <a:ext cx="1676400" cy="762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75832" y="3505200"/>
            <a:ext cx="609600" cy="22860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172200" y="354362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A’C</a:t>
            </a: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Projects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4478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+mn-lt"/>
              </a:rPr>
              <a:t>Multi-FPGA System Architectures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800" kern="0" dirty="0">
              <a:solidFill>
                <a:srgbClr val="000000"/>
              </a:solidFill>
              <a:latin typeface="+mn-lt"/>
            </a:endParaRP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Jason D. Bakos, Charles L. Cathey, E. Allen Michalski, "Predictive Load Balancing for Interconnected FPGAs,"  16th International Conference on Field Programmable Logic and Applications (FPL'06), Madrid, Spain, August 28-30, 2006.</a:t>
            </a:r>
          </a:p>
          <a:p>
            <a:pPr marL="228600" indent="-2286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800" kern="0" dirty="0">
                <a:solidFill>
                  <a:srgbClr val="000000"/>
                </a:solidFill>
                <a:latin typeface="+mn-lt"/>
              </a:rPr>
              <a:t>Charles L. Cathey, Jason D. Bakos, Duncan A. Buell, "A Reconfigurable Distributed Computing Fabric Exploiting Multilevel Parallelism," 14th Annual IEEE International Symposium on Field-Programmable Custom Computing Machines  (FCCM'06), April 24-26, 2006.</a:t>
            </a:r>
          </a:p>
        </p:txBody>
      </p:sp>
      <p:pic>
        <p:nvPicPr>
          <p:cNvPr id="593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447800"/>
            <a:ext cx="2590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371600"/>
            <a:ext cx="21717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34290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GPU Simulation</a:t>
            </a:r>
          </a:p>
          <a:p>
            <a:pPr>
              <a:defRPr/>
            </a:pPr>
            <a:endParaRPr lang="en-US" sz="800" dirty="0"/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/>
              <a:t>Patrick A. Moran, Jason D. Bakos, "A PTX Simulator for Performance Tuning CUDA Code," IEEE Trans. on Parallel and Distributed Systems, submitted.</a:t>
            </a:r>
          </a:p>
        </p:txBody>
      </p:sp>
      <p:pic>
        <p:nvPicPr>
          <p:cNvPr id="594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343400"/>
            <a:ext cx="19050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343400"/>
            <a:ext cx="1936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PATHS:  Task Partitioning for</a:t>
            </a:r>
            <a:br>
              <a:rPr lang="en-US" dirty="0"/>
            </a:br>
            <a:r>
              <a:rPr lang="en-US" dirty="0"/>
              <a:t>Heterogeneous Computing</a:t>
            </a:r>
          </a:p>
        </p:txBody>
      </p:sp>
      <p:pic>
        <p:nvPicPr>
          <p:cNvPr id="60420" name="Picture 5" descr="example-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27559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8" descr="PATHS"/>
          <p:cNvPicPr>
            <a:picLocks noChangeAspect="1" noChangeArrowheads="1"/>
          </p:cNvPicPr>
          <p:nvPr/>
        </p:nvPicPr>
        <p:blipFill>
          <a:blip r:embed="rId3" cstate="print"/>
          <a:srcRect r="34801" b="30556"/>
          <a:stretch>
            <a:fillRect/>
          </a:stretch>
        </p:blipFill>
        <p:spPr bwMode="auto">
          <a:xfrm>
            <a:off x="152400" y="2362200"/>
            <a:ext cx="286385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676400"/>
            <a:ext cx="2824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733800"/>
            <a:ext cx="32004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Synthesis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28800"/>
          </a:xfrm>
        </p:spPr>
        <p:txBody>
          <a:bodyPr/>
          <a:lstStyle/>
          <a:p>
            <a:r>
              <a:rPr lang="en-US" dirty="0"/>
              <a:t>Input bandwidth-constrained high-level synthesis</a:t>
            </a:r>
          </a:p>
          <a:p>
            <a:endParaRPr lang="en-US" dirty="0"/>
          </a:p>
          <a:p>
            <a:r>
              <a:rPr lang="en-US" dirty="0"/>
              <a:t>Example:  16-input expression:</a:t>
            </a:r>
          </a:p>
          <a:p>
            <a:pPr>
              <a:buNone/>
            </a:pPr>
            <a:r>
              <a:rPr lang="en-US" dirty="0"/>
              <a:t>	out = (AA1 * A1 + AC1 * C1 + AG1 * G1 + AT1 * T1) * </a:t>
            </a:r>
          </a:p>
          <a:p>
            <a:pPr>
              <a:buNone/>
            </a:pPr>
            <a:r>
              <a:rPr lang="en-US" dirty="0"/>
              <a:t>             (AG2 * A2 + AC2 * C2 + AG2 * G2 + AT2 * T2)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762000" y="3581400"/>
          <a:ext cx="4038600" cy="1962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5" r:id="rId2" imgW="3671926" imgH="1775460" progId="">
                  <p:embed/>
                </p:oleObj>
              </mc:Choice>
              <mc:Fallback>
                <p:oleObj r:id="rId2" imgW="3671926" imgH="17754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4038600" cy="19625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5334000" y="3352800"/>
          <a:ext cx="2438400" cy="254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r:id="rId4" imgW="2843337" imgH="2956045" progId="">
                  <p:embed/>
                </p:oleObj>
              </mc:Choice>
              <mc:Fallback>
                <p:oleObj r:id="rId4" imgW="2843337" imgH="295604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52800"/>
                        <a:ext cx="2438400" cy="2544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Jason D. Bakos</a:t>
            </a:r>
          </a:p>
          <a:p>
            <a:pPr lvl="1"/>
            <a:r>
              <a:rPr lang="en-US"/>
              <a:t>Office:  3A52</a:t>
            </a:r>
          </a:p>
          <a:p>
            <a:pPr lvl="1"/>
            <a:r>
              <a:rPr lang="en-US"/>
              <a:t>E-mail:  jbakos@sc.edu</a:t>
            </a:r>
          </a:p>
          <a:p>
            <a:pPr lvl="1"/>
            <a:r>
              <a:rPr lang="en-US"/>
              <a:t>http://www.cse.sc.edu/~jbakos</a:t>
            </a:r>
          </a:p>
          <a:p>
            <a:pPr lvl="1"/>
            <a:endParaRPr lang="en-US"/>
          </a:p>
          <a:p>
            <a:r>
              <a:rPr lang="en-US"/>
              <a:t>Heterogeneous and Reconfigurable Computing (HeRC) Lab:</a:t>
            </a:r>
          </a:p>
          <a:p>
            <a:pPr lvl="1"/>
            <a:r>
              <a:rPr lang="en-US"/>
              <a:t>Lab:  3D15</a:t>
            </a:r>
          </a:p>
          <a:p>
            <a:pPr lvl="1"/>
            <a:r>
              <a:rPr lang="en-US">
                <a:hlinkClick r:id="rId2"/>
              </a:rPr>
              <a:t>http://herc.cse.sc.edu</a:t>
            </a:r>
            <a:endParaRPr lang="en-US"/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</a:t>
            </a:r>
          </a:p>
        </p:txBody>
      </p:sp>
      <p:sp>
        <p:nvSpPr>
          <p:cNvPr id="64515" name="AutoShape 2" descr="http://mail.google.com/mail/?ui=2&amp;ik=9fea198787&amp;view=att&amp;th=124e454acc09c4eb&amp;attid=0.7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516" name="AutoShape 4" descr="http://mail.google.com/mail/?ui=2&amp;ik=9fea198787&amp;view=att&amp;th=124e454acc09c4eb&amp;attid=0.7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94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TextBox 7"/>
          <p:cNvSpPr txBox="1">
            <a:spLocks noChangeArrowheads="1"/>
          </p:cNvSpPr>
          <p:nvPr/>
        </p:nvSpPr>
        <p:spPr bwMode="auto">
          <a:xfrm>
            <a:off x="228600" y="5486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Heterogeneous and Reconfigurable Computing Group</a:t>
            </a:r>
          </a:p>
          <a:p>
            <a:pPr algn="ctr"/>
            <a:r>
              <a:rPr lang="en-US"/>
              <a:t>http://herc.cse.sc.edu</a:t>
            </a:r>
          </a:p>
        </p:txBody>
      </p:sp>
      <p:sp>
        <p:nvSpPr>
          <p:cNvPr id="64519" name="TextBox 8"/>
          <p:cNvSpPr txBox="1">
            <a:spLocks noChangeArrowheads="1"/>
          </p:cNvSpPr>
          <p:nvPr/>
        </p:nvSpPr>
        <p:spPr bwMode="auto">
          <a:xfrm>
            <a:off x="304800" y="15240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Zheming Jin</a:t>
            </a:r>
          </a:p>
        </p:txBody>
      </p:sp>
      <p:sp>
        <p:nvSpPr>
          <p:cNvPr id="64520" name="TextBox 9"/>
          <p:cNvSpPr txBox="1">
            <a:spLocks noChangeArrowheads="1"/>
          </p:cNvSpPr>
          <p:nvPr/>
        </p:nvSpPr>
        <p:spPr bwMode="auto">
          <a:xfrm>
            <a:off x="18288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Tiffany Mintz</a:t>
            </a:r>
          </a:p>
        </p:txBody>
      </p:sp>
      <p:cxnSp>
        <p:nvCxnSpPr>
          <p:cNvPr id="12" name="Straight Arrow Connector 11"/>
          <p:cNvCxnSpPr>
            <a:stCxn id="64519" idx="2"/>
          </p:cNvCxnSpPr>
          <p:nvPr/>
        </p:nvCxnSpPr>
        <p:spPr>
          <a:xfrm rot="16200000" flipH="1">
            <a:off x="1194594" y="1804194"/>
            <a:ext cx="696912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4520" idx="2"/>
          </p:cNvCxnSpPr>
          <p:nvPr/>
        </p:nvCxnSpPr>
        <p:spPr>
          <a:xfrm rot="16200000" flipH="1">
            <a:off x="2528094" y="1842294"/>
            <a:ext cx="46831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23" name="TextBox 19"/>
          <p:cNvSpPr txBox="1">
            <a:spLocks noChangeArrowheads="1"/>
          </p:cNvSpPr>
          <p:nvPr/>
        </p:nvSpPr>
        <p:spPr bwMode="auto">
          <a:xfrm>
            <a:off x="3505200" y="12954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Krishna Nagar</a:t>
            </a:r>
          </a:p>
        </p:txBody>
      </p:sp>
      <p:cxnSp>
        <p:nvCxnSpPr>
          <p:cNvPr id="21" name="Straight Arrow Connector 20"/>
          <p:cNvCxnSpPr>
            <a:stCxn id="64523" idx="2"/>
          </p:cNvCxnSpPr>
          <p:nvPr/>
        </p:nvCxnSpPr>
        <p:spPr>
          <a:xfrm rot="5400000">
            <a:off x="4204494" y="1727994"/>
            <a:ext cx="239712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25" name="TextBox 23"/>
          <p:cNvSpPr txBox="1">
            <a:spLocks noChangeArrowheads="1"/>
          </p:cNvSpPr>
          <p:nvPr/>
        </p:nvSpPr>
        <p:spPr bwMode="auto">
          <a:xfrm>
            <a:off x="52578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Jason Bakos</a:t>
            </a:r>
          </a:p>
        </p:txBody>
      </p:sp>
      <p:cxnSp>
        <p:nvCxnSpPr>
          <p:cNvPr id="25" name="Straight Arrow Connector 24"/>
          <p:cNvCxnSpPr>
            <a:stCxn id="64525" idx="2"/>
          </p:cNvCxnSpPr>
          <p:nvPr/>
        </p:nvCxnSpPr>
        <p:spPr>
          <a:xfrm rot="5400000">
            <a:off x="5804694" y="1804194"/>
            <a:ext cx="315912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527" name="TextBox 26"/>
          <p:cNvSpPr txBox="1">
            <a:spLocks noChangeArrowheads="1"/>
          </p:cNvSpPr>
          <p:nvPr/>
        </p:nvSpPr>
        <p:spPr bwMode="auto">
          <a:xfrm>
            <a:off x="6934200" y="13716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Yan Zhang</a:t>
            </a:r>
          </a:p>
        </p:txBody>
      </p:sp>
      <p:cxnSp>
        <p:nvCxnSpPr>
          <p:cNvPr id="28" name="Straight Arrow Connector 27"/>
          <p:cNvCxnSpPr>
            <a:stCxn id="64527" idx="2"/>
          </p:cNvCxnSpPr>
          <p:nvPr/>
        </p:nvCxnSpPr>
        <p:spPr>
          <a:xfrm rot="5400000">
            <a:off x="7290594" y="1689894"/>
            <a:ext cx="392112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1981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" name="Rectangle 7"/>
          <p:cNvSpPr/>
          <p:nvPr/>
        </p:nvSpPr>
        <p:spPr>
          <a:xfrm>
            <a:off x="1981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4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67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00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8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24200" y="1905000"/>
            <a:ext cx="1066800" cy="838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4200" y="2819400"/>
            <a:ext cx="2133600" cy="3048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L1 cache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4200" y="3200400"/>
            <a:ext cx="2133600" cy="762000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</a:rPr>
              <a:t>L2 cache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8200" y="4114800"/>
            <a:ext cx="4419600" cy="14478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L3 cache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5800" y="1828800"/>
            <a:ext cx="4724400" cy="3886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56" name="TextBox 16"/>
          <p:cNvSpPr txBox="1">
            <a:spLocks noChangeArrowheads="1"/>
          </p:cNvSpPr>
          <p:nvPr/>
        </p:nvSpPr>
        <p:spPr bwMode="auto">
          <a:xfrm>
            <a:off x="0" y="1763713"/>
            <a:ext cx="68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CPU</a:t>
            </a:r>
          </a:p>
        </p:txBody>
      </p:sp>
      <p:sp>
        <p:nvSpPr>
          <p:cNvPr id="14357" name="TextBox 16"/>
          <p:cNvSpPr txBox="1">
            <a:spLocks noChangeArrowheads="1"/>
          </p:cNvSpPr>
          <p:nvPr/>
        </p:nvSpPr>
        <p:spPr bwMode="auto">
          <a:xfrm>
            <a:off x="838200" y="15240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Core 1</a:t>
            </a:r>
          </a:p>
        </p:txBody>
      </p:sp>
      <p:sp>
        <p:nvSpPr>
          <p:cNvPr id="14358" name="TextBox 16"/>
          <p:cNvSpPr txBox="1">
            <a:spLocks noChangeArrowheads="1"/>
          </p:cNvSpPr>
          <p:nvPr/>
        </p:nvSpPr>
        <p:spPr bwMode="auto">
          <a:xfrm>
            <a:off x="3124200" y="15240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Core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484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1000</a:t>
            </a:r>
          </a:p>
          <a:p>
            <a:pPr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69025" y="29225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69025" y="33004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69025" y="36814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8548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40625" y="36845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26425" y="36877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69025" y="40655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638800" y="2619375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time</a:t>
            </a:r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4076700" y="4716463"/>
            <a:ext cx="358140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own Arrow 48"/>
          <p:cNvSpPr/>
          <p:nvPr/>
        </p:nvSpPr>
        <p:spPr>
          <a:xfrm>
            <a:off x="7315200" y="2087563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172200" y="4598988"/>
            <a:ext cx="2667000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A onto CPU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72200" y="4976813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B onto CPU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72200" y="535781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8580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543800" y="5360988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29600" y="5364163"/>
            <a:ext cx="609600" cy="3079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72200" y="5741988"/>
            <a:ext cx="2670175" cy="3079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Copy part of C into </a:t>
            </a:r>
            <a:r>
              <a:rPr lang="en-US" sz="1400" dirty="0" err="1"/>
              <a:t>Mem</a:t>
            </a:r>
            <a:endParaRPr lang="en-US" sz="1400" dirty="0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6934200" y="60960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4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5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26" grpId="0" animBg="1"/>
      <p:bldP spid="33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Co-Processor Design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8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22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1905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200" y="1828800"/>
            <a:ext cx="4953000" cy="3733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76200" y="15240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GPU</a:t>
            </a:r>
          </a:p>
        </p:txBody>
      </p:sp>
      <p:sp>
        <p:nvSpPr>
          <p:cNvPr id="15371" name="TextBox 16"/>
          <p:cNvSpPr txBox="1">
            <a:spLocks noChangeArrowheads="1"/>
          </p:cNvSpPr>
          <p:nvPr/>
        </p:nvSpPr>
        <p:spPr bwMode="auto">
          <a:xfrm>
            <a:off x="5029200" y="1905000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956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90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9624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95800" y="1905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95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28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622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2400" y="2362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956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290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624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95800" y="2362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62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295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28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3622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52400" y="2819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8956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290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9624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495800" y="2819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2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295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828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622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2400" y="32766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8956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4290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9624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495800" y="32766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62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95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828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622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52400" y="37338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8956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4290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9624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495800" y="37338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62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295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828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3622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52400" y="41910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8956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4290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4" name="Rectangle 73"/>
          <p:cNvSpPr/>
          <p:nvPr/>
        </p:nvSpPr>
        <p:spPr>
          <a:xfrm>
            <a:off x="39624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495800" y="41910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62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295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8" name="Rectangle 77"/>
          <p:cNvSpPr/>
          <p:nvPr/>
        </p:nvSpPr>
        <p:spPr>
          <a:xfrm>
            <a:off x="1828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3622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0" name="Rectangle 79"/>
          <p:cNvSpPr/>
          <p:nvPr/>
        </p:nvSpPr>
        <p:spPr>
          <a:xfrm>
            <a:off x="152400" y="46482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28956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2" name="Rectangle 81"/>
          <p:cNvSpPr/>
          <p:nvPr/>
        </p:nvSpPr>
        <p:spPr>
          <a:xfrm>
            <a:off x="34290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624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495800" y="46482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62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6" name="Rectangle 85"/>
          <p:cNvSpPr/>
          <p:nvPr/>
        </p:nvSpPr>
        <p:spPr>
          <a:xfrm>
            <a:off x="1295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828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3622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52400" y="5105400"/>
            <a:ext cx="533400" cy="38100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900" dirty="0">
                <a:solidFill>
                  <a:schemeClr val="tx1"/>
                </a:solidFill>
              </a:rPr>
              <a:t>cache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8956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1" name="Rectangle 90"/>
          <p:cNvSpPr/>
          <p:nvPr/>
        </p:nvSpPr>
        <p:spPr>
          <a:xfrm>
            <a:off x="34290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2" name="Rectangle 91"/>
          <p:cNvSpPr/>
          <p:nvPr/>
        </p:nvSpPr>
        <p:spPr>
          <a:xfrm>
            <a:off x="39624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495800" y="5105400"/>
            <a:ext cx="457200" cy="3810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1050" dirty="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5439" name="TextBox 16"/>
          <p:cNvSpPr txBox="1">
            <a:spLocks noChangeArrowheads="1"/>
          </p:cNvSpPr>
          <p:nvPr/>
        </p:nvSpPr>
        <p:spPr bwMode="auto">
          <a:xfrm>
            <a:off x="5029200" y="23907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2</a:t>
            </a:r>
          </a:p>
        </p:txBody>
      </p:sp>
      <p:sp>
        <p:nvSpPr>
          <p:cNvPr id="15440" name="TextBox 16"/>
          <p:cNvSpPr txBox="1">
            <a:spLocks noChangeArrowheads="1"/>
          </p:cNvSpPr>
          <p:nvPr/>
        </p:nvSpPr>
        <p:spPr bwMode="auto">
          <a:xfrm>
            <a:off x="5029200" y="28479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3</a:t>
            </a:r>
          </a:p>
        </p:txBody>
      </p:sp>
      <p:sp>
        <p:nvSpPr>
          <p:cNvPr id="15441" name="TextBox 16"/>
          <p:cNvSpPr txBox="1">
            <a:spLocks noChangeArrowheads="1"/>
          </p:cNvSpPr>
          <p:nvPr/>
        </p:nvSpPr>
        <p:spPr bwMode="auto">
          <a:xfrm>
            <a:off x="5029200" y="3298825"/>
            <a:ext cx="990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4</a:t>
            </a:r>
          </a:p>
        </p:txBody>
      </p:sp>
      <p:sp>
        <p:nvSpPr>
          <p:cNvPr id="15442" name="TextBox 16"/>
          <p:cNvSpPr txBox="1">
            <a:spLocks noChangeArrowheads="1"/>
          </p:cNvSpPr>
          <p:nvPr/>
        </p:nvSpPr>
        <p:spPr bwMode="auto">
          <a:xfrm>
            <a:off x="5029200" y="37623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5</a:t>
            </a:r>
          </a:p>
        </p:txBody>
      </p:sp>
      <p:sp>
        <p:nvSpPr>
          <p:cNvPr id="15443" name="TextBox 16"/>
          <p:cNvSpPr txBox="1">
            <a:spLocks noChangeArrowheads="1"/>
          </p:cNvSpPr>
          <p:nvPr/>
        </p:nvSpPr>
        <p:spPr bwMode="auto">
          <a:xfrm>
            <a:off x="5029200" y="42195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6</a:t>
            </a:r>
          </a:p>
        </p:txBody>
      </p:sp>
      <p:sp>
        <p:nvSpPr>
          <p:cNvPr id="15444" name="TextBox 16"/>
          <p:cNvSpPr txBox="1">
            <a:spLocks noChangeArrowheads="1"/>
          </p:cNvSpPr>
          <p:nvPr/>
        </p:nvSpPr>
        <p:spPr bwMode="auto">
          <a:xfrm>
            <a:off x="5029200" y="46767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7</a:t>
            </a:r>
          </a:p>
        </p:txBody>
      </p:sp>
      <p:sp>
        <p:nvSpPr>
          <p:cNvPr id="15445" name="TextBox 16"/>
          <p:cNvSpPr txBox="1">
            <a:spLocks noChangeArrowheads="1"/>
          </p:cNvSpPr>
          <p:nvPr/>
        </p:nvSpPr>
        <p:spPr bwMode="auto">
          <a:xfrm>
            <a:off x="5029200" y="5133975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Core 8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096000" y="1325563"/>
            <a:ext cx="243840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 to 1000</a:t>
            </a:r>
          </a:p>
          <a:p>
            <a:pPr>
              <a:defRPr/>
            </a:pPr>
            <a:r>
              <a:rPr lang="en-US" dirty="0"/>
              <a:t>  C[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 + B[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</p:txBody>
      </p:sp>
      <p:sp>
        <p:nvSpPr>
          <p:cNvPr id="102" name="Down Arrow 101"/>
          <p:cNvSpPr/>
          <p:nvPr/>
        </p:nvSpPr>
        <p:spPr>
          <a:xfrm>
            <a:off x="7162800" y="2087563"/>
            <a:ext cx="2286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5486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5715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5943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6400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6629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858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7086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7315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7543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7772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80010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82296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84582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86868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8915400" y="34290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4864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7315200" y="3200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4864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7315200" y="29718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4864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7315200" y="4343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486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715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5943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6172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400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6858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7086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315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772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82296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4582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6868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915400" y="3657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486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5715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5943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6172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6400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6629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6858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7086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7315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7543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7772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80010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82296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84582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86868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8915400" y="3886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5486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5715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5943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6172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6400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6629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6858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7086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7315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7543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7772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80010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82296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84582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86868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8915400" y="4114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5486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5715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5943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6172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6400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6629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6858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7086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7315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7543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7772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80010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82296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84582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86868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8915400" y="51816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4864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7315200" y="4953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54864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7315200" y="47244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54864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7315200" y="6096000"/>
            <a:ext cx="1752600" cy="152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5486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5943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172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6400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6629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6858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7086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7315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7543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7772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80010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82296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84582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86868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8915400" y="54102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5486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5715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5943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6172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6400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6629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6858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7086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7315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7543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7772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80010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82296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84582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86868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8915400" y="56388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5486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5715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5943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6172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6400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6629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6858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7086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7315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7543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7772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80010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82296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84582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86868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8915400" y="5867400"/>
            <a:ext cx="152400" cy="152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Heterogeneous Computing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3657600"/>
            <a:ext cx="609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048000" y="38100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CPU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3886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4267200" y="38862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X58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02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1676400" y="38100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Host Memory</a:t>
            </a:r>
          </a:p>
        </p:txBody>
      </p:sp>
      <p:sp>
        <p:nvSpPr>
          <p:cNvPr id="15" name="Left-Right Arrow 14"/>
          <p:cNvSpPr/>
          <p:nvPr/>
        </p:nvSpPr>
        <p:spPr>
          <a:xfrm>
            <a:off x="25146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37338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810000"/>
            <a:ext cx="609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1" name="TextBox 19"/>
          <p:cNvSpPr txBox="1">
            <a:spLocks noChangeArrowheads="1"/>
          </p:cNvSpPr>
          <p:nvPr/>
        </p:nvSpPr>
        <p:spPr bwMode="auto">
          <a:xfrm>
            <a:off x="5562600" y="3886200"/>
            <a:ext cx="76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Co-processor</a:t>
            </a:r>
          </a:p>
        </p:txBody>
      </p:sp>
      <p:sp>
        <p:nvSpPr>
          <p:cNvPr id="21" name="Left-Right Arrow 20"/>
          <p:cNvSpPr/>
          <p:nvPr/>
        </p:nvSpPr>
        <p:spPr>
          <a:xfrm>
            <a:off x="4800600" y="3962400"/>
            <a:ext cx="8382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3" name="TextBox 21"/>
          <p:cNvSpPr txBox="1">
            <a:spLocks noChangeArrowheads="1"/>
          </p:cNvSpPr>
          <p:nvPr/>
        </p:nvSpPr>
        <p:spPr bwMode="auto">
          <a:xfrm>
            <a:off x="3733800" y="37338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QPI</a:t>
            </a:r>
            <a:endParaRPr lang="en-US"/>
          </a:p>
        </p:txBody>
      </p:sp>
      <p:sp>
        <p:nvSpPr>
          <p:cNvPr id="17424" name="TextBox 22"/>
          <p:cNvSpPr txBox="1">
            <a:spLocks noChangeArrowheads="1"/>
          </p:cNvSpPr>
          <p:nvPr/>
        </p:nvSpPr>
        <p:spPr bwMode="auto">
          <a:xfrm>
            <a:off x="4876800" y="3733800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PCIe</a:t>
            </a: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58000" y="3657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6" name="TextBox 24"/>
          <p:cNvSpPr txBox="1">
            <a:spLocks noChangeArrowheads="1"/>
          </p:cNvSpPr>
          <p:nvPr/>
        </p:nvSpPr>
        <p:spPr bwMode="auto">
          <a:xfrm>
            <a:off x="6934200" y="3810000"/>
            <a:ext cx="76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/>
              <a:t>On board</a:t>
            </a:r>
          </a:p>
          <a:p>
            <a:pPr algn="ctr"/>
            <a:r>
              <a:rPr lang="en-US" sz="1200"/>
              <a:t>Memory</a:t>
            </a:r>
          </a:p>
        </p:txBody>
      </p:sp>
      <p:sp>
        <p:nvSpPr>
          <p:cNvPr id="26" name="Left-Right Arrow 25"/>
          <p:cNvSpPr/>
          <p:nvPr/>
        </p:nvSpPr>
        <p:spPr>
          <a:xfrm>
            <a:off x="6248400" y="3962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486400" y="3581400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9" name="TextBox 27"/>
          <p:cNvSpPr txBox="1">
            <a:spLocks noChangeArrowheads="1"/>
          </p:cNvSpPr>
          <p:nvPr/>
        </p:nvSpPr>
        <p:spPr bwMode="auto">
          <a:xfrm>
            <a:off x="5943600" y="5410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add-in card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47800" y="3581400"/>
            <a:ext cx="3505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31" name="TextBox 29"/>
          <p:cNvSpPr txBox="1">
            <a:spLocks noChangeArrowheads="1"/>
          </p:cNvSpPr>
          <p:nvPr/>
        </p:nvSpPr>
        <p:spPr bwMode="auto">
          <a:xfrm>
            <a:off x="2438400" y="541020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host</a:t>
            </a:r>
          </a:p>
        </p:txBody>
      </p:sp>
      <p:cxnSp>
        <p:nvCxnSpPr>
          <p:cNvPr id="32" name="Straight Connector 31"/>
          <p:cNvCxnSpPr>
            <a:stCxn id="19" idx="2"/>
          </p:cNvCxnSpPr>
          <p:nvPr/>
        </p:nvCxnSpPr>
        <p:spPr>
          <a:xfrm rot="5400000">
            <a:off x="5715001" y="4572000"/>
            <a:ext cx="457200" cy="3175"/>
          </a:xfrm>
          <a:prstGeom prst="line">
            <a:avLst/>
          </a:prstGeom>
          <a:ln>
            <a:prstDash val="lgDash"/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2514600" y="4800600"/>
            <a:ext cx="34290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34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/>
            <a:r>
              <a:rPr lang="en-US" sz="2400"/>
              <a:t>General purpose CPU + special-purpose processors in one system</a:t>
            </a:r>
          </a:p>
        </p:txBody>
      </p:sp>
      <p:sp>
        <p:nvSpPr>
          <p:cNvPr id="17435" name="TextBox 36"/>
          <p:cNvSpPr txBox="1">
            <a:spLocks noChangeArrowheads="1"/>
          </p:cNvSpPr>
          <p:nvPr/>
        </p:nvSpPr>
        <p:spPr bwMode="auto">
          <a:xfrm>
            <a:off x="2514600" y="40687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~25 GB/s</a:t>
            </a:r>
          </a:p>
        </p:txBody>
      </p:sp>
      <p:sp>
        <p:nvSpPr>
          <p:cNvPr id="17436" name="TextBox 37"/>
          <p:cNvSpPr txBox="1">
            <a:spLocks noChangeArrowheads="1"/>
          </p:cNvSpPr>
          <p:nvPr/>
        </p:nvSpPr>
        <p:spPr bwMode="auto">
          <a:xfrm>
            <a:off x="3733800" y="40814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~25 GB/s</a:t>
            </a:r>
          </a:p>
        </p:txBody>
      </p:sp>
      <p:sp>
        <p:nvSpPr>
          <p:cNvPr id="17437" name="TextBox 38"/>
          <p:cNvSpPr txBox="1">
            <a:spLocks noChangeArrowheads="1"/>
          </p:cNvSpPr>
          <p:nvPr/>
        </p:nvSpPr>
        <p:spPr bwMode="auto">
          <a:xfrm>
            <a:off x="4914900" y="4081463"/>
            <a:ext cx="609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~8 GB/s (x16)</a:t>
            </a:r>
          </a:p>
        </p:txBody>
      </p:sp>
      <p:sp>
        <p:nvSpPr>
          <p:cNvPr id="17438" name="TextBox 39"/>
          <p:cNvSpPr txBox="1">
            <a:spLocks noChangeArrowheads="1"/>
          </p:cNvSpPr>
          <p:nvPr/>
        </p:nvSpPr>
        <p:spPr bwMode="auto">
          <a:xfrm>
            <a:off x="6248400" y="4114800"/>
            <a:ext cx="60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/>
              <a:t>?????</a:t>
            </a:r>
          </a:p>
          <a:p>
            <a:pPr algn="ctr"/>
            <a:r>
              <a:rPr lang="en-US" sz="800"/>
              <a:t>~150 GB/s for GeForce 260</a:t>
            </a: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114800" y="2819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System I/O controller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457700" y="3543300"/>
            <a:ext cx="3810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Heterogeneous Computing</a:t>
            </a:r>
          </a:p>
        </p:txBody>
      </p:sp>
      <p:sp>
        <p:nvSpPr>
          <p:cNvPr id="16388" name="Rectangle 183"/>
          <p:cNvSpPr>
            <a:spLocks noChangeArrowheads="1"/>
          </p:cNvSpPr>
          <p:nvPr/>
        </p:nvSpPr>
        <p:spPr bwMode="auto">
          <a:xfrm>
            <a:off x="485775" y="16764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ext Box 184"/>
          <p:cNvSpPr txBox="1">
            <a:spLocks noChangeArrowheads="1"/>
          </p:cNvSpPr>
          <p:nvPr/>
        </p:nvSpPr>
        <p:spPr bwMode="auto">
          <a:xfrm>
            <a:off x="2438400" y="2133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initialization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0.5% of run time</a:t>
            </a:r>
          </a:p>
        </p:txBody>
      </p:sp>
      <p:sp>
        <p:nvSpPr>
          <p:cNvPr id="16390" name="Rectangle 185"/>
          <p:cNvSpPr>
            <a:spLocks noChangeArrowheads="1"/>
          </p:cNvSpPr>
          <p:nvPr/>
        </p:nvSpPr>
        <p:spPr bwMode="auto">
          <a:xfrm>
            <a:off x="485775" y="34290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Text Box 186"/>
          <p:cNvSpPr txBox="1">
            <a:spLocks noChangeArrowheads="1"/>
          </p:cNvSpPr>
          <p:nvPr/>
        </p:nvSpPr>
        <p:spPr bwMode="auto">
          <a:xfrm>
            <a:off x="2438400" y="32766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“hot” loop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99% of run time</a:t>
            </a:r>
          </a:p>
        </p:txBody>
      </p:sp>
      <p:sp>
        <p:nvSpPr>
          <p:cNvPr id="16392" name="Rectangle 187"/>
          <p:cNvSpPr>
            <a:spLocks noChangeArrowheads="1"/>
          </p:cNvSpPr>
          <p:nvPr/>
        </p:nvSpPr>
        <p:spPr bwMode="auto">
          <a:xfrm>
            <a:off x="485775" y="3886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Text Box 188"/>
          <p:cNvSpPr txBox="1">
            <a:spLocks noChangeArrowheads="1"/>
          </p:cNvSpPr>
          <p:nvPr/>
        </p:nvSpPr>
        <p:spPr bwMode="auto">
          <a:xfrm>
            <a:off x="2438400" y="4343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clean up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Verdana" pitchFamily="34" charset="0"/>
              </a:rPr>
              <a:t>0.5% of run time</a:t>
            </a:r>
          </a:p>
        </p:txBody>
      </p:sp>
      <p:sp>
        <p:nvSpPr>
          <p:cNvPr id="16394" name="AutoShape 189"/>
          <p:cNvSpPr>
            <a:spLocks/>
          </p:cNvSpPr>
          <p:nvPr/>
        </p:nvSpPr>
        <p:spPr bwMode="auto">
          <a:xfrm>
            <a:off x="2057400" y="16764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AutoShape 190"/>
          <p:cNvSpPr>
            <a:spLocks/>
          </p:cNvSpPr>
          <p:nvPr/>
        </p:nvSpPr>
        <p:spPr bwMode="auto">
          <a:xfrm>
            <a:off x="2057400" y="34290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AutoShape 191"/>
          <p:cNvSpPr>
            <a:spLocks/>
          </p:cNvSpPr>
          <p:nvPr/>
        </p:nvSpPr>
        <p:spPr bwMode="auto">
          <a:xfrm>
            <a:off x="2057400" y="3886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Text Box 195"/>
          <p:cNvSpPr txBox="1">
            <a:spLocks noChangeArrowheads="1"/>
          </p:cNvSpPr>
          <p:nvPr/>
        </p:nvSpPr>
        <p:spPr bwMode="auto">
          <a:xfrm>
            <a:off x="685800" y="2209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49% of code</a:t>
            </a:r>
          </a:p>
        </p:txBody>
      </p:sp>
      <p:sp>
        <p:nvSpPr>
          <p:cNvPr id="16398" name="Text Box 196"/>
          <p:cNvSpPr txBox="1">
            <a:spLocks noChangeArrowheads="1"/>
          </p:cNvSpPr>
          <p:nvPr/>
        </p:nvSpPr>
        <p:spPr bwMode="auto">
          <a:xfrm>
            <a:off x="685800" y="44196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49% of code</a:t>
            </a:r>
          </a:p>
        </p:txBody>
      </p:sp>
      <p:sp>
        <p:nvSpPr>
          <p:cNvPr id="16399" name="Text Box 197"/>
          <p:cNvSpPr txBox="1">
            <a:spLocks noChangeArrowheads="1"/>
          </p:cNvSpPr>
          <p:nvPr/>
        </p:nvSpPr>
        <p:spPr bwMode="auto">
          <a:xfrm>
            <a:off x="533400" y="3443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2% of code</a:t>
            </a:r>
          </a:p>
        </p:txBody>
      </p:sp>
      <p:sp>
        <p:nvSpPr>
          <p:cNvPr id="16400" name="Text Box 199"/>
          <p:cNvSpPr txBox="1">
            <a:spLocks noChangeArrowheads="1"/>
          </p:cNvSpPr>
          <p:nvPr/>
        </p:nvSpPr>
        <p:spPr bwMode="auto">
          <a:xfrm>
            <a:off x="2743200" y="5638800"/>
            <a:ext cx="1600200" cy="376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co-processor</a:t>
            </a:r>
          </a:p>
        </p:txBody>
      </p:sp>
      <p:sp>
        <p:nvSpPr>
          <p:cNvPr id="16401" name="AutoShape 201"/>
          <p:cNvSpPr>
            <a:spLocks noChangeArrowheads="1"/>
          </p:cNvSpPr>
          <p:nvPr/>
        </p:nvSpPr>
        <p:spPr bwMode="auto">
          <a:xfrm rot="3232278">
            <a:off x="1339850" y="4584701"/>
            <a:ext cx="2390775" cy="228600"/>
          </a:xfrm>
          <a:prstGeom prst="rightArrow">
            <a:avLst>
              <a:gd name="adj1" fmla="val 50000"/>
              <a:gd name="adj2" fmla="val 291478"/>
            </a:avLst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Group 4"/>
          <p:cNvGraphicFramePr>
            <a:graphicFrameLocks noGrp="1"/>
          </p:cNvGraphicFramePr>
          <p:nvPr/>
        </p:nvGraphicFramePr>
        <p:xfrm>
          <a:off x="5181600" y="3581400"/>
          <a:ext cx="3492500" cy="2084832"/>
        </p:xfrm>
        <a:graphic>
          <a:graphicData uri="http://schemas.openxmlformats.org/drawingml/2006/table">
            <a:tbl>
              <a:tblPr/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0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5105400" y="1524000"/>
            <a:ext cx="3810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Combine CPUs and 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coprocs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Example: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Application requires a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week</a:t>
            </a:r>
            <a:r>
              <a:rPr lang="en-US" sz="1600" kern="0" dirty="0">
                <a:latin typeface="+mn-lt"/>
              </a:rPr>
              <a:t> of CPU time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1600" kern="0" dirty="0">
                <a:latin typeface="+mn-lt"/>
              </a:rPr>
              <a:t>Offload computation consumes </a:t>
            </a:r>
            <a:r>
              <a:rPr lang="en-US" sz="1600" kern="0" dirty="0">
                <a:solidFill>
                  <a:srgbClr val="990033"/>
                </a:solidFill>
                <a:latin typeface="+mn-lt"/>
              </a:rPr>
              <a:t>99%</a:t>
            </a:r>
            <a:r>
              <a:rPr lang="en-US" sz="1600" kern="0" dirty="0">
                <a:latin typeface="+mn-lt"/>
              </a:rPr>
              <a:t> of execution time</a:t>
            </a:r>
          </a:p>
        </p:txBody>
      </p:sp>
      <p:sp>
        <p:nvSpPr>
          <p:cNvPr id="16433" name="Oval 198"/>
          <p:cNvSpPr>
            <a:spLocks noChangeArrowheads="1"/>
          </p:cNvSpPr>
          <p:nvPr/>
        </p:nvSpPr>
        <p:spPr bwMode="auto">
          <a:xfrm>
            <a:off x="152400" y="3200400"/>
            <a:ext cx="1981200" cy="838200"/>
          </a:xfrm>
          <a:prstGeom prst="ellipse">
            <a:avLst/>
          </a:prstGeom>
          <a:solidFill>
            <a:srgbClr val="CCFFFF">
              <a:alpha val="3019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NVIDIA GPU Architecture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75285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419600" cy="4800600"/>
          </a:xfrm>
        </p:spPr>
        <p:txBody>
          <a:bodyPr/>
          <a:lstStyle/>
          <a:p>
            <a:pPr eaLnBrk="1" hangingPunct="1"/>
            <a:r>
              <a:rPr lang="en-US" dirty="0"/>
              <a:t>Hundreds of simple processor cores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Core design:</a:t>
            </a:r>
          </a:p>
          <a:p>
            <a:pPr lvl="1" eaLnBrk="1" hangingPunct="1"/>
            <a:r>
              <a:rPr lang="en-US" sz="1400" dirty="0"/>
              <a:t>Only one instruction from each thread active in the pipeline at a time</a:t>
            </a:r>
          </a:p>
          <a:p>
            <a:pPr lvl="1" eaLnBrk="1" hangingPunct="1"/>
            <a:r>
              <a:rPr lang="en-US" sz="1400" dirty="0"/>
              <a:t>In-order execution</a:t>
            </a:r>
          </a:p>
          <a:p>
            <a:pPr lvl="1" eaLnBrk="1" hangingPunct="1"/>
            <a:r>
              <a:rPr lang="en-US" sz="1400" dirty="0"/>
              <a:t>No branch prediction</a:t>
            </a:r>
          </a:p>
          <a:p>
            <a:pPr lvl="1" eaLnBrk="1" hangingPunct="1"/>
            <a:r>
              <a:rPr lang="en-US" sz="1400" dirty="0"/>
              <a:t>No speculative execution</a:t>
            </a:r>
          </a:p>
          <a:p>
            <a:pPr lvl="1" eaLnBrk="1" hangingPunct="1"/>
            <a:r>
              <a:rPr lang="en-US" sz="1400" dirty="0"/>
              <a:t>No support for context switches</a:t>
            </a:r>
          </a:p>
          <a:p>
            <a:pPr lvl="1" eaLnBrk="1" hangingPunct="1"/>
            <a:r>
              <a:rPr lang="en-US" sz="1400" dirty="0"/>
              <a:t>No system support (</a:t>
            </a:r>
            <a:r>
              <a:rPr lang="en-US" sz="1400" dirty="0" err="1"/>
              <a:t>syscalls</a:t>
            </a:r>
            <a:r>
              <a:rPr lang="en-US" sz="1400" dirty="0"/>
              <a:t>, etc.)</a:t>
            </a:r>
          </a:p>
          <a:p>
            <a:pPr lvl="1" eaLnBrk="1" hangingPunct="1"/>
            <a:r>
              <a:rPr lang="en-US" sz="1400" dirty="0"/>
              <a:t>Small, simple caches</a:t>
            </a:r>
          </a:p>
          <a:p>
            <a:pPr lvl="1" eaLnBrk="1" hangingPunct="1"/>
            <a:r>
              <a:rPr lang="en-US" sz="1400" dirty="0"/>
              <a:t>Programmer-managed on-chip scratch memory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GPUs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HOST (CPU) code:</a:t>
            </a:r>
          </a:p>
          <a:p>
            <a:pPr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dim3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grid,block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grid.x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=((VECTOR_SIZE/512) + (VECTOR_SIZE%512?1:0));</a:t>
            </a:r>
          </a:p>
          <a:p>
            <a:pPr>
              <a:buNone/>
            </a:pP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block.x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=512;</a:t>
            </a:r>
          </a:p>
          <a:p>
            <a:pPr>
              <a:buNone/>
            </a:pP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a_device,a,VECTOR_SIZE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(double),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b_device,b,VECTOR_SIZE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(double),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cudaMemcpyHostToDevice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vector_add_device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&lt;&lt;&lt;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grid,block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&gt;&gt;&gt;(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a_device,b_device,c_device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cudaMemcpy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c_gpu,c_device,VECTOR_SIZE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(double),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cudaMemcpyDeviceToHost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);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GPU code:</a:t>
            </a:r>
          </a:p>
          <a:p>
            <a:pPr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__global__ void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vector_add_device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(double *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a,double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b,double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*c) {</a:t>
            </a:r>
          </a:p>
          <a:p>
            <a:pPr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__shared__ double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a_s,b_s,c_s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a_s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=a[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blockDim.x+threadIdx.x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b_s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=b[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blockDim.x+threadIdx.x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];</a:t>
            </a:r>
          </a:p>
          <a:p>
            <a:pPr>
              <a:buNone/>
            </a:pPr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c_s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a_s+b_s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buNone/>
            </a:pPr>
            <a:endParaRPr lang="en-US" sz="11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  c[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blockIdx.x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blockDim.x+threadIdx.x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]=</a:t>
            </a:r>
            <a:r>
              <a:rPr lang="en-US" sz="1100" b="1" dirty="0" err="1">
                <a:latin typeface="Courier New" pitchFamily="49" charset="0"/>
                <a:cs typeface="Courier New" pitchFamily="49" charset="0"/>
              </a:rPr>
              <a:t>c_s</a:t>
            </a:r>
            <a:r>
              <a:rPr lang="en-US" sz="11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100" b="1" dirty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590800" y="6324600"/>
            <a:ext cx="64008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	CSCE 791					 </a:t>
            </a:r>
            <a:fld id="{3B14EE9B-1044-4583-BF97-3EF36788A2F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22|6.4"/>
</p:tagLst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sc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usc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34454</TotalTime>
  <Words>3186</Words>
  <Application>Microsoft Office PowerPoint</Application>
  <PresentationFormat>On-screen Show (4:3)</PresentationFormat>
  <Paragraphs>800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Cambria Math</vt:lpstr>
      <vt:lpstr>Courier New</vt:lpstr>
      <vt:lpstr>Symbol</vt:lpstr>
      <vt:lpstr>Times New Roman</vt:lpstr>
      <vt:lpstr>Verdana</vt:lpstr>
      <vt:lpstr>usc</vt:lpstr>
      <vt:lpstr>Equation</vt:lpstr>
      <vt:lpstr>Heterogeneous Computing at USC Dept. of Computer Science and Engineering University of South Carolina</vt:lpstr>
      <vt:lpstr>Heterogeneous Computing</vt:lpstr>
      <vt:lpstr>Minimum Feature Size</vt:lpstr>
      <vt:lpstr>CPU Design</vt:lpstr>
      <vt:lpstr>Co-Processor Design</vt:lpstr>
      <vt:lpstr>Heterogeneous Computing</vt:lpstr>
      <vt:lpstr>Heterogeneous Computing</vt:lpstr>
      <vt:lpstr>NVIDIA GPU Architecture</vt:lpstr>
      <vt:lpstr>Programming GPUs</vt:lpstr>
      <vt:lpstr>IBM Cell/B.E. Architecture</vt:lpstr>
      <vt:lpstr>High-Performance Reconfigurable Computing</vt:lpstr>
      <vt:lpstr>Field Programmable Gate Arrays</vt:lpstr>
      <vt:lpstr>Programming FPGAs</vt:lpstr>
      <vt:lpstr>Heterogeneous Computing with FPGAs</vt:lpstr>
      <vt:lpstr>Heterogeneous Computing with FPGAs</vt:lpstr>
      <vt:lpstr>Heterogeneous Computing with GPUs</vt:lpstr>
      <vt:lpstr>Heterogeneous Computing now Mainstream: IBM Roadrunner</vt:lpstr>
      <vt:lpstr>Research Problems</vt:lpstr>
      <vt:lpstr>Our Group:  HeRC</vt:lpstr>
      <vt:lpstr>Application:  Phylogenies</vt:lpstr>
      <vt:lpstr>Application:  Phylogenies</vt:lpstr>
      <vt:lpstr>Our Applications Work</vt:lpstr>
      <vt:lpstr>Our Applications Work</vt:lpstr>
      <vt:lpstr>Our Applications Work</vt:lpstr>
      <vt:lpstr>Streaming Double Precision Accumulation</vt:lpstr>
      <vt:lpstr>The Reduction Problem</vt:lpstr>
      <vt:lpstr>Sparse Matrix-Vector Multiply</vt:lpstr>
      <vt:lpstr>New SpMV Architecture</vt:lpstr>
      <vt:lpstr>Performance Comparison</vt:lpstr>
      <vt:lpstr>Sequence Alignment</vt:lpstr>
      <vt:lpstr>GPU and FPGA Acceleration of Data Mining</vt:lpstr>
      <vt:lpstr>Our Applications Work</vt:lpstr>
      <vt:lpstr>Our Projects</vt:lpstr>
      <vt:lpstr>PATHS:  Task Partitioning for Heterogeneous Computing</vt:lpstr>
      <vt:lpstr>High-Level Synthesis</vt:lpstr>
      <vt:lpstr>Contact Information</vt:lpstr>
      <vt:lpstr>Acknowledgement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Jed Ostrom</cp:lastModifiedBy>
  <cp:revision>647</cp:revision>
  <dcterms:created xsi:type="dcterms:W3CDTF">2005-09-22T21:21:18Z</dcterms:created>
  <dcterms:modified xsi:type="dcterms:W3CDTF">2021-03-22T19:58:17Z</dcterms:modified>
</cp:coreProperties>
</file>