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404" r:id="rId2"/>
    <p:sldId id="425" r:id="rId3"/>
    <p:sldId id="426" r:id="rId4"/>
    <p:sldId id="483" r:id="rId5"/>
    <p:sldId id="423" r:id="rId6"/>
    <p:sldId id="427" r:id="rId7"/>
    <p:sldId id="538" r:id="rId8"/>
    <p:sldId id="405" r:id="rId9"/>
    <p:sldId id="535" r:id="rId10"/>
    <p:sldId id="406" r:id="rId11"/>
    <p:sldId id="342" r:id="rId12"/>
    <p:sldId id="418" r:id="rId13"/>
    <p:sldId id="402" r:id="rId14"/>
    <p:sldId id="428" r:id="rId15"/>
    <p:sldId id="409" r:id="rId16"/>
    <p:sldId id="325" r:id="rId17"/>
    <p:sldId id="401" r:id="rId18"/>
    <p:sldId id="323" r:id="rId19"/>
    <p:sldId id="479" r:id="rId20"/>
    <p:sldId id="440" r:id="rId21"/>
    <p:sldId id="536" r:id="rId22"/>
    <p:sldId id="487" r:id="rId23"/>
    <p:sldId id="488" r:id="rId24"/>
    <p:sldId id="537" r:id="rId25"/>
    <p:sldId id="476" r:id="rId26"/>
    <p:sldId id="478" r:id="rId27"/>
    <p:sldId id="419" r:id="rId28"/>
    <p:sldId id="407" r:id="rId29"/>
    <p:sldId id="408" r:id="rId30"/>
    <p:sldId id="486" r:id="rId31"/>
    <p:sldId id="374" r:id="rId32"/>
    <p:sldId id="395" r:id="rId33"/>
    <p:sldId id="429" r:id="rId34"/>
    <p:sldId id="430" r:id="rId35"/>
    <p:sldId id="431" r:id="rId36"/>
    <p:sldId id="432" r:id="rId37"/>
    <p:sldId id="433" r:id="rId38"/>
    <p:sldId id="435" r:id="rId39"/>
    <p:sldId id="436" r:id="rId40"/>
    <p:sldId id="437" r:id="rId41"/>
    <p:sldId id="391" r:id="rId42"/>
    <p:sldId id="444" r:id="rId43"/>
    <p:sldId id="398" r:id="rId44"/>
    <p:sldId id="448" r:id="rId45"/>
    <p:sldId id="452" r:id="rId46"/>
    <p:sldId id="454" r:id="rId47"/>
    <p:sldId id="490" r:id="rId48"/>
    <p:sldId id="491" r:id="rId49"/>
    <p:sldId id="489" r:id="rId50"/>
    <p:sldId id="456" r:id="rId51"/>
    <p:sldId id="459" r:id="rId52"/>
    <p:sldId id="460" r:id="rId53"/>
    <p:sldId id="461" r:id="rId54"/>
    <p:sldId id="462" r:id="rId55"/>
    <p:sldId id="465" r:id="rId56"/>
    <p:sldId id="466" r:id="rId57"/>
    <p:sldId id="467" r:id="rId58"/>
    <p:sldId id="468" r:id="rId59"/>
    <p:sldId id="469" r:id="rId60"/>
    <p:sldId id="470" r:id="rId61"/>
    <p:sldId id="471" r:id="rId62"/>
    <p:sldId id="472" r:id="rId63"/>
    <p:sldId id="473" r:id="rId64"/>
    <p:sldId id="474" r:id="rId65"/>
    <p:sldId id="475" r:id="rId66"/>
    <p:sldId id="492" r:id="rId67"/>
    <p:sldId id="421" r:id="rId68"/>
    <p:sldId id="481" r:id="rId69"/>
    <p:sldId id="482" r:id="rId70"/>
    <p:sldId id="495" r:id="rId71"/>
    <p:sldId id="496" r:id="rId72"/>
    <p:sldId id="497" r:id="rId73"/>
    <p:sldId id="498" r:id="rId74"/>
    <p:sldId id="499" r:id="rId75"/>
    <p:sldId id="500" r:id="rId76"/>
    <p:sldId id="501" r:id="rId77"/>
    <p:sldId id="504" r:id="rId78"/>
    <p:sldId id="493" r:id="rId79"/>
    <p:sldId id="494" r:id="rId80"/>
    <p:sldId id="505" r:id="rId81"/>
    <p:sldId id="506" r:id="rId82"/>
    <p:sldId id="507" r:id="rId83"/>
    <p:sldId id="508" r:id="rId84"/>
    <p:sldId id="509" r:id="rId85"/>
    <p:sldId id="510" r:id="rId86"/>
    <p:sldId id="512" r:id="rId87"/>
    <p:sldId id="514" r:id="rId88"/>
    <p:sldId id="516" r:id="rId89"/>
    <p:sldId id="515" r:id="rId90"/>
    <p:sldId id="420" r:id="rId91"/>
    <p:sldId id="534" r:id="rId92"/>
    <p:sldId id="523" r:id="rId93"/>
    <p:sldId id="524" r:id="rId94"/>
    <p:sldId id="525" r:id="rId95"/>
    <p:sldId id="526" r:id="rId96"/>
    <p:sldId id="527" r:id="rId97"/>
    <p:sldId id="528" r:id="rId98"/>
    <p:sldId id="529" r:id="rId99"/>
    <p:sldId id="530" r:id="rId100"/>
    <p:sldId id="533" r:id="rId101"/>
    <p:sldId id="531" r:id="rId102"/>
    <p:sldId id="532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33FF"/>
    <a:srgbClr val="FF9933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78" autoAdjust="0"/>
  </p:normalViewPr>
  <p:slideViewPr>
    <p:cSldViewPr>
      <p:cViewPr varScale="1">
        <p:scale>
          <a:sx n="150" d="100"/>
          <a:sy n="150" d="100"/>
        </p:scale>
        <p:origin x="22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ygao\Downloads\CUDA_Occupancy_Calculato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Dropbox\cuda\CUDA_Occupancy_Calculato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GPU GFLOPS</c:v>
                </c:pt>
              </c:strCache>
            </c:strRef>
          </c:tx>
          <c:spPr>
            <a:solidFill>
              <a:srgbClr val="30D919"/>
            </a:solidFill>
          </c:spPr>
          <c:invertIfNegative val="0"/>
          <c:cat>
            <c:strRef>
              <c:f>Sheet1!$B$4:$B$12</c:f>
              <c:strCache>
                <c:ptCount val="9"/>
                <c:pt idx="0">
                  <c:v>TSOPF_RS_b162_c3</c:v>
                </c:pt>
                <c:pt idx="1">
                  <c:v>E40r1000</c:v>
                </c:pt>
                <c:pt idx="2">
                  <c:v>Simon/olafu</c:v>
                </c:pt>
                <c:pt idx="3">
                  <c:v>Garon/garon2</c:v>
                </c:pt>
                <c:pt idx="4">
                  <c:v>Mallya/lhr11c</c:v>
                </c:pt>
                <c:pt idx="5">
                  <c:v>Hollinger/mark3jac020sc</c:v>
                </c:pt>
                <c:pt idx="6">
                  <c:v>Bai/dw8192</c:v>
                </c:pt>
                <c:pt idx="7">
                  <c:v>YCheng/psse1</c:v>
                </c:pt>
                <c:pt idx="8">
                  <c:v>GHS_indef/ncvxqp1</c:v>
                </c:pt>
              </c:strCache>
            </c:strRef>
          </c:cat>
          <c:val>
            <c:numRef>
              <c:f>Sheet1!$C$4:$C$12</c:f>
              <c:numCache>
                <c:formatCode>General</c:formatCode>
                <c:ptCount val="9"/>
                <c:pt idx="0">
                  <c:v>10.08</c:v>
                </c:pt>
                <c:pt idx="1">
                  <c:v>8.76</c:v>
                </c:pt>
                <c:pt idx="2">
                  <c:v>8.52</c:v>
                </c:pt>
                <c:pt idx="3">
                  <c:v>7.18</c:v>
                </c:pt>
                <c:pt idx="4">
                  <c:v>5.0999999999999996</c:v>
                </c:pt>
                <c:pt idx="5">
                  <c:v>1.58</c:v>
                </c:pt>
                <c:pt idx="6">
                  <c:v>1.28</c:v>
                </c:pt>
                <c:pt idx="7">
                  <c:v>1.24</c:v>
                </c:pt>
                <c:pt idx="8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FPGA GFLOPS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Sheet1!$B$4:$B$12</c:f>
              <c:strCache>
                <c:ptCount val="9"/>
                <c:pt idx="0">
                  <c:v>TSOPF_RS_b162_c3</c:v>
                </c:pt>
                <c:pt idx="1">
                  <c:v>E40r1000</c:v>
                </c:pt>
                <c:pt idx="2">
                  <c:v>Simon/olafu</c:v>
                </c:pt>
                <c:pt idx="3">
                  <c:v>Garon/garon2</c:v>
                </c:pt>
                <c:pt idx="4">
                  <c:v>Mallya/lhr11c</c:v>
                </c:pt>
                <c:pt idx="5">
                  <c:v>Hollinger/mark3jac020sc</c:v>
                </c:pt>
                <c:pt idx="6">
                  <c:v>Bai/dw8192</c:v>
                </c:pt>
                <c:pt idx="7">
                  <c:v>YCheng/psse1</c:v>
                </c:pt>
                <c:pt idx="8">
                  <c:v>GHS_indef/ncvxqp1</c:v>
                </c:pt>
              </c:strCache>
            </c:strRef>
          </c:cat>
          <c:val>
            <c:numRef>
              <c:f>Sheet1!$D$4:$D$12</c:f>
              <c:numCache>
                <c:formatCode>General</c:formatCode>
                <c:ptCount val="9"/>
                <c:pt idx="0">
                  <c:v>9.59</c:v>
                </c:pt>
                <c:pt idx="1">
                  <c:v>9.8700000000000028</c:v>
                </c:pt>
                <c:pt idx="2">
                  <c:v>10.030000000000001</c:v>
                </c:pt>
                <c:pt idx="3">
                  <c:v>8.18</c:v>
                </c:pt>
                <c:pt idx="4">
                  <c:v>5.94</c:v>
                </c:pt>
                <c:pt idx="5">
                  <c:v>3.2800000000000002</c:v>
                </c:pt>
                <c:pt idx="6">
                  <c:v>3.24</c:v>
                </c:pt>
                <c:pt idx="7">
                  <c:v>2.54</c:v>
                </c:pt>
                <c:pt idx="8">
                  <c:v>3.38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767440"/>
        <c:axId val="215768000"/>
        <c:axId val="0"/>
      </c:bar3DChart>
      <c:catAx>
        <c:axId val="21576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5768000"/>
        <c:crosses val="autoZero"/>
        <c:auto val="1"/>
        <c:lblAlgn val="ctr"/>
        <c:lblOffset val="100"/>
        <c:noMultiLvlLbl val="0"/>
      </c:catAx>
      <c:valAx>
        <c:axId val="21576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76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76060550570753"/>
          <c:y val="4.0775268657455566E-2"/>
          <c:w val="0.16786730147103796"/>
          <c:h val="0.1134180161442079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00"/>
              <a:t>Impact</a:t>
            </a:r>
            <a:r>
              <a:rPr lang="en-US" sz="1100" baseline="0"/>
              <a:t> of </a:t>
            </a:r>
            <a:r>
              <a:rPr lang="en-US" sz="1100"/>
              <a:t>Varying Register Count Per Thread</a:t>
            </a:r>
          </a:p>
        </c:rich>
      </c:tx>
      <c:layout>
        <c:manualLayout>
          <c:xMode val="edge"/>
          <c:yMode val="edge"/>
          <c:x val="0.19727374727014085"/>
          <c:y val="1.40928432992197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5095081505617"/>
          <c:y val="0.17473164149561471"/>
          <c:w val="0.81727436369304451"/>
          <c:h val="0.64516298398380789"/>
        </c:manualLayout>
      </c:layout>
      <c:scatterChart>
        <c:scatterStyle val="lineMarker"/>
        <c:varyColors val="0"/>
        <c:ser>
          <c:idx val="0"/>
          <c:order val="0"/>
          <c:tx>
            <c:v>Warp Occupancy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Calculator!$F$85:$F$211</c:f>
              <c:numCache>
                <c:formatCode>General</c:formatCode>
                <c:ptCount val="1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</c:numCache>
            </c:numRef>
          </c:xVal>
          <c:yVal>
            <c:numRef>
              <c:f>Calculator!$G$85:$G$211</c:f>
              <c:numCache>
                <c:formatCode>General</c:formatCode>
                <c:ptCount val="127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 formatCode="0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8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My Register Count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5403618440824705E-2"/>
                  <c:y val="-4.7164567644303358E-2"/>
                </c:manualLayout>
              </c:layout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Calculator!$F$84</c:f>
              <c:numCache>
                <c:formatCode>General</c:formatCode>
                <c:ptCount val="1"/>
                <c:pt idx="0">
                  <c:v>40</c:v>
                </c:pt>
              </c:numCache>
            </c:numRef>
          </c:xVal>
          <c:yVal>
            <c:numRef>
              <c:f>Calculator!$G$84</c:f>
              <c:numCache>
                <c:formatCode>General</c:formatCode>
                <c:ptCount val="1"/>
                <c:pt idx="0">
                  <c:v>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770800"/>
        <c:axId val="215771360"/>
      </c:scatterChart>
      <c:valAx>
        <c:axId val="215770800"/>
        <c:scaling>
          <c:orientation val="minMax"/>
          <c:max val="12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Registers Per Thread</a:t>
                </a:r>
              </a:p>
            </c:rich>
          </c:tx>
          <c:layout>
            <c:manualLayout>
              <c:xMode val="edge"/>
              <c:yMode val="edge"/>
              <c:x val="0.42977019093987345"/>
              <c:y val="0.900539952941849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771360"/>
        <c:crossesAt val="0"/>
        <c:crossBetween val="midCat"/>
        <c:majorUnit val="4"/>
      </c:valAx>
      <c:valAx>
        <c:axId val="215771360"/>
        <c:scaling>
          <c:orientation val="minMax"/>
          <c:max val="4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950" b="1" i="0" baseline="0"/>
                  <a:t>Multiprocessor Warp Occupancy</a:t>
                </a:r>
              </a:p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950" b="1" i="0" baseline="0"/>
                  <a:t>(# warps)</a:t>
                </a:r>
                <a:endParaRPr lang="en-US" sz="950"/>
              </a:p>
            </c:rich>
          </c:tx>
          <c:layout>
            <c:manualLayout>
              <c:xMode val="edge"/>
              <c:yMode val="edge"/>
              <c:x val="1.8217226663460963E-2"/>
              <c:y val="0.2203594441702962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770800"/>
        <c:crossesAt val="0"/>
        <c:crossBetween val="midCat"/>
        <c:majorUnit val="8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Impact of Varying Block Size</a:t>
            </a:r>
          </a:p>
        </c:rich>
      </c:tx>
      <c:layout>
        <c:manualLayout>
          <c:xMode val="edge"/>
          <c:yMode val="edge"/>
          <c:x val="0.31021758730540472"/>
          <c:y val="2.09265909749949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00006010699045"/>
          <c:y val="0.20059304201705666"/>
          <c:w val="0.81068602111758969"/>
          <c:h val="0.62903390938421277"/>
        </c:manualLayout>
      </c:layout>
      <c:scatterChart>
        <c:scatterStyle val="lineMarker"/>
        <c:varyColors val="0"/>
        <c:ser>
          <c:idx val="0"/>
          <c:order val="0"/>
          <c:tx>
            <c:v>Warp Occupancy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Calculator!$A$85:$A$180</c:f>
              <c:numCache>
                <c:formatCode>General</c:formatCode>
                <c:ptCount val="96"/>
                <c:pt idx="0">
                  <c:v>32</c:v>
                </c:pt>
                <c:pt idx="1">
                  <c:v>64</c:v>
                </c:pt>
                <c:pt idx="2">
                  <c:v>96</c:v>
                </c:pt>
                <c:pt idx="3">
                  <c:v>128</c:v>
                </c:pt>
                <c:pt idx="4">
                  <c:v>160</c:v>
                </c:pt>
                <c:pt idx="5">
                  <c:v>192</c:v>
                </c:pt>
                <c:pt idx="6">
                  <c:v>224</c:v>
                </c:pt>
                <c:pt idx="7">
                  <c:v>256</c:v>
                </c:pt>
                <c:pt idx="8">
                  <c:v>288</c:v>
                </c:pt>
                <c:pt idx="9">
                  <c:v>320</c:v>
                </c:pt>
                <c:pt idx="10">
                  <c:v>352</c:v>
                </c:pt>
                <c:pt idx="11">
                  <c:v>384</c:v>
                </c:pt>
                <c:pt idx="12">
                  <c:v>416</c:v>
                </c:pt>
                <c:pt idx="13">
                  <c:v>448</c:v>
                </c:pt>
                <c:pt idx="14">
                  <c:v>480</c:v>
                </c:pt>
                <c:pt idx="15">
                  <c:v>512</c:v>
                </c:pt>
                <c:pt idx="16">
                  <c:v>544</c:v>
                </c:pt>
                <c:pt idx="17">
                  <c:v>576</c:v>
                </c:pt>
                <c:pt idx="18">
                  <c:v>608</c:v>
                </c:pt>
                <c:pt idx="19">
                  <c:v>640</c:v>
                </c:pt>
                <c:pt idx="20">
                  <c:v>672</c:v>
                </c:pt>
                <c:pt idx="21">
                  <c:v>704</c:v>
                </c:pt>
                <c:pt idx="22">
                  <c:v>736</c:v>
                </c:pt>
                <c:pt idx="23">
                  <c:v>768</c:v>
                </c:pt>
                <c:pt idx="24">
                  <c:v>800</c:v>
                </c:pt>
                <c:pt idx="25">
                  <c:v>832</c:v>
                </c:pt>
                <c:pt idx="26">
                  <c:v>864</c:v>
                </c:pt>
                <c:pt idx="27">
                  <c:v>896</c:v>
                </c:pt>
                <c:pt idx="28">
                  <c:v>928</c:v>
                </c:pt>
                <c:pt idx="29">
                  <c:v>960</c:v>
                </c:pt>
                <c:pt idx="30">
                  <c:v>992</c:v>
                </c:pt>
                <c:pt idx="31">
                  <c:v>1024</c:v>
                </c:pt>
                <c:pt idx="32">
                  <c:v>1056</c:v>
                </c:pt>
                <c:pt idx="33">
                  <c:v>1088</c:v>
                </c:pt>
                <c:pt idx="34">
                  <c:v>1120</c:v>
                </c:pt>
                <c:pt idx="35">
                  <c:v>1152</c:v>
                </c:pt>
                <c:pt idx="36">
                  <c:v>1184</c:v>
                </c:pt>
                <c:pt idx="37">
                  <c:v>1216</c:v>
                </c:pt>
                <c:pt idx="38">
                  <c:v>1248</c:v>
                </c:pt>
                <c:pt idx="39">
                  <c:v>1280</c:v>
                </c:pt>
                <c:pt idx="40">
                  <c:v>1312</c:v>
                </c:pt>
                <c:pt idx="41">
                  <c:v>1344</c:v>
                </c:pt>
                <c:pt idx="42">
                  <c:v>1376</c:v>
                </c:pt>
                <c:pt idx="43">
                  <c:v>1408</c:v>
                </c:pt>
                <c:pt idx="44">
                  <c:v>1440</c:v>
                </c:pt>
                <c:pt idx="45">
                  <c:v>1472</c:v>
                </c:pt>
                <c:pt idx="46">
                  <c:v>1504</c:v>
                </c:pt>
                <c:pt idx="47">
                  <c:v>1536</c:v>
                </c:pt>
                <c:pt idx="48">
                  <c:v>1568</c:v>
                </c:pt>
                <c:pt idx="49">
                  <c:v>1600</c:v>
                </c:pt>
                <c:pt idx="50">
                  <c:v>1632</c:v>
                </c:pt>
                <c:pt idx="51">
                  <c:v>1664</c:v>
                </c:pt>
                <c:pt idx="52">
                  <c:v>1696</c:v>
                </c:pt>
                <c:pt idx="53">
                  <c:v>1728</c:v>
                </c:pt>
                <c:pt idx="54">
                  <c:v>1760</c:v>
                </c:pt>
                <c:pt idx="55">
                  <c:v>1792</c:v>
                </c:pt>
                <c:pt idx="56">
                  <c:v>1824</c:v>
                </c:pt>
                <c:pt idx="57">
                  <c:v>1856</c:v>
                </c:pt>
                <c:pt idx="58">
                  <c:v>1888</c:v>
                </c:pt>
                <c:pt idx="59">
                  <c:v>1920</c:v>
                </c:pt>
                <c:pt idx="60">
                  <c:v>1952</c:v>
                </c:pt>
                <c:pt idx="61">
                  <c:v>1984</c:v>
                </c:pt>
                <c:pt idx="62">
                  <c:v>2016</c:v>
                </c:pt>
                <c:pt idx="63">
                  <c:v>2048</c:v>
                </c:pt>
                <c:pt idx="64">
                  <c:v>2080</c:v>
                </c:pt>
                <c:pt idx="65">
                  <c:v>2112</c:v>
                </c:pt>
                <c:pt idx="66">
                  <c:v>2144</c:v>
                </c:pt>
                <c:pt idx="67">
                  <c:v>2176</c:v>
                </c:pt>
                <c:pt idx="68">
                  <c:v>2208</c:v>
                </c:pt>
                <c:pt idx="69">
                  <c:v>2240</c:v>
                </c:pt>
                <c:pt idx="70">
                  <c:v>2272</c:v>
                </c:pt>
                <c:pt idx="71">
                  <c:v>2304</c:v>
                </c:pt>
                <c:pt idx="72">
                  <c:v>2336</c:v>
                </c:pt>
                <c:pt idx="73">
                  <c:v>2368</c:v>
                </c:pt>
                <c:pt idx="74">
                  <c:v>2400</c:v>
                </c:pt>
                <c:pt idx="75">
                  <c:v>2432</c:v>
                </c:pt>
                <c:pt idx="76">
                  <c:v>2464</c:v>
                </c:pt>
                <c:pt idx="77">
                  <c:v>2496</c:v>
                </c:pt>
                <c:pt idx="78">
                  <c:v>2528</c:v>
                </c:pt>
                <c:pt idx="79">
                  <c:v>2560</c:v>
                </c:pt>
                <c:pt idx="80">
                  <c:v>2592</c:v>
                </c:pt>
                <c:pt idx="81">
                  <c:v>2624</c:v>
                </c:pt>
                <c:pt idx="82">
                  <c:v>2656</c:v>
                </c:pt>
                <c:pt idx="83">
                  <c:v>2688</c:v>
                </c:pt>
                <c:pt idx="84">
                  <c:v>2720</c:v>
                </c:pt>
                <c:pt idx="85">
                  <c:v>2752</c:v>
                </c:pt>
                <c:pt idx="86">
                  <c:v>2784</c:v>
                </c:pt>
                <c:pt idx="87">
                  <c:v>2816</c:v>
                </c:pt>
                <c:pt idx="88">
                  <c:v>2848</c:v>
                </c:pt>
                <c:pt idx="89">
                  <c:v>2880</c:v>
                </c:pt>
                <c:pt idx="90">
                  <c:v>2912</c:v>
                </c:pt>
                <c:pt idx="91">
                  <c:v>2944</c:v>
                </c:pt>
                <c:pt idx="92">
                  <c:v>2976</c:v>
                </c:pt>
                <c:pt idx="93">
                  <c:v>3008</c:v>
                </c:pt>
                <c:pt idx="94">
                  <c:v>3040</c:v>
                </c:pt>
                <c:pt idx="95">
                  <c:v>3072</c:v>
                </c:pt>
              </c:numCache>
            </c:numRef>
          </c:xVal>
          <c:yVal>
            <c:numRef>
              <c:f>Calculator!$B$85:$B$180</c:f>
              <c:numCache>
                <c:formatCode>General</c:formatCode>
                <c:ptCount val="96"/>
                <c:pt idx="0">
                  <c:v>6</c:v>
                </c:pt>
                <c:pt idx="1">
                  <c:v>12</c:v>
                </c:pt>
                <c:pt idx="2">
                  <c:v>9</c:v>
                </c:pt>
                <c:pt idx="3">
                  <c:v>12</c:v>
                </c:pt>
                <c:pt idx="4">
                  <c:v>10</c:v>
                </c:pt>
                <c:pt idx="5">
                  <c:v>12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 formatCode="0">
                  <c:v>0</c:v>
                </c:pt>
                <c:pt idx="33" formatCode="0">
                  <c:v>0</c:v>
                </c:pt>
                <c:pt idx="34" formatCode="0">
                  <c:v>0</c:v>
                </c:pt>
                <c:pt idx="35">
                  <c:v>0</c:v>
                </c:pt>
                <c:pt idx="36">
                  <c:v>0</c:v>
                </c:pt>
                <c:pt idx="37" formatCode="0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My Block Size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4386407805894719E-2"/>
                  <c:y val="-5.3792852800622536E-2"/>
                </c:manualLayout>
              </c:layout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Calculator!$A$84</c:f>
              <c:numCache>
                <c:formatCode>General</c:formatCode>
                <c:ptCount val="1"/>
                <c:pt idx="0">
                  <c:v>64</c:v>
                </c:pt>
              </c:numCache>
            </c:numRef>
          </c:xVal>
          <c:yVal>
            <c:numRef>
              <c:f>Calculator!$B$84</c:f>
              <c:numCache>
                <c:formatCode>General</c:formatCode>
                <c:ptCount val="1"/>
                <c:pt idx="0">
                  <c:v>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774160"/>
        <c:axId val="215774720"/>
      </c:scatterChart>
      <c:valAx>
        <c:axId val="215774160"/>
        <c:scaling>
          <c:orientation val="minMax"/>
          <c:max val="10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Threads Per Block</a:t>
                </a:r>
              </a:p>
            </c:rich>
          </c:tx>
          <c:layout>
            <c:manualLayout>
              <c:xMode val="edge"/>
              <c:yMode val="edge"/>
              <c:x val="0.43460760153072481"/>
              <c:y val="0.8978519328143479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774720"/>
        <c:crossesAt val="0"/>
        <c:crossBetween val="midCat"/>
        <c:majorUnit val="64"/>
        <c:minorUnit val="32"/>
      </c:valAx>
      <c:valAx>
        <c:axId val="215774720"/>
        <c:scaling>
          <c:orientation val="minMax"/>
          <c:max val="4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Multiprocessor</a:t>
                </a:r>
                <a:r>
                  <a:rPr lang="en-US" baseline="0"/>
                  <a:t> Warp</a:t>
                </a:r>
                <a:r>
                  <a:rPr lang="en-US"/>
                  <a:t> Occupanc</a:t>
                </a:r>
                <a:r>
                  <a:rPr lang="en-US" baseline="0"/>
                  <a:t>y</a:t>
                </a:r>
              </a:p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(# warps)</a:t>
                </a:r>
              </a:p>
            </c:rich>
          </c:tx>
          <c:layout>
            <c:manualLayout>
              <c:xMode val="edge"/>
              <c:yMode val="edge"/>
              <c:x val="1.6925928152110772E-2"/>
              <c:y val="0.20997345586759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774160"/>
        <c:crossesAt val="0"/>
        <c:crossBetween val="midCat"/>
        <c:majorUnit val="8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9A1BF4-9F8C-4456-8469-65B2E1C21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C85FD8-0580-4904-AD22-AC71C7BD6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3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Practical</a:t>
            </a:r>
            <a:r>
              <a:rPr lang="en-US" baseline="0" dirty="0" smtClean="0"/>
              <a:t> </a:t>
            </a:r>
            <a:r>
              <a:rPr lang="en-US" dirty="0" smtClean="0"/>
              <a:t>limitation, branches</a:t>
            </a:r>
            <a:r>
              <a:rPr lang="en-US" baseline="0" dirty="0" smtClean="0"/>
              <a:t>, register, assembly(parallel not happen obviously, lower level than C), 3 cycles 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AAF-E5C4-4085-AC44-F888A3EE0FD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9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book style</a:t>
            </a:r>
            <a:r>
              <a:rPr lang="en-US" baseline="0" dirty="0" smtClean="0"/>
              <a:t> simple cache</a:t>
            </a:r>
          </a:p>
          <a:p>
            <a:r>
              <a:rPr lang="en-US" baseline="0" dirty="0" smtClean="0"/>
              <a:t>Cache could also be SPM</a:t>
            </a:r>
          </a:p>
          <a:p>
            <a:r>
              <a:rPr lang="en-US" baseline="0" dirty="0" smtClean="0"/>
              <a:t>Share memory could be SPM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8B063-7E34-4215-AF17-F742919809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2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0" dirty="0" smtClean="0"/>
              <a:t> stages could be pipelined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Loop tilling + double buffer is basic optimization strategy in the DSP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8B063-7E34-4215-AF17-F742919809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5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Indirect</a:t>
            </a:r>
            <a:r>
              <a:rPr lang="en-US" baseline="0" dirty="0" smtClean="0"/>
              <a:t> indexing: load dependence.</a:t>
            </a:r>
          </a:p>
          <a:p>
            <a:r>
              <a:rPr lang="en-US" baseline="0" dirty="0" smtClean="0"/>
              <a:t>Utilization 6ALU+2L/S</a:t>
            </a:r>
          </a:p>
          <a:p>
            <a:r>
              <a:rPr lang="en-US" baseline="0" dirty="0" smtClean="0"/>
              <a:t>Dependency</a:t>
            </a:r>
          </a:p>
          <a:p>
            <a:r>
              <a:rPr lang="en-US" baseline="0" dirty="0" smtClean="0"/>
              <a:t>Software pipelining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8EC2-9B1D-4DFE-919B-131849E8E69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Matrix: synthetic </a:t>
            </a:r>
            <a:r>
              <a:rPr lang="en-US" baseline="0" dirty="0" smtClean="0"/>
              <a:t>matrix, dense and sparse</a:t>
            </a:r>
          </a:p>
          <a:p>
            <a:r>
              <a:rPr lang="en-US" baseline="0" dirty="0" smtClean="0"/>
              <a:t>Variance, mapping is important</a:t>
            </a:r>
          </a:p>
          <a:p>
            <a:r>
              <a:rPr lang="en-US" baseline="0" dirty="0" smtClean="0"/>
              <a:t>Cache is not worst.</a:t>
            </a:r>
          </a:p>
          <a:p>
            <a:r>
              <a:rPr lang="en-US" baseline="0" dirty="0" smtClean="0"/>
              <a:t>Not the kernel, the input data is also important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AAF-E5C4-4085-AC44-F888A3EE0FD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5FD8-0580-4904-AD22-AC71C7BD699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506B73D-8F4D-4950-9E8D-6640FA47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DC96132-4DA8-43C7-B0F9-F233DE47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0C48569C-10FF-4C25-ABE2-A6748D7C9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A25A750-99F4-4098-A0F1-CE705280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791		April 2, 2010			 </a:t>
            </a:r>
            <a:fld id="{D66A72E2-4E6F-4CA2-99C4-691390905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787F6C1C-12A6-4834-ABE1-71A68BBA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5EC9C010-5619-4B68-961F-D8AF8E334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FD790814-BADA-4AD2-AFDB-079B36FE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48B05AF-42CA-4CFE-8665-C5CFBDE6C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EE22CFD-498B-463A-A238-942B49352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B61ABC0-990D-49B8-9EC7-8D83A7C2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CSCE 791		April 2, 2010			 </a:t>
            </a:r>
            <a:fld id="{58491F8D-FA2A-4354-98D6-7B9AC7DB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3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8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828800"/>
            <a:ext cx="8991600" cy="1295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Heterogeneous Computing at USC</a:t>
            </a:r>
            <a:br>
              <a:rPr lang="en-US" dirty="0" smtClean="0"/>
            </a:br>
            <a:r>
              <a:rPr lang="en-US" sz="2000" dirty="0" smtClean="0">
                <a:solidFill>
                  <a:srgbClr val="990033"/>
                </a:solidFill>
              </a:rPr>
              <a:t>Dept. of Computer Science and Engineering</a:t>
            </a:r>
            <a:br>
              <a:rPr lang="en-US" sz="2000" dirty="0" smtClean="0">
                <a:solidFill>
                  <a:srgbClr val="990033"/>
                </a:solidFill>
              </a:rPr>
            </a:br>
            <a:r>
              <a:rPr lang="en-US" sz="2000" dirty="0" smtClean="0">
                <a:solidFill>
                  <a:srgbClr val="990033"/>
                </a:solidFill>
              </a:rPr>
              <a:t>University of South Carolina</a:t>
            </a:r>
            <a:endParaRPr lang="en-US" dirty="0" smtClean="0">
              <a:solidFill>
                <a:srgbClr val="99003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10000"/>
            <a:ext cx="6248400" cy="1219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Dr. Jason D. Bakos</a:t>
            </a:r>
          </a:p>
          <a:p>
            <a:pPr algn="r" eaLnBrk="1" hangingPunct="1"/>
            <a:r>
              <a:rPr lang="en-US" sz="1600" smtClean="0">
                <a:solidFill>
                  <a:srgbClr val="990033"/>
                </a:solidFill>
              </a:rPr>
              <a:t>Associate Professor</a:t>
            </a:r>
            <a:endParaRPr lang="en-US" sz="1600" dirty="0" smtClean="0">
              <a:solidFill>
                <a:srgbClr val="990033"/>
              </a:solidFill>
            </a:endParaRPr>
          </a:p>
          <a:p>
            <a:pPr algn="r" eaLnBrk="1" hangingPunct="1"/>
            <a:r>
              <a:rPr lang="en-US" sz="1600" dirty="0" smtClean="0">
                <a:solidFill>
                  <a:srgbClr val="990033"/>
                </a:solidFill>
              </a:rPr>
              <a:t>Heterogeneous and Reconfigurable Computing Lab (HeRC)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2819400" cy="1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pga_adc_dac_virtex_hs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7624" y="0"/>
            <a:ext cx="2170176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pgazm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"/>
            <a:ext cx="233172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other_drei_DB_VS_kle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157787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9_SMALL_2004_12_7_13_15_16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150358"/>
            <a:ext cx="2057400" cy="17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0" y="6396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This material is based upon work supported by the National Science Foundation under Grant Nos. CCF-0844951 and CCF-0915608.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752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1752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1752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800" y="1752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7526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1676400"/>
            <a:ext cx="4953000" cy="3733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304800" y="1371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GPU</a:t>
            </a:r>
          </a:p>
        </p:txBody>
      </p: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5257800" y="17526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24200" y="1752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57600" y="1752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1000" y="1752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24400" y="1752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90600" y="2209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0" y="2209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57400" y="2209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90800" y="2209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" y="22098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24200" y="2209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57600" y="2209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91000" y="2209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24400" y="2209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90600" y="2667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24000" y="2667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57400" y="2667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90800" y="2667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1000" y="2667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24200" y="2667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57600" y="2667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91000" y="2667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724400" y="2667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90600" y="3124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24000" y="3124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057400" y="3124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590800" y="3124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1000" y="3124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124200" y="3124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7600" y="3124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191000" y="3124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724400" y="3124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0600" y="3581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24000" y="3581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57400" y="3581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590800" y="3581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1000" y="3581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124200" y="3581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657600" y="3581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191000" y="3581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724400" y="3581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90600" y="4038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24000" y="4038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057400" y="4038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590800" y="4038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81000" y="40386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124200" y="4038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657600" y="4038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191000" y="4038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724400" y="4038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90600" y="4495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524000" y="4495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057400" y="4495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590800" y="4495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81000" y="44958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124200" y="4495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657600" y="4495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191000" y="4495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724400" y="4495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90600" y="4953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524000" y="4953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057400" y="4953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590800" y="4953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81000" y="4953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124200" y="4953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657600" y="4953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191000" y="4953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724400" y="4953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439" name="TextBox 16"/>
          <p:cNvSpPr txBox="1">
            <a:spLocks noChangeArrowheads="1"/>
          </p:cNvSpPr>
          <p:nvPr/>
        </p:nvSpPr>
        <p:spPr bwMode="auto">
          <a:xfrm>
            <a:off x="5257800" y="22383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2</a:t>
            </a:r>
          </a:p>
        </p:txBody>
      </p:sp>
      <p:sp>
        <p:nvSpPr>
          <p:cNvPr id="15440" name="TextBox 16"/>
          <p:cNvSpPr txBox="1">
            <a:spLocks noChangeArrowheads="1"/>
          </p:cNvSpPr>
          <p:nvPr/>
        </p:nvSpPr>
        <p:spPr bwMode="auto">
          <a:xfrm>
            <a:off x="5257800" y="26955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3</a:t>
            </a:r>
          </a:p>
        </p:txBody>
      </p:sp>
      <p:sp>
        <p:nvSpPr>
          <p:cNvPr id="15441" name="TextBox 16"/>
          <p:cNvSpPr txBox="1">
            <a:spLocks noChangeArrowheads="1"/>
          </p:cNvSpPr>
          <p:nvPr/>
        </p:nvSpPr>
        <p:spPr bwMode="auto">
          <a:xfrm>
            <a:off x="5257800" y="3146425"/>
            <a:ext cx="990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4</a:t>
            </a:r>
          </a:p>
        </p:txBody>
      </p:sp>
      <p:sp>
        <p:nvSpPr>
          <p:cNvPr id="15442" name="TextBox 16"/>
          <p:cNvSpPr txBox="1">
            <a:spLocks noChangeArrowheads="1"/>
          </p:cNvSpPr>
          <p:nvPr/>
        </p:nvSpPr>
        <p:spPr bwMode="auto">
          <a:xfrm>
            <a:off x="5257800" y="36099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5</a:t>
            </a:r>
          </a:p>
        </p:txBody>
      </p:sp>
      <p:sp>
        <p:nvSpPr>
          <p:cNvPr id="15443" name="TextBox 16"/>
          <p:cNvSpPr txBox="1">
            <a:spLocks noChangeArrowheads="1"/>
          </p:cNvSpPr>
          <p:nvPr/>
        </p:nvSpPr>
        <p:spPr bwMode="auto">
          <a:xfrm>
            <a:off x="5257800" y="40671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6</a:t>
            </a:r>
          </a:p>
        </p:txBody>
      </p:sp>
      <p:sp>
        <p:nvSpPr>
          <p:cNvPr id="15444" name="TextBox 16"/>
          <p:cNvSpPr txBox="1">
            <a:spLocks noChangeArrowheads="1"/>
          </p:cNvSpPr>
          <p:nvPr/>
        </p:nvSpPr>
        <p:spPr bwMode="auto">
          <a:xfrm>
            <a:off x="5257800" y="45243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7</a:t>
            </a:r>
          </a:p>
        </p:txBody>
      </p:sp>
      <p:sp>
        <p:nvSpPr>
          <p:cNvPr id="15445" name="TextBox 16"/>
          <p:cNvSpPr txBox="1">
            <a:spLocks noChangeArrowheads="1"/>
          </p:cNvSpPr>
          <p:nvPr/>
        </p:nvSpPr>
        <p:spPr bwMode="auto">
          <a:xfrm>
            <a:off x="5257800" y="49815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8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7315200" y="1726699"/>
            <a:ext cx="1676400" cy="1295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Memory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6" name="Left-Right Arrow 245"/>
          <p:cNvSpPr/>
          <p:nvPr/>
        </p:nvSpPr>
        <p:spPr>
          <a:xfrm>
            <a:off x="5638800" y="1997368"/>
            <a:ext cx="1676399" cy="7810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300 GB/s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6019800" y="3525336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smtClean="0"/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/>
              <a:t>Higher floating point throughput than CPU for data parallel (control agnostic) code</a:t>
            </a:r>
          </a:p>
          <a:p>
            <a:endParaRPr lang="en-US" sz="1600" smtClean="0"/>
          </a:p>
          <a:p>
            <a:r>
              <a:rPr lang="en-US" sz="1600" u="sng" smtClean="0"/>
              <a:t>Disadvantage: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/>
              <a:t>Latency; needs </a:t>
            </a:r>
            <a:r>
              <a:rPr lang="en-US" sz="1600"/>
              <a:t>host </a:t>
            </a:r>
            <a:r>
              <a:rPr lang="en-US" sz="1600" smtClean="0"/>
              <a:t>CPU for I/O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/>
              <a:t>Programming!</a:t>
            </a:r>
            <a:endParaRPr lang="en-US" sz="1600"/>
          </a:p>
        </p:txBody>
      </p:sp>
      <p:sp>
        <p:nvSpPr>
          <p:cNvPr id="94" name="TextBox 93"/>
          <p:cNvSpPr txBox="1"/>
          <p:nvPr/>
        </p:nvSpPr>
        <p:spPr>
          <a:xfrm>
            <a:off x="5753100" y="272483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6 DDR5 6GHz</a:t>
            </a:r>
          </a:p>
          <a:p>
            <a:pPr algn="ctr"/>
            <a:r>
              <a:rPr lang="en-US" sz="1200" smtClean="0"/>
              <a:t>~30% efficiency</a:t>
            </a:r>
          </a:p>
          <a:p>
            <a:pPr algn="ctr"/>
            <a:r>
              <a:rPr lang="en-US" sz="1200" smtClean="0"/>
              <a:t>Still 3X more than CPU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81" y="190500"/>
            <a:ext cx="5234524" cy="6505571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3924300" y="5080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24300" y="12827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26000" y="2311400"/>
            <a:ext cx="228600" cy="228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168900" y="3151185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168900" y="4065585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78400" y="4733128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09443" y="564752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03684" y="2231228"/>
            <a:ext cx="228600" cy="228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660143" y="3782213"/>
            <a:ext cx="228600" cy="228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647443" y="4733128"/>
            <a:ext cx="228600" cy="228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35786" y="6282528"/>
            <a:ext cx="228600" cy="228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410216" y="2345528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638816" y="3829041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Speed-up over Cache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" y="1349110"/>
            <a:ext cx="4592906" cy="32779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7" y="3187171"/>
            <a:ext cx="4583378" cy="3277925"/>
          </a:xfrm>
        </p:spPr>
      </p:pic>
    </p:spTree>
    <p:extLst>
      <p:ext uri="{BB962C8B-B14F-4D97-AF65-F5344CB8AC3E}">
        <p14:creationId xmlns:p14="http://schemas.microsoft.com/office/powerpoint/2010/main" val="35117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0014"/>
          </a:xfrm>
        </p:spPr>
        <p:txBody>
          <a:bodyPr>
            <a:normAutofit fontScale="90000"/>
          </a:bodyPr>
          <a:lstStyle/>
          <a:p>
            <a:r>
              <a:rPr lang="en-US" dirty="0"/>
              <a:t>Speed-up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 </a:t>
            </a:r>
            <a:r>
              <a:rPr lang="en-US" dirty="0"/>
              <a:t>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36" y="3580075"/>
            <a:ext cx="4583378" cy="327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44678"/>
            <a:ext cx="4592906" cy="327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5" y="186662"/>
            <a:ext cx="4583378" cy="32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NVIDIA GPU Architecture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7528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41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Hundreds of simple processor cores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Core design:</a:t>
            </a:r>
          </a:p>
          <a:p>
            <a:pPr lvl="1" eaLnBrk="1" hangingPunct="1"/>
            <a:r>
              <a:rPr lang="en-US" sz="1400" dirty="0" smtClean="0"/>
              <a:t>Only one instruction from each thread active in the pipeline at a time</a:t>
            </a:r>
          </a:p>
          <a:p>
            <a:pPr lvl="1" eaLnBrk="1" hangingPunct="1"/>
            <a:r>
              <a:rPr lang="en-US" sz="1400" dirty="0" smtClean="0"/>
              <a:t>In-order execution</a:t>
            </a:r>
          </a:p>
          <a:p>
            <a:pPr lvl="1" eaLnBrk="1" hangingPunct="1"/>
            <a:r>
              <a:rPr lang="en-US" sz="1400" dirty="0" smtClean="0"/>
              <a:t>No branch prediction</a:t>
            </a:r>
          </a:p>
          <a:p>
            <a:pPr lvl="1" eaLnBrk="1" hangingPunct="1"/>
            <a:r>
              <a:rPr lang="en-US" sz="1400" dirty="0" smtClean="0"/>
              <a:t>No speculative execution</a:t>
            </a:r>
          </a:p>
          <a:p>
            <a:pPr lvl="1" eaLnBrk="1" hangingPunct="1"/>
            <a:r>
              <a:rPr lang="en-US" sz="1400" dirty="0" smtClean="0"/>
              <a:t>No support for context switches</a:t>
            </a:r>
          </a:p>
          <a:p>
            <a:pPr lvl="1" eaLnBrk="1" hangingPunct="1"/>
            <a:r>
              <a:rPr lang="en-US" sz="1400" dirty="0" smtClean="0"/>
              <a:t>No system support (</a:t>
            </a:r>
            <a:r>
              <a:rPr lang="en-US" sz="1400" dirty="0" err="1" smtClean="0"/>
              <a:t>syscalls</a:t>
            </a:r>
            <a:r>
              <a:rPr lang="en-US" sz="1400" dirty="0" smtClean="0"/>
              <a:t>, etc.)</a:t>
            </a:r>
          </a:p>
          <a:p>
            <a:pPr lvl="1" eaLnBrk="1" hangingPunct="1"/>
            <a:r>
              <a:rPr lang="en-US" sz="1400" dirty="0" smtClean="0"/>
              <a:t>Small, simple caches</a:t>
            </a:r>
          </a:p>
          <a:p>
            <a:pPr lvl="1" eaLnBrk="1" hangingPunct="1"/>
            <a:r>
              <a:rPr lang="en-US" sz="1400" dirty="0" smtClean="0"/>
              <a:t>Programmer-managed on-chip scratch memory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HOST (CPU) code: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grid,block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grid.x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=((VECTOR_SIZE/512) + (VECTOR_SIZE%512?1:0));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=512;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a_device,a,VECTOR_SIZE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(double),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b_device,b,VECTOR_SIZE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(double),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vector_add_device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grid,block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a_device,b_device,c_device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c_gpu,c_device,VECTOR_SIZE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(double),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GPU code: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vector_add_device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(double 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a,double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b,double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*c) {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__shared__ double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a_s,b_s,c_s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=a[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blockDim.x+threadIdx.x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=b[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blockDim.x+threadIdx.x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a_s+b_s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c[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blockDim.x+threadIdx.x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]=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Computing with GPUs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5334000" cy="24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9600" y="1600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NVIDIA Tesla S1070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70088"/>
            <a:ext cx="3419475" cy="3364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FPGA Design</a:t>
            </a:r>
            <a:endParaRPr lang="en-US"/>
          </a:p>
        </p:txBody>
      </p:sp>
      <p:pic>
        <p:nvPicPr>
          <p:cNvPr id="5" name="Picture 26" descr="f01-01-9780123743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5327650" cy="2152650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f/fa/Altera_StratixIVGX_FPGA.jpg/300px-Altera_StratixIVGX_FP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6862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7650" y="3600450"/>
            <a:ext cx="4876800" cy="2419350"/>
          </a:xfrm>
        </p:spPr>
        <p:txBody>
          <a:bodyPr/>
          <a:lstStyle/>
          <a:p>
            <a:r>
              <a:rPr lang="en-US" sz="1600" smtClean="0"/>
              <a:t>Advantage:</a:t>
            </a:r>
          </a:p>
          <a:p>
            <a:pPr lvl="1"/>
            <a:r>
              <a:rPr lang="en-US" sz="1400" smtClean="0"/>
              <a:t>100% of hardware can directly contribute to computation, high hardware efficiency</a:t>
            </a:r>
          </a:p>
          <a:p>
            <a:pPr lvl="1"/>
            <a:r>
              <a:rPr lang="en-US" sz="1400" smtClean="0"/>
              <a:t>Directly connect to I/O devices, achieve low latency</a:t>
            </a:r>
          </a:p>
          <a:p>
            <a:endParaRPr lang="en-US" sz="1600"/>
          </a:p>
          <a:p>
            <a:r>
              <a:rPr lang="en-US" sz="1600" smtClean="0"/>
              <a:t>Disadvantage:</a:t>
            </a:r>
          </a:p>
          <a:p>
            <a:pPr lvl="1"/>
            <a:r>
              <a:rPr lang="en-US" sz="1400" smtClean="0"/>
              <a:t>I/O pins are slow, low memory bandwidth</a:t>
            </a:r>
          </a:p>
          <a:p>
            <a:pPr lvl="1"/>
            <a:r>
              <a:rPr lang="en-US" sz="1400" smtClean="0"/>
              <a:t>Programming!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0" y="3874095"/>
            <a:ext cx="32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GOAL:  achieve 100% hardware efficiency</a:t>
            </a:r>
          </a:p>
          <a:p>
            <a:r>
              <a:rPr lang="en-US" smtClean="0"/>
              <a:t>ideal for latency-sensitive applications</a:t>
            </a: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1" y="4797425"/>
            <a:ext cx="3733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10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Field Programmable Gate Arrays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4910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fpgazm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90800"/>
            <a:ext cx="2514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FPGAs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Computing with FPGAs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571625"/>
            <a:ext cx="685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219200" y="1295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Convey HC-1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Heterogeneous Computing with FPGAs</a:t>
            </a:r>
          </a:p>
        </p:txBody>
      </p:sp>
      <p:pic>
        <p:nvPicPr>
          <p:cNvPr id="28676" name="Picture 4" descr="WILDSTAR 4 for PCI-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Annapolis Micro Systems</a:t>
            </a:r>
          </a:p>
          <a:p>
            <a:r>
              <a:rPr lang="en-US"/>
              <a:t>WILDSTAR 2 PRO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33400" y="4191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GiDEL PROCSTAR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648200"/>
          </a:xfrm>
        </p:spPr>
        <p:txBody>
          <a:bodyPr/>
          <a:lstStyle/>
          <a:p>
            <a:pPr marL="156187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sz="1600" smtClean="0"/>
              <a:t>Four ARM A15 cores + eight DSP cores</a:t>
            </a:r>
          </a:p>
          <a:p>
            <a:pPr marL="156187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endParaRPr lang="en-US" sz="1600"/>
          </a:p>
          <a:p>
            <a:pPr marL="156187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sz="1600" smtClean="0"/>
              <a:t>Advantages:</a:t>
            </a:r>
          </a:p>
          <a:p>
            <a:pPr marL="556237" lvl="1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sz="1400" smtClean="0"/>
              <a:t>Compiler extracts ILP with VLIW, no power hungry dynamic instruction scheduling</a:t>
            </a:r>
          </a:p>
          <a:p>
            <a:pPr marL="556237" lvl="1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sz="1400" smtClean="0"/>
              <a:t>Simple caches, but offers compiler controlled scratchpad memory + DMA</a:t>
            </a:r>
          </a:p>
          <a:p>
            <a:pPr marL="556237" lvl="1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sz="1400" smtClean="0">
                <a:sym typeface="Wingdings" panose="05000000000000000000" pitchFamily="2" charset="2"/>
              </a:rPr>
              <a:t> </a:t>
            </a:r>
            <a:r>
              <a:rPr lang="en-US" sz="1400" smtClean="0"/>
              <a:t>Possibly </a:t>
            </a:r>
            <a:r>
              <a:rPr lang="en-US" sz="1400"/>
              <a:t>more Gflops/Watt than GPU and CPU</a:t>
            </a:r>
            <a:endParaRPr lang="en-US" sz="1400" smtClean="0"/>
          </a:p>
          <a:p>
            <a:pPr marL="556237" lvl="1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sz="1400" smtClean="0"/>
              <a:t>On-chip </a:t>
            </a:r>
            <a:r>
              <a:rPr lang="en-US" sz="1400"/>
              <a:t>interfaces for potential </a:t>
            </a:r>
            <a:r>
              <a:rPr lang="en-US" sz="1400" smtClean="0"/>
              <a:t>multichip scalability</a:t>
            </a:r>
            <a:endParaRPr lang="en-US" sz="1400"/>
          </a:p>
          <a:p>
            <a:pPr marL="956287" lvl="2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/>
              <a:t>4 x 5 Gb/s Serial Rapid IO </a:t>
            </a:r>
            <a:r>
              <a:rPr lang="en-US" smtClean="0"/>
              <a:t>2.1, 1 </a:t>
            </a:r>
            <a:r>
              <a:rPr lang="en-US"/>
              <a:t>x 10 Gb/s </a:t>
            </a:r>
            <a:r>
              <a:rPr lang="en-US" smtClean="0"/>
              <a:t>Ethernet, 2 </a:t>
            </a:r>
            <a:r>
              <a:rPr lang="en-US"/>
              <a:t>x 5 Gb/s PCI-E </a:t>
            </a:r>
            <a:r>
              <a:rPr lang="en-US" smtClean="0"/>
              <a:t>2.0, 1 </a:t>
            </a:r>
            <a:r>
              <a:rPr lang="en-US"/>
              <a:t>x 50 Gb/s HyperLink</a:t>
            </a:r>
          </a:p>
          <a:p>
            <a:pPr marL="556237" lvl="1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endParaRPr lang="en-US" sz="1400" smtClean="0"/>
          </a:p>
          <a:p>
            <a:pPr marL="156187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sz="1600" smtClean="0"/>
              <a:t>Disadvantages:</a:t>
            </a:r>
          </a:p>
          <a:p>
            <a:pPr marL="556237" lvl="1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sz="1400" smtClean="0"/>
              <a:t>Lower peak ops/s and memory bandwidth than CPU and GPU</a:t>
            </a:r>
          </a:p>
          <a:p>
            <a:pPr marL="556237" lvl="1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sz="1400" smtClean="0"/>
              <a:t>Programming!</a:t>
            </a:r>
            <a:endParaRPr lang="en-US" sz="1400" dirty="0"/>
          </a:p>
          <a:p>
            <a:pPr marL="556237" lvl="1" indent="-255439">
              <a:buFont typeface="Verdana" charset="0"/>
              <a:buChar char="•"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236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Heterogeneous and Reconfigurable Computing </a:t>
            </a:r>
            <a:r>
              <a:rPr lang="en-US" sz="2400" smtClean="0"/>
              <a:t>Lab</a:t>
            </a:r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93" y="1454646"/>
            <a:ext cx="3484591" cy="4419600"/>
          </a:xfrm>
        </p:spPr>
        <p:txBody>
          <a:bodyPr/>
          <a:lstStyle/>
          <a:p>
            <a:r>
              <a:rPr lang="en-US" sz="1600"/>
              <a:t>Mission:  Develop practices and tools to harness </a:t>
            </a:r>
            <a:r>
              <a:rPr lang="en-US" sz="1600">
                <a:solidFill>
                  <a:srgbClr val="FF0000"/>
                </a:solidFill>
              </a:rPr>
              <a:t>emerging processing technologies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r>
              <a:rPr lang="en-US" sz="1600"/>
              <a:t>Emerging technologies address current limitations, e.g.:</a:t>
            </a:r>
            <a:endParaRPr lang="en-US" sz="1600">
              <a:solidFill>
                <a:schemeClr val="tx1"/>
              </a:solidFill>
            </a:endParaRPr>
          </a:p>
          <a:p>
            <a:pPr marL="687537" lvl="1" indent="-343769">
              <a:buFont typeface="+mj-lt"/>
              <a:buAutoNum type="arabicPeriod"/>
            </a:pPr>
            <a:r>
              <a:rPr lang="en-US" sz="1400">
                <a:solidFill>
                  <a:srgbClr val="FF0000"/>
                </a:solidFill>
              </a:rPr>
              <a:t>100 quadrillion ops/sec limit </a:t>
            </a:r>
            <a:r>
              <a:rPr lang="en-US" sz="1400"/>
              <a:t>for large-scale computers</a:t>
            </a:r>
          </a:p>
          <a:p>
            <a:pPr marL="687537" lvl="1" indent="-343769">
              <a:buFont typeface="+mj-lt"/>
              <a:buAutoNum type="arabicPeriod"/>
            </a:pPr>
            <a:r>
              <a:rPr lang="en-US" sz="1400"/>
              <a:t>Mobile processors can’t execute </a:t>
            </a:r>
            <a:r>
              <a:rPr lang="en-US" sz="1400" smtClean="0"/>
              <a:t>advanced </a:t>
            </a:r>
            <a:r>
              <a:rPr lang="en-US" sz="1400" smtClean="0">
                <a:solidFill>
                  <a:srgbClr val="FF0000"/>
                </a:solidFill>
              </a:rPr>
              <a:t>computer </a:t>
            </a:r>
            <a:r>
              <a:rPr lang="en-US" sz="1400">
                <a:solidFill>
                  <a:srgbClr val="FF0000"/>
                </a:solidFill>
              </a:rPr>
              <a:t>vision </a:t>
            </a:r>
            <a:r>
              <a:rPr lang="en-US" sz="1400"/>
              <a:t>and </a:t>
            </a:r>
            <a:r>
              <a:rPr lang="en-US" sz="1400">
                <a:solidFill>
                  <a:srgbClr val="FF0000"/>
                </a:solidFill>
              </a:rPr>
              <a:t>machine learning </a:t>
            </a:r>
            <a:r>
              <a:rPr lang="en-US" sz="1400"/>
              <a:t>tasks in real time while maintaining acceptable power envelope</a:t>
            </a:r>
          </a:p>
        </p:txBody>
      </p:sp>
      <p:pic>
        <p:nvPicPr>
          <p:cNvPr id="5" name="Picture 2" descr="http://spectrum.ieee.org/img/08NIntelPhimaster-137424524526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46727"/>
            <a:ext cx="2237212" cy="167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ravecomputer.com/store/media/C20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46" y="1652393"/>
            <a:ext cx="2574215" cy="17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92352" y="1412834"/>
            <a:ext cx="3541883" cy="34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Manycore Processors:</a:t>
            </a:r>
            <a:endParaRPr lang="en-US" i="1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84331" y="3394010"/>
            <a:ext cx="3541883" cy="34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Programmable Logic:</a:t>
            </a:r>
            <a:endParaRPr lang="en-US" i="1" ker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59" y="3455263"/>
            <a:ext cx="2808971" cy="1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990110" y="3380283"/>
            <a:ext cx="1806399" cy="56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Digital Signal Processors:</a:t>
            </a:r>
            <a:endParaRPr lang="en-US" i="1" ker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77459"/>
            <a:ext cx="1830225" cy="206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7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VLIW and Software Pipeline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25146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for </a:t>
            </a:r>
            <a:r>
              <a:rPr lang="en-US" dirty="0" err="1">
                <a:latin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</a:rPr>
              <a:t> = 0 to n</a:t>
            </a:r>
          </a:p>
          <a:p>
            <a:r>
              <a:rPr lang="en-US" dirty="0">
                <a:latin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</a:rPr>
              <a:t> $</a:t>
            </a:r>
            <a:r>
              <a:rPr lang="en-US" dirty="0">
                <a:latin typeface="Courier New" panose="02070309020205020404" pitchFamily="49" charset="0"/>
              </a:rPr>
              <a:t>1 = load A[</a:t>
            </a:r>
            <a:r>
              <a:rPr lang="en-US" dirty="0" err="1">
                <a:latin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</a:rPr>
              <a:t>]</a:t>
            </a:r>
          </a:p>
          <a:p>
            <a:r>
              <a:rPr lang="en-US" dirty="0" smtClean="0">
                <a:latin typeface="Courier New" panose="02070309020205020404" pitchFamily="49" charset="0"/>
              </a:rPr>
              <a:t>  add </a:t>
            </a:r>
            <a:r>
              <a:rPr lang="en-US" dirty="0">
                <a:latin typeface="Courier New" panose="02070309020205020404" pitchFamily="49" charset="0"/>
              </a:rPr>
              <a:t>$2,$2,$1</a:t>
            </a:r>
          </a:p>
          <a:p>
            <a:r>
              <a:rPr lang="en-US" dirty="0" smtClean="0">
                <a:latin typeface="Courier New" panose="02070309020205020404" pitchFamily="49" charset="0"/>
              </a:rPr>
              <a:t>  A[</a:t>
            </a:r>
            <a:r>
              <a:rPr lang="en-US" dirty="0" err="1" smtClean="0">
                <a:latin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</a:rPr>
              <a:t>] = store $2</a:t>
            </a:r>
          </a:p>
          <a:p>
            <a:r>
              <a:rPr lang="en-US" dirty="0" err="1">
                <a:latin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48000" y="18288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2895600"/>
            <a:ext cx="457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2038894"/>
            <a:ext cx="45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37338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1319647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 Loop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8824" y="3027187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8824" y="3582845"/>
            <a:ext cx="457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824" y="41148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4624" y="307898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Load</a:t>
            </a:r>
            <a:r>
              <a:rPr lang="en-US" dirty="0" smtClean="0"/>
              <a:t> 3 cycles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9790" y="362677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</a:t>
            </a:r>
            <a:r>
              <a:rPr lang="en-US" dirty="0" smtClean="0"/>
              <a:t>  3 cycles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12372" y="4144645"/>
            <a:ext cx="170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Store</a:t>
            </a:r>
            <a:r>
              <a:rPr lang="en-US" dirty="0" smtClean="0"/>
              <a:t> 1 cycles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1594" y="4876800"/>
            <a:ext cx="1935481" cy="1200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VLIW Software</a:t>
            </a:r>
          </a:p>
          <a:p>
            <a:r>
              <a:rPr lang="en-US" dirty="0" smtClean="0"/>
              <a:t>Pipelined Loop with static scheduler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172200" y="1905000"/>
            <a:ext cx="45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72200" y="36576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05600" y="2743200"/>
            <a:ext cx="45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05600" y="45720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239000" y="3657600"/>
            <a:ext cx="45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39000" y="54864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943600" y="3581400"/>
            <a:ext cx="1981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4495800"/>
            <a:ext cx="1981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43600" y="5410200"/>
            <a:ext cx="1981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>
            <a:off x="4495800" y="2072295"/>
            <a:ext cx="228600" cy="2087889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14997" y="268923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r>
              <a:rPr lang="en-US" smtClean="0"/>
              <a:t> </a:t>
            </a:r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 flipH="1">
            <a:off x="8001000" y="3571684"/>
            <a:ext cx="228600" cy="920878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305800" y="382212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943600" y="1383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Schedule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215640" y="4876800"/>
            <a:ext cx="2042160" cy="12003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Out-of-order Processor with dynamic scheduler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172200" y="2743200"/>
            <a:ext cx="457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94715" y="3672681"/>
            <a:ext cx="457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239000" y="4588329"/>
            <a:ext cx="457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175" y="4714187"/>
            <a:ext cx="5169626" cy="203132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Software Pipeline Restrictions: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friendly to conditional code inside loop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Register limitations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Rely on compiler to exert the optimization in low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9" grpId="0" animBg="1"/>
      <p:bldP spid="10" grpId="0" animBg="1"/>
      <p:bldP spid="11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19" grpId="1" animBg="1"/>
      <p:bldP spid="21" grpId="0" animBg="1"/>
      <p:bldP spid="22" grpId="0" animBg="1"/>
      <p:bldP spid="24" grpId="0" animBg="1"/>
      <p:bldP spid="25" grpId="0" animBg="1"/>
      <p:bldP spid="30" grpId="0" animBg="1"/>
      <p:bldP spid="31" grpId="0" animBg="1"/>
      <p:bldP spid="37" grpId="0" animBg="1"/>
      <p:bldP spid="38" grpId="0"/>
      <p:bldP spid="39" grpId="0" animBg="1"/>
      <p:bldP spid="40" grpId="0"/>
      <p:bldP spid="44" grpId="0"/>
      <p:bldP spid="45" grpId="0" animBg="1"/>
      <p:bldP spid="45" grpId="1" animBg="1"/>
      <p:bldP spid="36" grpId="0" animBg="1"/>
      <p:bldP spid="41" grpId="0" animBg="1"/>
      <p:bldP spid="4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Programming DSPs (Computation)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886200" cy="4577610"/>
          </a:xfrm>
          <a:prstGeom prst="rect">
            <a:avLst/>
          </a:prstGeom>
          <a:noFill/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>
            <a:glow rad="101600">
              <a:schemeClr val="bg2">
                <a:lumMod val="25000"/>
                <a:alpha val="40000"/>
              </a:schemeClr>
            </a:glow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200" y="144780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smtClean="0"/>
              <a:t>void </a:t>
            </a:r>
            <a:r>
              <a:rPr lang="en-US" sz="1400" b="1" dirty="0" err="1"/>
              <a:t>harrisCorner</a:t>
            </a:r>
            <a:r>
              <a:rPr lang="en-US" sz="1400" b="1" dirty="0"/>
              <a:t> (__global float *restrict </a:t>
            </a:r>
            <a:r>
              <a:rPr lang="en-US" sz="1400" b="1" dirty="0" smtClean="0"/>
              <a:t>input1</a:t>
            </a:r>
            <a:r>
              <a:rPr lang="en-US" sz="1400" b="1" dirty="0"/>
              <a:t>	</a:t>
            </a:r>
            <a:r>
              <a:rPr lang="en-US" sz="1400" b="1" dirty="0" smtClean="0"/>
              <a:t>  </a:t>
            </a:r>
            <a:r>
              <a:rPr lang="en-US" sz="1400" b="1"/>
              <a:t>	</a:t>
            </a:r>
            <a:r>
              <a:rPr lang="en-US" sz="1400" b="1" smtClean="0"/>
              <a:t>	</a:t>
            </a:r>
            <a:r>
              <a:rPr lang="en-US" sz="1400" b="1" dirty="0"/>
              <a:t>	__global float *restrict input2,</a:t>
            </a:r>
          </a:p>
          <a:p>
            <a:r>
              <a:rPr lang="en-US" sz="1400" b="1" dirty="0"/>
              <a:t>		__global float *restrict output) </a:t>
            </a:r>
            <a:r>
              <a:rPr lang="en-US" sz="1400" b="1" dirty="0" smtClean="0"/>
              <a:t>{</a:t>
            </a:r>
            <a:endParaRPr lang="en-US" sz="1400" b="1" dirty="0"/>
          </a:p>
          <a:p>
            <a:r>
              <a:rPr lang="en-US" sz="1400" b="1" smtClean="0"/>
              <a:t>  int i; double in0d,in1d; float in0,in1,xx,xy,yy,t;</a:t>
            </a:r>
          </a:p>
          <a:p>
            <a:r>
              <a:rPr lang="en-US" sz="1400" b="1" smtClean="0"/>
              <a:t>  _nassert((int)input1 % 8 == 0);</a:t>
            </a:r>
          </a:p>
          <a:p>
            <a:r>
              <a:rPr lang="en-US" sz="1400" b="1" smtClean="0"/>
              <a:t>  </a:t>
            </a:r>
            <a:r>
              <a:rPr lang="en-US" sz="1400" b="1" dirty="0"/>
              <a:t>_</a:t>
            </a:r>
            <a:r>
              <a:rPr lang="en-US" sz="1400" b="1" dirty="0" err="1"/>
              <a:t>nassert</a:t>
            </a:r>
            <a:r>
              <a:rPr lang="en-US" sz="1400" b="1" dirty="0"/>
              <a:t>((</a:t>
            </a:r>
            <a:r>
              <a:rPr lang="en-US" sz="1400" b="1" dirty="0" err="1"/>
              <a:t>int</a:t>
            </a:r>
            <a:r>
              <a:rPr lang="en-US" sz="1400" b="1" dirty="0"/>
              <a:t>)input2 % 8 == 0);</a:t>
            </a:r>
          </a:p>
          <a:p>
            <a:r>
              <a:rPr lang="en-US" sz="1400" b="1" dirty="0"/>
              <a:t>  _</a:t>
            </a:r>
            <a:r>
              <a:rPr lang="en-US" sz="1400" b="1" dirty="0" err="1"/>
              <a:t>nassert</a:t>
            </a:r>
            <a:r>
              <a:rPr lang="en-US" sz="1400" b="1" dirty="0"/>
              <a:t>((</a:t>
            </a:r>
            <a:r>
              <a:rPr lang="en-US" sz="1400" b="1" dirty="0" err="1"/>
              <a:t>int</a:t>
            </a:r>
            <a:r>
              <a:rPr lang="en-US" sz="1400" b="1" dirty="0"/>
              <a:t>)output % 8 == </a:t>
            </a:r>
            <a:r>
              <a:rPr lang="en-US" sz="1400" b="1"/>
              <a:t>0</a:t>
            </a:r>
            <a:r>
              <a:rPr lang="en-US" sz="1400" b="1" smtClean="0"/>
              <a:t>);</a:t>
            </a:r>
          </a:p>
          <a:p>
            <a:r>
              <a:rPr lang="en-US" sz="1400" b="1" smtClean="0"/>
              <a:t>#pragma MUST_ITERATE(8,2,2)</a:t>
            </a:r>
          </a:p>
          <a:p>
            <a:r>
              <a:rPr lang="en-US" sz="1400" b="1" smtClean="0"/>
              <a:t>#pragma UNROLL</a:t>
            </a:r>
          </a:p>
          <a:p>
            <a:r>
              <a:rPr lang="en-US" sz="1400" b="1"/>
              <a:t>f</a:t>
            </a:r>
            <a:r>
              <a:rPr lang="en-US" sz="1400" b="1" smtClean="0"/>
              <a:t>or (i=0;i&lt;n;i++) {</a:t>
            </a:r>
          </a:p>
          <a:p>
            <a:r>
              <a:rPr lang="en-US" sz="1400" b="1" smtClean="0"/>
              <a:t>  in0d </a:t>
            </a:r>
            <a:r>
              <a:rPr lang="en-US" sz="1400" b="1" dirty="0"/>
              <a:t>=  _amemd8((void*)(input1 + 0 + </a:t>
            </a:r>
            <a:r>
              <a:rPr lang="en-US" sz="1400" b="1" dirty="0" err="1"/>
              <a:t>i</a:t>
            </a:r>
            <a:r>
              <a:rPr lang="en-US" sz="1400" b="1" dirty="0"/>
              <a:t> * 2));</a:t>
            </a:r>
          </a:p>
          <a:p>
            <a:r>
              <a:rPr lang="en-US" sz="1400" b="1" smtClean="0"/>
              <a:t>  in0 </a:t>
            </a:r>
            <a:r>
              <a:rPr lang="en-US" sz="1400" b="1" dirty="0"/>
              <a:t>= *((float2 *)&amp;in0d);</a:t>
            </a:r>
          </a:p>
          <a:p>
            <a:r>
              <a:rPr lang="en-US" sz="1400" b="1" smtClean="0"/>
              <a:t>  in1d </a:t>
            </a:r>
            <a:r>
              <a:rPr lang="en-US" sz="1400" b="1" dirty="0"/>
              <a:t>=  _amemd8((void*)(input2 + 0 + </a:t>
            </a:r>
            <a:r>
              <a:rPr lang="en-US" sz="1400" b="1" dirty="0" err="1"/>
              <a:t>i</a:t>
            </a:r>
            <a:r>
              <a:rPr lang="en-US" sz="1400" b="1" dirty="0"/>
              <a:t> * 2));</a:t>
            </a:r>
          </a:p>
          <a:p>
            <a:r>
              <a:rPr lang="en-US" sz="1400" b="1" smtClean="0"/>
              <a:t>  in1 </a:t>
            </a:r>
            <a:r>
              <a:rPr lang="en-US" sz="1400" b="1" dirty="0"/>
              <a:t>= *((float2 *)&amp;in1d);</a:t>
            </a:r>
          </a:p>
          <a:p>
            <a:r>
              <a:rPr lang="en-US" sz="1400" b="1" smtClean="0"/>
              <a:t>  xx </a:t>
            </a:r>
            <a:r>
              <a:rPr lang="en-US" sz="1400" b="1" dirty="0"/>
              <a:t>= in0*in0;</a:t>
            </a:r>
          </a:p>
          <a:p>
            <a:r>
              <a:rPr lang="en-US" sz="1400" b="1" smtClean="0"/>
              <a:t>  xy </a:t>
            </a:r>
            <a:r>
              <a:rPr lang="en-US" sz="1400" b="1" dirty="0"/>
              <a:t>= in1*in0; </a:t>
            </a:r>
          </a:p>
          <a:p>
            <a:r>
              <a:rPr lang="en-US" sz="1400" b="1" smtClean="0"/>
              <a:t>  yy </a:t>
            </a:r>
            <a:r>
              <a:rPr lang="en-US" sz="1400" b="1" dirty="0"/>
              <a:t>= in1*in1;</a:t>
            </a:r>
          </a:p>
          <a:p>
            <a:r>
              <a:rPr lang="en-US" sz="1400" b="1" smtClean="0"/>
              <a:t>  t </a:t>
            </a:r>
            <a:r>
              <a:rPr lang="en-US" sz="1400" b="1" dirty="0"/>
              <a:t>= xx + </a:t>
            </a:r>
            <a:r>
              <a:rPr lang="en-US" sz="1400" b="1" dirty="0" err="1"/>
              <a:t>yy</a:t>
            </a:r>
            <a:r>
              <a:rPr lang="en-US" sz="1400" b="1" dirty="0"/>
              <a:t> - 0.11f * </a:t>
            </a:r>
            <a:r>
              <a:rPr lang="en-US" sz="1400" b="1" dirty="0" err="1"/>
              <a:t>xy</a:t>
            </a:r>
            <a:r>
              <a:rPr lang="en-US" sz="1400" b="1" dirty="0"/>
              <a:t>;</a:t>
            </a:r>
          </a:p>
          <a:p>
            <a:r>
              <a:rPr lang="en-US" sz="1400" b="1" dirty="0"/>
              <a:t>  _amemd8((void*)(output + 0 + </a:t>
            </a:r>
            <a:r>
              <a:rPr lang="en-US" sz="1400" b="1" dirty="0" err="1"/>
              <a:t>i</a:t>
            </a:r>
            <a:r>
              <a:rPr lang="en-US" sz="1400" b="1" dirty="0"/>
              <a:t> * 2)) = *((double*)&amp;</a:t>
            </a:r>
            <a:r>
              <a:rPr lang="en-US" sz="1400" b="1"/>
              <a:t>t</a:t>
            </a:r>
            <a:r>
              <a:rPr lang="en-US" sz="1400" b="1" smtClean="0"/>
              <a:t>);</a:t>
            </a:r>
          </a:p>
          <a:p>
            <a:r>
              <a:rPr lang="en-US" sz="1400" b="1" smtClean="0"/>
              <a:t>  }</a:t>
            </a:r>
          </a:p>
          <a:p>
            <a:r>
              <a:rPr lang="en-US" sz="1400" b="1"/>
              <a:t>}</a:t>
            </a:r>
            <a:endParaRPr lang="en-US" sz="1400" b="1" smtClean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33991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5746"/>
            <a:ext cx="7886700" cy="1325563"/>
          </a:xfrm>
        </p:spPr>
        <p:txBody>
          <a:bodyPr/>
          <a:lstStyle/>
          <a:p>
            <a:r>
              <a:rPr lang="en-US" dirty="0" smtClean="0"/>
              <a:t>DSP Memory Hierarchy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41800" y="2174637"/>
            <a:ext cx="4800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13400" y="2174637"/>
            <a:ext cx="3429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54500" y="4245691"/>
            <a:ext cx="4800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51800" y="4245691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1800" y="3026491"/>
            <a:ext cx="4800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80200" y="3026491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6419853" y="2461341"/>
            <a:ext cx="457198" cy="478790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13400" y="509754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1024K Level 2 SRAM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64350" y="2174636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87850" y="21590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SPRAM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604000" y="3559891"/>
            <a:ext cx="0" cy="533400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79696" y="2133600"/>
          <a:ext cx="3836679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7904"/>
                <a:gridCol w="990600"/>
                <a:gridCol w="19081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</a:p>
                    <a:p>
                      <a:r>
                        <a:rPr lang="en-US" dirty="0" smtClean="0"/>
                        <a:t>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Cache</a:t>
                      </a:r>
                      <a:r>
                        <a:rPr lang="en-US" baseline="0" dirty="0" smtClean="0"/>
                        <a:t> Capacity(KB)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0/4/8/16/32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0/4/8/16/32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0/32/64/128/256/512/1024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946900" y="3012836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70400" y="29972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SPRAM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51800" y="424569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75300" y="423005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4871296" y="2340443"/>
            <a:ext cx="0" cy="2307757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6" name="Straight Connector 45"/>
          <p:cNvCxnSpPr/>
          <p:nvPr/>
        </p:nvCxnSpPr>
        <p:spPr>
          <a:xfrm>
            <a:off x="3387255" y="2340443"/>
            <a:ext cx="0" cy="2307757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 Method and Double Buffer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913542" y="2340443"/>
            <a:ext cx="0" cy="2307757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Rounded Rectangle 44"/>
          <p:cNvSpPr/>
          <p:nvPr/>
        </p:nvSpPr>
        <p:spPr>
          <a:xfrm>
            <a:off x="1913542" y="2690963"/>
            <a:ext cx="1473713" cy="541727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 panose="020F0502020204030204"/>
              </a:rPr>
              <a:t>Load 0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383433" y="2690962"/>
            <a:ext cx="1473713" cy="541727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 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383433" y="3946467"/>
            <a:ext cx="1052652" cy="541727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860967" y="2690962"/>
            <a:ext cx="1473713" cy="541727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prstClr val="white"/>
                </a:solidFill>
                <a:latin typeface="Calibri" panose="020F0502020204030204"/>
              </a:rPr>
              <a:t>Load 0</a:t>
            </a: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365690" y="2332116"/>
            <a:ext cx="0" cy="2307757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" name="Rounded Rectangle 51"/>
          <p:cNvSpPr/>
          <p:nvPr/>
        </p:nvSpPr>
        <p:spPr>
          <a:xfrm>
            <a:off x="4880006" y="3946465"/>
            <a:ext cx="1052652" cy="541727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 panose="020F0502020204030204"/>
              </a:rPr>
              <a:t>Compute 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436086" y="3946466"/>
            <a:ext cx="421060" cy="5417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941367" y="3946464"/>
            <a:ext cx="421060" cy="5417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6722" y="2841131"/>
            <a:ext cx="110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EDMA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5800" y="3808876"/>
            <a:ext cx="1217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DSP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Calibri" panose="020F0502020204030204"/>
              </a:rPr>
              <a:t>Corepac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371600" y="2133600"/>
            <a:ext cx="4617107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9" name="TextBox 58"/>
          <p:cNvSpPr txBox="1"/>
          <p:nvPr/>
        </p:nvSpPr>
        <p:spPr>
          <a:xfrm>
            <a:off x="4705930" y="1549244"/>
            <a:ext cx="126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Time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374399" y="3946463"/>
            <a:ext cx="1052652" cy="541727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7620000" y="3429000"/>
            <a:ext cx="1066800" cy="0"/>
          </a:xfrm>
          <a:prstGeom prst="line">
            <a:avLst/>
          </a:prstGeom>
          <a:ln w="762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/>
      <p:bldP spid="57" grpId="0"/>
      <p:bldP spid="59" grpId="0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Programming DSPs </a:t>
            </a:r>
            <a:r>
              <a:rPr lang="en-US" smtClean="0"/>
              <a:t>(Memory)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1105" y="1524000"/>
            <a:ext cx="40712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b="1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b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val_loc</a:t>
            </a:r>
            <a:r>
              <a:rPr lang="en-US" sz="1100" b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 == ARRAY_LOC_MSMC)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CACHE_invL1d(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csrValA_act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tilesize</a:t>
            </a:r>
            <a:r>
              <a:rPr lang="en-US" sz="1100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, </a:t>
            </a:r>
            <a:r>
              <a:rPr lang="en-US" sz="1100" i="1" dirty="0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CACHE_WAIT</a:t>
            </a:r>
            <a:r>
              <a:rPr lang="en-US" sz="1100" i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b="1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b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col_loc</a:t>
            </a:r>
            <a:r>
              <a:rPr lang="en-US" sz="1100" b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 == ARRAY_LOC_MSMC)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CACHE_invL1d(</a:t>
            </a:r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csrColIndA_act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tilesize</a:t>
            </a:r>
            <a:r>
              <a:rPr lang="en-US" sz="1100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, </a:t>
            </a:r>
            <a:r>
              <a:rPr lang="en-US" sz="1100" i="1" dirty="0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CACHE_WAIT</a:t>
            </a:r>
            <a:r>
              <a:rPr lang="en-US" sz="1100" i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//wait for QDMA transfer completion</a:t>
            </a:r>
          </a:p>
          <a:p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b="1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b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col_loc</a:t>
            </a:r>
            <a:r>
              <a:rPr lang="en-US" sz="1100" b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 != ARRAY_LOC_DDR)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edmaWait4Completion(EDMA_COL);</a:t>
            </a:r>
          </a:p>
          <a:p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b="1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b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val_loc</a:t>
            </a:r>
            <a:r>
              <a:rPr lang="en-US" sz="1100" b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 != ARRAY_LOC_DDR)</a:t>
            </a:r>
          </a:p>
          <a:p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edmaWait4Completion(EDMA_VAL);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</a:rPr>
              <a:t>//second load from DMA</a:t>
            </a:r>
          </a:p>
          <a:p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b="1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b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val_loc</a:t>
            </a:r>
            <a:r>
              <a:rPr lang="en-US" sz="1100" b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 != ARRAY_LOC_DDR)</a:t>
            </a:r>
          </a:p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edmaInitiateXfer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*) (</a:t>
            </a:r>
            <a:r>
              <a:rPr lang="en-US" sz="1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csrValA_act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), &amp;</a:t>
            </a:r>
            <a:r>
              <a:rPr lang="en-US" sz="1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csrValA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dirty="0" smtClean="0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tilesize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,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1,1,1,1,1,1,EDMA_VAL);</a:t>
            </a:r>
          </a:p>
          <a:p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b="1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b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col_loc</a:t>
            </a:r>
            <a:r>
              <a:rPr lang="en-US" sz="1100" b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 != ARRAY_LOC_DDR)</a:t>
            </a:r>
          </a:p>
          <a:p>
            <a:r>
              <a:rPr lang="en-US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edmaInitiateXfer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z="11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*) (</a:t>
            </a:r>
            <a:r>
              <a:rPr lang="en-US" sz="1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csrColIndA_act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), &amp;</a:t>
            </a:r>
            <a:r>
              <a:rPr lang="en-US" sz="1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csrColIndA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1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100" b="1" dirty="0">
                <a:solidFill>
                  <a:srgbClr val="000000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spmv_conf.</a:t>
            </a:r>
            <a:r>
              <a:rPr lang="en-US" sz="1100" dirty="0" smtClean="0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tilesize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,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1,1,1,1,1,1,EDMA_COL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68456"/>
            <a:ext cx="4038600" cy="46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9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C66 Platforms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003" y="2599164"/>
            <a:ext cx="1668582" cy="189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74" y="2713083"/>
            <a:ext cx="1947919" cy="10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82123"/>
            <a:ext cx="8229600" cy="401042"/>
          </a:xfrm>
        </p:spPr>
        <p:txBody>
          <a:bodyPr/>
          <a:lstStyle/>
          <a:p>
            <a:pPr marL="0" indent="0">
              <a:buNone/>
              <a:tabLst>
                <a:tab pos="255439" algn="l"/>
                <a:tab pos="340188" algn="l"/>
                <a:tab pos="683957" algn="l"/>
                <a:tab pos="1027725" algn="l"/>
                <a:tab pos="1371494" algn="l"/>
                <a:tab pos="1715263" algn="l"/>
                <a:tab pos="2059032" algn="l"/>
                <a:tab pos="2402800" algn="l"/>
                <a:tab pos="2746569" algn="l"/>
                <a:tab pos="3090338" algn="l"/>
                <a:tab pos="3434106" algn="l"/>
                <a:tab pos="3777875" algn="l"/>
                <a:tab pos="4121644" algn="l"/>
                <a:tab pos="4465412" algn="l"/>
                <a:tab pos="4809181" algn="l"/>
                <a:tab pos="5152950" algn="l"/>
                <a:tab pos="5496718" algn="l"/>
                <a:tab pos="5840487" algn="l"/>
                <a:tab pos="6184256" algn="l"/>
                <a:tab pos="6528024" algn="l"/>
                <a:tab pos="6871793" algn="l"/>
              </a:tabLst>
            </a:pPr>
            <a:r>
              <a:rPr lang="en-US" b="1" smtClean="0"/>
              <a:t>Development and evaluation</a:t>
            </a:r>
            <a:r>
              <a:rPr lang="en-US" b="1"/>
              <a:t>:	</a:t>
            </a:r>
            <a:r>
              <a:rPr lang="en-US" b="1" smtClean="0"/>
              <a:t>	High </a:t>
            </a:r>
            <a:r>
              <a:rPr lang="en-US" b="1"/>
              <a:t>Performance Computing</a:t>
            </a:r>
            <a:r>
              <a:rPr lang="en-US" b="1" smtClean="0"/>
              <a:t>:</a:t>
            </a:r>
            <a:endParaRPr lang="en-US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5" y="2455040"/>
            <a:ext cx="2495248" cy="20265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76" y="2401090"/>
            <a:ext cx="1795940" cy="23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C66 DSP vs. Other Processors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004117"/>
              </p:ext>
            </p:extLst>
          </p:nvPr>
        </p:nvGraphicFramePr>
        <p:xfrm>
          <a:off x="762000" y="1371600"/>
          <a:ext cx="7315200" cy="45590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318"/>
                <a:gridCol w="939482"/>
                <a:gridCol w="990600"/>
                <a:gridCol w="990600"/>
                <a:gridCol w="1066800"/>
                <a:gridCol w="1066800"/>
                <a:gridCol w="990600"/>
              </a:tblGrid>
              <a:tr h="1166030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375" marB="34375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NVIDIA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Tesla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K20X GPU</a:t>
                      </a:r>
                    </a:p>
                    <a:p>
                      <a:pPr algn="ctr"/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28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375" marB="34375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Xeon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Phi 5110p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 nm</a:t>
                      </a:r>
                    </a:p>
                  </a:txBody>
                  <a:tcPr marT="34375" marB="34375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 i7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Ivy Bridge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375" marB="34375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TI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Keystone</a:t>
                      </a:r>
                    </a:p>
                    <a:p>
                      <a:pPr algn="ctr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28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375" marB="34375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NVIDIA</a:t>
                      </a:r>
                    </a:p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Tegra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28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375" marB="34375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 i3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Ivy Bridge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375" marB="34375" anchor="b">
                    <a:solidFill>
                      <a:schemeClr val="tx1"/>
                    </a:solidFill>
                  </a:tcPr>
                </a:tc>
              </a:tr>
              <a:tr h="132639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Peak</a:t>
                      </a:r>
                      <a:r>
                        <a:rPr lang="en-US" sz="1200" b="1" baseline="0" dirty="0" smtClean="0"/>
                        <a:t> single</a:t>
                      </a:r>
                    </a:p>
                    <a:p>
                      <a:pPr algn="r"/>
                      <a:r>
                        <a:rPr lang="en-US" sz="1200" b="1" baseline="0" dirty="0" smtClean="0"/>
                        <a:t>precision</a:t>
                      </a:r>
                    </a:p>
                    <a:p>
                      <a:pPr algn="r"/>
                      <a:r>
                        <a:rPr lang="en-US" sz="1200" b="1" baseline="0" smtClean="0"/>
                        <a:t>throughput</a:t>
                      </a:r>
                      <a:endParaRPr lang="en-US" sz="1200" b="1" baseline="0" dirty="0" smtClean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3.95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Tflops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2.12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Tflops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448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Gflops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/>
                        <a:t>48 Gflops (ARM)</a:t>
                      </a:r>
                    </a:p>
                    <a:p>
                      <a:pPr algn="ctr"/>
                      <a:endParaRPr lang="en-US" sz="1200" b="0" smtClean="0"/>
                    </a:p>
                    <a:p>
                      <a:pPr algn="ctr"/>
                      <a:r>
                        <a:rPr lang="en-US" sz="1200" b="0" smtClean="0"/>
                        <a:t>173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smtClean="0"/>
                        <a:t>Gflops (DSP@1.35 GHz)</a:t>
                      </a:r>
                      <a:endParaRPr lang="en-US" sz="1200" b="0" dirty="0"/>
                    </a:p>
                  </a:txBody>
                  <a:tcPr marT="34375" marB="34375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/>
                        <a:t>48 Gflops (ARM)</a:t>
                      </a:r>
                    </a:p>
                    <a:p>
                      <a:pPr algn="ctr"/>
                      <a:endParaRPr lang="en-US" sz="1200" b="0" smtClean="0"/>
                    </a:p>
                    <a:p>
                      <a:pPr algn="ctr"/>
                      <a:r>
                        <a:rPr lang="en-US" sz="1200" b="0" smtClean="0"/>
                        <a:t>327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smtClean="0"/>
                        <a:t>Gflops (GPU@852</a:t>
                      </a:r>
                      <a:r>
                        <a:rPr lang="en-US" sz="1200" b="0" baseline="0" smtClean="0"/>
                        <a:t> MHz</a:t>
                      </a:r>
                      <a:r>
                        <a:rPr lang="en-US" sz="1200" b="0" smtClean="0"/>
                        <a:t>)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42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Gflops</a:t>
                      </a:r>
                      <a:endParaRPr lang="en-US" sz="1200" b="0" dirty="0"/>
                    </a:p>
                  </a:txBody>
                  <a:tcPr marT="34375" marB="34375" anchor="ctr"/>
                </a:tc>
              </a:tr>
              <a:tr h="26067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TDP</a:t>
                      </a:r>
                      <a:endParaRPr lang="en-US" sz="1200" b="1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225 W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225 W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77 W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10 W</a:t>
                      </a:r>
                      <a:endParaRPr lang="en-US" sz="1200" b="0" dirty="0"/>
                    </a:p>
                  </a:txBody>
                  <a:tcPr marT="34375" marB="34375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8 W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55 W</a:t>
                      </a:r>
                      <a:endParaRPr lang="en-US" sz="1200" b="0" dirty="0"/>
                    </a:p>
                  </a:txBody>
                  <a:tcPr marT="34375" marB="34375" anchor="ctr"/>
                </a:tc>
              </a:tr>
              <a:tr h="1009675">
                <a:tc>
                  <a:txBody>
                    <a:bodyPr/>
                    <a:lstStyle/>
                    <a:p>
                      <a:pPr algn="r"/>
                      <a:r>
                        <a:rPr lang="en-US" sz="1200" b="1" smtClean="0"/>
                        <a:t>Ideal DRAM</a:t>
                      </a:r>
                      <a:endParaRPr lang="en-US" sz="1200" b="1" dirty="0" smtClean="0"/>
                    </a:p>
                    <a:p>
                      <a:pPr algn="r"/>
                      <a:r>
                        <a:rPr lang="en-US" sz="1200" b="1" dirty="0" smtClean="0"/>
                        <a:t>bandwidth</a:t>
                      </a:r>
                      <a:endParaRPr lang="en-US" sz="1200" b="1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250</a:t>
                      </a:r>
                    </a:p>
                    <a:p>
                      <a:pPr algn="ctr"/>
                      <a:r>
                        <a:rPr lang="en-US" sz="1200" b="0" dirty="0" smtClean="0"/>
                        <a:t>GB/s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320</a:t>
                      </a:r>
                      <a:endParaRPr lang="en-US" sz="1200" b="0" baseline="0" dirty="0" smtClean="0"/>
                    </a:p>
                    <a:p>
                      <a:pPr algn="ctr"/>
                      <a:r>
                        <a:rPr lang="en-US" sz="1200" b="0" baseline="0" dirty="0" smtClean="0"/>
                        <a:t>GB/s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25.6</a:t>
                      </a:r>
                    </a:p>
                    <a:p>
                      <a:pPr algn="ctr"/>
                      <a:r>
                        <a:rPr lang="en-US" sz="1200" b="0" smtClean="0"/>
                        <a:t>GB/s</a:t>
                      </a:r>
                    </a:p>
                    <a:p>
                      <a:pPr algn="ctr"/>
                      <a:endParaRPr lang="en-US" sz="1200" b="0" smtClean="0"/>
                    </a:p>
                    <a:p>
                      <a:pPr algn="ctr"/>
                      <a:r>
                        <a:rPr lang="en-US" sz="1200" b="0" smtClean="0"/>
                        <a:t>Dual</a:t>
                      </a:r>
                    </a:p>
                    <a:p>
                      <a:pPr algn="ctr"/>
                      <a:r>
                        <a:rPr lang="en-US" sz="1200" b="0" smtClean="0"/>
                        <a:t>Channel</a:t>
                      </a:r>
                      <a:endParaRPr lang="en-US" sz="1200" b="0" baseline="0" smtClean="0"/>
                    </a:p>
                    <a:p>
                      <a:pPr algn="ctr"/>
                      <a:r>
                        <a:rPr lang="en-US" sz="1200" b="0" baseline="0" smtClean="0"/>
                        <a:t>DDR3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12.8</a:t>
                      </a:r>
                    </a:p>
                    <a:p>
                      <a:pPr algn="ctr"/>
                      <a:r>
                        <a:rPr lang="en-US" sz="1200" b="0" smtClean="0"/>
                        <a:t>GB/s</a:t>
                      </a:r>
                    </a:p>
                    <a:p>
                      <a:pPr algn="ctr"/>
                      <a:endParaRPr lang="en-US" sz="1200" b="0" smtClean="0"/>
                    </a:p>
                    <a:p>
                      <a:pPr algn="ctr"/>
                      <a:r>
                        <a:rPr lang="en-US" sz="1200" b="0" smtClean="0"/>
                        <a:t>Single</a:t>
                      </a:r>
                    </a:p>
                    <a:p>
                      <a:pPr algn="ctr"/>
                      <a:r>
                        <a:rPr lang="en-US" sz="1200" b="0" smtClean="0"/>
                        <a:t>Channel</a:t>
                      </a:r>
                    </a:p>
                    <a:p>
                      <a:pPr algn="ctr"/>
                      <a:r>
                        <a:rPr lang="en-US" sz="1200" b="0" smtClean="0"/>
                        <a:t>DDR3</a:t>
                      </a:r>
                      <a:endParaRPr lang="en-US" sz="1200" b="0" dirty="0"/>
                    </a:p>
                  </a:txBody>
                  <a:tcPr marT="34375" marB="34375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/>
                        <a:t>17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smtClean="0"/>
                        <a:t>GB/s</a:t>
                      </a:r>
                    </a:p>
                    <a:p>
                      <a:pPr algn="ctr"/>
                      <a:endParaRPr lang="en-US" sz="1200" b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/>
                        <a:t>Single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/>
                        <a:t>Channel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/>
                        <a:t>DDR</a:t>
                      </a:r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25.6</a:t>
                      </a:r>
                    </a:p>
                    <a:p>
                      <a:pPr algn="ctr"/>
                      <a:r>
                        <a:rPr lang="en-US" sz="1200" b="0" smtClean="0"/>
                        <a:t>GB/s</a:t>
                      </a:r>
                    </a:p>
                    <a:p>
                      <a:pPr algn="ctr"/>
                      <a:endParaRPr lang="en-US" sz="1200" b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/>
                        <a:t>Dual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/>
                        <a:t>Channel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/>
                        <a:t>DDR3</a:t>
                      </a:r>
                    </a:p>
                  </a:txBody>
                  <a:tcPr marT="34375" marB="34375" anchor="ctr"/>
                </a:tc>
              </a:tr>
              <a:tr h="534603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Ideal power</a:t>
                      </a:r>
                    </a:p>
                    <a:p>
                      <a:pPr algn="r"/>
                      <a:r>
                        <a:rPr lang="en-US" sz="1200" b="1" dirty="0" smtClean="0"/>
                        <a:t> efficiency</a:t>
                      </a:r>
                      <a:endParaRPr lang="en-US" sz="1200" b="1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17.6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Gflops</a:t>
                      </a:r>
                      <a:r>
                        <a:rPr lang="en-US" sz="1200" b="0" dirty="0" smtClean="0"/>
                        <a:t>/</a:t>
                      </a:r>
                    </a:p>
                    <a:p>
                      <a:pPr algn="ctr"/>
                      <a:r>
                        <a:rPr lang="en-US" sz="1200" b="0" dirty="0" smtClean="0"/>
                        <a:t>Watt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9.4</a:t>
                      </a:r>
                      <a:endParaRPr lang="en-US" sz="1200" b="0" baseline="0" dirty="0" smtClean="0"/>
                    </a:p>
                    <a:p>
                      <a:pPr algn="ctr"/>
                      <a:r>
                        <a:rPr lang="en-US" sz="1200" b="0" baseline="0" dirty="0" err="1" smtClean="0"/>
                        <a:t>Gflops</a:t>
                      </a:r>
                      <a:r>
                        <a:rPr lang="en-US" sz="1200" b="0" baseline="0" dirty="0" smtClean="0"/>
                        <a:t>/</a:t>
                      </a:r>
                    </a:p>
                    <a:p>
                      <a:pPr algn="ctr"/>
                      <a:r>
                        <a:rPr lang="en-US" sz="1200" b="0" baseline="0" dirty="0" smtClean="0"/>
                        <a:t>Watt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5.8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Gflops</a:t>
                      </a:r>
                      <a:r>
                        <a:rPr lang="en-US" sz="1200" b="0" dirty="0" smtClean="0"/>
                        <a:t>/</a:t>
                      </a:r>
                    </a:p>
                    <a:p>
                      <a:pPr algn="ctr"/>
                      <a:r>
                        <a:rPr lang="en-US" sz="1200" b="0" dirty="0" smtClean="0"/>
                        <a:t>Watt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/>
                        <a:t>17.3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Gflops</a:t>
                      </a:r>
                      <a:r>
                        <a:rPr lang="en-US" sz="1200" b="0" dirty="0" smtClean="0"/>
                        <a:t>/</a:t>
                      </a:r>
                    </a:p>
                    <a:p>
                      <a:pPr algn="ctr"/>
                      <a:r>
                        <a:rPr lang="en-US" sz="1200" b="0" smtClean="0"/>
                        <a:t>Watt (DSP)</a:t>
                      </a:r>
                      <a:endParaRPr lang="en-US" sz="1200" b="0" dirty="0" smtClean="0"/>
                    </a:p>
                  </a:txBody>
                  <a:tcPr marT="34375" marB="34375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/>
                        <a:t>40.9</a:t>
                      </a:r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err="1" smtClean="0"/>
                        <a:t>Gflops</a:t>
                      </a:r>
                      <a:r>
                        <a:rPr lang="en-US" sz="1200" b="0" dirty="0" smtClean="0"/>
                        <a:t>/</a:t>
                      </a:r>
                    </a:p>
                    <a:p>
                      <a:pPr algn="ctr"/>
                      <a:r>
                        <a:rPr lang="en-US" sz="1200" b="0" smtClean="0"/>
                        <a:t>Watt (GPU)</a:t>
                      </a:r>
                      <a:endParaRPr lang="en-US" sz="1200" b="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&lt; 1</a:t>
                      </a:r>
                    </a:p>
                    <a:p>
                      <a:pPr algn="ctr"/>
                      <a:r>
                        <a:rPr lang="en-US" sz="1200" b="0" dirty="0" err="1" smtClean="0"/>
                        <a:t>Gflops</a:t>
                      </a:r>
                      <a:r>
                        <a:rPr lang="en-US" sz="1200" b="0" dirty="0" smtClean="0"/>
                        <a:t>/</a:t>
                      </a:r>
                    </a:p>
                    <a:p>
                      <a:pPr algn="ctr"/>
                      <a:r>
                        <a:rPr lang="en-US" sz="1200" b="0" dirty="0" smtClean="0"/>
                        <a:t>Watt</a:t>
                      </a:r>
                      <a:endParaRPr lang="en-US" sz="1200" b="0" dirty="0"/>
                    </a:p>
                  </a:txBody>
                  <a:tcPr marT="34375" marB="343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Subfield of computer architecture</a:t>
            </a:r>
          </a:p>
          <a:p>
            <a:endParaRPr lang="en-US" dirty="0" smtClean="0"/>
          </a:p>
          <a:p>
            <a:r>
              <a:rPr lang="en-US" dirty="0" smtClean="0"/>
              <a:t>Mix general-purpose CPUs with specialized processors</a:t>
            </a:r>
          </a:p>
          <a:p>
            <a:endParaRPr lang="en-US" dirty="0" smtClean="0"/>
          </a:p>
          <a:p>
            <a:r>
              <a:rPr lang="en-US" dirty="0" smtClean="0"/>
              <a:t>Becoming increasingly popular with high integration densities</a:t>
            </a:r>
          </a:p>
          <a:p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Explore the use of specialized processor designs that are designed with radically different designs than traditional CPUs</a:t>
            </a:r>
          </a:p>
          <a:p>
            <a:pPr lvl="1"/>
            <a:r>
              <a:rPr lang="en-US" dirty="0" smtClean="0"/>
              <a:t>Develop new programming models and methodologies for these processors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Heterogeneous Computing</a:t>
            </a:r>
          </a:p>
        </p:txBody>
      </p:sp>
      <p:sp>
        <p:nvSpPr>
          <p:cNvPr id="16388" name="Rectangle 183"/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184"/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initialization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16390" name="Rectangle 185"/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186"/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“hot” loop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99% of run time</a:t>
            </a:r>
          </a:p>
        </p:txBody>
      </p:sp>
      <p:sp>
        <p:nvSpPr>
          <p:cNvPr id="16392" name="Rectangle 187"/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188"/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clean up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16394" name="AutoShape 189"/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90"/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91"/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95"/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16398" name="Text Box 196"/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16399" name="Text Box 197"/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2% of code</a:t>
            </a:r>
          </a:p>
        </p:txBody>
      </p:sp>
      <p:sp>
        <p:nvSpPr>
          <p:cNvPr id="16400" name="Text Box 199"/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co-processor</a:t>
            </a:r>
          </a:p>
        </p:txBody>
      </p:sp>
      <p:sp>
        <p:nvSpPr>
          <p:cNvPr id="16401" name="AutoShape 201"/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Group 4"/>
          <p:cNvGraphicFramePr>
            <a:graphicFrameLocks noGrp="1"/>
          </p:cNvGraphicFramePr>
          <p:nvPr/>
        </p:nvGraphicFramePr>
        <p:xfrm>
          <a:off x="5181600" y="3581400"/>
          <a:ext cx="3492500" cy="2084832"/>
        </p:xfrm>
        <a:graphic>
          <a:graphicData uri="http://schemas.openxmlformats.org/drawingml/2006/table">
            <a:tbl>
              <a:tblPr/>
              <a:tblGrid>
                <a:gridCol w="1022350"/>
                <a:gridCol w="1304925"/>
                <a:gridCol w="1165225"/>
              </a:tblGrid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105400" y="1524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Combine CPUs and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coprocs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  <p:sp>
        <p:nvSpPr>
          <p:cNvPr id="16433" name="Oval 198"/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Heterogeneous Computing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3657600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048000" y="3810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3886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4267200" y="38862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X58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1676400" y="3810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Host Memory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25146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37338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810000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5562600" y="38862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Co-processor</a:t>
            </a:r>
          </a:p>
        </p:txBody>
      </p:sp>
      <p:sp>
        <p:nvSpPr>
          <p:cNvPr id="21" name="Left-Right Arrow 20"/>
          <p:cNvSpPr/>
          <p:nvPr/>
        </p:nvSpPr>
        <p:spPr>
          <a:xfrm>
            <a:off x="4800600" y="3962400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3733800" y="3733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QPI</a:t>
            </a:r>
            <a:endParaRPr lang="en-US"/>
          </a:p>
        </p:txBody>
      </p:sp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4876800" y="3733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PCIe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6" name="TextBox 24"/>
          <p:cNvSpPr txBox="1">
            <a:spLocks noChangeArrowheads="1"/>
          </p:cNvSpPr>
          <p:nvPr/>
        </p:nvSpPr>
        <p:spPr bwMode="auto">
          <a:xfrm>
            <a:off x="6934200" y="38100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On board</a:t>
            </a:r>
          </a:p>
          <a:p>
            <a:pPr algn="ctr"/>
            <a:r>
              <a:rPr lang="en-US" sz="1200"/>
              <a:t>Memory</a:t>
            </a:r>
          </a:p>
        </p:txBody>
      </p:sp>
      <p:sp>
        <p:nvSpPr>
          <p:cNvPr id="26" name="Left-Right Arrow 25"/>
          <p:cNvSpPr/>
          <p:nvPr/>
        </p:nvSpPr>
        <p:spPr>
          <a:xfrm>
            <a:off x="62484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3581400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9" name="TextBox 27"/>
          <p:cNvSpPr txBox="1">
            <a:spLocks noChangeArrowheads="1"/>
          </p:cNvSpPr>
          <p:nvPr/>
        </p:nvSpPr>
        <p:spPr bwMode="auto">
          <a:xfrm>
            <a:off x="5943600" y="5410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add-in card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47800" y="3581400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1" name="TextBox 29"/>
          <p:cNvSpPr txBox="1">
            <a:spLocks noChangeArrowheads="1"/>
          </p:cNvSpPr>
          <p:nvPr/>
        </p:nvSpPr>
        <p:spPr bwMode="auto">
          <a:xfrm>
            <a:off x="2438400" y="5410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host</a:t>
            </a:r>
          </a:p>
        </p:txBody>
      </p:sp>
      <p:cxnSp>
        <p:nvCxnSpPr>
          <p:cNvPr id="32" name="Straight Connector 31"/>
          <p:cNvCxnSpPr>
            <a:stCxn id="19" idx="2"/>
          </p:cNvCxnSpPr>
          <p:nvPr/>
        </p:nvCxnSpPr>
        <p:spPr>
          <a:xfrm rot="5400000">
            <a:off x="5715001" y="4572000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514600" y="4800600"/>
            <a:ext cx="34290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34" name="Content Placeholder 2"/>
          <p:cNvSpPr>
            <a:spLocks noGrp="1"/>
          </p:cNvSpPr>
          <p:nvPr>
            <p:ph idx="1"/>
          </p:nvPr>
        </p:nvSpPr>
        <p:spPr>
          <a:xfrm>
            <a:off x="437147" y="1524000"/>
            <a:ext cx="8229600" cy="4343400"/>
          </a:xfrm>
        </p:spPr>
        <p:txBody>
          <a:bodyPr/>
          <a:lstStyle/>
          <a:p>
            <a:pPr eaLnBrk="1" hangingPunct="1"/>
            <a:r>
              <a:rPr lang="en-US" sz="2000" smtClean="0"/>
              <a:t>Only CPUs can run O/S</a:t>
            </a:r>
          </a:p>
          <a:p>
            <a:pPr eaLnBrk="1" hangingPunct="1"/>
            <a:r>
              <a:rPr lang="en-US" sz="2000" smtClean="0"/>
              <a:t>General purpose CPU + special-purpose processors in one system</a:t>
            </a:r>
          </a:p>
        </p:txBody>
      </p:sp>
      <p:sp>
        <p:nvSpPr>
          <p:cNvPr id="17435" name="TextBox 36"/>
          <p:cNvSpPr txBox="1">
            <a:spLocks noChangeArrowheads="1"/>
          </p:cNvSpPr>
          <p:nvPr/>
        </p:nvSpPr>
        <p:spPr bwMode="auto">
          <a:xfrm>
            <a:off x="2514600" y="40687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~25 GB/s</a:t>
            </a:r>
          </a:p>
        </p:txBody>
      </p:sp>
      <p:sp>
        <p:nvSpPr>
          <p:cNvPr id="17436" name="TextBox 37"/>
          <p:cNvSpPr txBox="1">
            <a:spLocks noChangeArrowheads="1"/>
          </p:cNvSpPr>
          <p:nvPr/>
        </p:nvSpPr>
        <p:spPr bwMode="auto">
          <a:xfrm>
            <a:off x="3733800" y="40814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~25 GB/s</a:t>
            </a:r>
          </a:p>
        </p:txBody>
      </p:sp>
      <p:sp>
        <p:nvSpPr>
          <p:cNvPr id="17437" name="TextBox 38"/>
          <p:cNvSpPr txBox="1">
            <a:spLocks noChangeArrowheads="1"/>
          </p:cNvSpPr>
          <p:nvPr/>
        </p:nvSpPr>
        <p:spPr bwMode="auto">
          <a:xfrm>
            <a:off x="4914900" y="40814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~8 GB/s (x16)</a:t>
            </a:r>
          </a:p>
        </p:txBody>
      </p:sp>
      <p:sp>
        <p:nvSpPr>
          <p:cNvPr id="17438" name="TextBox 39"/>
          <p:cNvSpPr txBox="1">
            <a:spLocks noChangeArrowheads="1"/>
          </p:cNvSpPr>
          <p:nvPr/>
        </p:nvSpPr>
        <p:spPr bwMode="auto">
          <a:xfrm>
            <a:off x="6248400" y="41148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?????</a:t>
            </a:r>
          </a:p>
          <a:p>
            <a:pPr algn="ctr"/>
            <a:r>
              <a:rPr lang="en-US" sz="800"/>
              <a:t>~150 GB/s for GeForce 260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4800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System I/O controller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457700" y="3543300"/>
            <a:ext cx="381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Technologies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3403"/>
            <a:ext cx="3886200" cy="410177"/>
          </a:xfrm>
        </p:spPr>
        <p:txBody>
          <a:bodyPr/>
          <a:lstStyle/>
          <a:p>
            <a:r>
              <a:rPr lang="en-US" smtClean="0"/>
              <a:t>Micron Automata Processor:</a:t>
            </a:r>
            <a:endParaRPr lang="en-US"/>
          </a:p>
        </p:txBody>
      </p:sp>
      <p:pic>
        <p:nvPicPr>
          <p:cNvPr id="1026" name="Picture 2" descr="http://cdn3.mos.techradar.futurecdn.net/art/TRBC/automata_processor_chip-578-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9168"/>
            <a:ext cx="2929625" cy="16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enablement.com/wp-content/uploads/2014/04/Micron-AP-processor-300x2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4" y="369903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0" y="1453403"/>
            <a:ext cx="4063901" cy="3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IBM Neurosynaptic Processor</a:t>
            </a:r>
            <a:endParaRPr lang="en-US" ker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133600"/>
            <a:ext cx="4545436" cy="28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9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Linear Algebra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/>
          <a:p>
            <a:r>
              <a:rPr lang="en-US" sz="2800" smtClean="0"/>
              <a:t>[FPGA, DSP]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12562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Double Precision Accumulation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FPGAs allow data to be “streamed” into a computational pipeline</a:t>
            </a:r>
          </a:p>
          <a:p>
            <a:r>
              <a:rPr lang="en-US" dirty="0" smtClean="0"/>
              <a:t>Many kernels targeted for acceleration include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Such as:  dot product, used for MVM: kernel for many methods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large datasets, values delivered serially to an accumulator</a:t>
            </a:r>
          </a:p>
          <a:p>
            <a:pPr lvl="1"/>
            <a:r>
              <a:rPr lang="en-US" dirty="0" smtClean="0"/>
              <a:t>Reduction operation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324600" y="1752600"/>
          <a:ext cx="7747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482400" imgH="431640" progId="Equation.3">
                  <p:embed/>
                </p:oleObj>
              </mc:Choice>
              <mc:Fallback>
                <p:oleObj name="Equation" r:id="rId3" imgW="4824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52600"/>
                        <a:ext cx="77470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960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5326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326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807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03187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3187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807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8138" y="4800600"/>
            <a:ext cx="331787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1530350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530350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8138" y="5786438"/>
            <a:ext cx="33178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06613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030413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30413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06613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06675" y="4800600"/>
            <a:ext cx="331788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5288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5288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06675" y="5786438"/>
            <a:ext cx="331788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0515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0515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302815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02815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0362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0362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353853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53853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58"/>
          <p:cNvSpPr txBox="1">
            <a:spLocks noChangeArrowheads="1"/>
          </p:cNvSpPr>
          <p:nvPr/>
        </p:nvSpPr>
        <p:spPr bwMode="auto">
          <a:xfrm>
            <a:off x="4495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61" name="Oval 60"/>
          <p:cNvSpPr/>
          <p:nvPr/>
        </p:nvSpPr>
        <p:spPr>
          <a:xfrm>
            <a:off x="5486400" y="4953000"/>
            <a:ext cx="7620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>
                <a:solidFill>
                  <a:schemeClr val="tx1"/>
                </a:solidFill>
              </a:rPr>
              <a:t>Σ</a:t>
            </a:r>
            <a:endParaRPr lang="en-US" sz="36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5181600" y="5181600"/>
            <a:ext cx="304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1" name="TextBox 94"/>
          <p:cNvSpPr txBox="1">
            <a:spLocks noChangeArrowheads="1"/>
          </p:cNvSpPr>
          <p:nvPr/>
        </p:nvSpPr>
        <p:spPr bwMode="auto">
          <a:xfrm>
            <a:off x="3995738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2" name="TextBox 95"/>
          <p:cNvSpPr txBox="1">
            <a:spLocks noChangeArrowheads="1"/>
          </p:cNvSpPr>
          <p:nvPr/>
        </p:nvSpPr>
        <p:spPr bwMode="auto">
          <a:xfrm>
            <a:off x="3479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C,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3" name="TextBox 96"/>
          <p:cNvSpPr txBox="1">
            <a:spLocks noChangeArrowheads="1"/>
          </p:cNvSpPr>
          <p:nvPr/>
        </p:nvSpPr>
        <p:spPr bwMode="auto">
          <a:xfrm>
            <a:off x="2971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4" name="TextBox 97"/>
          <p:cNvSpPr txBox="1">
            <a:spLocks noChangeArrowheads="1"/>
          </p:cNvSpPr>
          <p:nvPr/>
        </p:nvSpPr>
        <p:spPr bwMode="auto">
          <a:xfrm>
            <a:off x="2479675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E,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5" name="TextBox 98"/>
          <p:cNvSpPr txBox="1">
            <a:spLocks noChangeArrowheads="1"/>
          </p:cNvSpPr>
          <p:nvPr/>
        </p:nvSpPr>
        <p:spPr bwMode="auto">
          <a:xfrm>
            <a:off x="19812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6" name="TextBox 99"/>
          <p:cNvSpPr txBox="1">
            <a:spLocks noChangeArrowheads="1"/>
          </p:cNvSpPr>
          <p:nvPr/>
        </p:nvSpPr>
        <p:spPr bwMode="auto">
          <a:xfrm>
            <a:off x="14732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16" name="Right Arrow 115"/>
          <p:cNvSpPr/>
          <p:nvPr/>
        </p:nvSpPr>
        <p:spPr>
          <a:xfrm>
            <a:off x="6248400" y="5181600"/>
            <a:ext cx="304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8" name="TextBox 116"/>
          <p:cNvSpPr txBox="1">
            <a:spLocks noChangeArrowheads="1"/>
          </p:cNvSpPr>
          <p:nvPr/>
        </p:nvSpPr>
        <p:spPr bwMode="auto">
          <a:xfrm>
            <a:off x="8305800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A+B+C,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9" name="TextBox 117"/>
          <p:cNvSpPr txBox="1">
            <a:spLocks noChangeArrowheads="1"/>
          </p:cNvSpPr>
          <p:nvPr/>
        </p:nvSpPr>
        <p:spPr bwMode="auto">
          <a:xfrm>
            <a:off x="7559675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D+E+F,</a:t>
            </a:r>
          </a:p>
          <a:p>
            <a:pPr algn="ctr"/>
            <a:r>
              <a:rPr lang="en-US" sz="1400"/>
              <a:t>set 2</a:t>
            </a: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11480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11480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40378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 flipH="1" flipV="1">
            <a:off x="40378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1327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1327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45481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 flipH="1" flipV="1">
            <a:off x="45481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55"/>
          <p:cNvSpPr txBox="1">
            <a:spLocks noChangeArrowheads="1"/>
          </p:cNvSpPr>
          <p:nvPr/>
        </p:nvSpPr>
        <p:spPr bwMode="auto">
          <a:xfrm>
            <a:off x="9906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079" name="TextBox 156"/>
          <p:cNvSpPr txBox="1">
            <a:spLocks noChangeArrowheads="1"/>
          </p:cNvSpPr>
          <p:nvPr/>
        </p:nvSpPr>
        <p:spPr bwMode="auto">
          <a:xfrm>
            <a:off x="474663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I,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080" name="TextBox 157"/>
          <p:cNvSpPr txBox="1">
            <a:spLocks noChangeArrowheads="1"/>
          </p:cNvSpPr>
          <p:nvPr/>
        </p:nvSpPr>
        <p:spPr bwMode="auto">
          <a:xfrm>
            <a:off x="6810375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G+H+I,</a:t>
            </a:r>
          </a:p>
          <a:p>
            <a:pPr algn="ctr"/>
            <a:r>
              <a:rPr lang="en-US" sz="1400"/>
              <a:t>set 3</a:t>
            </a:r>
          </a:p>
        </p:txBody>
      </p:sp>
      <p:cxnSp>
        <p:nvCxnSpPr>
          <p:cNvPr id="159" name="Straight Connector 158"/>
          <p:cNvCxnSpPr>
            <a:stCxn id="1080" idx="1"/>
          </p:cNvCxnSpPr>
          <p:nvPr/>
        </p:nvCxnSpPr>
        <p:spPr>
          <a:xfrm rot="10800000" flipH="1" flipV="1">
            <a:off x="6810375" y="5246688"/>
            <a:ext cx="138113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080" idx="1"/>
          </p:cNvCxnSpPr>
          <p:nvPr/>
        </p:nvCxnSpPr>
        <p:spPr>
          <a:xfrm rot="10800000" flipH="1">
            <a:off x="6810375" y="4800600"/>
            <a:ext cx="138113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948488" y="4800600"/>
            <a:ext cx="331787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948488" y="5786438"/>
            <a:ext cx="33178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080" idx="3"/>
          </p:cNvCxnSpPr>
          <p:nvPr/>
        </p:nvCxnSpPr>
        <p:spPr>
          <a:xfrm rot="16200000" flipH="1">
            <a:off x="7133431" y="4960144"/>
            <a:ext cx="446088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080" idx="3"/>
          </p:cNvCxnSpPr>
          <p:nvPr/>
        </p:nvCxnSpPr>
        <p:spPr>
          <a:xfrm rot="5400000" flipH="1" flipV="1">
            <a:off x="7086600" y="5453063"/>
            <a:ext cx="539750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691438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691438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H="1">
            <a:off x="4762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4762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762000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>
            <a:off x="823119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01441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10763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263650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32397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514475" y="4191000"/>
            <a:ext cx="252413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577182" y="4380706"/>
            <a:ext cx="381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6888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182721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2017713" y="4191000"/>
            <a:ext cx="252412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080419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270125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2331244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520950" y="4191000"/>
            <a:ext cx="252413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25844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2773363" y="4570413"/>
            <a:ext cx="252412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>
            <a:off x="2834482" y="4380706"/>
            <a:ext cx="381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3025775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>
            <a:off x="3087688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276600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33851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352901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>
            <a:off x="35909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3779838" y="4570413"/>
            <a:ext cx="252412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38417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4032250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>
            <a:off x="409416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283075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4344988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535488" y="4191000"/>
            <a:ext cx="252412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>
            <a:off x="4598194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4787900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5400000">
            <a:off x="48482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>
            <a:off x="3111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50006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5400000">
            <a:off x="56197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endCxn id="1069" idx="3"/>
          </p:cNvCxnSpPr>
          <p:nvPr/>
        </p:nvCxnSpPr>
        <p:spPr>
          <a:xfrm rot="16200000" flipH="1">
            <a:off x="7870031" y="4947444"/>
            <a:ext cx="446088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endCxn id="1069" idx="3"/>
          </p:cNvCxnSpPr>
          <p:nvPr/>
        </p:nvCxnSpPr>
        <p:spPr>
          <a:xfrm rot="5400000" flipH="1" flipV="1">
            <a:off x="7820819" y="5442744"/>
            <a:ext cx="5445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1069" idx="1"/>
          </p:cNvCxnSpPr>
          <p:nvPr/>
        </p:nvCxnSpPr>
        <p:spPr>
          <a:xfrm rot="10800000" flipH="1" flipV="1">
            <a:off x="7559675" y="5246688"/>
            <a:ext cx="130175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1069" idx="1"/>
          </p:cNvCxnSpPr>
          <p:nvPr/>
        </p:nvCxnSpPr>
        <p:spPr>
          <a:xfrm rot="10800000" flipH="1">
            <a:off x="7559675" y="4800600"/>
            <a:ext cx="130175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437563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8437563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16200000" flipH="1">
            <a:off x="8616156" y="4947444"/>
            <a:ext cx="446088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5400000" flipH="1" flipV="1">
            <a:off x="8566944" y="5442744"/>
            <a:ext cx="5445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0800000" flipH="1" flipV="1">
            <a:off x="8305800" y="5246688"/>
            <a:ext cx="130175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10800000" flipH="1">
            <a:off x="8305800" y="4800600"/>
            <a:ext cx="130175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1080" idx="3"/>
            <a:endCxn id="1069" idx="1"/>
          </p:cNvCxnSpPr>
          <p:nvPr/>
        </p:nvCxnSpPr>
        <p:spPr>
          <a:xfrm>
            <a:off x="7419975" y="5246688"/>
            <a:ext cx="1397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1069" idx="3"/>
            <a:endCxn id="1068" idx="1"/>
          </p:cNvCxnSpPr>
          <p:nvPr/>
        </p:nvCxnSpPr>
        <p:spPr>
          <a:xfrm>
            <a:off x="8169275" y="5246688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8931275" y="5257800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669088" y="5257800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Reduction Problem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1724025"/>
            <a:ext cx="457200" cy="5191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2286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2"/>
          </p:cNvCxnSpPr>
          <p:nvPr/>
        </p:nvCxnSpPr>
        <p:spPr>
          <a:xfrm>
            <a:off x="3429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244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</p:cNvCxnSpPr>
          <p:nvPr/>
        </p:nvCxnSpPr>
        <p:spPr>
          <a:xfrm>
            <a:off x="5867400" y="198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905501" y="1714500"/>
            <a:ext cx="533400" cy="3175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4495800" y="1447800"/>
            <a:ext cx="1676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rot="5400000">
            <a:off x="4359275" y="1585913"/>
            <a:ext cx="2746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>
            <a:off x="32400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56784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1981200" y="2743200"/>
            <a:ext cx="4868863" cy="914400"/>
            <a:chOff x="2057400" y="2667000"/>
            <a:chExt cx="4868186" cy="914400"/>
          </a:xfrm>
        </p:grpSpPr>
        <p:sp>
          <p:nvSpPr>
            <p:cNvPr id="34" name="Rectangle 33"/>
            <p:cNvSpPr/>
            <p:nvPr/>
          </p:nvSpPr>
          <p:spPr>
            <a:xfrm>
              <a:off x="2895483" y="3124200"/>
              <a:ext cx="304758" cy="4572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2057400" y="3352800"/>
              <a:ext cx="83808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828776" y="3192463"/>
              <a:ext cx="109681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3011355" y="3505200"/>
              <a:ext cx="76189" cy="762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4" name="Straight Arrow Connector 73"/>
            <p:cNvCxnSpPr>
              <a:stCxn id="34" idx="3"/>
            </p:cNvCxnSpPr>
            <p:nvPr/>
          </p:nvCxnSpPr>
          <p:spPr>
            <a:xfrm>
              <a:off x="3200241" y="3352800"/>
              <a:ext cx="5285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390715" y="3124200"/>
              <a:ext cx="346027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3390715" y="2667000"/>
              <a:ext cx="285710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5981911" y="2932906"/>
              <a:ext cx="533400" cy="1588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161322" y="2896394"/>
              <a:ext cx="4572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3733567" y="2963863"/>
              <a:ext cx="2133303" cy="54133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rot="5400000">
              <a:off x="3620040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3772418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3923210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407558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4227968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380347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4532726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4685104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37483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4989862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5142241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5296207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544699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63"/>
          <p:cNvGrpSpPr>
            <a:grpSpLocks/>
          </p:cNvGrpSpPr>
          <p:nvPr/>
        </p:nvGrpSpPr>
        <p:grpSpPr bwMode="auto">
          <a:xfrm>
            <a:off x="1535113" y="4267200"/>
            <a:ext cx="6145212" cy="1676400"/>
            <a:chOff x="1534602" y="4267200"/>
            <a:chExt cx="6146358" cy="1676399"/>
          </a:xfrm>
        </p:grpSpPr>
        <p:sp>
          <p:nvSpPr>
            <p:cNvPr id="132" name="Rectangle 131"/>
            <p:cNvSpPr/>
            <p:nvPr/>
          </p:nvSpPr>
          <p:spPr>
            <a:xfrm>
              <a:off x="2133201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733699" y="5127624"/>
              <a:ext cx="2133998" cy="54133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Trapezoid 162"/>
            <p:cNvSpPr/>
            <p:nvPr/>
          </p:nvSpPr>
          <p:spPr>
            <a:xfrm rot="5400000">
              <a:off x="3162121" y="5089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Trapezoid 163"/>
            <p:cNvSpPr/>
            <p:nvPr/>
          </p:nvSpPr>
          <p:spPr>
            <a:xfrm rot="5400000">
              <a:off x="3162121" y="5470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6" name="Straight Arrow Connector 165"/>
            <p:cNvCxnSpPr>
              <a:stCxn id="163" idx="0"/>
            </p:cNvCxnSpPr>
            <p:nvPr/>
          </p:nvCxnSpPr>
          <p:spPr>
            <a:xfrm>
              <a:off x="3428842" y="5203824"/>
              <a:ext cx="30485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3428842" y="5583237"/>
              <a:ext cx="30485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3620222" y="5395118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3772650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3923491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407592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228348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4380777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533205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685633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4838062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>
              <a:off x="499049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5142919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5296934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5447776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6401196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cxnSp>
          <p:nvCxnSpPr>
            <p:cNvPr id="218" name="Straight Arrow Connector 217"/>
            <p:cNvCxnSpPr>
              <a:stCxn id="142" idx="3"/>
              <a:endCxn id="216" idx="1"/>
            </p:cNvCxnSpPr>
            <p:nvPr/>
          </p:nvCxnSpPr>
          <p:spPr>
            <a:xfrm flipV="1">
              <a:off x="5867697" y="5394324"/>
              <a:ext cx="53349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5829640" y="5133974"/>
              <a:ext cx="533400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0800000">
              <a:off x="2971557" y="4862513"/>
              <a:ext cx="312478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2842176" y="4996655"/>
              <a:ext cx="2603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endCxn id="163" idx="2"/>
            </p:cNvCxnSpPr>
            <p:nvPr/>
          </p:nvCxnSpPr>
          <p:spPr>
            <a:xfrm>
              <a:off x="2971557" y="51276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endCxn id="163" idx="2"/>
            </p:cNvCxnSpPr>
            <p:nvPr/>
          </p:nvCxnSpPr>
          <p:spPr>
            <a:xfrm>
              <a:off x="2742914" y="5280024"/>
              <a:ext cx="46204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16" idx="3"/>
            </p:cNvCxnSpPr>
            <p:nvPr/>
          </p:nvCxnSpPr>
          <p:spPr>
            <a:xfrm>
              <a:off x="7010910" y="5394324"/>
              <a:ext cx="670050" cy="158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>
              <a:off x="7048274" y="5666580"/>
              <a:ext cx="533400" cy="158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2971557" y="5942012"/>
              <a:ext cx="434421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831063" y="5801518"/>
              <a:ext cx="2809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endCxn id="164" idx="2"/>
            </p:cNvCxnSpPr>
            <p:nvPr/>
          </p:nvCxnSpPr>
          <p:spPr>
            <a:xfrm>
              <a:off x="2971557" y="56610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2742914" y="5508624"/>
              <a:ext cx="4620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endCxn id="132" idx="1"/>
            </p:cNvCxnSpPr>
            <p:nvPr/>
          </p:nvCxnSpPr>
          <p:spPr>
            <a:xfrm>
              <a:off x="1534602" y="5387974"/>
              <a:ext cx="598599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1980772" y="4267200"/>
              <a:ext cx="5487423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Control</a:t>
              </a:r>
            </a:p>
          </p:txBody>
        </p:sp>
        <p:cxnSp>
          <p:nvCxnSpPr>
            <p:cNvPr id="253" name="Straight Arrow Connector 252"/>
            <p:cNvCxnSpPr>
              <a:endCxn id="132" idx="0"/>
            </p:cNvCxnSpPr>
            <p:nvPr/>
          </p:nvCxnSpPr>
          <p:spPr>
            <a:xfrm rot="5400000">
              <a:off x="2237239" y="4774407"/>
              <a:ext cx="4032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endCxn id="163" idx="1"/>
            </p:cNvCxnSpPr>
            <p:nvPr/>
          </p:nvCxnSpPr>
          <p:spPr>
            <a:xfrm rot="16200000" flipH="1">
              <a:off x="3074807" y="4860925"/>
              <a:ext cx="473075" cy="6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rot="5400000">
              <a:off x="2930357" y="5060949"/>
              <a:ext cx="874711" cy="7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51" idx="5"/>
              <a:endCxn id="216" idx="0"/>
            </p:cNvCxnSpPr>
            <p:nvPr/>
          </p:nvCxnSpPr>
          <p:spPr>
            <a:xfrm rot="5400000">
              <a:off x="6471889" y="4783932"/>
              <a:ext cx="38417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6172200" y="35052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Partial sums</a:t>
            </a:r>
          </a:p>
        </p:txBody>
      </p:sp>
      <p:cxnSp>
        <p:nvCxnSpPr>
          <p:cNvPr id="106" name="Straight Arrow Connector 105"/>
          <p:cNvCxnSpPr>
            <a:stCxn id="102" idx="1"/>
          </p:cNvCxnSpPr>
          <p:nvPr/>
        </p:nvCxnSpPr>
        <p:spPr>
          <a:xfrm rot="10800000">
            <a:off x="5867400" y="3581400"/>
            <a:ext cx="304800" cy="4762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83" name="TextBox 80"/>
          <p:cNvSpPr txBox="1">
            <a:spLocks noChangeArrowheads="1"/>
          </p:cNvSpPr>
          <p:nvPr/>
        </p:nvSpPr>
        <p:spPr bwMode="auto">
          <a:xfrm>
            <a:off x="457200" y="1600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Basic Accumulator Architecture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09600" y="31242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Adder Pipeline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85800" y="4876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Required Design 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696200" y="3886200"/>
            <a:ext cx="1219200" cy="261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Reduction Ckt</a:t>
            </a:r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rot="10800000" flipV="1">
            <a:off x="7315200" y="4114800"/>
            <a:ext cx="533400" cy="22860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270000" y="2743200"/>
            <a:ext cx="2324100" cy="381000"/>
          </a:xfrm>
          <a:custGeom>
            <a:avLst/>
            <a:gdLst>
              <a:gd name="connsiteX0" fmla="*/ 0 w 2273300"/>
              <a:gd name="connsiteY0" fmla="*/ 402167 h 402167"/>
              <a:gd name="connsiteX1" fmla="*/ 927100 w 2273300"/>
              <a:gd name="connsiteY1" fmla="*/ 8467 h 402167"/>
              <a:gd name="connsiteX2" fmla="*/ 2273300 w 2273300"/>
              <a:gd name="connsiteY2" fmla="*/ 351367 h 4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2167">
                <a:moveTo>
                  <a:pt x="0" y="402167"/>
                </a:moveTo>
                <a:cubicBezTo>
                  <a:pt x="274108" y="209550"/>
                  <a:pt x="548217" y="16934"/>
                  <a:pt x="927100" y="8467"/>
                </a:cubicBezTo>
                <a:cubicBezTo>
                  <a:pt x="1305983" y="0"/>
                  <a:pt x="1789641" y="175683"/>
                  <a:pt x="2273300" y="351367"/>
                </a:cubicBezTo>
              </a:path>
            </a:pathLst>
          </a:cu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9" name="TextBox 88"/>
          <p:cNvSpPr txBox="1">
            <a:spLocks noChangeArrowheads="1"/>
          </p:cNvSpPr>
          <p:nvPr/>
        </p:nvSpPr>
        <p:spPr bwMode="auto">
          <a:xfrm>
            <a:off x="6716713" y="1544638"/>
            <a:ext cx="990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Feedback Loop</a:t>
            </a: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6248400" y="1517650"/>
            <a:ext cx="533400" cy="152400"/>
          </a:xfrm>
          <a:prstGeom prst="straightConnector1">
            <a:avLst/>
          </a:prstGeom>
          <a:ln>
            <a:prstDash val="solid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83" grpId="0"/>
      <p:bldP spid="85" grpId="0"/>
      <p:bldP spid="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Throughput Accumulation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88159" y="2452858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78759" y="2452858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9359" y="2452858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7918" y="1843258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7918" y="3062458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8259" y="2452858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7763" y="257299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</a:t>
            </a:r>
            <a:r>
              <a:rPr lang="en-US" baseline="-25000" smtClean="0"/>
              <a:t>sum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50059" y="257299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5559" y="3150326"/>
            <a:ext cx="1066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35559" y="1963392"/>
            <a:ext cx="1066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40659" y="257603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B</a:t>
            </a:r>
            <a:r>
              <a:rPr lang="en-US" baseline="-25000" smtClean="0"/>
              <a:t>sum</a:t>
            </a:r>
            <a:endParaRPr lang="en-US" baseline="-2500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133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Dynamically schedule: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Adder inputs</a:t>
            </a:r>
            <a:endParaRPr lang="en-US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Next input value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Output of adder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…based on datapath priorities and the set IDs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200" y="1981200"/>
            <a:ext cx="156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Accumulator Input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35559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73959" y="204651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Adder Pipeline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270918" y="2529058"/>
            <a:ext cx="4172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70918" y="2910058"/>
            <a:ext cx="4172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59959" y="2757658"/>
            <a:ext cx="4172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65918" y="2757658"/>
            <a:ext cx="4172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82277" y="2168194"/>
            <a:ext cx="60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2277" y="2942324"/>
            <a:ext cx="60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3800" y="2388326"/>
            <a:ext cx="60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3518" y="2403879"/>
            <a:ext cx="60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?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Accumulator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220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220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220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2759" y="16002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2759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43100" y="2209800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2604" y="23299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</a:t>
            </a:r>
            <a:r>
              <a:rPr lang="en-US" baseline="-25000" smtClean="0"/>
              <a:t>sum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14900" y="23299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2907268"/>
            <a:ext cx="1066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1720334"/>
            <a:ext cx="1066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905500" y="23329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B</a:t>
            </a:r>
            <a:r>
              <a:rPr lang="en-US" baseline="-25000" smtClean="0"/>
              <a:t>sum</a:t>
            </a:r>
            <a:endParaRPr lang="en-US" baseline="-25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924800" y="2514600"/>
            <a:ext cx="8697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4078559" y="1905000"/>
            <a:ext cx="874441" cy="42798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4078559" y="2702312"/>
            <a:ext cx="880945" cy="42188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0" idx="3"/>
          </p:cNvCxnSpPr>
          <p:nvPr/>
        </p:nvCxnSpPr>
        <p:spPr>
          <a:xfrm flipV="1">
            <a:off x="2628900" y="1905000"/>
            <a:ext cx="770363" cy="6096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53000" y="4419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43600" y="4419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34200" y="4419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92759" y="38100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392759" y="50292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43100" y="4419600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02604" y="4539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B</a:t>
            </a:r>
            <a:r>
              <a:rPr lang="en-US" baseline="-25000" smtClean="0"/>
              <a:t>sum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914900" y="4539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+c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3200400" y="3930134"/>
            <a:ext cx="1066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5905500" y="45427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924800" y="4724400"/>
            <a:ext cx="8697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4078559" y="4114800"/>
            <a:ext cx="874441" cy="42798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2" idx="3"/>
          </p:cNvCxnSpPr>
          <p:nvPr/>
        </p:nvCxnSpPr>
        <p:spPr>
          <a:xfrm>
            <a:off x="2628900" y="4724400"/>
            <a:ext cx="2330604" cy="184666"/>
          </a:xfrm>
          <a:prstGeom prst="bentConnector3">
            <a:avLst>
              <a:gd name="adj1" fmla="val 7145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04800" y="1754972"/>
            <a:ext cx="1228804" cy="49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Rule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4800" y="3771430"/>
            <a:ext cx="1228804" cy="49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Rule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Accumulator Design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48236" y="4419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38836" y="4419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29436" y="44196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87995" y="38100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87995" y="50292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38336" y="4419600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0" y="4539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+c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4910136" y="4539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195636" y="3930134"/>
            <a:ext cx="1066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900736" y="45427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+d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32" name="Elbow Connector 31"/>
          <p:cNvCxnSpPr/>
          <p:nvPr/>
        </p:nvCxnSpPr>
        <p:spPr>
          <a:xfrm>
            <a:off x="4073795" y="4114800"/>
            <a:ext cx="874441" cy="42798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5" idx="3"/>
          </p:cNvCxnSpPr>
          <p:nvPr/>
        </p:nvCxnSpPr>
        <p:spPr>
          <a:xfrm flipV="1">
            <a:off x="2624136" y="4114800"/>
            <a:ext cx="770363" cy="6096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40452" y="220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31052" y="220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21652" y="22098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380211" y="16002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3380211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930552" y="2209800"/>
            <a:ext cx="685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90056" y="23299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902352" y="23299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D1+d2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92952" y="23329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C2+c3</a:t>
            </a:r>
            <a:endParaRPr lang="en-US" baseline="-25000" dirty="0"/>
          </a:p>
        </p:txBody>
      </p:sp>
      <p:cxnSp>
        <p:nvCxnSpPr>
          <p:cNvPr id="47" name="Elbow Connector 46"/>
          <p:cNvCxnSpPr>
            <a:stCxn id="40" idx="3"/>
          </p:cNvCxnSpPr>
          <p:nvPr/>
        </p:nvCxnSpPr>
        <p:spPr>
          <a:xfrm flipV="1">
            <a:off x="2616352" y="2329934"/>
            <a:ext cx="2324100" cy="184666"/>
          </a:xfrm>
          <a:prstGeom prst="bentConnector3">
            <a:avLst>
              <a:gd name="adj1" fmla="val 7151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1" idx="3"/>
            <a:endCxn id="38" idx="1"/>
          </p:cNvCxnSpPr>
          <p:nvPr/>
        </p:nvCxnSpPr>
        <p:spPr>
          <a:xfrm flipH="1" flipV="1">
            <a:off x="3380211" y="1905000"/>
            <a:ext cx="4576645" cy="609600"/>
          </a:xfrm>
          <a:prstGeom prst="bentConnector5">
            <a:avLst>
              <a:gd name="adj1" fmla="val -4995"/>
              <a:gd name="adj2" fmla="val 173740"/>
              <a:gd name="adj3" fmla="val 10499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421340" y="2699266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 flipV="1">
            <a:off x="4572000" y="4727446"/>
            <a:ext cx="3340252" cy="606554"/>
          </a:xfrm>
          <a:prstGeom prst="bentConnector3">
            <a:avLst>
              <a:gd name="adj1" fmla="val -9028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5400000" flipH="1" flipV="1">
            <a:off x="4543759" y="4937307"/>
            <a:ext cx="424934" cy="368452"/>
          </a:xfrm>
          <a:prstGeom prst="bentConnector3">
            <a:avLst>
              <a:gd name="adj1" fmla="val 10043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04800" y="1752600"/>
            <a:ext cx="1228804" cy="49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Rule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4800" y="3769058"/>
            <a:ext cx="1228804" cy="49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Rule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2096" y="2514600"/>
            <a:ext cx="69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dirty="0" smtClean="0"/>
              <a:t>Inaccuracies in Floating Point Addition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smtClean="0"/>
              <a:t>Floating point addition has inherent rounding error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smtClean="0"/>
              <a:t>Shift, round, cancellation</a:t>
            </a:r>
            <a:endParaRPr lang="en-US" sz="1600" dirty="0" smtClean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smtClean="0"/>
              <a:t>F.p. addition is not associative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smtClean="0"/>
              <a:t>For the accumulator, the total error is data dependent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smtClean="0"/>
              <a:t>We’ve seen as many as 50% of mantissa bits being in error after accumulating large synthetic data sets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smtClean="0"/>
              <a:t>In general, to improve accuracy: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smtClean="0"/>
              <a:t>multiple </a:t>
            </a:r>
            <a:r>
              <a:rPr lang="en-US" sz="1600"/>
              <a:t>passes over </a:t>
            </a:r>
            <a:r>
              <a:rPr lang="en-US" sz="1600" smtClean="0"/>
              <a:t>dataset (sorting),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smtClean="0"/>
              <a:t>multiple operations per input (additional dependencies), 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smtClean="0"/>
              <a:t>increased precision (lower clock rate, higher latency)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smtClean="0"/>
              <a:t>…each reduces throughput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dirty="0" smtClean="0"/>
              <a:t>Compensated Summation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91155"/>
            <a:ext cx="419100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spcAft>
                <a:spcPts val="0"/>
              </a:spcAft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Error Free Transformation</a:t>
            </a:r>
          </a:p>
          <a:p>
            <a:pPr marL="0" lvl="1" algn="ctr">
              <a:spcAft>
                <a:spcPts val="1200"/>
              </a:spcAft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 b = x +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	x =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Compensated summation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/>
              <a:t>Preserve the rounding error from each addition</a:t>
            </a:r>
          </a:p>
          <a:p>
            <a:pPr lvl="1">
              <a:spcAft>
                <a:spcPts val="0"/>
              </a:spcAft>
            </a:pPr>
            <a:r>
              <a:rPr lang="en-US"/>
              <a:t>Incorporate the </a:t>
            </a:r>
            <a:r>
              <a:rPr lang="en-US" smtClean="0"/>
              <a:t>errors into the final result</a:t>
            </a:r>
            <a:endParaRPr lang="en-US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>
              <a:spcAft>
                <a:spcPts val="1200"/>
              </a:spcAft>
            </a:pPr>
            <a:endParaRPr lang="en-US" dirty="0"/>
          </a:p>
          <a:p>
            <a:pPr marL="457200" lvl="1" indent="0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mtClean="0"/>
              <a:t>Three strategies: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mtClean="0"/>
              <a:t>Incorporate rounding errors from previous addition into </a:t>
            </a:r>
            <a:r>
              <a:rPr lang="en-US" dirty="0" smtClean="0"/>
              <a:t>subsequent addition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Accumulate </a:t>
            </a:r>
            <a:r>
              <a:rPr lang="en-US" smtClean="0"/>
              <a:t>the error separately </a:t>
            </a:r>
            <a:r>
              <a:rPr lang="en-US" dirty="0" smtClean="0"/>
              <a:t>and </a:t>
            </a:r>
            <a:r>
              <a:rPr lang="en-US" smtClean="0"/>
              <a:t>incorporate total error into </a:t>
            </a:r>
            <a:r>
              <a:rPr lang="en-US" dirty="0" smtClean="0"/>
              <a:t>the final result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Use extended precision adder (80- and 128-bit)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Adaptive Error Compensation in Subsequent Addition (AECSA)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00187"/>
            <a:ext cx="89916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dirty="0" smtClean="0"/>
              <a:t>Accumulated Error Compensation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8728" y="1981200"/>
            <a:ext cx="5628187" cy="1789701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981201"/>
            <a:ext cx="6252317" cy="1701276"/>
            <a:chOff x="304800" y="1981201"/>
            <a:chExt cx="6252317" cy="1701276"/>
          </a:xfrm>
        </p:grpSpPr>
        <p:grpSp>
          <p:nvGrpSpPr>
            <p:cNvPr id="8" name="Group 7"/>
            <p:cNvGrpSpPr/>
            <p:nvPr/>
          </p:nvGrpSpPr>
          <p:grpSpPr>
            <a:xfrm>
              <a:off x="3913284" y="2088230"/>
              <a:ext cx="1946132" cy="1153967"/>
              <a:chOff x="3913284" y="2088230"/>
              <a:chExt cx="1946132" cy="115396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915561" y="2471587"/>
                <a:ext cx="294284" cy="3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913284" y="2912079"/>
                <a:ext cx="294284" cy="3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</a:rPr>
                  <a:t>b</a:t>
                </a:r>
                <a:endParaRPr lang="en-US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64271" y="2088230"/>
                <a:ext cx="795145" cy="3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i="1" dirty="0" smtClean="0">
                    <a:solidFill>
                      <a:prstClr val="black"/>
                    </a:solidFill>
                    <a:latin typeface="Calibri"/>
                  </a:rPr>
                  <a:t>Sum</a:t>
                </a:r>
                <a:endParaRPr lang="en-US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04800" y="1981201"/>
              <a:ext cx="6252317" cy="1701276"/>
              <a:chOff x="304800" y="1981201"/>
              <a:chExt cx="6252317" cy="170127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04800" y="1981201"/>
                <a:ext cx="6252317" cy="1701276"/>
                <a:chOff x="577880" y="2352674"/>
                <a:chExt cx="5947612" cy="1586141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650366" y="2352674"/>
                  <a:ext cx="3008876" cy="315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Value Reduction Circuit (VRC)</a:t>
                  </a:r>
                  <a:endPara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577880" y="2721238"/>
                  <a:ext cx="5947612" cy="1217577"/>
                  <a:chOff x="577880" y="2721238"/>
                  <a:chExt cx="5947612" cy="121757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77880" y="2721238"/>
                    <a:ext cx="5157384" cy="1217577"/>
                    <a:chOff x="577880" y="2721238"/>
                    <a:chExt cx="5157384" cy="1217577"/>
                  </a:xfrm>
                </p:grpSpPr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4306530" y="3007727"/>
                      <a:ext cx="1428734" cy="334237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Custom Adder</a:t>
                      </a:r>
                      <a:endParaRPr kumimoji="0" lang="en-US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9" name="Trapezoid 18"/>
                    <p:cNvSpPr/>
                    <p:nvPr/>
                  </p:nvSpPr>
                  <p:spPr>
                    <a:xfrm rot="5400000">
                      <a:off x="3221874" y="3099903"/>
                      <a:ext cx="883341" cy="317005"/>
                    </a:xfrm>
                    <a:prstGeom prst="trapezoid">
                      <a:avLst>
                        <a:gd name="adj" fmla="val 60045"/>
                      </a:avLst>
                    </a:prstGeom>
                    <a:solidFill>
                      <a:srgbClr val="4F81B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>
                      <a:off x="3822048" y="3079349"/>
                      <a:ext cx="484482" cy="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stealth" w="med" len="med"/>
                    </a:ln>
                    <a:effectLst/>
                  </p:spPr>
                </p:cxn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2529322" y="2888356"/>
                      <a:ext cx="348471" cy="334237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2529321" y="3485208"/>
                      <a:ext cx="348471" cy="334237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cxnSp>
                  <p:nvCxnSpPr>
                    <p:cNvPr id="23" name="Elbow Connector 22"/>
                    <p:cNvCxnSpPr>
                      <a:stCxn id="21" idx="3"/>
                    </p:cNvCxnSpPr>
                    <p:nvPr/>
                  </p:nvCxnSpPr>
                  <p:spPr>
                    <a:xfrm>
                      <a:off x="2877794" y="3055475"/>
                      <a:ext cx="627249" cy="119371"/>
                    </a:xfrm>
                    <a:prstGeom prst="bentConnector3">
                      <a:avLst>
                        <a:gd name="adj1" fmla="val 33081"/>
                      </a:avLst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stealth" w="med" len="med"/>
                    </a:ln>
                    <a:effectLst/>
                  </p:spPr>
                </p:cxnSp>
                <p:cxnSp>
                  <p:nvCxnSpPr>
                    <p:cNvPr id="24" name="Elbow Connector 23"/>
                    <p:cNvCxnSpPr>
                      <a:stCxn id="22" idx="3"/>
                    </p:cNvCxnSpPr>
                    <p:nvPr/>
                  </p:nvCxnSpPr>
                  <p:spPr>
                    <a:xfrm flipV="1">
                      <a:off x="2877793" y="3509082"/>
                      <a:ext cx="627251" cy="143244"/>
                    </a:xfrm>
                    <a:prstGeom prst="bentConnector3">
                      <a:avLst>
                        <a:gd name="adj1" fmla="val 33081"/>
                      </a:avLst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stealth" w="med" len="med"/>
                    </a:ln>
                    <a:effectLst/>
                  </p:spPr>
                </p:cxn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>
                      <a:off x="2285391" y="3341964"/>
                      <a:ext cx="1219652" cy="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stealth" w="med" len="med"/>
                    </a:ln>
                    <a:effectLst/>
                  </p:spPr>
                </p:cxnSp>
                <p:cxnSp>
                  <p:nvCxnSpPr>
                    <p:cNvPr id="26" name="Elbow Connector 25"/>
                    <p:cNvCxnSpPr>
                      <a:endCxn id="21" idx="1"/>
                    </p:cNvCxnSpPr>
                    <p:nvPr/>
                  </p:nvCxnSpPr>
                  <p:spPr>
                    <a:xfrm rot="5400000" flipH="1" flipV="1">
                      <a:off x="2264113" y="3076754"/>
                      <a:ext cx="286489" cy="243931"/>
                    </a:xfrm>
                    <a:prstGeom prst="bentConnector2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stealth" w="med" len="med"/>
                    </a:ln>
                    <a:effectLst/>
                  </p:spPr>
                </p:cxnSp>
                <p:cxnSp>
                  <p:nvCxnSpPr>
                    <p:cNvPr id="27" name="Elbow Connector 26"/>
                    <p:cNvCxnSpPr>
                      <a:endCxn id="22" idx="1"/>
                    </p:cNvCxnSpPr>
                    <p:nvPr/>
                  </p:nvCxnSpPr>
                  <p:spPr>
                    <a:xfrm rot="16200000" flipH="1">
                      <a:off x="2252175" y="3375179"/>
                      <a:ext cx="310363" cy="243930"/>
                    </a:xfrm>
                    <a:prstGeom prst="bentConnector2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stealth" w="med" len="med"/>
                    </a:ln>
                    <a:effectLst/>
                  </p:spPr>
                </p:cxnSp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>
                      <a:off x="2041461" y="3341964"/>
                      <a:ext cx="243930" cy="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stealth" w="med" len="med"/>
                    </a:ln>
                    <a:effectLst/>
                  </p:spPr>
                </p:cxn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926351" y="3246467"/>
                      <a:ext cx="1115110" cy="190993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Input FIFO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p:txBody>
                </p: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>
                      <a:off x="577880" y="3341964"/>
                      <a:ext cx="348471" cy="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stealth" w="med" len="med"/>
                    </a:ln>
                    <a:effectLst/>
                  </p:spPr>
                </p:cxnSp>
                <p:cxnSp>
                  <p:nvCxnSpPr>
                    <p:cNvPr id="31" name="Elbow Connector 30"/>
                    <p:cNvCxnSpPr/>
                    <p:nvPr/>
                  </p:nvCxnSpPr>
                  <p:spPr>
                    <a:xfrm rot="10800000" flipV="1">
                      <a:off x="2285394" y="3453305"/>
                      <a:ext cx="1536654" cy="485510"/>
                    </a:xfrm>
                    <a:prstGeom prst="bentConnector3">
                      <a:avLst>
                        <a:gd name="adj1" fmla="val -13225"/>
                      </a:avLst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none"/>
                    </a:ln>
                    <a:effectLst/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V="1">
                      <a:off x="2285391" y="3652326"/>
                      <a:ext cx="0" cy="286489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" name="Elbow Connector 32"/>
                    <p:cNvCxnSpPr/>
                    <p:nvPr/>
                  </p:nvCxnSpPr>
                  <p:spPr>
                    <a:xfrm rot="10800000">
                      <a:off x="3261114" y="2721240"/>
                      <a:ext cx="2474150" cy="381984"/>
                    </a:xfrm>
                    <a:prstGeom prst="bentConnector3">
                      <a:avLst>
                        <a:gd name="adj1" fmla="val -8100"/>
                      </a:avLst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none"/>
                    </a:ln>
                    <a:effectLst/>
                  </p:spPr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3261113" y="2721238"/>
                      <a:ext cx="0" cy="286489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" name="Straight Arrow Connector 34"/>
                    <p:cNvCxnSpPr/>
                    <p:nvPr/>
                  </p:nvCxnSpPr>
                  <p:spPr>
                    <a:xfrm>
                      <a:off x="3261113" y="3007727"/>
                      <a:ext cx="243930" cy="0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tailEnd type="stealth" w="med" len="med"/>
                    </a:ln>
                    <a:effectLst/>
                  </p:spPr>
                </p:cxnSp>
                <p:sp>
                  <p:nvSpPr>
                    <p:cNvPr id="36" name="TextBox 35"/>
                    <p:cNvSpPr txBox="1"/>
                    <p:nvPr/>
                  </p:nvSpPr>
                  <p:spPr>
                    <a:xfrm rot="16200000">
                      <a:off x="3344154" y="3102809"/>
                      <a:ext cx="648011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Select</a:t>
                      </a:r>
                    </a:p>
                  </p:txBody>
                </p:sp>
              </p:grp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6246715" y="3606527"/>
                    <a:ext cx="278777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dash"/>
                    <a:tailEnd type="stealth" w="med" len="med"/>
                  </a:ln>
                  <a:effectLst/>
                </p:spPr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V="1">
                    <a:off x="6246715" y="3114836"/>
                    <a:ext cx="0" cy="48625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931780" y="3101355"/>
                    <a:ext cx="314935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</p:cxnSp>
            </p:grp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3715856" y="2954734"/>
                <a:ext cx="509303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med" len="med"/>
              </a:ln>
              <a:effectLst/>
            </p:spPr>
          </p:cxnSp>
        </p:grpSp>
      </p:grpSp>
      <p:grpSp>
        <p:nvGrpSpPr>
          <p:cNvPr id="40" name="Group 39"/>
          <p:cNvGrpSpPr/>
          <p:nvPr/>
        </p:nvGrpSpPr>
        <p:grpSpPr>
          <a:xfrm>
            <a:off x="738664" y="2928444"/>
            <a:ext cx="8099735" cy="3015156"/>
            <a:chOff x="738664" y="2928444"/>
            <a:chExt cx="8099735" cy="3015156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8213690" y="3402040"/>
              <a:ext cx="36785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stealth" w="med" len="med"/>
            </a:ln>
            <a:effectLst/>
          </p:spPr>
        </p:cxnSp>
        <p:grpSp>
          <p:nvGrpSpPr>
            <p:cNvPr id="42" name="Group 41"/>
            <p:cNvGrpSpPr/>
            <p:nvPr/>
          </p:nvGrpSpPr>
          <p:grpSpPr>
            <a:xfrm>
              <a:off x="738664" y="2928444"/>
              <a:ext cx="8099735" cy="3015156"/>
              <a:chOff x="738664" y="2928444"/>
              <a:chExt cx="8099735" cy="3015156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38664" y="4029143"/>
                <a:ext cx="5194323" cy="1875157"/>
              </a:xfrm>
              <a:prstGeom prst="round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12700" cap="flat" cmpd="sng" algn="ctr">
                <a:noFill/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68948" y="3237423"/>
                <a:ext cx="1648461" cy="358499"/>
              </a:xfrm>
              <a:prstGeom prst="rect">
                <a:avLst/>
              </a:prstGeom>
              <a:solidFill>
                <a:srgbClr val="4F81B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FP Adder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5127995" y="4939311"/>
                <a:ext cx="1147894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6275889" y="3519102"/>
                <a:ext cx="0" cy="142118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6275889" y="3519101"/>
                <a:ext cx="29305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tailEnd type="stealth" w="med" len="med"/>
              </a:ln>
              <a:effectLst/>
            </p:spPr>
          </p:cxnSp>
          <p:sp>
            <p:nvSpPr>
              <p:cNvPr id="48" name="Rectangle 47"/>
              <p:cNvSpPr/>
              <p:nvPr/>
            </p:nvSpPr>
            <p:spPr>
              <a:xfrm>
                <a:off x="3345293" y="4187944"/>
                <a:ext cx="1758358" cy="368319"/>
              </a:xfrm>
              <a:prstGeom prst="rect">
                <a:avLst/>
              </a:prstGeom>
              <a:solidFill>
                <a:srgbClr val="4F81B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Error FIFO</a:t>
                </a:r>
              </a:p>
            </p:txBody>
          </p:sp>
          <p:cxnSp>
            <p:nvCxnSpPr>
              <p:cNvPr id="49" name="Elbow Connector 48"/>
              <p:cNvCxnSpPr/>
              <p:nvPr/>
            </p:nvCxnSpPr>
            <p:spPr>
              <a:xfrm rot="16200000" flipH="1">
                <a:off x="5052670" y="3588047"/>
                <a:ext cx="1576712" cy="257505"/>
              </a:xfrm>
              <a:prstGeom prst="bentConnector3">
                <a:avLst>
                  <a:gd name="adj1" fmla="val 337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5103651" y="4505153"/>
                <a:ext cx="866122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/>
              </a:ln>
              <a:effectLst/>
            </p:spPr>
          </p:cxnSp>
          <p:sp>
            <p:nvSpPr>
              <p:cNvPr id="51" name="Trapezoid 50"/>
              <p:cNvSpPr/>
              <p:nvPr/>
            </p:nvSpPr>
            <p:spPr>
              <a:xfrm rot="5400000">
                <a:off x="2077329" y="4827067"/>
                <a:ext cx="865840" cy="308071"/>
              </a:xfrm>
              <a:prstGeom prst="trapezoid">
                <a:avLst>
                  <a:gd name="adj" fmla="val 60045"/>
                </a:avLst>
              </a:prstGeom>
              <a:solidFill>
                <a:srgbClr val="4F81B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52" name="Elbow Connector 51"/>
              <p:cNvCxnSpPr>
                <a:stCxn id="48" idx="1"/>
              </p:cNvCxnSpPr>
              <p:nvPr/>
            </p:nvCxnSpPr>
            <p:spPr>
              <a:xfrm rot="10800000" flipV="1">
                <a:off x="2340741" y="4372104"/>
                <a:ext cx="1004552" cy="273349"/>
              </a:xfrm>
              <a:prstGeom prst="bentConnector3">
                <a:avLst>
                  <a:gd name="adj1" fmla="val 117137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med" len="med"/>
              </a:ln>
              <a:effectLst/>
            </p:spPr>
          </p:cxnSp>
          <p:sp>
            <p:nvSpPr>
              <p:cNvPr id="53" name="Rectangle 52"/>
              <p:cNvSpPr/>
              <p:nvPr/>
            </p:nvSpPr>
            <p:spPr>
              <a:xfrm>
                <a:off x="1183978" y="4466561"/>
                <a:ext cx="366324" cy="358499"/>
              </a:xfrm>
              <a:prstGeom prst="rect">
                <a:avLst/>
              </a:prstGeom>
              <a:solidFill>
                <a:srgbClr val="4F81B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83977" y="4978702"/>
                <a:ext cx="366324" cy="358499"/>
              </a:xfrm>
              <a:prstGeom prst="rect">
                <a:avLst/>
              </a:prstGeom>
              <a:solidFill>
                <a:srgbClr val="4F81B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55" name="Elbow Connector 54"/>
              <p:cNvCxnSpPr>
                <a:stCxn id="53" idx="3"/>
              </p:cNvCxnSpPr>
              <p:nvPr/>
            </p:nvCxnSpPr>
            <p:spPr>
              <a:xfrm>
                <a:off x="1550302" y="4645810"/>
                <a:ext cx="805913" cy="179249"/>
              </a:xfrm>
              <a:prstGeom prst="bentConnector3">
                <a:avLst>
                  <a:gd name="adj1" fmla="val 3355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med" len="med"/>
              </a:ln>
              <a:effectLst/>
            </p:spPr>
          </p:cxnSp>
          <p:cxnSp>
            <p:nvCxnSpPr>
              <p:cNvPr id="56" name="Elbow Connector 55"/>
              <p:cNvCxnSpPr/>
              <p:nvPr/>
            </p:nvCxnSpPr>
            <p:spPr>
              <a:xfrm flipV="1">
                <a:off x="1550302" y="5029917"/>
                <a:ext cx="805915" cy="128036"/>
              </a:xfrm>
              <a:prstGeom prst="bentConnector3">
                <a:avLst>
                  <a:gd name="adj1" fmla="val 34416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med" len="med"/>
              </a:ln>
              <a:effectLst/>
            </p:spPr>
          </p:cxnSp>
          <p:cxnSp>
            <p:nvCxnSpPr>
              <p:cNvPr id="57" name="Elbow Connector 56"/>
              <p:cNvCxnSpPr>
                <a:stCxn id="53" idx="1"/>
                <a:endCxn id="54" idx="1"/>
              </p:cNvCxnSpPr>
              <p:nvPr/>
            </p:nvCxnSpPr>
            <p:spPr>
              <a:xfrm rot="10800000" flipV="1">
                <a:off x="1183978" y="4645810"/>
                <a:ext cx="1" cy="512141"/>
              </a:xfrm>
              <a:prstGeom prst="bentConnector3">
                <a:avLst>
                  <a:gd name="adj1" fmla="val 2286010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stealth" w="med" len="med"/>
                <a:tailEnd type="stealth" w="med" len="med"/>
              </a:ln>
              <a:effectLst/>
            </p:spPr>
          </p:cxnSp>
          <p:cxnSp>
            <p:nvCxnSpPr>
              <p:cNvPr id="58" name="Elbow Connector 57"/>
              <p:cNvCxnSpPr/>
              <p:nvPr/>
            </p:nvCxnSpPr>
            <p:spPr>
              <a:xfrm rot="10800000" flipV="1">
                <a:off x="948683" y="5133895"/>
                <a:ext cx="1715604" cy="536196"/>
              </a:xfrm>
              <a:prstGeom prst="bentConnector3">
                <a:avLst>
                  <a:gd name="adj1" fmla="val -11452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948680" y="5157952"/>
                <a:ext cx="0" cy="51214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670570" y="4841794"/>
                <a:ext cx="69601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med" len="med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676660" y="5005256"/>
                <a:ext cx="69601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med" len="med"/>
              </a:ln>
              <a:effectLst/>
            </p:spPr>
          </p:cxnSp>
          <p:cxnSp>
            <p:nvCxnSpPr>
              <p:cNvPr id="62" name="Elbow Connector 61"/>
              <p:cNvCxnSpPr>
                <a:stCxn id="65" idx="3"/>
              </p:cNvCxnSpPr>
              <p:nvPr/>
            </p:nvCxnSpPr>
            <p:spPr>
              <a:xfrm flipH="1">
                <a:off x="2099789" y="4939312"/>
                <a:ext cx="2784232" cy="556331"/>
              </a:xfrm>
              <a:prstGeom prst="bentConnector3">
                <a:avLst>
                  <a:gd name="adj1" fmla="val -8631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2099790" y="5234775"/>
                <a:ext cx="0" cy="26086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2099789" y="5234773"/>
                <a:ext cx="256427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med" len="med"/>
              </a:ln>
              <a:effectLst/>
            </p:spPr>
          </p:cxnSp>
          <p:sp>
            <p:nvSpPr>
              <p:cNvPr id="65" name="Rectangle 64"/>
              <p:cNvSpPr/>
              <p:nvPr/>
            </p:nvSpPr>
            <p:spPr>
              <a:xfrm>
                <a:off x="3382090" y="4760062"/>
                <a:ext cx="1501931" cy="358499"/>
              </a:xfrm>
              <a:prstGeom prst="rect">
                <a:avLst/>
              </a:prstGeom>
              <a:solidFill>
                <a:srgbClr val="4F81B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FP Adder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6200000">
                <a:off x="2134347" y="4778513"/>
                <a:ext cx="736334" cy="323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Select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356867" y="4211296"/>
                <a:ext cx="731420" cy="56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i="1" dirty="0" smtClean="0">
                    <a:solidFill>
                      <a:prstClr val="black"/>
                    </a:solidFill>
                    <a:latin typeface="Calibri"/>
                  </a:rPr>
                  <a:t>Input Error</a:t>
                </a:r>
                <a:endParaRPr lang="en-US" sz="2400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913698" y="4526165"/>
                <a:ext cx="411173" cy="3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en-US" sz="1400" baseline="-25000" dirty="0" smtClean="0">
                    <a:solidFill>
                      <a:prstClr val="black"/>
                    </a:solidFill>
                    <a:latin typeface="Calibri"/>
                  </a:rPr>
                  <a:t>1</a:t>
                </a:r>
                <a:endParaRPr lang="en-US" sz="1400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44143" y="4946865"/>
                <a:ext cx="367855" cy="3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latin typeface="Calibri"/>
                  </a:rPr>
                  <a:t>e</a:t>
                </a:r>
                <a:r>
                  <a:rPr lang="en-US" sz="1400" baseline="-25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endParaRPr lang="en-US" sz="1100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822887" y="4662761"/>
                <a:ext cx="641902" cy="3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i="1" dirty="0" smtClean="0">
                    <a:solidFill>
                      <a:prstClr val="black"/>
                    </a:solidFill>
                    <a:latin typeface="Calibri"/>
                  </a:rPr>
                  <a:t>Error</a:t>
                </a:r>
                <a:endParaRPr lang="en-US" sz="2400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176260" y="3136867"/>
                <a:ext cx="662139" cy="56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i="1" dirty="0" smtClean="0">
                    <a:solidFill>
                      <a:prstClr val="black"/>
                    </a:solidFill>
                    <a:latin typeface="Calibri"/>
                  </a:rPr>
                  <a:t>Final Result</a:t>
                </a:r>
                <a:endParaRPr lang="en-US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946291" y="5605046"/>
                <a:ext cx="29866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Error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Reduction Circuit (ERC)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73" name="Content Placeholder 2"/>
          <p:cNvSpPr>
            <a:spLocks noGrp="1"/>
          </p:cNvSpPr>
          <p:nvPr>
            <p:ph idx="1"/>
          </p:nvPr>
        </p:nvSpPr>
        <p:spPr>
          <a:xfrm>
            <a:off x="457200" y="1358378"/>
            <a:ext cx="8229600" cy="4648200"/>
          </a:xfrm>
        </p:spPr>
        <p:txBody>
          <a:bodyPr/>
          <a:lstStyle/>
          <a:p>
            <a:r>
              <a:rPr lang="en-US" dirty="0" smtClean="0"/>
              <a:t>Accumulate the extracted error, compensate in the end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583404" y="3242197"/>
            <a:ext cx="1641075" cy="1027478"/>
            <a:chOff x="3583404" y="3242197"/>
            <a:chExt cx="1641075" cy="1027478"/>
          </a:xfrm>
        </p:grpSpPr>
        <p:cxnSp>
          <p:nvCxnSpPr>
            <p:cNvPr id="75" name="Elbow Connector 74"/>
            <p:cNvCxnSpPr/>
            <p:nvPr/>
          </p:nvCxnSpPr>
          <p:spPr>
            <a:xfrm>
              <a:off x="3583404" y="3518616"/>
              <a:ext cx="1520247" cy="751059"/>
            </a:xfrm>
            <a:prstGeom prst="bentConnector3">
              <a:avLst>
                <a:gd name="adj1" fmla="val 116289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stealth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>
              <a:off x="3585906" y="3292755"/>
              <a:ext cx="0" cy="2258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343528" y="3242197"/>
              <a:ext cx="880951" cy="56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1" dirty="0" smtClean="0">
                  <a:solidFill>
                    <a:prstClr val="black"/>
                  </a:solidFill>
                  <a:latin typeface="Calibri"/>
                </a:rPr>
                <a:t>Error Set Status</a:t>
              </a:r>
              <a:endParaRPr lang="en-US" sz="2400" i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1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smtClean="0"/>
              <a:t>Heterogeneous computing, why?</a:t>
            </a:r>
          </a:p>
          <a:p>
            <a:endParaRPr lang="en-US" sz="1600"/>
          </a:p>
          <a:p>
            <a:r>
              <a:rPr lang="en-US" sz="1600" smtClean="0"/>
              <a:t>“Emerging” processor technology:</a:t>
            </a:r>
          </a:p>
          <a:p>
            <a:pPr lvl="1"/>
            <a:r>
              <a:rPr lang="en-US" sz="1400" smtClean="0"/>
              <a:t>GPGPU architecture and programming</a:t>
            </a:r>
          </a:p>
          <a:p>
            <a:pPr lvl="1"/>
            <a:r>
              <a:rPr lang="en-US" sz="1400" smtClean="0"/>
              <a:t>FPGA architecture and programming</a:t>
            </a:r>
          </a:p>
          <a:p>
            <a:pPr lvl="1"/>
            <a:r>
              <a:rPr lang="en-US" sz="1400" smtClean="0"/>
              <a:t>DSP architecture and programming</a:t>
            </a:r>
          </a:p>
          <a:p>
            <a:pPr marL="0" indent="0">
              <a:buNone/>
            </a:pPr>
            <a:endParaRPr lang="en-US" sz="1600" smtClean="0"/>
          </a:p>
          <a:p>
            <a:r>
              <a:rPr lang="en-US" sz="1600" smtClean="0"/>
              <a:t>Applications:</a:t>
            </a:r>
          </a:p>
          <a:p>
            <a:pPr lvl="1"/>
            <a:r>
              <a:rPr lang="en-US" sz="1400"/>
              <a:t>Linear algebra</a:t>
            </a:r>
          </a:p>
          <a:p>
            <a:pPr lvl="1"/>
            <a:r>
              <a:rPr lang="en-US" sz="1400" smtClean="0"/>
              <a:t>Computer vision</a:t>
            </a:r>
          </a:p>
          <a:p>
            <a:pPr lvl="1"/>
            <a:r>
              <a:rPr lang="en-US" sz="1400" smtClean="0"/>
              <a:t>Computational biology</a:t>
            </a:r>
          </a:p>
          <a:p>
            <a:pPr lvl="1"/>
            <a:r>
              <a:rPr lang="en-US" sz="1400" smtClean="0"/>
              <a:t>Data mining</a:t>
            </a:r>
          </a:p>
          <a:p>
            <a:pPr lvl="1"/>
            <a:endParaRPr lang="en-US" sz="1400"/>
          </a:p>
          <a:p>
            <a:r>
              <a:rPr lang="en-US" sz="1600" smtClean="0"/>
              <a:t>Tools:</a:t>
            </a:r>
          </a:p>
          <a:p>
            <a:pPr lvl="1"/>
            <a:r>
              <a:rPr lang="en-US" sz="1400" smtClean="0"/>
              <a:t>Pipeline synthesis</a:t>
            </a:r>
          </a:p>
          <a:p>
            <a:pPr lvl="1"/>
            <a:r>
              <a:rPr lang="en-US" sz="1400" smtClean="0"/>
              <a:t>Domain specific language</a:t>
            </a:r>
          </a:p>
          <a:p>
            <a:pPr lvl="1"/>
            <a:r>
              <a:rPr lang="en-US" sz="1400" smtClean="0"/>
              <a:t>Automatic scratchpad allocation</a:t>
            </a:r>
          </a:p>
        </p:txBody>
      </p:sp>
    </p:spTree>
    <p:extLst>
      <p:ext uri="{BB962C8B-B14F-4D97-AF65-F5344CB8AC3E}">
        <p14:creationId xmlns:p14="http://schemas.microsoft.com/office/powerpoint/2010/main" val="2829622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Preview of Results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000" kern="0" smtClean="0"/>
              <a:t>Varying </a:t>
            </a:r>
            <a:r>
              <a:rPr lang="az-Cyrl-AZ" sz="2000" kern="0" smtClean="0"/>
              <a:t>к</a:t>
            </a:r>
            <a:r>
              <a:rPr lang="en-US" sz="2000" kern="0" smtClean="0"/>
              <a:t> and Exp. Range = 32, Set Size = 100</a:t>
            </a:r>
            <a:endParaRPr lang="en-US" sz="2400" kern="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1591647" y="3840480"/>
          <a:ext cx="5717663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257"/>
                <a:gridCol w="728257"/>
                <a:gridCol w="773460"/>
                <a:gridCol w="795655"/>
                <a:gridCol w="825358"/>
                <a:gridCol w="895668"/>
                <a:gridCol w="97100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Exp</a:t>
                      </a:r>
                      <a:r>
                        <a:rPr lang="en-US" sz="1200" b="1" baseline="0" dirty="0" smtClean="0">
                          <a:latin typeface="+mn-lt"/>
                        </a:rPr>
                        <a:t>. Range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1200" b="1" dirty="0" smtClean="0">
                          <a:latin typeface="+mn-lt"/>
                        </a:rPr>
                        <a:t>к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Red. </a:t>
                      </a:r>
                      <a:r>
                        <a:rPr lang="en-US" sz="1200" b="1" dirty="0" err="1" smtClean="0">
                          <a:latin typeface="+mn-lt"/>
                        </a:rPr>
                        <a:t>Ckt</a:t>
                      </a:r>
                      <a:r>
                        <a:rPr lang="en-US" sz="1200" b="1" dirty="0" smtClean="0">
                          <a:latin typeface="+mn-lt"/>
                        </a:rPr>
                        <a:t>.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AECSA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AEC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EPRC80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+mn-lt"/>
                        </a:rPr>
                        <a:t>EPRC128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</a:tr>
              <a:tr h="2488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32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32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32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32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32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36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32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30480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000" kern="0" smtClean="0"/>
              <a:t>Number of LSBs in Mantissa in Error</a:t>
            </a:r>
          </a:p>
          <a:p>
            <a:r>
              <a:rPr lang="en-US" sz="2000" kern="0" smtClean="0"/>
              <a:t>(Compared with infinite precision)</a:t>
            </a:r>
            <a:endParaRPr lang="en-US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50241" y="1891351"/>
                <a:ext cx="2043518" cy="9280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κ</m:t>
                      </m:r>
                      <m:r>
                        <a:rPr lang="en-US" b="0" i="1" kern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𝑎𝑖</m:t>
                              </m:r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num>
                        <m:den>
                          <m:r>
                            <a:rPr lang="en-US" i="1" ker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nary>
                            <m:naryPr>
                              <m:chr m:val="∑"/>
                              <m:ctrlP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 kern="0" baseline="-25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41" y="1891351"/>
                <a:ext cx="2043518" cy="9280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5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Matrix-Vector Multiply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905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75406" y="2666206"/>
            <a:ext cx="1524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278" name="TextBox 11"/>
          <p:cNvSpPr txBox="1">
            <a:spLocks noChangeArrowheads="1"/>
          </p:cNvSpPr>
          <p:nvPr/>
        </p:nvSpPr>
        <p:spPr bwMode="auto">
          <a:xfrm>
            <a:off x="762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4279" name="TextBox 12"/>
          <p:cNvSpPr txBox="1">
            <a:spLocks noChangeArrowheads="1"/>
          </p:cNvSpPr>
          <p:nvPr/>
        </p:nvSpPr>
        <p:spPr bwMode="auto">
          <a:xfrm>
            <a:off x="1066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0" name="TextBox 13"/>
          <p:cNvSpPr txBox="1">
            <a:spLocks noChangeArrowheads="1"/>
          </p:cNvSpPr>
          <p:nvPr/>
        </p:nvSpPr>
        <p:spPr bwMode="auto">
          <a:xfrm>
            <a:off x="1371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1676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2" name="TextBox 15"/>
          <p:cNvSpPr txBox="1">
            <a:spLocks noChangeArrowheads="1"/>
          </p:cNvSpPr>
          <p:nvPr/>
        </p:nvSpPr>
        <p:spPr bwMode="auto">
          <a:xfrm>
            <a:off x="1981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4283" name="TextBox 16"/>
          <p:cNvSpPr txBox="1">
            <a:spLocks noChangeArrowheads="1"/>
          </p:cNvSpPr>
          <p:nvPr/>
        </p:nvSpPr>
        <p:spPr bwMode="auto">
          <a:xfrm>
            <a:off x="2286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4" name="TextBox 17"/>
          <p:cNvSpPr txBox="1">
            <a:spLocks noChangeArrowheads="1"/>
          </p:cNvSpPr>
          <p:nvPr/>
        </p:nvSpPr>
        <p:spPr bwMode="auto">
          <a:xfrm>
            <a:off x="7620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5" name="TextBox 18"/>
          <p:cNvSpPr txBox="1">
            <a:spLocks noChangeArrowheads="1"/>
          </p:cNvSpPr>
          <p:nvPr/>
        </p:nvSpPr>
        <p:spPr bwMode="auto">
          <a:xfrm>
            <a:off x="10668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6" name="TextBox 19"/>
          <p:cNvSpPr txBox="1">
            <a:spLocks noChangeArrowheads="1"/>
          </p:cNvSpPr>
          <p:nvPr/>
        </p:nvSpPr>
        <p:spPr bwMode="auto">
          <a:xfrm>
            <a:off x="13716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7" name="TextBox 20"/>
          <p:cNvSpPr txBox="1">
            <a:spLocks noChangeArrowheads="1"/>
          </p:cNvSpPr>
          <p:nvPr/>
        </p:nvSpPr>
        <p:spPr bwMode="auto">
          <a:xfrm>
            <a:off x="16764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288" name="TextBox 21"/>
          <p:cNvSpPr txBox="1">
            <a:spLocks noChangeArrowheads="1"/>
          </p:cNvSpPr>
          <p:nvPr/>
        </p:nvSpPr>
        <p:spPr bwMode="auto">
          <a:xfrm>
            <a:off x="19812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9" name="TextBox 22"/>
          <p:cNvSpPr txBox="1">
            <a:spLocks noChangeArrowheads="1"/>
          </p:cNvSpPr>
          <p:nvPr/>
        </p:nvSpPr>
        <p:spPr bwMode="auto">
          <a:xfrm>
            <a:off x="22860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4290" name="TextBox 23"/>
          <p:cNvSpPr txBox="1">
            <a:spLocks noChangeArrowheads="1"/>
          </p:cNvSpPr>
          <p:nvPr/>
        </p:nvSpPr>
        <p:spPr bwMode="auto">
          <a:xfrm>
            <a:off x="7620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4291" name="TextBox 24"/>
          <p:cNvSpPr txBox="1">
            <a:spLocks noChangeArrowheads="1"/>
          </p:cNvSpPr>
          <p:nvPr/>
        </p:nvSpPr>
        <p:spPr bwMode="auto">
          <a:xfrm>
            <a:off x="10668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2" name="TextBox 25"/>
          <p:cNvSpPr txBox="1">
            <a:spLocks noChangeArrowheads="1"/>
          </p:cNvSpPr>
          <p:nvPr/>
        </p:nvSpPr>
        <p:spPr bwMode="auto">
          <a:xfrm>
            <a:off x="13716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3" name="TextBox 26"/>
          <p:cNvSpPr txBox="1">
            <a:spLocks noChangeArrowheads="1"/>
          </p:cNvSpPr>
          <p:nvPr/>
        </p:nvSpPr>
        <p:spPr bwMode="auto">
          <a:xfrm>
            <a:off x="16764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4" name="TextBox 27"/>
          <p:cNvSpPr txBox="1">
            <a:spLocks noChangeArrowheads="1"/>
          </p:cNvSpPr>
          <p:nvPr/>
        </p:nvSpPr>
        <p:spPr bwMode="auto">
          <a:xfrm>
            <a:off x="19812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4295" name="TextBox 28"/>
          <p:cNvSpPr txBox="1">
            <a:spLocks noChangeArrowheads="1"/>
          </p:cNvSpPr>
          <p:nvPr/>
        </p:nvSpPr>
        <p:spPr bwMode="auto">
          <a:xfrm>
            <a:off x="22860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296" name="TextBox 29"/>
          <p:cNvSpPr txBox="1">
            <a:spLocks noChangeArrowheads="1"/>
          </p:cNvSpPr>
          <p:nvPr/>
        </p:nvSpPr>
        <p:spPr bwMode="auto">
          <a:xfrm>
            <a:off x="7620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4297" name="TextBox 30"/>
          <p:cNvSpPr txBox="1">
            <a:spLocks noChangeArrowheads="1"/>
          </p:cNvSpPr>
          <p:nvPr/>
        </p:nvSpPr>
        <p:spPr bwMode="auto">
          <a:xfrm>
            <a:off x="10668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8" name="TextBox 31"/>
          <p:cNvSpPr txBox="1">
            <a:spLocks noChangeArrowheads="1"/>
          </p:cNvSpPr>
          <p:nvPr/>
        </p:nvSpPr>
        <p:spPr bwMode="auto">
          <a:xfrm>
            <a:off x="13716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9" name="TextBox 32"/>
          <p:cNvSpPr txBox="1">
            <a:spLocks noChangeArrowheads="1"/>
          </p:cNvSpPr>
          <p:nvPr/>
        </p:nvSpPr>
        <p:spPr bwMode="auto">
          <a:xfrm>
            <a:off x="16764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0" name="TextBox 33"/>
          <p:cNvSpPr txBox="1">
            <a:spLocks noChangeArrowheads="1"/>
          </p:cNvSpPr>
          <p:nvPr/>
        </p:nvSpPr>
        <p:spPr bwMode="auto">
          <a:xfrm>
            <a:off x="19812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1" name="TextBox 34"/>
          <p:cNvSpPr txBox="1">
            <a:spLocks noChangeArrowheads="1"/>
          </p:cNvSpPr>
          <p:nvPr/>
        </p:nvSpPr>
        <p:spPr bwMode="auto">
          <a:xfrm>
            <a:off x="22860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2" name="TextBox 35"/>
          <p:cNvSpPr txBox="1">
            <a:spLocks noChangeArrowheads="1"/>
          </p:cNvSpPr>
          <p:nvPr/>
        </p:nvSpPr>
        <p:spPr bwMode="auto">
          <a:xfrm>
            <a:off x="7620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3" name="TextBox 36"/>
          <p:cNvSpPr txBox="1">
            <a:spLocks noChangeArrowheads="1"/>
          </p:cNvSpPr>
          <p:nvPr/>
        </p:nvSpPr>
        <p:spPr bwMode="auto">
          <a:xfrm>
            <a:off x="10668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4" name="TextBox 37"/>
          <p:cNvSpPr txBox="1">
            <a:spLocks noChangeArrowheads="1"/>
          </p:cNvSpPr>
          <p:nvPr/>
        </p:nvSpPr>
        <p:spPr bwMode="auto">
          <a:xfrm>
            <a:off x="13716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305" name="TextBox 38"/>
          <p:cNvSpPr txBox="1">
            <a:spLocks noChangeArrowheads="1"/>
          </p:cNvSpPr>
          <p:nvPr/>
        </p:nvSpPr>
        <p:spPr bwMode="auto">
          <a:xfrm>
            <a:off x="16764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6" name="TextBox 39"/>
          <p:cNvSpPr txBox="1">
            <a:spLocks noChangeArrowheads="1"/>
          </p:cNvSpPr>
          <p:nvPr/>
        </p:nvSpPr>
        <p:spPr bwMode="auto">
          <a:xfrm>
            <a:off x="19812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4307" name="TextBox 40"/>
          <p:cNvSpPr txBox="1">
            <a:spLocks noChangeArrowheads="1"/>
          </p:cNvSpPr>
          <p:nvPr/>
        </p:nvSpPr>
        <p:spPr bwMode="auto">
          <a:xfrm>
            <a:off x="22860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8" name="TextBox 41"/>
          <p:cNvSpPr txBox="1">
            <a:spLocks noChangeArrowheads="1"/>
          </p:cNvSpPr>
          <p:nvPr/>
        </p:nvSpPr>
        <p:spPr bwMode="auto">
          <a:xfrm>
            <a:off x="7620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9" name="TextBox 42"/>
          <p:cNvSpPr txBox="1">
            <a:spLocks noChangeArrowheads="1"/>
          </p:cNvSpPr>
          <p:nvPr/>
        </p:nvSpPr>
        <p:spPr bwMode="auto">
          <a:xfrm>
            <a:off x="10668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0" name="TextBox 43"/>
          <p:cNvSpPr txBox="1">
            <a:spLocks noChangeArrowheads="1"/>
          </p:cNvSpPr>
          <p:nvPr/>
        </p:nvSpPr>
        <p:spPr bwMode="auto">
          <a:xfrm>
            <a:off x="13716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1" name="TextBox 44"/>
          <p:cNvSpPr txBox="1">
            <a:spLocks noChangeArrowheads="1"/>
          </p:cNvSpPr>
          <p:nvPr/>
        </p:nvSpPr>
        <p:spPr bwMode="auto">
          <a:xfrm>
            <a:off x="16764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4312" name="TextBox 45"/>
          <p:cNvSpPr txBox="1">
            <a:spLocks noChangeArrowheads="1"/>
          </p:cNvSpPr>
          <p:nvPr/>
        </p:nvSpPr>
        <p:spPr bwMode="auto">
          <a:xfrm>
            <a:off x="19812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3" name="TextBox 46"/>
          <p:cNvSpPr txBox="1">
            <a:spLocks noChangeArrowheads="1"/>
          </p:cNvSpPr>
          <p:nvPr/>
        </p:nvSpPr>
        <p:spPr bwMode="auto">
          <a:xfrm>
            <a:off x="22860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85800" y="3429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38400" y="1905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04207" y="2666206"/>
            <a:ext cx="1524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38400" y="3429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>
            <a:off x="2971800" y="2514600"/>
            <a:ext cx="685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810000" y="1905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val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10000" y="2373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col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810000" y="2906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ptr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495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800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05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410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715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019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324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629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934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239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543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495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8006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1054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4102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7150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019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3246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6294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9342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2390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43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4958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8006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054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4102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7150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943600" y="2895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324600" y="2895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4958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8006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1054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4102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7150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60198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3246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6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6294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7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9342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72390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9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543800" y="1524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10</a:t>
            </a:r>
          </a:p>
        </p:txBody>
      </p:sp>
      <p:sp>
        <p:nvSpPr>
          <p:cNvPr id="103" name="Down Arrow 102"/>
          <p:cNvSpPr/>
          <p:nvPr/>
        </p:nvSpPr>
        <p:spPr>
          <a:xfrm rot="2506123">
            <a:off x="3603625" y="3325813"/>
            <a:ext cx="260350" cy="9001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447800" y="4648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(A,0) (B,4) (0,0) (C,3) (D,4) (0,0)…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400800" y="42672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/>
              <a:t>  Group vol/col</a:t>
            </a:r>
          </a:p>
          <a:p>
            <a:pPr>
              <a:buFont typeface="Arial" pitchFamily="34" charset="0"/>
              <a:buChar char="•"/>
            </a:pPr>
            <a:r>
              <a:rPr lang="en-US" sz="1400"/>
              <a:t>  Zero-terminate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/>
      <p:bldP spid="10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dirty="0" smtClean="0"/>
              <a:t>Sparse Matrix-Vector Multiply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spcBef>
                <a:spcPts val="363"/>
              </a:spcBef>
              <a:buFont typeface="Symbol" charset="2"/>
              <a:buChar char=""/>
            </a:pPr>
            <a:r>
              <a:rPr lang="en-US" sz="2400" dirty="0" smtClean="0"/>
              <a:t>Code for </a:t>
            </a:r>
            <a:r>
              <a:rPr lang="en-US" sz="2400" dirty="0" smtClean="0">
                <a:latin typeface="Verdana" charset="0"/>
              </a:rPr>
              <a:t>y </a:t>
            </a:r>
            <a:r>
              <a:rPr lang="en-US" sz="2400" dirty="0">
                <a:latin typeface="Verdana" charset="0"/>
              </a:rPr>
              <a:t>= </a:t>
            </a:r>
            <a:r>
              <a:rPr lang="en-US" sz="2400" b="1" dirty="0" err="1" smtClean="0">
                <a:latin typeface="Verdana" charset="0"/>
              </a:rPr>
              <a:t>A</a:t>
            </a:r>
            <a:r>
              <a:rPr lang="en-US" sz="2400" dirty="0" err="1" smtClean="0">
                <a:latin typeface="Symbol" pitchFamily="18" charset="2"/>
              </a:rPr>
              <a:t>a</a:t>
            </a:r>
            <a:r>
              <a:rPr lang="en-US" sz="2400" dirty="0" err="1" smtClean="0">
                <a:latin typeface="Verdana" charset="0"/>
              </a:rPr>
              <a:t>x</a:t>
            </a:r>
            <a:r>
              <a:rPr lang="en-US" sz="2400" dirty="0" smtClean="0">
                <a:latin typeface="Verdana" charset="0"/>
              </a:rPr>
              <a:t> </a:t>
            </a:r>
            <a:r>
              <a:rPr lang="en-US" sz="2400" dirty="0">
                <a:latin typeface="Verdana" charset="0"/>
              </a:rPr>
              <a:t>+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Verdana" charset="0"/>
              </a:rPr>
              <a:t>y</a:t>
            </a:r>
            <a:endParaRPr lang="en-US" sz="2400" dirty="0">
              <a:latin typeface="Verdana" charset="0"/>
            </a:endParaRPr>
          </a:p>
          <a:p>
            <a:pPr marL="0" indent="0">
              <a:buNone/>
            </a:pPr>
            <a:endParaRPr lang="en-US" sz="2400" i="1" dirty="0" smtClean="0">
              <a:latin typeface="Cambria Math" pitchFamily="18" charset="0"/>
              <a:ea typeface="Cambria Math" pitchFamily="18" charset="0"/>
            </a:endParaRPr>
          </a:p>
          <a:p>
            <a:pPr lvl="1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row = 0</a:t>
            </a:r>
          </a:p>
          <a:p>
            <a:pPr lvl="1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0 to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number_of_nonzero_elements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do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if i </a:t>
            </a:r>
            <a:r>
              <a:rPr lang="en-US" sz="1800" b="1" dirty="0" smtClean="0">
                <a:latin typeface="Century Gothic" pitchFamily="34" charset="0"/>
                <a:cs typeface="Courier New" pitchFamily="49" charset="0"/>
              </a:rPr>
              <a:t>==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[row+1] then row=row+1, y[row]*=beta;</a:t>
            </a:r>
          </a:p>
          <a:p>
            <a:pPr lvl="2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y[row] = y[row] +  alpha * A[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 * x[col[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]]</a:t>
            </a:r>
          </a:p>
          <a:p>
            <a:pPr lvl="1"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lvl="1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228600" y="3267646"/>
            <a:ext cx="4186686" cy="1609154"/>
            <a:chOff x="80513" y="3424654"/>
            <a:chExt cx="4186686" cy="1609154"/>
          </a:xfrm>
        </p:grpSpPr>
        <p:sp>
          <p:nvSpPr>
            <p:cNvPr id="18" name="Oval 17"/>
            <p:cNvSpPr/>
            <p:nvPr/>
          </p:nvSpPr>
          <p:spPr>
            <a:xfrm>
              <a:off x="1405748" y="3424654"/>
              <a:ext cx="2861451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513" y="4633698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reduction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600200" y="3886200"/>
              <a:ext cx="91440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943600" y="3298576"/>
            <a:ext cx="2590800" cy="1453626"/>
            <a:chOff x="5225346" y="3272060"/>
            <a:chExt cx="2638813" cy="1453626"/>
          </a:xfrm>
        </p:grpSpPr>
        <p:sp>
          <p:nvSpPr>
            <p:cNvPr id="22" name="Oval 21"/>
            <p:cNvSpPr/>
            <p:nvPr/>
          </p:nvSpPr>
          <p:spPr>
            <a:xfrm>
              <a:off x="5225346" y="3272060"/>
              <a:ext cx="1678691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132729" y="3634264"/>
              <a:ext cx="436030" cy="7113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34947" y="4325576"/>
              <a:ext cx="2029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indirect indexing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06688" y="3161416"/>
            <a:ext cx="6237112" cy="2114006"/>
            <a:chOff x="1306688" y="2918460"/>
            <a:chExt cx="5856111" cy="2114006"/>
          </a:xfrm>
        </p:grpSpPr>
        <p:sp>
          <p:nvSpPr>
            <p:cNvPr id="14" name="Oval 13"/>
            <p:cNvSpPr/>
            <p:nvPr/>
          </p:nvSpPr>
          <p:spPr>
            <a:xfrm>
              <a:off x="1306688" y="2918460"/>
              <a:ext cx="5856111" cy="652045"/>
            </a:xfrm>
            <a:prstGeom prst="ellipse">
              <a:avLst/>
            </a:prstGeom>
            <a:noFill/>
            <a:ln>
              <a:solidFill>
                <a:srgbClr val="3366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2368" y="4109136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Low arithmetic intensity</a:t>
              </a:r>
            </a:p>
            <a:p>
              <a:pPr algn="ctr"/>
              <a:r>
                <a:rPr lang="en-US" dirty="0" smtClean="0"/>
                <a:t>(~3 flops / 24 bytes</a:t>
              </a:r>
              <a:r>
                <a:rPr lang="en-US" sz="1600" dirty="0" smtClean="0"/>
                <a:t>)</a:t>
              </a:r>
            </a:p>
            <a:p>
              <a:pPr algn="ctr"/>
              <a:r>
                <a:rPr lang="en-US" sz="1600" dirty="0" smtClean="0"/>
                <a:t>Memory bound kernel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444080" y="3570505"/>
              <a:ext cx="0" cy="5586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4648200" y="3786256"/>
            <a:ext cx="868680" cy="585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54634" y="1977480"/>
            <a:ext cx="7389859" cy="1375320"/>
            <a:chOff x="1354634" y="1977480"/>
            <a:chExt cx="7389859" cy="1375320"/>
          </a:xfrm>
        </p:grpSpPr>
        <p:sp>
          <p:nvSpPr>
            <p:cNvPr id="27" name="Oval 26"/>
            <p:cNvSpPr/>
            <p:nvPr/>
          </p:nvSpPr>
          <p:spPr>
            <a:xfrm>
              <a:off x="1354634" y="2700755"/>
              <a:ext cx="6798765" cy="652045"/>
            </a:xfrm>
            <a:prstGeom prst="ellipse">
              <a:avLst/>
            </a:prstGeom>
            <a:noFill/>
            <a:ln>
              <a:solidFill>
                <a:srgbClr val="3366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98189" y="1977480"/>
              <a:ext cx="324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conditional execution</a:t>
              </a:r>
              <a:endParaRPr lang="en-US" sz="1600" dirty="0" smtClean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162800" y="2377590"/>
              <a:ext cx="0" cy="365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4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Comparison</a:t>
            </a: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685800" y="1295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If FPGA Memory bandwidth scaled by adding multipliers/ accumulators to match GPU Memory Bandwidth for each matrix separately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7290669"/>
              </p:ext>
            </p:extLst>
          </p:nvPr>
        </p:nvGraphicFramePr>
        <p:xfrm>
          <a:off x="1612232" y="1961566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Buffer Location and Performance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371600"/>
          <a:ext cx="8991599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3004"/>
                <a:gridCol w="973004"/>
                <a:gridCol w="973004"/>
                <a:gridCol w="973004"/>
                <a:gridCol w="973004"/>
                <a:gridCol w="849980"/>
                <a:gridCol w="1066800"/>
                <a:gridCol w="990600"/>
                <a:gridCol w="1219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zeros</a:t>
                      </a:r>
                      <a:r>
                        <a:rPr lang="en-US" dirty="0" smtClean="0"/>
                        <a:t> per 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Gflops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Norm. </a:t>
                      </a:r>
                      <a:r>
                        <a:rPr lang="en-US" dirty="0" err="1" smtClean="0"/>
                        <a:t>Perf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</a:p>
                    <a:p>
                      <a:r>
                        <a:rPr lang="en-US" dirty="0" smtClean="0"/>
                        <a:t>S</a:t>
                      </a:r>
                    </a:p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C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C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</a:p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S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2.26</a:t>
                      </a:r>
                    </a:p>
                    <a:p>
                      <a:r>
                        <a:rPr lang="en-US" dirty="0" smtClean="0"/>
                        <a:t>1.84</a:t>
                      </a:r>
                    </a:p>
                    <a:p>
                      <a:r>
                        <a:rPr lang="en-US" dirty="0" smtClean="0"/>
                        <a:t>1.23</a:t>
                      </a:r>
                    </a:p>
                    <a:p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1.57</a:t>
                      </a:r>
                    </a:p>
                    <a:p>
                      <a:r>
                        <a:rPr lang="en-US" dirty="0" smtClean="0"/>
                        <a:t>1.28</a:t>
                      </a:r>
                    </a:p>
                    <a:p>
                      <a:r>
                        <a:rPr lang="en-US" dirty="0" smtClean="0"/>
                        <a:t>0.85</a:t>
                      </a:r>
                    </a:p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</a:p>
                    <a:p>
                      <a:r>
                        <a:rPr lang="en-US" dirty="0" smtClean="0"/>
                        <a:t>Median</a:t>
                      </a:r>
                    </a:p>
                    <a:p>
                      <a:r>
                        <a:rPr lang="en-US" dirty="0" smtClean="0"/>
                        <a:t>Worst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All cache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S</a:t>
                      </a:r>
                    </a:p>
                    <a:p>
                      <a:r>
                        <a:rPr lang="en-US" dirty="0" smtClean="0"/>
                        <a:t>C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</a:p>
                    <a:p>
                      <a:r>
                        <a:rPr lang="en-US" dirty="0" smtClean="0"/>
                        <a:t>C</a:t>
                      </a:r>
                    </a:p>
                    <a:p>
                      <a:r>
                        <a:rPr lang="en-US" dirty="0" smtClean="0"/>
                        <a:t>C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C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C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S</a:t>
                      </a:r>
                    </a:p>
                    <a:p>
                      <a:r>
                        <a:rPr lang="en-US" dirty="0" smtClean="0"/>
                        <a:t>L2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3.76</a:t>
                      </a:r>
                    </a:p>
                    <a:p>
                      <a:r>
                        <a:rPr lang="en-US" dirty="0" smtClean="0"/>
                        <a:t>3.55</a:t>
                      </a:r>
                    </a:p>
                    <a:p>
                      <a:r>
                        <a:rPr lang="en-US" dirty="0" smtClean="0"/>
                        <a:t>2.66</a:t>
                      </a:r>
                    </a:p>
                    <a:p>
                      <a:r>
                        <a:rPr lang="en-US" dirty="0" smtClean="0"/>
                        <a:t>2.51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</a:t>
                      </a:r>
                    </a:p>
                    <a:p>
                      <a:r>
                        <a:rPr lang="en-US" dirty="0" smtClean="0"/>
                        <a:t>1.41</a:t>
                      </a:r>
                    </a:p>
                    <a:p>
                      <a:r>
                        <a:rPr lang="en-US" dirty="0" smtClean="0"/>
                        <a:t>1.06</a:t>
                      </a:r>
                    </a:p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</a:p>
                    <a:p>
                      <a:r>
                        <a:rPr lang="en-US" dirty="0" smtClean="0"/>
                        <a:t>Median</a:t>
                      </a:r>
                    </a:p>
                    <a:p>
                      <a:r>
                        <a:rPr lang="en-US" dirty="0" smtClean="0"/>
                        <a:t>Worst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All cache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502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L1: level 1 SPRAM,  L2:level 2 SPRAM,  S:MSMC,  C:cache</a:t>
            </a:r>
          </a:p>
          <a:p>
            <a:r>
              <a:rPr lang="en-US" dirty="0" smtClean="0"/>
              <a:t>1: The results are normalized to the all cache configuration</a:t>
            </a:r>
          </a:p>
          <a:p>
            <a:r>
              <a:rPr lang="en-US" dirty="0" smtClean="0"/>
              <a:t>2: The worst amongst the configurations with SPRAM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Comparison vs. </a:t>
            </a:r>
            <a:r>
              <a:rPr lang="en-US" dirty="0" err="1" smtClean="0"/>
              <a:t>Nvidia</a:t>
            </a:r>
            <a:r>
              <a:rPr lang="en-US" dirty="0" smtClean="0"/>
              <a:t> TK1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4343400" cy="3719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5000"/>
            <a:ext cx="4343400" cy="37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Kernel/Memory Efficiency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376" y="1936233"/>
            <a:ext cx="854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fficiency =</a:t>
            </a:r>
          </a:p>
          <a:p>
            <a:r>
              <a:rPr lang="en-US" dirty="0" smtClean="0"/>
              <a:t>observed performance/((Arithmetic Intensity) X (Memory Bandwidth))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599"/>
            <a:ext cx="5076825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14600"/>
            <a:ext cx="5532488" cy="42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4" dirty="0"/>
              <a:t>Single precision </a:t>
            </a:r>
            <a:r>
              <a:rPr lang="en-US" sz="1504"/>
              <a:t>CSR sparse matrix vector multiply </a:t>
            </a:r>
            <a:r>
              <a:rPr lang="en-US" sz="1504" dirty="0"/>
              <a:t>kernel (</a:t>
            </a:r>
            <a:r>
              <a:rPr lang="en-US" sz="1504" dirty="0" err="1"/>
              <a:t>SpMV</a:t>
            </a:r>
            <a:r>
              <a:rPr lang="en-US" sz="1504" dirty="0"/>
              <a:t>):</a:t>
            </a:r>
          </a:p>
          <a:p>
            <a:pPr lvl="1"/>
            <a:r>
              <a:rPr lang="en-US" dirty="0" smtClean="0"/>
              <a:t>Memory bound (~0.25 flops/byte)</a:t>
            </a:r>
          </a:p>
          <a:p>
            <a:pPr lvl="1"/>
            <a:r>
              <a:rPr lang="en-US" dirty="0" smtClean="0"/>
              <a:t>Control dependent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Achieves </a:t>
            </a:r>
            <a:r>
              <a:rPr lang="en-US" b="1" dirty="0">
                <a:solidFill>
                  <a:srgbClr val="FF0000"/>
                </a:solidFill>
              </a:rPr>
              <a:t>0.7 raw </a:t>
            </a:r>
            <a:r>
              <a:rPr lang="en-US" b="1" dirty="0" smtClean="0">
                <a:solidFill>
                  <a:srgbClr val="FF0000"/>
                </a:solidFill>
              </a:rPr>
              <a:t>performance </a:t>
            </a:r>
            <a:r>
              <a:rPr lang="en-US" dirty="0" smtClean="0"/>
              <a:t>vs. Intel MKL on Ivy Bridge-i7</a:t>
            </a:r>
          </a:p>
          <a:p>
            <a:pPr lvl="1"/>
            <a:r>
              <a:rPr lang="en-US" dirty="0" smtClean="0"/>
              <a:t>Achieves </a:t>
            </a:r>
            <a:r>
              <a:rPr lang="en-US" b="1" dirty="0" smtClean="0">
                <a:solidFill>
                  <a:srgbClr val="FF0000"/>
                </a:solidFill>
              </a:rPr>
              <a:t>0.1 raw performance </a:t>
            </a:r>
            <a:r>
              <a:rPr lang="en-US" dirty="0" smtClean="0"/>
              <a:t>vs. NVIDIA </a:t>
            </a:r>
            <a:r>
              <a:rPr lang="en-US" dirty="0"/>
              <a:t>CUBLAS </a:t>
            </a:r>
            <a:r>
              <a:rPr lang="en-US" dirty="0" smtClean="0"/>
              <a:t>on GTX680 </a:t>
            </a:r>
            <a:r>
              <a:rPr lang="en-US" dirty="0" err="1" smtClean="0"/>
              <a:t>Keplar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Achieves </a:t>
            </a:r>
            <a:r>
              <a:rPr lang="en-US" b="1" dirty="0">
                <a:solidFill>
                  <a:srgbClr val="FF0000"/>
                </a:solidFill>
              </a:rPr>
              <a:t>5X</a:t>
            </a:r>
            <a:r>
              <a:rPr lang="en-US" dirty="0"/>
              <a:t> </a:t>
            </a:r>
            <a:r>
              <a:rPr lang="en-US" dirty="0" err="1"/>
              <a:t>Gflops</a:t>
            </a:r>
            <a:r>
              <a:rPr lang="en-US" dirty="0"/>
              <a:t>/Watt vs. </a:t>
            </a:r>
            <a:r>
              <a:rPr lang="en-US"/>
              <a:t>Intel </a:t>
            </a:r>
            <a:r>
              <a:rPr lang="en-US" smtClean="0"/>
              <a:t>Ivy Bridge-i7</a:t>
            </a:r>
            <a:endParaRPr lang="en-US" dirty="0"/>
          </a:p>
          <a:p>
            <a:pPr lvl="1"/>
            <a:r>
              <a:rPr lang="en-US" dirty="0"/>
              <a:t>Achieves </a:t>
            </a:r>
            <a:r>
              <a:rPr lang="en-US" b="1" dirty="0">
                <a:solidFill>
                  <a:srgbClr val="FF0000"/>
                </a:solidFill>
              </a:rPr>
              <a:t>equal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Gflops</a:t>
            </a:r>
            <a:r>
              <a:rPr lang="en-US" dirty="0"/>
              <a:t>/Watt vs. NVIDIA GTX680 </a:t>
            </a:r>
            <a:r>
              <a:rPr lang="en-US" dirty="0" err="1" smtClean="0"/>
              <a:t>Keplar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b="1" dirty="0" smtClean="0">
                <a:solidFill>
                  <a:srgbClr val="FF0000"/>
                </a:solidFill>
              </a:rPr>
              <a:t>50</a:t>
            </a:r>
            <a:r>
              <a:rPr lang="en-US" b="1" dirty="0">
                <a:solidFill>
                  <a:srgbClr val="FF0000"/>
                </a:solidFill>
              </a:rPr>
              <a:t>% more </a:t>
            </a:r>
            <a:r>
              <a:rPr lang="en-US" dirty="0" smtClean="0"/>
              <a:t>of </a:t>
            </a:r>
            <a:r>
              <a:rPr lang="en-US" dirty="0"/>
              <a:t>its peak DRAM b/w </a:t>
            </a:r>
            <a:r>
              <a:rPr lang="en-US" dirty="0" smtClean="0"/>
              <a:t>(.6 to .9) vs</a:t>
            </a:r>
            <a:r>
              <a:rPr lang="en-US" dirty="0"/>
              <a:t>. Intel Sandy Bridge-i7</a:t>
            </a:r>
          </a:p>
          <a:p>
            <a:pPr lvl="1"/>
            <a:r>
              <a:rPr lang="en-US" dirty="0"/>
              <a:t>Uses </a:t>
            </a:r>
            <a:r>
              <a:rPr lang="en-US" b="1" dirty="0" smtClean="0">
                <a:solidFill>
                  <a:srgbClr val="FF0000"/>
                </a:solidFill>
              </a:rPr>
              <a:t>3X more </a:t>
            </a:r>
            <a:r>
              <a:rPr lang="en-US" dirty="0"/>
              <a:t>of its peak DRAM b/w </a:t>
            </a:r>
            <a:r>
              <a:rPr lang="en-US" dirty="0" smtClean="0"/>
              <a:t>(.3 to .9) vs</a:t>
            </a:r>
            <a:r>
              <a:rPr lang="en-US" dirty="0"/>
              <a:t>. NVIDIA GTX680</a:t>
            </a:r>
          </a:p>
          <a:p>
            <a:pPr marL="0" indent="0">
              <a:buNone/>
            </a:pPr>
            <a:endParaRPr lang="en-US" sz="1053" dirty="0"/>
          </a:p>
          <a:p>
            <a:pPr marL="0" indent="0">
              <a:buNone/>
            </a:pPr>
            <a:r>
              <a:rPr lang="en-US" sz="1053"/>
              <a:t>Yang </a:t>
            </a:r>
            <a:r>
              <a:rPr lang="en-US" sz="1053" dirty="0" err="1"/>
              <a:t>Gao</a:t>
            </a:r>
            <a:r>
              <a:rPr lang="en-US" sz="1053" dirty="0"/>
              <a:t>, Jason D. Bakos, </a:t>
            </a:r>
            <a:r>
              <a:rPr lang="en-US" sz="1053" b="1" dirty="0"/>
              <a:t>"Sparse Matrix-Vector Multiply on the Texas Instruments C6678 Digital Signal Processor,"</a:t>
            </a:r>
            <a:r>
              <a:rPr lang="en-US" sz="1053" dirty="0"/>
              <a:t> Proc. The 24th IEEE International Conference on Application-specific Systems, Architectures and Processors, Washington D.C., June 5-7, 2013.</a:t>
            </a:r>
            <a:endParaRPr lang="en-US" sz="1504" dirty="0"/>
          </a:p>
        </p:txBody>
      </p:sp>
    </p:spTree>
    <p:extLst>
      <p:ext uri="{BB962C8B-B14F-4D97-AF65-F5344CB8AC3E}">
        <p14:creationId xmlns:p14="http://schemas.microsoft.com/office/powerpoint/2010/main" val="15656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SpMV</a:t>
            </a:r>
            <a:r>
              <a:rPr lang="en-US" dirty="0" smtClean="0"/>
              <a:t> Software Optimizations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17828" y="1939415"/>
          <a:ext cx="5544668" cy="32770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32184"/>
                <a:gridCol w="1334682"/>
                <a:gridCol w="977802"/>
              </a:tblGrid>
              <a:tr h="3666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Technique</a:t>
                      </a:r>
                      <a:endParaRPr lang="en-US" sz="120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Performance</a:t>
                      </a:r>
                      <a:endParaRPr lang="en-US" sz="120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Speedup</a:t>
                      </a:r>
                      <a:endParaRPr lang="en-US" sz="1200" dirty="0"/>
                    </a:p>
                  </a:txBody>
                  <a:tcPr marT="34375" marB="34375" anchor="ctr"/>
                </a:tc>
              </a:tr>
              <a:tr h="4354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Naïve</a:t>
                      </a:r>
                      <a:endParaRPr lang="en-US" sz="120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Gflops</a:t>
                      </a:r>
                      <a:endParaRPr lang="en-US" sz="1200" dirty="0" smtClean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34375" marB="34375" anchor="ctr"/>
                </a:tc>
              </a:tr>
              <a:tr h="4354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Double buffer in scratchpad using DMA</a:t>
                      </a:r>
                      <a:endParaRPr lang="en-US" sz="120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0.78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1.4X</a:t>
                      </a:r>
                    </a:p>
                  </a:txBody>
                  <a:tcPr marT="34375" marB="34375" anchor="ctr"/>
                </a:tc>
              </a:tr>
              <a:tr h="985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u="sng" smtClean="0"/>
                        <a:t>Fine grain loop</a:t>
                      </a:r>
                      <a:r>
                        <a:rPr lang="en-US" sz="1200" u="sng" baseline="0" smtClean="0"/>
                        <a:t> transformations</a:t>
                      </a:r>
                      <a:endParaRPr lang="en-US" sz="1200" u="sng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smtClean="0"/>
                        <a:t>Assembly </a:t>
                      </a:r>
                      <a:r>
                        <a:rPr lang="en-US" sz="1200" dirty="0" smtClean="0"/>
                        <a:t>language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Loop unroll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/>
                        <a:t>Predicated</a:t>
                      </a:r>
                      <a:r>
                        <a:rPr lang="en-US" sz="1200" baseline="0" dirty="0" smtClean="0"/>
                        <a:t> instructions</a:t>
                      </a:r>
                      <a:endParaRPr lang="en-US" sz="120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1.63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2.1X</a:t>
                      </a:r>
                    </a:p>
                  </a:txBody>
                  <a:tcPr marT="34375" marB="34375" anchor="ctr"/>
                </a:tc>
              </a:tr>
              <a:tr h="618751">
                <a:tc>
                  <a:txBody>
                    <a:bodyPr/>
                    <a:lstStyle/>
                    <a:p>
                      <a:pPr algn="ctr"/>
                      <a:r>
                        <a:rPr lang="en-US" sz="1200" u="sng" smtClean="0"/>
                        <a:t>Coarse grain loop transformation</a:t>
                      </a:r>
                    </a:p>
                    <a:p>
                      <a:pPr algn="ctr"/>
                      <a:r>
                        <a:rPr lang="en-US" sz="1200" smtClean="0"/>
                        <a:t>Loop</a:t>
                      </a:r>
                      <a:r>
                        <a:rPr lang="en-US" sz="1200" baseline="0" smtClean="0"/>
                        <a:t> </a:t>
                      </a:r>
                      <a:r>
                        <a:rPr lang="en-US" sz="1200" baseline="0" dirty="0" smtClean="0"/>
                        <a:t>fission</a:t>
                      </a:r>
                      <a:endParaRPr lang="en-US" sz="120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2.08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1.3X</a:t>
                      </a:r>
                    </a:p>
                  </a:txBody>
                  <a:tcPr marT="34375" marB="34375" anchor="ctr"/>
                </a:tc>
              </a:tr>
              <a:tr h="435417"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Total optimization effort</a:t>
                      </a:r>
                      <a:endParaRPr lang="en-US" sz="1200" b="1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3.8</a:t>
                      </a:r>
                      <a:r>
                        <a:rPr lang="en-US" sz="1200" b="1" baseline="0" smtClean="0"/>
                        <a:t> X</a:t>
                      </a:r>
                      <a:endParaRPr lang="en-US" sz="1200" b="1" dirty="0" smtClean="0"/>
                    </a:p>
                  </a:txBody>
                  <a:tcPr marT="34375" marB="34375"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47002" y="1996706"/>
            <a:ext cx="2739798" cy="33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On chip memory optimizations:  1.4 X</a:t>
            </a:r>
          </a:p>
          <a:p>
            <a:endParaRPr lang="en-US" kern="0" smtClean="0"/>
          </a:p>
          <a:p>
            <a:r>
              <a:rPr lang="en-US" kern="0" smtClean="0"/>
              <a:t>Loop pipelining:  2.7 X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5678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Computer Vision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/>
              <a:t>[DSP]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6480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CMOS Technology Scaling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" y="2197768"/>
            <a:ext cx="4191000" cy="283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www.maclife.com/files/u307916/sandy_bridge_wafer_angle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97768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1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r>
              <a:rPr lang="en-US" dirty="0" smtClean="0"/>
              <a:t>What is Optical Flow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15000" cy="4419600"/>
          </a:xfrm>
        </p:spPr>
        <p:txBody>
          <a:bodyPr/>
          <a:lstStyle/>
          <a:p>
            <a:r>
              <a:rPr lang="en-US" sz="2000" b="1" dirty="0" smtClean="0"/>
              <a:t>Evaluates the pixel movement in video stream</a:t>
            </a:r>
          </a:p>
          <a:p>
            <a:pPr lvl="1"/>
            <a:r>
              <a:rPr lang="en-US" sz="2000" dirty="0" smtClean="0"/>
              <a:t>Represented as a dense 2D fields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Many applications need to apply real-time optical flow</a:t>
            </a:r>
          </a:p>
          <a:p>
            <a:pPr lvl="1"/>
            <a:r>
              <a:rPr lang="en-US" sz="2000" dirty="0" smtClean="0"/>
              <a:t>Robotic vision</a:t>
            </a:r>
          </a:p>
          <a:p>
            <a:pPr lvl="1"/>
            <a:r>
              <a:rPr lang="en-US" sz="2000" dirty="0" smtClean="0"/>
              <a:t>Augmented reality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b="1" dirty="0" smtClean="0"/>
              <a:t>Computationally intensive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 descr="https://encrypted-tbn1.gstatic.com/images?q=tbn:ANd9GcTzpa4lR5UQyzFNgMTAO3eUIDnIlpjgb-cNVQB0N9qCjcprT476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447800"/>
            <a:ext cx="2664541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67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Gradient-based Optical Flow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371600"/>
            <a:ext cx="6324600" cy="4648200"/>
          </a:xfrm>
        </p:spPr>
        <p:txBody>
          <a:bodyPr/>
          <a:lstStyle/>
          <a:p>
            <a:r>
              <a:rPr lang="en-US" dirty="0" smtClean="0"/>
              <a:t>Optical flow evaluation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First-order approximation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891300"/>
            <a:ext cx="4191000" cy="47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1" y="2803956"/>
            <a:ext cx="5029200" cy="54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1" y="4343400"/>
            <a:ext cx="2743200" cy="8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Arrow Callout 8"/>
          <p:cNvSpPr/>
          <p:nvPr/>
        </p:nvSpPr>
        <p:spPr>
          <a:xfrm>
            <a:off x="5257800" y="4038600"/>
            <a:ext cx="2133600" cy="16002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formula with two unknowns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8" idx="2"/>
          </p:cNvCxnSpPr>
          <p:nvPr/>
        </p:nvCxnSpPr>
        <p:spPr>
          <a:xfrm rot="5400000">
            <a:off x="2565866" y="4052560"/>
            <a:ext cx="430074" cy="229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8" idx="2"/>
          </p:cNvCxnSpPr>
          <p:nvPr/>
        </p:nvCxnSpPr>
        <p:spPr>
          <a:xfrm rot="16200000" flipH="1">
            <a:off x="3004810" y="3843010"/>
            <a:ext cx="46738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8" idx="2"/>
          </p:cNvCxnSpPr>
          <p:nvPr/>
        </p:nvCxnSpPr>
        <p:spPr>
          <a:xfrm rot="16200000" flipH="1">
            <a:off x="3614410" y="3233410"/>
            <a:ext cx="467380" cy="190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52600" y="3429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Gradient of pixel in x, y and t direction, known</a:t>
            </a:r>
            <a:endParaRPr lang="en-US" sz="1400" dirty="0"/>
          </a:p>
        </p:txBody>
      </p:sp>
      <p:cxnSp>
        <p:nvCxnSpPr>
          <p:cNvPr id="53" name="Straight Arrow Connector 52"/>
          <p:cNvCxnSpPr>
            <a:stCxn id="59" idx="0"/>
          </p:cNvCxnSpPr>
          <p:nvPr/>
        </p:nvCxnSpPr>
        <p:spPr>
          <a:xfrm rot="16200000" flipV="1">
            <a:off x="3048000" y="4876800"/>
            <a:ext cx="533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9" idx="0"/>
          </p:cNvCxnSpPr>
          <p:nvPr/>
        </p:nvCxnSpPr>
        <p:spPr>
          <a:xfrm rot="5400000" flipH="1" flipV="1">
            <a:off x="3543300" y="50673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14600" y="5486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Optical flow, unknown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1219200"/>
            <a:ext cx="3505200" cy="1557754"/>
            <a:chOff x="5638800" y="990600"/>
            <a:chExt cx="3505200" cy="1557754"/>
          </a:xfrm>
        </p:grpSpPr>
        <p:sp>
          <p:nvSpPr>
            <p:cNvPr id="10" name="Rectangle 9"/>
            <p:cNvSpPr/>
            <p:nvPr/>
          </p:nvSpPr>
          <p:spPr>
            <a:xfrm>
              <a:off x="5867400" y="1676400"/>
              <a:ext cx="1371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7600" y="1676400"/>
              <a:ext cx="1371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3600" y="990600"/>
              <a:ext cx="381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.</a:t>
              </a:r>
              <a:endParaRPr lang="en-US" sz="8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6200" y="1219200"/>
              <a:ext cx="381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.</a:t>
              </a:r>
              <a:endParaRPr lang="en-US" sz="8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H="1">
              <a:off x="5905500" y="1714500"/>
              <a:ext cx="3048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38800" y="12954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(x, y, t)</a:t>
              </a:r>
              <a:endParaRPr lang="en-US" sz="16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7467600" y="1752600"/>
              <a:ext cx="6096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858000" y="12954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(x + </a:t>
              </a:r>
              <a:r>
                <a:rPr lang="el-GR" sz="1400" dirty="0" smtClean="0">
                  <a:latin typeface="Arial"/>
                  <a:cs typeface="Arial"/>
                </a:rPr>
                <a:t>Δ</a:t>
              </a:r>
              <a:r>
                <a:rPr lang="en-US" sz="1400" dirty="0" smtClean="0">
                  <a:latin typeface="Arial"/>
                  <a:cs typeface="Arial"/>
                </a:rPr>
                <a:t>x</a:t>
              </a:r>
              <a:r>
                <a:rPr lang="en-US" sz="1400" dirty="0" smtClean="0"/>
                <a:t>, y + </a:t>
              </a:r>
              <a:r>
                <a:rPr lang="el-GR" sz="1400" dirty="0" smtClean="0">
                  <a:latin typeface="Arial"/>
                  <a:cs typeface="Arial"/>
                </a:rPr>
                <a:t>Δ </a:t>
              </a:r>
              <a:r>
                <a:rPr lang="en-US" sz="1400" dirty="0" smtClean="0"/>
                <a:t>y, t + </a:t>
              </a:r>
              <a:r>
                <a:rPr lang="el-GR" sz="1400" dirty="0" smtClean="0">
                  <a:latin typeface="Arial"/>
                  <a:cs typeface="Arial"/>
                </a:rPr>
                <a:t>Δ</a:t>
              </a:r>
              <a:r>
                <a:rPr lang="en-US" sz="1400" dirty="0" smtClean="0">
                  <a:latin typeface="Arial"/>
                  <a:cs typeface="Arial"/>
                </a:rPr>
                <a:t>t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48400" y="22098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Frame t</a:t>
              </a:r>
              <a:endParaRPr lang="en-US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43800" y="22098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Frame t + </a:t>
              </a:r>
              <a:r>
                <a:rPr lang="el-GR" sz="1600" dirty="0" smtClean="0">
                  <a:latin typeface="Arial"/>
                  <a:cs typeface="Arial"/>
                </a:rPr>
                <a:t>Δ</a:t>
              </a:r>
              <a:r>
                <a:rPr lang="en-US" sz="1600" dirty="0" smtClean="0">
                  <a:latin typeface="Arial"/>
                  <a:cs typeface="Arial"/>
                </a:rPr>
                <a:t>t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03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8" grpId="0"/>
      <p:bldP spid="5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Lucas </a:t>
            </a:r>
            <a:r>
              <a:rPr lang="en-US" dirty="0" err="1" smtClean="0"/>
              <a:t>Kanade</a:t>
            </a:r>
            <a:r>
              <a:rPr lang="en-US" dirty="0" smtClean="0"/>
              <a:t> Method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2057400"/>
          <a:ext cx="41148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/>
                <a:gridCol w="1371600"/>
                <a:gridCol w="1371600"/>
              </a:tblGrid>
              <a:tr h="345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x-1,y-1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x,y-1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x+1,y-1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x-1,y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x,y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x+1,y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x-1,y+1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x,y+1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x+1,y+1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3716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we assume the pixel adjacent to the center has the same optical flow as the center</a:t>
            </a:r>
            <a:endParaRPr lang="en-US" sz="1400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09042"/>
              </p:ext>
            </p:extLst>
          </p:nvPr>
        </p:nvGraphicFramePr>
        <p:xfrm>
          <a:off x="4351338" y="1854200"/>
          <a:ext cx="4354512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8" name="Equation" r:id="rId3" imgW="3504960" imgH="1218960" progId="Equation.3">
                  <p:embed/>
                </p:oleObj>
              </mc:Choice>
              <mc:Fallback>
                <p:oleObj name="Equation" r:id="rId3" imgW="350496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1854200"/>
                        <a:ext cx="4354512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64044"/>
              </p:ext>
            </p:extLst>
          </p:nvPr>
        </p:nvGraphicFramePr>
        <p:xfrm>
          <a:off x="1241425" y="3378200"/>
          <a:ext cx="2778125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9" name="Equation" r:id="rId5" imgW="2234880" imgH="1218960" progId="Equation.3">
                  <p:embed/>
                </p:oleObj>
              </mc:Choice>
              <mc:Fallback>
                <p:oleObj name="Equation" r:id="rId5" imgW="22348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3378200"/>
                        <a:ext cx="2778125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51132"/>
              </p:ext>
            </p:extLst>
          </p:nvPr>
        </p:nvGraphicFramePr>
        <p:xfrm>
          <a:off x="4518025" y="3394075"/>
          <a:ext cx="15779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0" name="Equation" r:id="rId7" imgW="1269720" imgH="1143000" progId="Equation.3">
                  <p:embed/>
                </p:oleObj>
              </mc:Choice>
              <mc:Fallback>
                <p:oleObj name="Equation" r:id="rId7" imgW="12697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394075"/>
                        <a:ext cx="1577975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</a:t>
            </a:r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600200" y="4876800"/>
          <a:ext cx="43878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1" name="Equation" r:id="rId9" imgW="3530520" imgH="914400" progId="Equation.3">
                  <p:embed/>
                </p:oleObj>
              </mc:Choice>
              <mc:Fallback>
                <p:oleObj name="Equation" r:id="rId9" imgW="35305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76800"/>
                        <a:ext cx="438785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96000" y="53340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Least  Square Method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3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Derivative Computation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000530" y="2339269"/>
            <a:ext cx="14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127216" y="1468802"/>
            <a:ext cx="60809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127216" y="19260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3735308" y="14688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735308" y="19260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3352800" y="1676400"/>
            <a:ext cx="762000" cy="1166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000530" y="3863269"/>
            <a:ext cx="14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3127216" y="2992802"/>
            <a:ext cx="60809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3127216" y="34500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3735308" y="29928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3735308" y="34500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3771900" y="3467100"/>
            <a:ext cx="533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514600" y="5638800"/>
            <a:ext cx="14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2930253" y="5029200"/>
            <a:ext cx="60809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029200" y="5562600"/>
            <a:ext cx="17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n+1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5496355" y="50408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3276600" y="4800600"/>
            <a:ext cx="1" cy="468667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3276600" y="4800600"/>
            <a:ext cx="2527383" cy="0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0292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 – B + C – D) / 2</a:t>
            </a:r>
            <a:endParaRPr lang="en-US" dirty="0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879600" y="1447800"/>
          <a:ext cx="685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" name="Equation" r:id="rId3" imgW="342720" imgH="393480" progId="Equation.3">
                  <p:embed/>
                </p:oleObj>
              </mc:Choice>
              <mc:Fallback>
                <p:oleObj name="Equation" r:id="rId3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1447800"/>
                        <a:ext cx="685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"/>
          <p:cNvGraphicFramePr>
            <a:graphicFrameLocks noChangeAspect="1"/>
          </p:cNvGraphicFramePr>
          <p:nvPr/>
        </p:nvGraphicFramePr>
        <p:xfrm>
          <a:off x="1803400" y="2941638"/>
          <a:ext cx="6858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Equation" r:id="rId5" imgW="342720" imgH="419040" progId="Equation.3">
                  <p:embed/>
                </p:oleObj>
              </mc:Choice>
              <mc:Fallback>
                <p:oleObj name="Equation" r:id="rId5" imgW="342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941638"/>
                        <a:ext cx="6858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1752600" y="4800600"/>
          <a:ext cx="685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Equation" r:id="rId7" imgW="342720" imgH="393480" progId="Equation.3">
                  <p:embed/>
                </p:oleObj>
              </mc:Choice>
              <mc:Fallback>
                <p:oleObj name="Equation" r:id="rId7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00600"/>
                        <a:ext cx="685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flipV="1">
            <a:off x="3352800" y="2133600"/>
            <a:ext cx="762000" cy="1166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162300" y="3459480"/>
            <a:ext cx="541020" cy="762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5791200" y="4800600"/>
            <a:ext cx="0" cy="4619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196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19600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7432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43200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43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343400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670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67000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029200" y="3276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 – C + </a:t>
            </a:r>
            <a:r>
              <a:rPr lang="en-US" altLang="zh-CN" dirty="0" smtClean="0"/>
              <a:t>B</a:t>
            </a:r>
            <a:r>
              <a:rPr lang="en-US" dirty="0" smtClean="0"/>
              <a:t> – D) / 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514600" y="5029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105400" y="5029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324600" y="510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-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Lucas </a:t>
            </a:r>
            <a:r>
              <a:rPr lang="en-US" dirty="0" err="1" smtClean="0"/>
              <a:t>Kanade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r>
              <a:rPr lang="en-US" sz="2400" dirty="0" smtClean="0"/>
              <a:t>Input: Frame n, frame n+1, window size w</a:t>
            </a:r>
            <a:endParaRPr lang="en-US" sz="2000" dirty="0" smtClean="0"/>
          </a:p>
          <a:p>
            <a:r>
              <a:rPr lang="en-US" sz="2400" dirty="0" smtClean="0"/>
              <a:t>Output: Optical flow field F</a:t>
            </a:r>
          </a:p>
          <a:p>
            <a:endParaRPr lang="en-US" sz="2400" dirty="0" smtClean="0"/>
          </a:p>
          <a:p>
            <a:r>
              <a:rPr lang="en-US" sz="2400" dirty="0" smtClean="0"/>
              <a:t>For each pixel x, y</a:t>
            </a:r>
          </a:p>
          <a:p>
            <a:r>
              <a:rPr lang="en-US" sz="2400" dirty="0" smtClean="0"/>
              <a:t>    Compute </a:t>
            </a:r>
            <a:r>
              <a:rPr lang="en-US" sz="2400" dirty="0" err="1" smtClean="0"/>
              <a:t>x,y,t</a:t>
            </a:r>
            <a:r>
              <a:rPr lang="en-US" sz="2400" dirty="0" smtClean="0"/>
              <a:t> derivative matrices </a:t>
            </a:r>
            <a:r>
              <a:rPr lang="en-US" sz="2400" dirty="0" err="1" smtClean="0"/>
              <a:t>Dx</a:t>
            </a:r>
            <a:r>
              <a:rPr lang="en-US" sz="2400" dirty="0" smtClean="0"/>
              <a:t>, </a:t>
            </a:r>
            <a:r>
              <a:rPr lang="en-US" sz="2400" dirty="0" err="1" smtClean="0"/>
              <a:t>Dy</a:t>
            </a:r>
            <a:r>
              <a:rPr lang="en-US" sz="2400" dirty="0" smtClean="0"/>
              <a:t>, </a:t>
            </a:r>
            <a:r>
              <a:rPr lang="en-US" sz="2400" dirty="0" err="1" smtClean="0"/>
              <a:t>Dt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for its neighbor window</a:t>
            </a:r>
          </a:p>
          <a:p>
            <a:r>
              <a:rPr lang="en-US" sz="2400" dirty="0" smtClean="0"/>
              <a:t>    Compute optical flow by the least square</a:t>
            </a:r>
          </a:p>
          <a:p>
            <a:pPr>
              <a:buNone/>
            </a:pPr>
            <a:r>
              <a:rPr lang="en-US" sz="2400" dirty="0" smtClean="0"/>
              <a:t>      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Lucas </a:t>
            </a:r>
            <a:r>
              <a:rPr lang="en-US" dirty="0" err="1" smtClean="0"/>
              <a:t>Kanade</a:t>
            </a:r>
            <a:r>
              <a:rPr lang="en-US" dirty="0" smtClean="0"/>
              <a:t> </a:t>
            </a:r>
            <a:r>
              <a:rPr lang="en-US" altLang="zh-CN" dirty="0" smtClean="0"/>
              <a:t>Method on DSP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Derivative computation</a:t>
            </a:r>
          </a:p>
          <a:p>
            <a:pPr lvl="1"/>
            <a:r>
              <a:rPr lang="en-US" sz="2400" dirty="0" smtClean="0"/>
              <a:t>SIMD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arithmetic</a:t>
            </a:r>
          </a:p>
          <a:p>
            <a:pPr lvl="1"/>
            <a:r>
              <a:rPr lang="en-US" sz="2400" dirty="0" smtClean="0"/>
              <a:t>Data interleaving</a:t>
            </a: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Least square method</a:t>
            </a:r>
          </a:p>
          <a:p>
            <a:pPr lvl="1"/>
            <a:r>
              <a:rPr lang="en-US" sz="2400" dirty="0" smtClean="0"/>
              <a:t>Loop unrolling</a:t>
            </a:r>
          </a:p>
          <a:p>
            <a:pPr lvl="1"/>
            <a:r>
              <a:rPr lang="en-US" sz="2400" dirty="0" smtClean="0"/>
              <a:t>SIMD load &amp; arithmetic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6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 Computation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71600"/>
            <a:ext cx="368546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447800"/>
          <a:ext cx="1905000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250"/>
                <a:gridCol w="476250"/>
                <a:gridCol w="476250"/>
                <a:gridCol w="476250"/>
              </a:tblGrid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352800"/>
          <a:ext cx="18288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</a:tblGrid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67000" y="3352800"/>
          <a:ext cx="17526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4200"/>
                <a:gridCol w="584200"/>
                <a:gridCol w="584200"/>
              </a:tblGrid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Derivative Computation (</a:t>
            </a:r>
            <a:r>
              <a:rPr lang="en-US" dirty="0" err="1" smtClean="0"/>
              <a:t>Dx</a:t>
            </a:r>
            <a:r>
              <a:rPr lang="en-US" dirty="0" smtClean="0"/>
              <a:t>, </a:t>
            </a:r>
            <a:r>
              <a:rPr lang="en-US" dirty="0" err="1" smtClean="0"/>
              <a:t>Dy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4507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Interleave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4846320"/>
          <a:ext cx="40386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95800" y="3276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Cycle 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4343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Cycle 2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5105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Cycle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8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dirty="0" smtClean="0"/>
              <a:t>Required computations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1752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1752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752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xDx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xDy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yDy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xDt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yDt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1143000" y="1943100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10" idx="0"/>
          </p:cNvCxnSpPr>
          <p:nvPr/>
        </p:nvCxnSpPr>
        <p:spPr>
          <a:xfrm rot="16200000" flipH="1">
            <a:off x="2933700" y="22098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9" idx="0"/>
          </p:cNvCxnSpPr>
          <p:nvPr/>
        </p:nvCxnSpPr>
        <p:spPr>
          <a:xfrm rot="5400000">
            <a:off x="2362200" y="1866900"/>
            <a:ext cx="381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9" idx="0"/>
          </p:cNvCxnSpPr>
          <p:nvPr/>
        </p:nvCxnSpPr>
        <p:spPr>
          <a:xfrm rot="16200000" flipH="1">
            <a:off x="1714500" y="21336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1" idx="0"/>
          </p:cNvCxnSpPr>
          <p:nvPr/>
        </p:nvCxnSpPr>
        <p:spPr>
          <a:xfrm rot="16200000" flipH="1">
            <a:off x="2857500" y="990600"/>
            <a:ext cx="38100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2" idx="0"/>
          </p:cNvCxnSpPr>
          <p:nvPr/>
        </p:nvCxnSpPr>
        <p:spPr>
          <a:xfrm rot="16200000" flipH="1">
            <a:off x="4076700" y="1066800"/>
            <a:ext cx="381000" cy="2514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1" idx="0"/>
          </p:cNvCxnSpPr>
          <p:nvPr/>
        </p:nvCxnSpPr>
        <p:spPr>
          <a:xfrm rot="16200000" flipH="1">
            <a:off x="4152900" y="22860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2" idx="0"/>
          </p:cNvCxnSpPr>
          <p:nvPr/>
        </p:nvCxnSpPr>
        <p:spPr>
          <a:xfrm rot="16200000" flipH="1">
            <a:off x="4724400" y="1714500"/>
            <a:ext cx="3810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3000" y="1752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Multiplication x 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0" y="251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Accumulation x 5</a:t>
            </a:r>
            <a:endParaRPr lang="en-US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381000" y="3048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 to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device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66800" y="3352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57400" y="3352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76600" y="3352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267200" y="3352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057400" y="3733800"/>
            <a:ext cx="22098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10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</a:t>
            </a:r>
            <a:r>
              <a:rPr lang="en-US" dirty="0" err="1" smtClean="0"/>
              <a:t>Mul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3434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2-way SIMD </a:t>
            </a:r>
            <a:r>
              <a:rPr lang="en-US" dirty="0" err="1" smtClean="0"/>
              <a:t>Mul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066800" y="4876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xDy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57400" y="4876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yDy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86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a+bj</a:t>
            </a:r>
            <a:r>
              <a:rPr lang="en-US" dirty="0" smtClean="0"/>
              <a:t>)(</a:t>
            </a:r>
            <a:r>
              <a:rPr lang="en-US" dirty="0" err="1" smtClean="0"/>
              <a:t>c+dj</a:t>
            </a:r>
            <a:r>
              <a:rPr lang="en-US" dirty="0" smtClean="0"/>
              <a:t>) = (ac-</a:t>
            </a:r>
            <a:r>
              <a:rPr lang="en-US" dirty="0" err="1" smtClean="0"/>
              <a:t>bd</a:t>
            </a:r>
            <a:r>
              <a:rPr lang="en-US" dirty="0" smtClean="0"/>
              <a:t>) + (</a:t>
            </a:r>
            <a:r>
              <a:rPr lang="en-US" dirty="0" err="1" smtClean="0"/>
              <a:t>ad+bc</a:t>
            </a:r>
            <a:r>
              <a:rPr lang="en-US" dirty="0" smtClean="0"/>
              <a:t>)j 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066800" y="5257800"/>
            <a:ext cx="990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yDx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57400" y="5257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xDx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276600" y="4876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xDt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267200" y="4876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</a:rPr>
              <a:t>yDt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5400000">
            <a:off x="1485106" y="4305300"/>
            <a:ext cx="11437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3694906" y="4305300"/>
            <a:ext cx="11437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066800"/>
          </a:xfrm>
        </p:spPr>
        <p:txBody>
          <a:bodyPr/>
          <a:lstStyle/>
          <a:p>
            <a:r>
              <a:rPr lang="en-US" dirty="0" smtClean="0"/>
              <a:t>Unrolled 2x</a:t>
            </a:r>
          </a:p>
          <a:p>
            <a:pPr lvl="1"/>
            <a:r>
              <a:rPr lang="en-US" dirty="0" smtClean="0"/>
              <a:t>Group up loads into SIMD operation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2895600"/>
          <a:ext cx="17526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4200"/>
                <a:gridCol w="584200"/>
                <a:gridCol w="584200"/>
              </a:tblGrid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895600"/>
          <a:ext cx="40386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Dx,Dy,Dt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4495800"/>
          <a:ext cx="17526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0" baseline="0" dirty="0" smtClean="0">
                          <a:solidFill>
                            <a:schemeClr val="bg1"/>
                          </a:solidFill>
                        </a:rPr>
                        <a:t>-10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bg1"/>
                          </a:solidFill>
                        </a:rPr>
                        <a:t>-10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5486400"/>
          <a:ext cx="17526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-10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Dx,Dy,Dt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126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DxDx,DxDy,DyDy,DxDt,DyDt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52800" y="4495800"/>
          <a:ext cx="37338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760"/>
                <a:gridCol w="746760"/>
                <a:gridCol w="746760"/>
                <a:gridCol w="746760"/>
                <a:gridCol w="7467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52800" y="5117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DxDx,DxDy,DyDy,DxDt,DyDt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5486400"/>
          <a:ext cx="37338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760"/>
                <a:gridCol w="746760"/>
                <a:gridCol w="746760"/>
                <a:gridCol w="746760"/>
                <a:gridCol w="7467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-100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>
            <a:off x="2209800" y="48006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10400" y="48400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1" name="Right Arrow 20"/>
          <p:cNvSpPr/>
          <p:nvPr/>
        </p:nvSpPr>
        <p:spPr>
          <a:xfrm>
            <a:off x="7467600" y="48768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153400" y="4114800"/>
          <a:ext cx="6858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48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-10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148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768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88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770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352800" y="5486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14800" y="548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-100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548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638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770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229600" y="4114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2296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2296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2296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2296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1000" y="2057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Load </a:t>
            </a:r>
            <a:r>
              <a:rPr lang="en-US" altLang="zh-CN" sz="1600" dirty="0" err="1" smtClean="0"/>
              <a:t>DxDy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057400" y="2057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Load </a:t>
            </a:r>
            <a:r>
              <a:rPr lang="en-US" altLang="zh-CN" sz="1600" dirty="0" err="1" smtClean="0"/>
              <a:t>Dt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3581400" y="2057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Complex MUL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410200" y="2057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SIMD MUL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086600" y="2057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SIMD ADD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2860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DxDy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6388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Flattening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24000"/>
          </a:xfrm>
        </p:spPr>
        <p:txBody>
          <a:bodyPr/>
          <a:lstStyle/>
          <a:p>
            <a:r>
              <a:rPr lang="en-US" dirty="0" smtClean="0"/>
              <a:t>Software Pipelining</a:t>
            </a:r>
          </a:p>
          <a:p>
            <a:pPr lvl="1"/>
            <a:r>
              <a:rPr lang="en-US" dirty="0" smtClean="0"/>
              <a:t>TI’s compiler technique to allow independent  loop iterations be executed in parallel</a:t>
            </a:r>
          </a:p>
          <a:p>
            <a:pPr lvl="1"/>
            <a:r>
              <a:rPr lang="en-US" dirty="0" smtClean="0"/>
              <a:t>The consecutive iterations are packed and executed together so that the arithmetic functional units are fully utilized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228600" y="4114800"/>
            <a:ext cx="1600200" cy="914400"/>
          </a:xfrm>
          <a:prstGeom prst="parallelogram">
            <a:avLst>
              <a:gd name="adj" fmla="val 59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905000" y="4114800"/>
            <a:ext cx="1600200" cy="914400"/>
          </a:xfrm>
          <a:prstGeom prst="parallelogram">
            <a:avLst>
              <a:gd name="adj" fmla="val 59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4267200" y="4114800"/>
            <a:ext cx="1600200" cy="914400"/>
          </a:xfrm>
          <a:prstGeom prst="parallelogram">
            <a:avLst>
              <a:gd name="adj" fmla="val 59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m; ++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for (j = 0; j &lt; n; ++j)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3581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1</a:t>
            </a:r>
            <a:endParaRPr lang="en-US" dirty="0"/>
          </a:p>
        </p:txBody>
      </p:sp>
      <p:cxnSp>
        <p:nvCxnSpPr>
          <p:cNvPr id="16" name="Straight Connector 15"/>
          <p:cNvCxnSpPr>
            <a:endCxn id="5" idx="1"/>
          </p:cNvCxnSpPr>
          <p:nvPr/>
        </p:nvCxnSpPr>
        <p:spPr>
          <a:xfrm rot="5400000" flipH="1" flipV="1">
            <a:off x="802139" y="4608063"/>
            <a:ext cx="990600" cy="40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16200000">
            <a:off x="1752600" y="4572000"/>
            <a:ext cx="228600" cy="114300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945137" y="4608063"/>
            <a:ext cx="990600" cy="40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1000" y="2819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(k = 0; k &lt; m * n; ++k)</a:t>
            </a:r>
          </a:p>
          <a:p>
            <a:r>
              <a:rPr lang="en-US" dirty="0" smtClean="0"/>
              <a:t>  …</a:t>
            </a:r>
          </a:p>
          <a:p>
            <a:r>
              <a:rPr lang="en-US" dirty="0" smtClean="0"/>
              <a:t>  Update </a:t>
            </a:r>
            <a:r>
              <a:rPr lang="en-US" dirty="0" err="1" smtClean="0"/>
              <a:t>i</a:t>
            </a:r>
            <a:r>
              <a:rPr lang="en-US" dirty="0" smtClean="0"/>
              <a:t>, j;</a:t>
            </a:r>
            <a:endParaRPr lang="en-US" dirty="0"/>
          </a:p>
        </p:txBody>
      </p:sp>
      <p:sp>
        <p:nvSpPr>
          <p:cNvPr id="22" name="Parallelogram 21"/>
          <p:cNvSpPr/>
          <p:nvPr/>
        </p:nvSpPr>
        <p:spPr>
          <a:xfrm>
            <a:off x="5334000" y="4114800"/>
            <a:ext cx="1600200" cy="914400"/>
          </a:xfrm>
          <a:prstGeom prst="parallelogram">
            <a:avLst>
              <a:gd name="adj" fmla="val 59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400" y="5334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Pipeline prologue/epilogue overhead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CMOS Technology Scaling</a:t>
            </a:r>
            <a:endParaRPr lang="en-US" altLang="en-US" smtClean="0"/>
          </a:p>
        </p:txBody>
      </p:sp>
      <p:graphicFrame>
        <p:nvGraphicFramePr>
          <p:cNvPr id="13441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92933"/>
              </p:ext>
            </p:extLst>
          </p:nvPr>
        </p:nvGraphicFramePr>
        <p:xfrm>
          <a:off x="2038986" y="1295400"/>
          <a:ext cx="6038214" cy="3593592"/>
        </p:xfrm>
        <a:graphic>
          <a:graphicData uri="http://schemas.openxmlformats.org/drawingml/2006/table">
            <a:tbl>
              <a:tblPr/>
              <a:tblGrid>
                <a:gridCol w="713105"/>
                <a:gridCol w="1887220"/>
                <a:gridCol w="1298892"/>
                <a:gridCol w="1183005"/>
                <a:gridCol w="955992"/>
              </a:tblGrid>
              <a:tr h="189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cores/package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cores/chip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“Nehalem”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 cores/chip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2010-11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“Westmere” / “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Sandy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cores/chip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~1.2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2012-13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“Ivy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Bridge” / ”Haswell”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cores/chip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~1.4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2014-15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“Broadwell” / ”Skylake”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 cores/chip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(18 for EP)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?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44734"/>
              </p:ext>
            </p:extLst>
          </p:nvPr>
        </p:nvGraphicFramePr>
        <p:xfrm>
          <a:off x="2038986" y="4978400"/>
          <a:ext cx="6037263" cy="965200"/>
        </p:xfrm>
        <a:graphic>
          <a:graphicData uri="http://schemas.openxmlformats.org/drawingml/2006/table">
            <a:tbl>
              <a:tblPr/>
              <a:tblGrid>
                <a:gridCol w="560749"/>
                <a:gridCol w="1725074"/>
                <a:gridCol w="1415674"/>
                <a:gridCol w="1298502"/>
                <a:gridCol w="1037264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GPGPU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Tesla (GT200)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30 cores(x16)/die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1.4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Fermi (GF110)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 cores(x32)/die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.040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3.0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NVNDIA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Kepler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(GK110)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 cores (x32)/die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.028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3.5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200786" y="2939281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1186" y="2362200"/>
            <a:ext cx="1066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End of frequency scaling</a:t>
            </a:r>
            <a:endParaRPr lang="en-US" sz="105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20839" y="4293677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7386" y="3886200"/>
            <a:ext cx="1066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End of core scaling?</a:t>
            </a:r>
            <a:endParaRPr lang="en-US" sz="105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00786" y="5542989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333" y="5135512"/>
            <a:ext cx="1066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End of core scaling?</a:t>
            </a:r>
            <a:endParaRPr lang="en-US" sz="105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96775" y="2242319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203" y="1842575"/>
            <a:ext cx="1353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smtClean="0"/>
              <a:t>Moore’s 18-mo cycle begins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3465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Utilization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1336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Derivative Computation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Least Square Method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4999" y="3048000"/>
            <a:ext cx="129540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Least Square Method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9000" y="3048000"/>
            <a:ext cx="144780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Least Square Method</a:t>
            </a:r>
          </a:p>
        </p:txBody>
      </p: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>
          <a:xfrm rot="5400000">
            <a:off x="800100" y="28575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8" idx="0"/>
          </p:cNvCxnSpPr>
          <p:nvPr/>
        </p:nvCxnSpPr>
        <p:spPr>
          <a:xfrm rot="16200000" flipH="1">
            <a:off x="1581150" y="2076450"/>
            <a:ext cx="381000" cy="1562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5" idx="0"/>
          </p:cNvCxnSpPr>
          <p:nvPr/>
        </p:nvCxnSpPr>
        <p:spPr>
          <a:xfrm rot="16200000" flipH="1">
            <a:off x="2381250" y="1276349"/>
            <a:ext cx="381000" cy="3162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290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578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3657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Row [0, k)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3657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Row [k, 2k)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429000" y="3657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Row [2k, 3k)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81000" y="4495800"/>
            <a:ext cx="129540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Cache sync</a:t>
            </a:r>
          </a:p>
        </p:txBody>
      </p:sp>
      <p:cxnSp>
        <p:nvCxnSpPr>
          <p:cNvPr id="37" name="Straight Arrow Connector 36"/>
          <p:cNvCxnSpPr>
            <a:stCxn id="32" idx="2"/>
            <a:endCxn id="36" idx="0"/>
          </p:cNvCxnSpPr>
          <p:nvPr/>
        </p:nvCxnSpPr>
        <p:spPr>
          <a:xfrm rot="16200000" flipH="1">
            <a:off x="778877" y="4245976"/>
            <a:ext cx="49964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2"/>
            <a:endCxn id="36" idx="0"/>
          </p:cNvCxnSpPr>
          <p:nvPr/>
        </p:nvCxnSpPr>
        <p:spPr>
          <a:xfrm rot="5400000">
            <a:off x="1521828" y="3503028"/>
            <a:ext cx="499646" cy="1485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2"/>
            <a:endCxn id="36" idx="0"/>
          </p:cNvCxnSpPr>
          <p:nvPr/>
        </p:nvCxnSpPr>
        <p:spPr>
          <a:xfrm rot="5400000">
            <a:off x="2340978" y="2683878"/>
            <a:ext cx="499646" cy="3124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340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</a:t>
            </a:r>
            <a:r>
              <a:rPr lang="en-US" dirty="0" err="1" smtClean="0"/>
              <a:t>numRows</a:t>
            </a:r>
            <a:r>
              <a:rPr lang="en-US" dirty="0" smtClean="0"/>
              <a:t> / </a:t>
            </a:r>
            <a:r>
              <a:rPr lang="en-US" dirty="0" err="1" smtClean="0"/>
              <a:t>numCores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Cannot catch movement larger than window size</a:t>
            </a:r>
          </a:p>
          <a:p>
            <a:pPr lvl="1"/>
            <a:r>
              <a:rPr lang="en-US" sz="2000" dirty="0" smtClean="0"/>
              <a:t>Gaussian Pyramid</a:t>
            </a:r>
          </a:p>
          <a:p>
            <a:pPr lvl="2"/>
            <a:r>
              <a:rPr lang="en-US" sz="2000" dirty="0" smtClean="0"/>
              <a:t>A coarse to fine strategy for optical flow computation</a:t>
            </a:r>
          </a:p>
          <a:p>
            <a:pPr lvl="2"/>
            <a:r>
              <a:rPr lang="en-US" sz="2000" dirty="0" smtClean="0"/>
              <a:t>Catches large movements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r>
              <a:rPr lang="en-US" sz="2000" b="1" dirty="0" smtClean="0"/>
              <a:t>First order approximation may not be accurate</a:t>
            </a:r>
          </a:p>
          <a:p>
            <a:pPr lvl="1"/>
            <a:r>
              <a:rPr lang="en-US" sz="2000" dirty="0" smtClean="0"/>
              <a:t>Iterative refinement</a:t>
            </a:r>
          </a:p>
          <a:p>
            <a:pPr lvl="2"/>
            <a:r>
              <a:rPr lang="en-US" sz="2000" dirty="0" smtClean="0"/>
              <a:t>Iteratively process and offset pixels until the computed optical flow is converged</a:t>
            </a:r>
          </a:p>
          <a:p>
            <a:pPr lvl="2"/>
            <a:r>
              <a:rPr lang="en-US" sz="2000" smtClean="0"/>
              <a:t>Introduce data random </a:t>
            </a:r>
            <a:r>
              <a:rPr lang="en-US" sz="2000" dirty="0" smtClean="0"/>
              <a:t>access </a:t>
            </a:r>
          </a:p>
        </p:txBody>
      </p:sp>
    </p:spTree>
    <p:extLst>
      <p:ext uri="{BB962C8B-B14F-4D97-AF65-F5344CB8AC3E}">
        <p14:creationId xmlns:p14="http://schemas.microsoft.com/office/powerpoint/2010/main" val="24677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438400"/>
          <a:ext cx="8610600" cy="206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/>
                <a:gridCol w="1219200"/>
                <a:gridCol w="2819400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Platform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#Cores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Implementation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Power Measurement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C6678 DSP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Our Implementation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TI GPIO-USB Module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ARM Cortex A9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Our Implementation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YOKOGAWA WT500 Power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Analyzer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Intel i7-2600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Our Implementation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Intel RAPL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Tesla K20 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2688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OpenCV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NVIDIA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SMI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7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33600"/>
          </a:xfrm>
        </p:spPr>
        <p:txBody>
          <a:bodyPr/>
          <a:lstStyle/>
          <a:p>
            <a:r>
              <a:rPr lang="en-US" dirty="0" smtClean="0"/>
              <a:t>Highest Performance	</a:t>
            </a:r>
          </a:p>
          <a:p>
            <a:pPr lvl="1"/>
            <a:r>
              <a:rPr lang="en-US" dirty="0" smtClean="0"/>
              <a:t>Tesla K20</a:t>
            </a:r>
          </a:p>
          <a:p>
            <a:r>
              <a:rPr lang="en-US" dirty="0" smtClean="0"/>
              <a:t>Lowest Power</a:t>
            </a:r>
          </a:p>
          <a:p>
            <a:pPr lvl="1"/>
            <a:r>
              <a:rPr lang="en-US" dirty="0" smtClean="0"/>
              <a:t>Cortex A9</a:t>
            </a:r>
          </a:p>
          <a:p>
            <a:r>
              <a:rPr lang="en-US" dirty="0" smtClean="0"/>
              <a:t>Best Power Efficiency</a:t>
            </a:r>
          </a:p>
          <a:p>
            <a:pPr lvl="1"/>
            <a:r>
              <a:rPr lang="en-US" dirty="0" smtClean="0"/>
              <a:t>TI C66x DSP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505200"/>
          <a:ext cx="8001000" cy="20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293395"/>
                <a:gridCol w="1602205"/>
                <a:gridCol w="1828800"/>
                <a:gridCol w="990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C66x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CortexA9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 i7-2600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Gflops</a:t>
                      </a:r>
                      <a:r>
                        <a:rPr lang="en-US" sz="1600" dirty="0" smtClean="0"/>
                        <a:t>/</a:t>
                      </a:r>
                    </a:p>
                    <a:p>
                      <a:r>
                        <a:rPr lang="en-US" sz="1600" dirty="0" smtClean="0"/>
                        <a:t>Peak </a:t>
                      </a:r>
                      <a:r>
                        <a:rPr lang="en-US" sz="1600" dirty="0" err="1" smtClean="0"/>
                        <a:t>Gflops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Gflops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108.6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 (W)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4.8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Gflops</a:t>
                      </a:r>
                      <a:r>
                        <a:rPr lang="en-US" sz="1600" dirty="0" smtClean="0"/>
                        <a:t>/W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2.69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6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r>
              <a:rPr lang="en-US" dirty="0" smtClean="0"/>
              <a:t>We achieve linear scalability on multi-cores</a:t>
            </a:r>
          </a:p>
          <a:p>
            <a:r>
              <a:rPr lang="en-US" dirty="0" smtClean="0"/>
              <a:t>The power efficiency of the DSP is low when its cores are partially utilized</a:t>
            </a:r>
          </a:p>
          <a:p>
            <a:pPr lvl="1"/>
            <a:r>
              <a:rPr lang="en-US" dirty="0" smtClean="0"/>
              <a:t>Static power consumption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743200"/>
            <a:ext cx="5534025" cy="299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91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371600"/>
            <a:ext cx="4114800" cy="4648200"/>
          </a:xfrm>
        </p:spPr>
        <p:txBody>
          <a:bodyPr/>
          <a:lstStyle/>
          <a:p>
            <a:r>
              <a:rPr lang="en-US" dirty="0" smtClean="0"/>
              <a:t>Performance are related with window size</a:t>
            </a:r>
          </a:p>
          <a:p>
            <a:pPr lvl="1"/>
            <a:r>
              <a:rPr lang="en-US" dirty="0" smtClean="0"/>
              <a:t>Software pipeline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Loop flattening is able to improve performance significantly on small window size</a:t>
            </a:r>
          </a:p>
          <a:p>
            <a:pPr lvl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248150" cy="433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32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Computational Biology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/>
              <a:t>[FPGA, DSP, GPU]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621181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DNA/protein sequence, e.g.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AGTG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CCC</a:t>
            </a:r>
            <a:r>
              <a:rPr lang="en-US" dirty="0" smtClean="0"/>
              <a:t> =&gt;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GTTTGGCCC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Goal:  align the two sequences against substitutions and deletions: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AGTG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CCC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----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CCC</a:t>
            </a: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Used for sequence comparison and database search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Needleman-</a:t>
            </a:r>
            <a:r>
              <a:rPr lang="en-US" dirty="0" err="1" smtClean="0"/>
              <a:t>Wunsch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648200"/>
          </a:xfrm>
        </p:spPr>
        <p:txBody>
          <a:bodyPr/>
          <a:lstStyle/>
          <a:p>
            <a:pPr lvl="2">
              <a:buNone/>
            </a:pPr>
            <a:endParaRPr lang="en-US" sz="1600" dirty="0"/>
          </a:p>
          <a:p>
            <a:pPr lvl="1"/>
            <a:r>
              <a:rPr lang="en-US" sz="1800" dirty="0" smtClean="0"/>
              <a:t>Construct a score matrix, where:</a:t>
            </a:r>
          </a:p>
          <a:p>
            <a:pPr lvl="2"/>
            <a:r>
              <a:rPr lang="en-US" sz="1600" dirty="0" smtClean="0"/>
              <a:t>Each cell (</a:t>
            </a:r>
            <a:r>
              <a:rPr lang="en-US" sz="1600" dirty="0" err="1" smtClean="0"/>
              <a:t>i,j</a:t>
            </a:r>
            <a:r>
              <a:rPr lang="en-US" sz="1600" dirty="0" smtClean="0"/>
              <a:t>) represents score for a partial alignment state</a:t>
            </a:r>
          </a:p>
          <a:p>
            <a:pPr lvl="1"/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19800" y="1676400"/>
          <a:ext cx="21336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/>
                <a:gridCol w="10668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620000" y="2438400"/>
            <a:ext cx="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00353" y="3200400"/>
            <a:ext cx="51484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0" y="2514600"/>
            <a:ext cx="45720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95800" y="3962400"/>
            <a:ext cx="432749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 = best score, among: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Add gap to sequence 1 from B state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Add gap to sequence 2 from C state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Substitute from A state</a:t>
            </a:r>
          </a:p>
          <a:p>
            <a:pPr lvl="1"/>
            <a:endParaRPr lang="en-US" dirty="0"/>
          </a:p>
          <a:p>
            <a:r>
              <a:rPr lang="en-US" dirty="0" smtClean="0"/>
              <a:t>Final score </a:t>
            </a:r>
            <a:r>
              <a:rPr lang="en-US" dirty="0"/>
              <a:t>is in lower-right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137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061466" y="24823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Sequence 2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990600" y="3124200"/>
          <a:ext cx="2782122" cy="30175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8755"/>
                <a:gridCol w="218755"/>
                <a:gridCol w="215649"/>
                <a:gridCol w="218755"/>
                <a:gridCol w="218755"/>
                <a:gridCol w="208280"/>
                <a:gridCol w="208280"/>
                <a:gridCol w="208280"/>
                <a:gridCol w="215649"/>
                <a:gridCol w="218755"/>
                <a:gridCol w="208280"/>
                <a:gridCol w="215649"/>
                <a:gridCol w="208280"/>
              </a:tblGrid>
              <a:tr h="23306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</a:t>
                      </a:r>
                      <a:endParaRPr lang="en-US" sz="900" dirty="0"/>
                    </a:p>
                  </a:txBody>
                  <a:tcPr/>
                </a:tc>
              </a:tr>
              <a:tr h="213646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n-US" sz="9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22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2743200" y="1752600"/>
            <a:ext cx="3124200" cy="1905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43200" y="3581400"/>
            <a:ext cx="3048000" cy="304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10000" y="5715000"/>
            <a:ext cx="1066800" cy="3048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Needleman-</a:t>
            </a:r>
            <a:r>
              <a:rPr lang="en-US" dirty="0" err="1" smtClean="0"/>
              <a:t>Wunsch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64932" y="1630680"/>
          <a:ext cx="3901124" cy="40843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8745"/>
                <a:gridCol w="308745"/>
                <a:gridCol w="304360"/>
                <a:gridCol w="308745"/>
                <a:gridCol w="308745"/>
                <a:gridCol w="285355"/>
                <a:gridCol w="291203"/>
                <a:gridCol w="291203"/>
                <a:gridCol w="304360"/>
                <a:gridCol w="308745"/>
                <a:gridCol w="291203"/>
                <a:gridCol w="304360"/>
                <a:gridCol w="285355"/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315179" y="5447112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9556" y="5150263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07965" y="4840822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24723" y="3012022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26476" y="2715173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24885" y="2405732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40304" y="392476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40974" y="3627918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40304" y="3323118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92191" y="484082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1758" y="4543978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28587" y="423453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01733" y="4840827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6" idx="1"/>
          </p:cNvCxnSpPr>
          <p:nvPr/>
        </p:nvCxnSpPr>
        <p:spPr>
          <a:xfrm flipH="1" flipV="1">
            <a:off x="4194240" y="5345385"/>
            <a:ext cx="154417" cy="135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8600" y="5638800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cxnSp>
        <p:nvCxnSpPr>
          <p:cNvPr id="21" name="Straight Arrow Connector 20"/>
          <p:cNvCxnSpPr>
            <a:stCxn id="7" idx="1"/>
            <a:endCxn id="8" idx="5"/>
          </p:cNvCxnSpPr>
          <p:nvPr/>
        </p:nvCxnSpPr>
        <p:spPr>
          <a:xfrm flipH="1" flipV="1">
            <a:off x="3903087" y="5035944"/>
            <a:ext cx="139947" cy="1477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79245" y="4938622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cxnSp>
        <p:nvCxnSpPr>
          <p:cNvPr id="23" name="Straight Arrow Connector 22"/>
          <p:cNvCxnSpPr>
            <a:stCxn id="8" idx="2"/>
            <a:endCxn id="18" idx="6"/>
          </p:cNvCxnSpPr>
          <p:nvPr/>
        </p:nvCxnSpPr>
        <p:spPr>
          <a:xfrm flipH="1">
            <a:off x="3630333" y="4955122"/>
            <a:ext cx="77632" cy="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15" idx="6"/>
          </p:cNvCxnSpPr>
          <p:nvPr/>
        </p:nvCxnSpPr>
        <p:spPr>
          <a:xfrm flipH="1">
            <a:off x="3320791" y="4955127"/>
            <a:ext cx="809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1"/>
            <a:endCxn id="16" idx="5"/>
          </p:cNvCxnSpPr>
          <p:nvPr/>
        </p:nvCxnSpPr>
        <p:spPr>
          <a:xfrm flipH="1" flipV="1">
            <a:off x="3006880" y="4739100"/>
            <a:ext cx="118789" cy="135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7273" y="4608295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gap s1 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3186490" y="4608295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gap s1 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2500026" y="4739100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cxnSp>
        <p:nvCxnSpPr>
          <p:cNvPr id="29" name="Straight Arrow Connector 28"/>
          <p:cNvCxnSpPr>
            <a:stCxn id="16" idx="1"/>
          </p:cNvCxnSpPr>
          <p:nvPr/>
        </p:nvCxnSpPr>
        <p:spPr>
          <a:xfrm flipH="1" flipV="1">
            <a:off x="2716860" y="4429659"/>
            <a:ext cx="128376" cy="1477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1"/>
            <a:endCxn id="12" idx="5"/>
          </p:cNvCxnSpPr>
          <p:nvPr/>
        </p:nvCxnSpPr>
        <p:spPr>
          <a:xfrm flipH="1" flipV="1">
            <a:off x="2435426" y="4119889"/>
            <a:ext cx="126639" cy="148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3" idx="4"/>
          </p:cNvCxnSpPr>
          <p:nvPr/>
        </p:nvCxnSpPr>
        <p:spPr>
          <a:xfrm flipV="1">
            <a:off x="2354604" y="3856518"/>
            <a:ext cx="670" cy="676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0"/>
            <a:endCxn id="14" idx="4"/>
          </p:cNvCxnSpPr>
          <p:nvPr/>
        </p:nvCxnSpPr>
        <p:spPr>
          <a:xfrm flipH="1" flipV="1">
            <a:off x="2354604" y="3551718"/>
            <a:ext cx="67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1"/>
          </p:cNvCxnSpPr>
          <p:nvPr/>
        </p:nvCxnSpPr>
        <p:spPr>
          <a:xfrm flipH="1" flipV="1">
            <a:off x="2078279" y="3207144"/>
            <a:ext cx="195503" cy="1494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1"/>
            <a:endCxn id="10" idx="5"/>
          </p:cNvCxnSpPr>
          <p:nvPr/>
        </p:nvCxnSpPr>
        <p:spPr>
          <a:xfrm flipH="1" flipV="1">
            <a:off x="1821598" y="2910295"/>
            <a:ext cx="136603" cy="1352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1"/>
            <a:endCxn id="11" idx="5"/>
          </p:cNvCxnSpPr>
          <p:nvPr/>
        </p:nvCxnSpPr>
        <p:spPr>
          <a:xfrm flipH="1" flipV="1">
            <a:off x="1520007" y="2600854"/>
            <a:ext cx="139947" cy="1477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95226" y="4444220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1966626" y="4119427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2286341" y="3742218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gap s2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2283520" y="3459013"/>
            <a:ext cx="69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gap s2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2024525" y="3108281"/>
            <a:ext cx="82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1866236" y="2812968"/>
            <a:ext cx="82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substitute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1501635" y="2487041"/>
            <a:ext cx="82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substitute</a:t>
            </a:r>
            <a:endParaRPr lang="en-US" sz="1100" dirty="0"/>
          </a:p>
        </p:txBody>
      </p:sp>
      <p:sp>
        <p:nvSpPr>
          <p:cNvPr id="43" name="Oval 42"/>
          <p:cNvSpPr/>
          <p:nvPr/>
        </p:nvSpPr>
        <p:spPr>
          <a:xfrm>
            <a:off x="1045932" y="20574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11" idx="1"/>
            <a:endCxn id="43" idx="5"/>
          </p:cNvCxnSpPr>
          <p:nvPr/>
        </p:nvCxnSpPr>
        <p:spPr>
          <a:xfrm flipH="1" flipV="1">
            <a:off x="1241054" y="2252522"/>
            <a:ext cx="117309" cy="1866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17802" y="2191356"/>
            <a:ext cx="821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match</a:t>
            </a:r>
            <a:endParaRPr lang="en-US" sz="1100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4191000" cy="2286000"/>
          </a:xfrm>
        </p:spPr>
        <p:txBody>
          <a:bodyPr/>
          <a:lstStyle/>
          <a:p>
            <a:r>
              <a:rPr lang="en-US" sz="1600" dirty="0" smtClean="0"/>
              <a:t>Compute move matrix, which records which option was chosen for each cell</a:t>
            </a:r>
            <a:endParaRPr lang="en-US" sz="1600" dirty="0"/>
          </a:p>
          <a:p>
            <a:r>
              <a:rPr lang="en-US" sz="1600" dirty="0" smtClean="0"/>
              <a:t>Trace back to get for alignment length</a:t>
            </a:r>
            <a:endParaRPr lang="en-US" sz="1600" dirty="0"/>
          </a:p>
          <a:p>
            <a:r>
              <a:rPr lang="en-US" sz="1600" dirty="0" err="1" smtClean="0"/>
              <a:t>AmpliconNoise</a:t>
            </a:r>
            <a:r>
              <a:rPr lang="en-US" sz="1600" dirty="0" smtClean="0"/>
              <a:t>:  Divide score by alignment length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5000" y="480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: left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510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U: </a:t>
            </a:r>
            <a:r>
              <a:rPr lang="en-US" dirty="0" smtClean="0"/>
              <a:t>upper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715000" y="5498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: diagnal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Semiconductors</a:t>
            </a:r>
            <a:endParaRPr lang="en-US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2" y="1423108"/>
            <a:ext cx="2590800" cy="254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" descr="sid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59" y="1484074"/>
            <a:ext cx="259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3048000" y="3827224"/>
            <a:ext cx="2756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smtClean="0"/>
              <a:t>Si unit cell:</a:t>
            </a:r>
          </a:p>
          <a:p>
            <a:pPr algn="ctr" eaLnBrk="1" hangingPunct="1"/>
            <a:r>
              <a:rPr lang="en-US" altLang="en-US" sz="1400" smtClean="0"/>
              <a:t>Atom spacing </a:t>
            </a:r>
            <a:r>
              <a:rPr lang="en-US" altLang="en-US" sz="1400"/>
              <a:t>= .543 </a:t>
            </a:r>
            <a:r>
              <a:rPr lang="en-US" altLang="en-US" sz="1400" smtClean="0"/>
              <a:t>nm</a:t>
            </a:r>
          </a:p>
          <a:p>
            <a:pPr algn="ctr" eaLnBrk="1" hangingPunct="1"/>
            <a:r>
              <a:rPr lang="en-US" altLang="en-US" sz="1400" smtClean="0"/>
              <a:t>Cell size = 5.43 nm</a:t>
            </a:r>
            <a:endParaRPr lang="en-US" altLang="en-US" sz="1400"/>
          </a:p>
        </p:txBody>
      </p:sp>
      <p:pic>
        <p:nvPicPr>
          <p:cNvPr id="8" name="Picture 2" descr="http://nano-physics.pbworks.com/f/653px-Boron-arsenide-unit-cell-1963-CM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00" y="1371600"/>
            <a:ext cx="2755468" cy="253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087979" y="3819203"/>
            <a:ext cx="2756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smtClean="0"/>
              <a:t>GaAs unit cell:</a:t>
            </a:r>
          </a:p>
          <a:p>
            <a:pPr algn="ctr" eaLnBrk="1" hangingPunct="1"/>
            <a:r>
              <a:rPr lang="en-US" altLang="en-US" sz="1400" smtClean="0"/>
              <a:t>Atom spacing </a:t>
            </a:r>
            <a:r>
              <a:rPr lang="en-US" altLang="en-US" sz="1400"/>
              <a:t>= </a:t>
            </a:r>
            <a:r>
              <a:rPr lang="en-US" altLang="en-US" sz="1400" smtClean="0"/>
              <a:t>? nm</a:t>
            </a:r>
          </a:p>
          <a:p>
            <a:pPr algn="ctr" eaLnBrk="1" hangingPunct="1"/>
            <a:r>
              <a:rPr lang="en-US" altLang="en-US" sz="1400" smtClean="0"/>
              <a:t>Cell size = ~2 nm?</a:t>
            </a:r>
            <a:endParaRPr lang="en-US" altLang="en-US" sz="140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r>
              <a:rPr lang="en-US" sz="1600" smtClean="0"/>
              <a:t>End of Moore’s Law means:</a:t>
            </a:r>
          </a:p>
          <a:p>
            <a:pPr lvl="1"/>
            <a:r>
              <a:rPr lang="en-US" sz="1400" smtClean="0"/>
              <a:t>Architects must drive performance with with fixed real estate</a:t>
            </a:r>
          </a:p>
          <a:p>
            <a:pPr lvl="1"/>
            <a:r>
              <a:rPr lang="en-US" sz="1400" smtClean="0"/>
              <a:t>Fabs may increase yield, drive down price</a:t>
            </a:r>
          </a:p>
          <a:p>
            <a:pPr lvl="1"/>
            <a:endParaRPr lang="en-US" sz="1400"/>
          </a:p>
          <a:p>
            <a:r>
              <a:rPr lang="en-US" sz="1600" smtClean="0"/>
              <a:t>Result:  more specialization in processing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6512295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1676400"/>
          <a:ext cx="3581397" cy="3429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397933"/>
                <a:gridCol w="397933"/>
                <a:gridCol w="397933"/>
                <a:gridCol w="397933"/>
                <a:gridCol w="397933"/>
                <a:gridCol w="397933"/>
                <a:gridCol w="397933"/>
                <a:gridCol w="397933"/>
                <a:gridCol w="3979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14400" y="2819400"/>
            <a:ext cx="449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3962400"/>
            <a:ext cx="449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371600" y="5105400"/>
            <a:ext cx="3505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Block Wave Line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752600" y="1676400"/>
            <a:ext cx="12192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90800" y="1295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371600" y="2438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895600" y="1676400"/>
            <a:ext cx="12192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733800" y="1295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514600" y="2438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676400" y="2819400"/>
            <a:ext cx="1219200" cy="1143000"/>
          </a:xfrm>
          <a:prstGeom prst="line">
            <a:avLst/>
          </a:prstGeom>
          <a:ln>
            <a:solidFill>
              <a:srgbClr val="9933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438400" y="2514600"/>
            <a:ext cx="381000" cy="381000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295400" y="3581400"/>
            <a:ext cx="381000" cy="381000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191000" y="2133600"/>
            <a:ext cx="7620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572000" y="17526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810000" y="2438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971800" y="2819400"/>
            <a:ext cx="1219200" cy="1143000"/>
          </a:xfrm>
          <a:prstGeom prst="line">
            <a:avLst/>
          </a:prstGeom>
          <a:ln>
            <a:solidFill>
              <a:srgbClr val="9933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733800" y="2514600"/>
            <a:ext cx="381000" cy="381000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590800" y="3581400"/>
            <a:ext cx="381000" cy="381000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1752600" y="3962400"/>
            <a:ext cx="1219200" cy="1143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514600" y="3657600"/>
            <a:ext cx="3810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371600" y="4724400"/>
            <a:ext cx="3810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295400" y="3962400"/>
            <a:ext cx="381000" cy="381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914400" y="3962400"/>
            <a:ext cx="3810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219200" y="3657600"/>
            <a:ext cx="3810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371600" y="2819400"/>
            <a:ext cx="381000" cy="381000"/>
          </a:xfrm>
          <a:prstGeom prst="line">
            <a:avLst/>
          </a:prstGeom>
          <a:ln>
            <a:solidFill>
              <a:srgbClr val="9933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990600" y="2819400"/>
            <a:ext cx="381000" cy="381000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295400" y="2514600"/>
            <a:ext cx="381000" cy="381000"/>
          </a:xfrm>
          <a:prstGeom prst="straightConnector1">
            <a:avLst/>
          </a:prstGeom>
          <a:ln>
            <a:solidFill>
              <a:srgbClr val="9933FF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1475267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6538">
              <a:buFont typeface="Arial" pitchFamily="34" charset="0"/>
              <a:buChar char="•"/>
            </a:pPr>
            <a:r>
              <a:rPr lang="en-US" sz="2000" dirty="0" smtClean="0"/>
              <a:t>Finely parallelize single alignment into multiple threads</a:t>
            </a:r>
          </a:p>
          <a:p>
            <a:pPr indent="236538">
              <a:buFont typeface="Arial" pitchFamily="34" charset="0"/>
              <a:buChar char="•"/>
            </a:pPr>
            <a:endParaRPr lang="en-US" sz="2000" dirty="0" smtClean="0"/>
          </a:p>
          <a:p>
            <a:pPr indent="236538">
              <a:buFont typeface="Arial" pitchFamily="34" charset="0"/>
              <a:buChar char="•"/>
            </a:pPr>
            <a:r>
              <a:rPr lang="en-US" sz="2000" dirty="0" smtClean="0"/>
              <a:t>One thread per cell on the diagonal</a:t>
            </a:r>
          </a:p>
          <a:p>
            <a:pPr indent="236538">
              <a:buFont typeface="Arial" pitchFamily="34" charset="0"/>
              <a:buChar char="•"/>
            </a:pPr>
            <a:endParaRPr lang="en-US" sz="2000" dirty="0" smtClean="0"/>
          </a:p>
          <a:p>
            <a:pPr indent="236538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Disadvantages:</a:t>
            </a:r>
            <a:endParaRPr lang="en-US" sz="2000" dirty="0">
              <a:solidFill>
                <a:srgbClr val="FF0000"/>
              </a:solidFill>
            </a:endParaRPr>
          </a:p>
          <a:p>
            <a:pPr lvl="1" indent="236538">
              <a:buFont typeface="Arial" pitchFamily="34" charset="0"/>
              <a:buChar char="•"/>
            </a:pPr>
            <a:r>
              <a:rPr lang="en-US" dirty="0" smtClean="0"/>
              <a:t>Complex kernel</a:t>
            </a:r>
          </a:p>
          <a:p>
            <a:pPr lvl="1" indent="236538">
              <a:buFont typeface="Arial" pitchFamily="34" charset="0"/>
              <a:buChar char="•"/>
            </a:pPr>
            <a:r>
              <a:rPr lang="en-US" dirty="0" smtClean="0"/>
              <a:t>Unusual  memory access pattern</a:t>
            </a:r>
          </a:p>
          <a:p>
            <a:pPr lvl="1" indent="236538">
              <a:buFont typeface="Arial" pitchFamily="34" charset="0"/>
              <a:buChar char="•"/>
            </a:pPr>
            <a:r>
              <a:rPr lang="en-US" dirty="0" smtClean="0"/>
              <a:t>Hard to trace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Method:  One Thread/Alignment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00" y="1600200"/>
          <a:ext cx="2387598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397933"/>
                <a:gridCol w="397933"/>
                <a:gridCol w="397933"/>
                <a:gridCol w="397933"/>
                <a:gridCol w="397933"/>
                <a:gridCol w="3979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71600" y="2057400"/>
          <a:ext cx="2387598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397933"/>
                <a:gridCol w="397933"/>
                <a:gridCol w="397933"/>
                <a:gridCol w="397933"/>
                <a:gridCol w="397933"/>
                <a:gridCol w="3979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981200" y="2590800"/>
          <a:ext cx="2387598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397933"/>
                <a:gridCol w="397933"/>
                <a:gridCol w="397933"/>
                <a:gridCol w="397933"/>
                <a:gridCol w="397933"/>
                <a:gridCol w="3979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590800" y="3124200"/>
          <a:ext cx="2387598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397933"/>
                <a:gridCol w="397933"/>
                <a:gridCol w="397933"/>
                <a:gridCol w="397933"/>
                <a:gridCol w="397933"/>
                <a:gridCol w="3979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34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36</a:t>
                      </a:r>
                      <a:endParaRPr lang="en-US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 flipV="1">
            <a:off x="762000" y="1676400"/>
            <a:ext cx="2209800" cy="1905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20798" y="26670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7798" y="1676400"/>
            <a:ext cx="5842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63798" y="3581400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867400" y="2438400"/>
          <a:ext cx="2387598" cy="2286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397933"/>
                <a:gridCol w="397933"/>
                <a:gridCol w="397933"/>
                <a:gridCol w="397933"/>
                <a:gridCol w="397933"/>
                <a:gridCol w="3979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</a:t>
                      </a:r>
                      <a:endParaRPr 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34</a:t>
                      </a:r>
                      <a:endParaRPr 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35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36</a:t>
                      </a:r>
                      <a:endParaRPr lang="en-US" sz="11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85800" y="5486400"/>
            <a:ext cx="35052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Block Wave Line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0200" y="5105400"/>
            <a:ext cx="35052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Memory access pattern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6477000" y="1676400"/>
            <a:ext cx="304800" cy="1219200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436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Stride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Organization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6067425" y="1543050"/>
            <a:ext cx="369332" cy="1066800"/>
            <a:chOff x="2028825" y="2133600"/>
            <a:chExt cx="369332" cy="1066800"/>
          </a:xfrm>
        </p:grpSpPr>
        <p:sp>
          <p:nvSpPr>
            <p:cNvPr id="5" name="Oval 4"/>
            <p:cNvSpPr/>
            <p:nvPr/>
          </p:nvSpPr>
          <p:spPr>
            <a:xfrm>
              <a:off x="2057400" y="2133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362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574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1946791" y="2729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48200" y="181993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Sequences</a:t>
            </a:r>
          </a:p>
          <a:p>
            <a:pPr algn="ctr"/>
            <a:r>
              <a:rPr lang="en-US" sz="1200" dirty="0" smtClean="0"/>
              <a:t>0-31</a:t>
            </a:r>
            <a:endParaRPr lang="en-US" sz="1200" dirty="0"/>
          </a:p>
        </p:txBody>
      </p:sp>
      <p:sp>
        <p:nvSpPr>
          <p:cNvPr id="12" name="Left Brace 11"/>
          <p:cNvSpPr/>
          <p:nvPr/>
        </p:nvSpPr>
        <p:spPr>
          <a:xfrm>
            <a:off x="5791200" y="1543050"/>
            <a:ext cx="2286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/>
          <p:nvPr/>
        </p:nvGrpSpPr>
        <p:grpSpPr>
          <a:xfrm>
            <a:off x="7467600" y="1543050"/>
            <a:ext cx="369332" cy="1066800"/>
            <a:chOff x="2028825" y="2133600"/>
            <a:chExt cx="369332" cy="1066800"/>
          </a:xfrm>
        </p:grpSpPr>
        <p:sp>
          <p:nvSpPr>
            <p:cNvPr id="14" name="Oval 13"/>
            <p:cNvSpPr/>
            <p:nvPr/>
          </p:nvSpPr>
          <p:spPr>
            <a:xfrm>
              <a:off x="2057400" y="2133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57400" y="2362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574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5400000">
              <a:off x="1946791" y="2729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96200" y="184561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Sequences</a:t>
            </a:r>
          </a:p>
          <a:p>
            <a:pPr algn="ctr"/>
            <a:r>
              <a:rPr lang="en-US" sz="1200" dirty="0" smtClean="0"/>
              <a:t>32-63</a:t>
            </a:r>
            <a:endParaRPr lang="en-US" sz="1200" dirty="0"/>
          </a:p>
        </p:txBody>
      </p:sp>
      <p:sp>
        <p:nvSpPr>
          <p:cNvPr id="21" name="Right Brace 20"/>
          <p:cNvSpPr/>
          <p:nvPr/>
        </p:nvSpPr>
        <p:spPr>
          <a:xfrm>
            <a:off x="7772400" y="1543050"/>
            <a:ext cx="152400" cy="1066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24600" y="161925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24600" y="184785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24600" y="207645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24600" y="253365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876800" y="1390650"/>
            <a:ext cx="3962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7"/>
          <p:cNvGrpSpPr/>
          <p:nvPr/>
        </p:nvGrpSpPr>
        <p:grpSpPr>
          <a:xfrm>
            <a:off x="6067425" y="3067050"/>
            <a:ext cx="369332" cy="1066800"/>
            <a:chOff x="2028825" y="2133600"/>
            <a:chExt cx="369332" cy="1066800"/>
          </a:xfrm>
        </p:grpSpPr>
        <p:sp>
          <p:nvSpPr>
            <p:cNvPr id="49" name="Oval 48"/>
            <p:cNvSpPr/>
            <p:nvPr/>
          </p:nvSpPr>
          <p:spPr>
            <a:xfrm>
              <a:off x="2057400" y="2133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057400" y="2362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05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1946791" y="2729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334393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Sequences</a:t>
            </a:r>
          </a:p>
          <a:p>
            <a:pPr algn="ctr"/>
            <a:r>
              <a:rPr lang="en-US" sz="1200" dirty="0" smtClean="0"/>
              <a:t>0-31</a:t>
            </a:r>
            <a:endParaRPr lang="en-US" sz="1200" dirty="0"/>
          </a:p>
        </p:txBody>
      </p:sp>
      <p:sp>
        <p:nvSpPr>
          <p:cNvPr id="55" name="Left Brace 54"/>
          <p:cNvSpPr/>
          <p:nvPr/>
        </p:nvSpPr>
        <p:spPr>
          <a:xfrm>
            <a:off x="5791200" y="3067050"/>
            <a:ext cx="2286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55"/>
          <p:cNvGrpSpPr/>
          <p:nvPr/>
        </p:nvGrpSpPr>
        <p:grpSpPr>
          <a:xfrm>
            <a:off x="7467600" y="3067050"/>
            <a:ext cx="369332" cy="1066800"/>
            <a:chOff x="2028825" y="2133600"/>
            <a:chExt cx="369332" cy="1066800"/>
          </a:xfrm>
        </p:grpSpPr>
        <p:sp>
          <p:nvSpPr>
            <p:cNvPr id="57" name="Oval 56"/>
            <p:cNvSpPr/>
            <p:nvPr/>
          </p:nvSpPr>
          <p:spPr>
            <a:xfrm>
              <a:off x="2057400" y="2133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057400" y="2362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0574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05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 rot="5400000">
              <a:off x="1946791" y="2729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696200" y="336961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Sequences</a:t>
            </a:r>
          </a:p>
          <a:p>
            <a:pPr algn="ctr"/>
            <a:r>
              <a:rPr lang="en-US" sz="1200" dirty="0" smtClean="0"/>
              <a:t>64-95</a:t>
            </a:r>
            <a:endParaRPr lang="en-US" sz="1200" dirty="0"/>
          </a:p>
        </p:txBody>
      </p:sp>
      <p:sp>
        <p:nvSpPr>
          <p:cNvPr id="63" name="Right Brace 62"/>
          <p:cNvSpPr/>
          <p:nvPr/>
        </p:nvSpPr>
        <p:spPr>
          <a:xfrm>
            <a:off x="7772400" y="3067050"/>
            <a:ext cx="152400" cy="1066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324600" y="314325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324600" y="337185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324600" y="360045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324600" y="405765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876800" y="2914650"/>
            <a:ext cx="3962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657600" y="191226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Block 0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695700" y="339009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Block 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5400000">
            <a:off x="6623566" y="4311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22" name="Group 71"/>
          <p:cNvGrpSpPr/>
          <p:nvPr/>
        </p:nvGrpSpPr>
        <p:grpSpPr>
          <a:xfrm>
            <a:off x="6067425" y="4800600"/>
            <a:ext cx="369332" cy="1066800"/>
            <a:chOff x="2028825" y="2133600"/>
            <a:chExt cx="369332" cy="1066800"/>
          </a:xfrm>
        </p:grpSpPr>
        <p:sp>
          <p:nvSpPr>
            <p:cNvPr id="73" name="Oval 72"/>
            <p:cNvSpPr/>
            <p:nvPr/>
          </p:nvSpPr>
          <p:spPr>
            <a:xfrm>
              <a:off x="2057400" y="2133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057400" y="2362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0574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05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 rot="5400000">
              <a:off x="1946791" y="2729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648200" y="507748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Sequences</a:t>
            </a:r>
          </a:p>
          <a:p>
            <a:pPr algn="ctr"/>
            <a:r>
              <a:rPr lang="en-US" sz="1200" dirty="0" smtClean="0"/>
              <a:t>256-</a:t>
            </a:r>
          </a:p>
          <a:p>
            <a:pPr algn="ctr"/>
            <a:r>
              <a:rPr lang="en-US" sz="1200" dirty="0" smtClean="0"/>
              <a:t>287</a:t>
            </a:r>
            <a:endParaRPr lang="en-US" sz="1200" dirty="0"/>
          </a:p>
        </p:txBody>
      </p:sp>
      <p:sp>
        <p:nvSpPr>
          <p:cNvPr id="79" name="Left Brace 78"/>
          <p:cNvSpPr/>
          <p:nvPr/>
        </p:nvSpPr>
        <p:spPr>
          <a:xfrm>
            <a:off x="5791200" y="4800600"/>
            <a:ext cx="2286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79"/>
          <p:cNvGrpSpPr/>
          <p:nvPr/>
        </p:nvGrpSpPr>
        <p:grpSpPr>
          <a:xfrm>
            <a:off x="7467600" y="4800600"/>
            <a:ext cx="369332" cy="1066800"/>
            <a:chOff x="2028825" y="2133600"/>
            <a:chExt cx="369332" cy="1066800"/>
          </a:xfrm>
        </p:grpSpPr>
        <p:sp>
          <p:nvSpPr>
            <p:cNvPr id="81" name="Oval 80"/>
            <p:cNvSpPr/>
            <p:nvPr/>
          </p:nvSpPr>
          <p:spPr>
            <a:xfrm>
              <a:off x="2057400" y="2133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057400" y="2362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0574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 rot="5400000">
              <a:off x="1946791" y="272998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696200" y="510316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Sequences</a:t>
            </a:r>
          </a:p>
          <a:p>
            <a:pPr algn="ctr"/>
            <a:r>
              <a:rPr lang="en-US" sz="1200" dirty="0" smtClean="0"/>
              <a:t>288-</a:t>
            </a:r>
          </a:p>
          <a:p>
            <a:pPr algn="ctr"/>
            <a:r>
              <a:rPr lang="en-US" sz="1200" dirty="0" smtClean="0"/>
              <a:t>319</a:t>
            </a:r>
            <a:endParaRPr lang="en-US" sz="1200" dirty="0"/>
          </a:p>
        </p:txBody>
      </p:sp>
      <p:sp>
        <p:nvSpPr>
          <p:cNvPr id="87" name="Right Brace 86"/>
          <p:cNvSpPr/>
          <p:nvPr/>
        </p:nvSpPr>
        <p:spPr>
          <a:xfrm>
            <a:off x="7772400" y="4800600"/>
            <a:ext cx="152400" cy="1066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324600" y="48768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324600" y="51054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324600" y="53340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324600" y="57912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876800" y="4648200"/>
            <a:ext cx="39624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695700" y="512364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Block 44</a:t>
            </a:r>
            <a:endParaRPr lang="en-US" dirty="0"/>
          </a:p>
        </p:txBody>
      </p: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124200" cy="46482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320 sequences</a:t>
            </a:r>
          </a:p>
          <a:p>
            <a:pPr lvl="1"/>
            <a:r>
              <a:rPr lang="en-US" dirty="0" smtClean="0"/>
              <a:t>Block size=32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= 320/32 = 10 threads/block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-</a:t>
            </a:r>
            <a:r>
              <a:rPr lang="en-US" i="1" dirty="0" smtClean="0"/>
              <a:t>n</a:t>
            </a:r>
            <a:r>
              <a:rPr lang="en-US" dirty="0" smtClean="0"/>
              <a:t>)/2 = 45 blocks</a:t>
            </a:r>
          </a:p>
          <a:p>
            <a:pPr lvl="1"/>
            <a:endParaRPr lang="en-US" dirty="0"/>
          </a:p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Evaluate different block sizes</a:t>
            </a:r>
          </a:p>
        </p:txBody>
      </p:sp>
      <p:sp>
        <p:nvSpPr>
          <p:cNvPr id="95" name="TextBox 94"/>
          <p:cNvSpPr txBox="1"/>
          <p:nvPr/>
        </p:nvSpPr>
        <p:spPr>
          <a:xfrm rot="5400000">
            <a:off x="4070866" y="4311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87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Aim: to have more matrices been built concurrently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Available variables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Kernel size(in registers)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Block size(in threads)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Grid size(in block or in warp)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SM resources(max schedulable warps,  registers, share memory)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GPU resources(SMs, on-board memory size, memory bandwidth)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648200"/>
          </a:xfrm>
        </p:spPr>
        <p:txBody>
          <a:bodyPr/>
          <a:lstStyle/>
          <a:p>
            <a:r>
              <a:rPr lang="en-US" dirty="0" smtClean="0"/>
              <a:t>Make sure the kernel as simple as possible (</a:t>
            </a:r>
            <a:r>
              <a:rPr lang="en-US" dirty="0" smtClean="0">
                <a:sym typeface="Wingdings" pitchFamily="2" charset="2"/>
              </a:rPr>
              <a:t>decrease the register usage) 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our final outcome is a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40</a:t>
            </a:r>
            <a:r>
              <a:rPr lang="en-US" dirty="0" smtClean="0">
                <a:sym typeface="Wingdings" pitchFamily="2" charset="2"/>
              </a:rPr>
              <a:t> registers kernel.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3429000"/>
          <a:ext cx="33528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max support warps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registers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share memory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SMs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on-board memory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memory bandwidth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638800" y="1981200"/>
          <a:ext cx="33528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676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Fixed Parameters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Kernel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Block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Grid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04800" y="2971800"/>
          <a:ext cx="499110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7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Block size alternatives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1000" y="1828800"/>
          <a:ext cx="499110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38800" y="3429000"/>
          <a:ext cx="33528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max support warps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registers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share memory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SMs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on-board memory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memory bandwidth</a:t>
                      </a:r>
                      <a:endPara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38800" y="1981200"/>
          <a:ext cx="33528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6764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Kernel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Block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Grid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8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ideal warp number per SM is 12</a:t>
            </a:r>
          </a:p>
          <a:p>
            <a:r>
              <a:rPr lang="en-US" dirty="0" smtClean="0"/>
              <a:t>W/30 SMs =&gt; </a:t>
            </a:r>
            <a:r>
              <a:rPr lang="en-US" dirty="0" smtClean="0">
                <a:solidFill>
                  <a:srgbClr val="FF0000"/>
                </a:solidFill>
              </a:rPr>
              <a:t>360 warps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our grouped sequence design</a:t>
            </a:r>
          </a:p>
          <a:p>
            <a:pPr>
              <a:buNone/>
            </a:pPr>
            <a:r>
              <a:rPr lang="en-US" dirty="0" smtClean="0"/>
              <a:t>the warps number has to be multiple of 32.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200400"/>
          <a:ext cx="4419600" cy="203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3200"/>
                <a:gridCol w="1473200"/>
                <a:gridCol w="14732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Blocks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Time(s)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11.3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12.7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38800" y="3429000"/>
          <a:ext cx="33528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Constraints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max support warps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registers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share memory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SMs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on-board memory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itchFamily="2" charset="2"/>
                        </a:rPr>
                        <a:t>memory bandwidth</a:t>
                      </a:r>
                      <a:endPara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38800" y="1981200"/>
          <a:ext cx="33528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676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Fixed Parameters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Kernel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Block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Grid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486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Cluster: </a:t>
            </a:r>
            <a:r>
              <a:rPr lang="en-US" i="1" dirty="0" smtClean="0">
                <a:solidFill>
                  <a:srgbClr val="FF0000"/>
                </a:solidFill>
              </a:rPr>
              <a:t>40Gb/s </a:t>
            </a:r>
            <a:r>
              <a:rPr lang="en-US" i="1" dirty="0" err="1" smtClean="0">
                <a:solidFill>
                  <a:srgbClr val="FF0000"/>
                </a:solidFill>
              </a:rPr>
              <a:t>Inifiniband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	 Xeon X5660</a:t>
            </a: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447800"/>
            <a:ext cx="1905000" cy="1200329"/>
          </a:xfrm>
          <a:prstGeom prst="rect">
            <a:avLst/>
          </a:prstGeom>
          <a:noFill/>
          <a:ln w="254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FCUPs: </a:t>
            </a:r>
          </a:p>
          <a:p>
            <a:r>
              <a:rPr lang="en-US" dirty="0" smtClean="0"/>
              <a:t>floating point   cell update per second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60769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05000" y="57120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Ranks in our  cluster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90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Phylogenies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133600" y="16002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genus Drosophila</a:t>
            </a:r>
          </a:p>
        </p:txBody>
      </p:sp>
      <p:pic>
        <p:nvPicPr>
          <p:cNvPr id="204812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477000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00458"/>
      </p:ext>
    </p:extLst>
  </p:cSld>
  <p:clrMapOvr>
    <a:masterClrMapping/>
  </p:clrMapOvr>
  <p:transition advTm="33938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99" name="Line 27"/>
          <p:cNvSpPr>
            <a:spLocks noChangeShapeType="1"/>
          </p:cNvSpPr>
          <p:nvPr/>
        </p:nvSpPr>
        <p:spPr bwMode="auto">
          <a:xfrm flipH="1">
            <a:off x="990600" y="1635125"/>
            <a:ext cx="91440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Phylogeny Data Structure</a:t>
            </a:r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flipH="1">
            <a:off x="1657350" y="17192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8" name="Oval 6"/>
          <p:cNvSpPr>
            <a:spLocks noChangeArrowheads="1"/>
          </p:cNvSpPr>
          <p:nvPr/>
        </p:nvSpPr>
        <p:spPr bwMode="auto">
          <a:xfrm>
            <a:off x="1828800" y="14478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2073275" y="17033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0" name="Oval 8"/>
          <p:cNvSpPr>
            <a:spLocks noChangeArrowheads="1"/>
          </p:cNvSpPr>
          <p:nvPr/>
        </p:nvSpPr>
        <p:spPr bwMode="auto">
          <a:xfrm>
            <a:off x="1428750" y="207010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2363788" y="2066925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 flipH="1">
            <a:off x="2190750" y="23288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>
            <a:off x="2606675" y="23129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1962150" y="267970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 flipH="1">
            <a:off x="2722563" y="29289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>
            <a:off x="3138488" y="29130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7" name="Oval 15"/>
          <p:cNvSpPr>
            <a:spLocks noChangeArrowheads="1"/>
          </p:cNvSpPr>
          <p:nvPr/>
        </p:nvSpPr>
        <p:spPr bwMode="auto">
          <a:xfrm>
            <a:off x="2493963" y="3279775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H="1">
            <a:off x="3254375" y="35290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>
            <a:off x="3670300" y="35131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0" name="Oval 18"/>
          <p:cNvSpPr>
            <a:spLocks noChangeArrowheads="1"/>
          </p:cNvSpPr>
          <p:nvPr/>
        </p:nvSpPr>
        <p:spPr bwMode="auto">
          <a:xfrm>
            <a:off x="3025775" y="38798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1" name="Oval 19"/>
          <p:cNvSpPr>
            <a:spLocks noChangeArrowheads="1"/>
          </p:cNvSpPr>
          <p:nvPr/>
        </p:nvSpPr>
        <p:spPr bwMode="auto">
          <a:xfrm>
            <a:off x="3863975" y="38798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1371600" y="20574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1905000" y="266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2438400" y="32766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2971800" y="38862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3810000" y="38862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207897" name="Oval 25"/>
          <p:cNvSpPr>
            <a:spLocks noChangeArrowheads="1"/>
          </p:cNvSpPr>
          <p:nvPr/>
        </p:nvSpPr>
        <p:spPr bwMode="auto">
          <a:xfrm>
            <a:off x="742950" y="2071688"/>
            <a:ext cx="290513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685800" y="2058988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207900" name="Oval 28"/>
          <p:cNvSpPr>
            <a:spLocks noChangeArrowheads="1"/>
          </p:cNvSpPr>
          <p:nvPr/>
        </p:nvSpPr>
        <p:spPr bwMode="auto">
          <a:xfrm>
            <a:off x="2897188" y="2676525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01" name="Oval 29"/>
          <p:cNvSpPr>
            <a:spLocks noChangeArrowheads="1"/>
          </p:cNvSpPr>
          <p:nvPr/>
        </p:nvSpPr>
        <p:spPr bwMode="auto">
          <a:xfrm>
            <a:off x="3429000" y="32766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 flipH="1">
            <a:off x="5522913" y="19478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05" name="Line 33"/>
          <p:cNvSpPr>
            <a:spLocks noChangeShapeType="1"/>
          </p:cNvSpPr>
          <p:nvPr/>
        </p:nvSpPr>
        <p:spPr bwMode="auto">
          <a:xfrm>
            <a:off x="5938838" y="1931988"/>
            <a:ext cx="822325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06" name="Line 34"/>
          <p:cNvSpPr>
            <a:spLocks noChangeShapeType="1"/>
          </p:cNvSpPr>
          <p:nvPr/>
        </p:nvSpPr>
        <p:spPr bwMode="auto">
          <a:xfrm flipH="1">
            <a:off x="4932363" y="1855788"/>
            <a:ext cx="858837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07" name="Oval 35"/>
          <p:cNvSpPr>
            <a:spLocks noChangeArrowheads="1"/>
          </p:cNvSpPr>
          <p:nvPr/>
        </p:nvSpPr>
        <p:spPr bwMode="auto">
          <a:xfrm>
            <a:off x="4703763" y="2255838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5770563" y="28956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207909" name="Text Box 37"/>
          <p:cNvSpPr txBox="1">
            <a:spLocks noChangeArrowheads="1"/>
          </p:cNvSpPr>
          <p:nvPr/>
        </p:nvSpPr>
        <p:spPr bwMode="auto">
          <a:xfrm>
            <a:off x="4648200" y="2252663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207910" name="Line 38"/>
          <p:cNvSpPr>
            <a:spLocks noChangeShapeType="1"/>
          </p:cNvSpPr>
          <p:nvPr/>
        </p:nvSpPr>
        <p:spPr bwMode="auto">
          <a:xfrm flipH="1">
            <a:off x="5180013" y="25003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11" name="Line 39"/>
          <p:cNvSpPr>
            <a:spLocks noChangeShapeType="1"/>
          </p:cNvSpPr>
          <p:nvPr/>
        </p:nvSpPr>
        <p:spPr bwMode="auto">
          <a:xfrm>
            <a:off x="5595938" y="24844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12" name="Oval 40"/>
          <p:cNvSpPr>
            <a:spLocks noChangeArrowheads="1"/>
          </p:cNvSpPr>
          <p:nvPr/>
        </p:nvSpPr>
        <p:spPr bwMode="auto">
          <a:xfrm>
            <a:off x="4951413" y="28511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3" name="Oval 41"/>
          <p:cNvSpPr>
            <a:spLocks noChangeArrowheads="1"/>
          </p:cNvSpPr>
          <p:nvPr/>
        </p:nvSpPr>
        <p:spPr bwMode="auto">
          <a:xfrm>
            <a:off x="5789613" y="28511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4" name="Text Box 42"/>
          <p:cNvSpPr txBox="1">
            <a:spLocks noChangeArrowheads="1"/>
          </p:cNvSpPr>
          <p:nvPr/>
        </p:nvSpPr>
        <p:spPr bwMode="auto">
          <a:xfrm>
            <a:off x="4897438" y="28575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207915" name="Text Box 43"/>
          <p:cNvSpPr txBox="1">
            <a:spLocks noChangeArrowheads="1"/>
          </p:cNvSpPr>
          <p:nvPr/>
        </p:nvSpPr>
        <p:spPr bwMode="auto">
          <a:xfrm>
            <a:off x="5735638" y="28575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207916" name="Oval 44"/>
          <p:cNvSpPr>
            <a:spLocks noChangeArrowheads="1"/>
          </p:cNvSpPr>
          <p:nvPr/>
        </p:nvSpPr>
        <p:spPr bwMode="auto">
          <a:xfrm>
            <a:off x="6761163" y="22860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7" name="Line 45"/>
          <p:cNvSpPr>
            <a:spLocks noChangeShapeType="1"/>
          </p:cNvSpPr>
          <p:nvPr/>
        </p:nvSpPr>
        <p:spPr bwMode="auto">
          <a:xfrm flipH="1">
            <a:off x="6588125" y="25479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18" name="Line 46"/>
          <p:cNvSpPr>
            <a:spLocks noChangeShapeType="1"/>
          </p:cNvSpPr>
          <p:nvPr/>
        </p:nvSpPr>
        <p:spPr bwMode="auto">
          <a:xfrm>
            <a:off x="7004050" y="25320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19" name="Oval 47"/>
          <p:cNvSpPr>
            <a:spLocks noChangeArrowheads="1"/>
          </p:cNvSpPr>
          <p:nvPr/>
        </p:nvSpPr>
        <p:spPr bwMode="auto">
          <a:xfrm>
            <a:off x="6359525" y="2898775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0" name="Oval 48"/>
          <p:cNvSpPr>
            <a:spLocks noChangeArrowheads="1"/>
          </p:cNvSpPr>
          <p:nvPr/>
        </p:nvSpPr>
        <p:spPr bwMode="auto">
          <a:xfrm>
            <a:off x="7294563" y="28956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1" name="Line 49"/>
          <p:cNvSpPr>
            <a:spLocks noChangeShapeType="1"/>
          </p:cNvSpPr>
          <p:nvPr/>
        </p:nvSpPr>
        <p:spPr bwMode="auto">
          <a:xfrm flipH="1">
            <a:off x="7119938" y="31480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22" name="Oval 50"/>
          <p:cNvSpPr>
            <a:spLocks noChangeArrowheads="1"/>
          </p:cNvSpPr>
          <p:nvPr/>
        </p:nvSpPr>
        <p:spPr bwMode="auto">
          <a:xfrm>
            <a:off x="6891338" y="34988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3" name="Text Box 51"/>
          <p:cNvSpPr txBox="1">
            <a:spLocks noChangeArrowheads="1"/>
          </p:cNvSpPr>
          <p:nvPr/>
        </p:nvSpPr>
        <p:spPr bwMode="auto">
          <a:xfrm>
            <a:off x="6302375" y="2886075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207924" name="Text Box 52"/>
          <p:cNvSpPr txBox="1">
            <a:spLocks noChangeArrowheads="1"/>
          </p:cNvSpPr>
          <p:nvPr/>
        </p:nvSpPr>
        <p:spPr bwMode="auto">
          <a:xfrm>
            <a:off x="6835775" y="3495675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207925" name="Line 53"/>
          <p:cNvSpPr>
            <a:spLocks noChangeShapeType="1"/>
          </p:cNvSpPr>
          <p:nvPr/>
        </p:nvSpPr>
        <p:spPr bwMode="auto">
          <a:xfrm>
            <a:off x="7535863" y="3136900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26" name="Oval 54"/>
          <p:cNvSpPr>
            <a:spLocks noChangeArrowheads="1"/>
          </p:cNvSpPr>
          <p:nvPr/>
        </p:nvSpPr>
        <p:spPr bwMode="auto">
          <a:xfrm>
            <a:off x="7729538" y="3503613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27" name="Text Box 55"/>
          <p:cNvSpPr txBox="1">
            <a:spLocks noChangeArrowheads="1"/>
          </p:cNvSpPr>
          <p:nvPr/>
        </p:nvSpPr>
        <p:spPr bwMode="auto">
          <a:xfrm>
            <a:off x="7675563" y="3509963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207928" name="Oval 56"/>
          <p:cNvSpPr>
            <a:spLocks noChangeArrowheads="1"/>
          </p:cNvSpPr>
          <p:nvPr/>
        </p:nvSpPr>
        <p:spPr bwMode="auto">
          <a:xfrm>
            <a:off x="5354638" y="22479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0" name="Line 58"/>
          <p:cNvSpPr>
            <a:spLocks noChangeShapeType="1"/>
          </p:cNvSpPr>
          <p:nvPr/>
        </p:nvSpPr>
        <p:spPr bwMode="auto">
          <a:xfrm flipH="1">
            <a:off x="5715000" y="4371975"/>
            <a:ext cx="1235075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31" name="Line 59"/>
          <p:cNvSpPr>
            <a:spLocks noChangeShapeType="1"/>
          </p:cNvSpPr>
          <p:nvPr/>
        </p:nvSpPr>
        <p:spPr bwMode="auto">
          <a:xfrm>
            <a:off x="70104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32" name="Text Box 60"/>
          <p:cNvSpPr txBox="1">
            <a:spLocks noChangeArrowheads="1"/>
          </p:cNvSpPr>
          <p:nvPr/>
        </p:nvSpPr>
        <p:spPr bwMode="auto">
          <a:xfrm>
            <a:off x="7273925" y="55626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207933" name="Line 61"/>
          <p:cNvSpPr>
            <a:spLocks noChangeShapeType="1"/>
          </p:cNvSpPr>
          <p:nvPr/>
        </p:nvSpPr>
        <p:spPr bwMode="auto">
          <a:xfrm flipH="1">
            <a:off x="6683375" y="51673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34" name="Line 62"/>
          <p:cNvSpPr>
            <a:spLocks noChangeShapeType="1"/>
          </p:cNvSpPr>
          <p:nvPr/>
        </p:nvSpPr>
        <p:spPr bwMode="auto">
          <a:xfrm>
            <a:off x="7099300" y="51514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35" name="Oval 63"/>
          <p:cNvSpPr>
            <a:spLocks noChangeArrowheads="1"/>
          </p:cNvSpPr>
          <p:nvPr/>
        </p:nvSpPr>
        <p:spPr bwMode="auto">
          <a:xfrm>
            <a:off x="6454775" y="55181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6" name="Oval 64"/>
          <p:cNvSpPr>
            <a:spLocks noChangeArrowheads="1"/>
          </p:cNvSpPr>
          <p:nvPr/>
        </p:nvSpPr>
        <p:spPr bwMode="auto">
          <a:xfrm>
            <a:off x="7292975" y="55181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7" name="Text Box 65"/>
          <p:cNvSpPr txBox="1">
            <a:spLocks noChangeArrowheads="1"/>
          </p:cNvSpPr>
          <p:nvPr/>
        </p:nvSpPr>
        <p:spPr bwMode="auto">
          <a:xfrm>
            <a:off x="6400800" y="55245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207938" name="Text Box 66"/>
          <p:cNvSpPr txBox="1">
            <a:spLocks noChangeArrowheads="1"/>
          </p:cNvSpPr>
          <p:nvPr/>
        </p:nvSpPr>
        <p:spPr bwMode="auto">
          <a:xfrm>
            <a:off x="7239000" y="55245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207939" name="Oval 67"/>
          <p:cNvSpPr>
            <a:spLocks noChangeArrowheads="1"/>
          </p:cNvSpPr>
          <p:nvPr/>
        </p:nvSpPr>
        <p:spPr bwMode="auto">
          <a:xfrm>
            <a:off x="8229600" y="48768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0" name="Line 68"/>
          <p:cNvSpPr>
            <a:spLocks noChangeShapeType="1"/>
          </p:cNvSpPr>
          <p:nvPr/>
        </p:nvSpPr>
        <p:spPr bwMode="auto">
          <a:xfrm flipH="1">
            <a:off x="8056563" y="51387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41" name="Line 69"/>
          <p:cNvSpPr>
            <a:spLocks noChangeShapeType="1"/>
          </p:cNvSpPr>
          <p:nvPr/>
        </p:nvSpPr>
        <p:spPr bwMode="auto">
          <a:xfrm>
            <a:off x="8472488" y="51228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42" name="Oval 70"/>
          <p:cNvSpPr>
            <a:spLocks noChangeArrowheads="1"/>
          </p:cNvSpPr>
          <p:nvPr/>
        </p:nvSpPr>
        <p:spPr bwMode="auto">
          <a:xfrm>
            <a:off x="7827963" y="5503863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3" name="Text Box 71"/>
          <p:cNvSpPr txBox="1">
            <a:spLocks noChangeArrowheads="1"/>
          </p:cNvSpPr>
          <p:nvPr/>
        </p:nvSpPr>
        <p:spPr bwMode="auto">
          <a:xfrm>
            <a:off x="7770813" y="5491163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207944" name="Line 72"/>
          <p:cNvSpPr>
            <a:spLocks noChangeShapeType="1"/>
          </p:cNvSpPr>
          <p:nvPr/>
        </p:nvSpPr>
        <p:spPr bwMode="auto">
          <a:xfrm flipH="1">
            <a:off x="5313363" y="51689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45" name="Oval 73"/>
          <p:cNvSpPr>
            <a:spLocks noChangeArrowheads="1"/>
          </p:cNvSpPr>
          <p:nvPr/>
        </p:nvSpPr>
        <p:spPr bwMode="auto">
          <a:xfrm>
            <a:off x="5084763" y="5519738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6" name="Text Box 74"/>
          <p:cNvSpPr txBox="1">
            <a:spLocks noChangeArrowheads="1"/>
          </p:cNvSpPr>
          <p:nvPr/>
        </p:nvSpPr>
        <p:spPr bwMode="auto">
          <a:xfrm>
            <a:off x="5029200" y="5516563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207947" name="Line 75"/>
          <p:cNvSpPr>
            <a:spLocks noChangeShapeType="1"/>
          </p:cNvSpPr>
          <p:nvPr/>
        </p:nvSpPr>
        <p:spPr bwMode="auto">
          <a:xfrm>
            <a:off x="5729288" y="51577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48" name="Oval 76"/>
          <p:cNvSpPr>
            <a:spLocks noChangeArrowheads="1"/>
          </p:cNvSpPr>
          <p:nvPr/>
        </p:nvSpPr>
        <p:spPr bwMode="auto">
          <a:xfrm>
            <a:off x="5922963" y="552450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9" name="Text Box 77"/>
          <p:cNvSpPr txBox="1">
            <a:spLocks noChangeArrowheads="1"/>
          </p:cNvSpPr>
          <p:nvPr/>
        </p:nvSpPr>
        <p:spPr bwMode="auto">
          <a:xfrm>
            <a:off x="5868988" y="553085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207950" name="Oval 78"/>
          <p:cNvSpPr>
            <a:spLocks noChangeArrowheads="1"/>
          </p:cNvSpPr>
          <p:nvPr/>
        </p:nvSpPr>
        <p:spPr bwMode="auto">
          <a:xfrm>
            <a:off x="8664575" y="54800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1" name="Text Box 79"/>
          <p:cNvSpPr txBox="1">
            <a:spLocks noChangeArrowheads="1"/>
          </p:cNvSpPr>
          <p:nvPr/>
        </p:nvSpPr>
        <p:spPr bwMode="auto">
          <a:xfrm>
            <a:off x="8610600" y="54864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207952" name="Line 80"/>
          <p:cNvSpPr>
            <a:spLocks noChangeShapeType="1"/>
          </p:cNvSpPr>
          <p:nvPr/>
        </p:nvSpPr>
        <p:spPr bwMode="auto">
          <a:xfrm>
            <a:off x="7086600" y="44196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53" name="Oval 81"/>
          <p:cNvSpPr>
            <a:spLocks noChangeArrowheads="1"/>
          </p:cNvSpPr>
          <p:nvPr/>
        </p:nvSpPr>
        <p:spPr bwMode="auto">
          <a:xfrm>
            <a:off x="6858000" y="41910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4" name="Oval 82"/>
          <p:cNvSpPr>
            <a:spLocks noChangeArrowheads="1"/>
          </p:cNvSpPr>
          <p:nvPr/>
        </p:nvSpPr>
        <p:spPr bwMode="auto">
          <a:xfrm>
            <a:off x="6858000" y="49149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5" name="Oval 83"/>
          <p:cNvSpPr>
            <a:spLocks noChangeArrowheads="1"/>
          </p:cNvSpPr>
          <p:nvPr/>
        </p:nvSpPr>
        <p:spPr bwMode="auto">
          <a:xfrm>
            <a:off x="5487988" y="4916488"/>
            <a:ext cx="290512" cy="2905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6" name="Text Box 84"/>
          <p:cNvSpPr txBox="1">
            <a:spLocks noChangeArrowheads="1"/>
          </p:cNvSpPr>
          <p:nvPr/>
        </p:nvSpPr>
        <p:spPr bwMode="auto">
          <a:xfrm>
            <a:off x="304800" y="4343400"/>
            <a:ext cx="47244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Unrooted binary tree</a:t>
            </a:r>
          </a:p>
          <a:p>
            <a:pPr>
              <a:buFontTx/>
              <a:buChar char="•"/>
            </a:pPr>
            <a:r>
              <a:rPr lang="en-US" altLang="en-US" sz="1400" i="1">
                <a:latin typeface="Verdana" panose="020B0604030504040204" pitchFamily="34" charset="0"/>
              </a:rPr>
              <a:t>n</a:t>
            </a:r>
            <a:r>
              <a:rPr lang="en-US" altLang="en-US" sz="1400">
                <a:latin typeface="Verdana" panose="020B0604030504040204" pitchFamily="34" charset="0"/>
              </a:rPr>
              <a:t> leaf vertices</a:t>
            </a:r>
          </a:p>
          <a:p>
            <a:pPr>
              <a:buFontTx/>
              <a:buChar char="•"/>
            </a:pPr>
            <a:r>
              <a:rPr lang="en-US" altLang="en-US" sz="1400" i="1">
                <a:latin typeface="Verdana" panose="020B0604030504040204" pitchFamily="34" charset="0"/>
              </a:rPr>
              <a:t>n</a:t>
            </a:r>
            <a:r>
              <a:rPr lang="en-US" altLang="en-US" sz="1400">
                <a:latin typeface="Verdana" panose="020B0604030504040204" pitchFamily="34" charset="0"/>
              </a:rPr>
              <a:t> - 2 internal vertices (degree 3)</a:t>
            </a:r>
          </a:p>
          <a:p>
            <a:pPr>
              <a:buFontTx/>
              <a:buChar char="•"/>
            </a:pPr>
            <a:endParaRPr lang="en-US" altLang="en-US" sz="140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Tree configurations =</a:t>
            </a:r>
          </a:p>
          <a:p>
            <a:pPr lvl="1"/>
            <a:r>
              <a:rPr lang="en-US" altLang="en-US" sz="1400">
                <a:latin typeface="Verdana" panose="020B0604030504040204" pitchFamily="34" charset="0"/>
              </a:rPr>
              <a:t>(2</a:t>
            </a:r>
            <a:r>
              <a:rPr lang="en-US" altLang="en-US" sz="1400" i="1">
                <a:latin typeface="Verdana" panose="020B0604030504040204" pitchFamily="34" charset="0"/>
              </a:rPr>
              <a:t>n</a:t>
            </a:r>
            <a:r>
              <a:rPr lang="en-US" altLang="en-US" sz="1400">
                <a:latin typeface="Verdana" panose="020B0604030504040204" pitchFamily="34" charset="0"/>
              </a:rPr>
              <a:t> - 5) * (2</a:t>
            </a:r>
            <a:r>
              <a:rPr lang="en-US" altLang="en-US" sz="1400" i="1">
                <a:latin typeface="Verdana" panose="020B0604030504040204" pitchFamily="34" charset="0"/>
              </a:rPr>
              <a:t>n</a:t>
            </a:r>
            <a:r>
              <a:rPr lang="en-US" altLang="en-US" sz="1400">
                <a:latin typeface="Verdana" panose="020B0604030504040204" pitchFamily="34" charset="0"/>
              </a:rPr>
              <a:t> - 7) * (2</a:t>
            </a:r>
            <a:r>
              <a:rPr lang="en-US" altLang="en-US" sz="1400" i="1">
                <a:latin typeface="Verdana" panose="020B0604030504040204" pitchFamily="34" charset="0"/>
              </a:rPr>
              <a:t>n</a:t>
            </a:r>
            <a:r>
              <a:rPr lang="en-US" altLang="en-US" sz="1400">
                <a:latin typeface="Verdana" panose="020B0604030504040204" pitchFamily="34" charset="0"/>
              </a:rPr>
              <a:t> - 9) * … * 3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200 trillion trees for 16 leaves</a:t>
            </a:r>
          </a:p>
        </p:txBody>
      </p:sp>
      <p:sp>
        <p:nvSpPr>
          <p:cNvPr id="207904" name="Oval 32"/>
          <p:cNvSpPr>
            <a:spLocks noChangeArrowheads="1"/>
          </p:cNvSpPr>
          <p:nvPr/>
        </p:nvSpPr>
        <p:spPr bwMode="auto">
          <a:xfrm>
            <a:off x="5694363" y="16764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Microarchitecture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1828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1828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2286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2286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9600" y="1828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0" y="1828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19600" y="2286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2286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27432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31242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18288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76600" y="27432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76600" y="31242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0600" y="3972977"/>
            <a:ext cx="44196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L3 cache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" y="1752600"/>
            <a:ext cx="4572000" cy="3733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6" name="TextBox 16"/>
          <p:cNvSpPr txBox="1">
            <a:spLocks noChangeArrowheads="1"/>
          </p:cNvSpPr>
          <p:nvPr/>
        </p:nvSpPr>
        <p:spPr bwMode="auto">
          <a:xfrm>
            <a:off x="152400" y="16875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CPU</a:t>
            </a:r>
          </a:p>
        </p:txBody>
      </p:sp>
      <p:sp>
        <p:nvSpPr>
          <p:cNvPr id="14357" name="TextBox 16"/>
          <p:cNvSpPr txBox="1">
            <a:spLocks noChangeArrowheads="1"/>
          </p:cNvSpPr>
          <p:nvPr/>
        </p:nvSpPr>
        <p:spPr bwMode="auto">
          <a:xfrm>
            <a:off x="990600" y="14478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Core 1</a:t>
            </a:r>
          </a:p>
        </p:txBody>
      </p:sp>
      <p:sp>
        <p:nvSpPr>
          <p:cNvPr id="14358" name="TextBox 16"/>
          <p:cNvSpPr txBox="1">
            <a:spLocks noChangeArrowheads="1"/>
          </p:cNvSpPr>
          <p:nvPr/>
        </p:nvSpPr>
        <p:spPr bwMode="auto">
          <a:xfrm>
            <a:off x="3276600" y="14478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Core 2</a:t>
            </a:r>
          </a:p>
        </p:txBody>
      </p:sp>
      <p:sp>
        <p:nvSpPr>
          <p:cNvPr id="2" name="Rectangle 1"/>
          <p:cNvSpPr/>
          <p:nvPr/>
        </p:nvSpPr>
        <p:spPr>
          <a:xfrm>
            <a:off x="7162800" y="2057400"/>
            <a:ext cx="1676400" cy="1295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Memory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5486400" y="2327108"/>
            <a:ext cx="1676399" cy="7810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25.6 GB/s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5131" y="3946085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GOALs:  avoid off-chip access, achieve high memory utilization and instruction throughput (even for control-dependent code)</a:t>
            </a:r>
          </a:p>
          <a:p>
            <a:endParaRPr lang="en-US"/>
          </a:p>
          <a:p>
            <a:r>
              <a:rPr lang="en-US" smtClean="0"/>
              <a:t>Low floating point throughput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46031" y="307571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DDR3 800 MHz</a:t>
            </a:r>
          </a:p>
          <a:p>
            <a:pPr algn="ctr"/>
            <a:r>
              <a:rPr lang="en-US" sz="1200" smtClean="0"/>
              <a:t>~90% ach. efficiency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5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Hardware Median Core Design</a:t>
            </a:r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387725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6290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1219200" y="1447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990033"/>
                </a:solidFill>
              </a:rPr>
              <a:t>Top-Level</a:t>
            </a: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4953000" y="1447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990033"/>
                </a:solidFill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40345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Parallelizing the Median Computation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altLang="en-US"/>
              <a:t>Exploit both fine- and coarse- grain parallelism</a:t>
            </a:r>
          </a:p>
          <a:p>
            <a:pPr marL="381000" indent="-381000"/>
            <a:endParaRPr lang="en-US" altLang="en-US"/>
          </a:p>
          <a:p>
            <a:pPr marL="381000" indent="-381000">
              <a:buFontTx/>
              <a:buAutoNum type="arabicPeriod"/>
            </a:pPr>
            <a:r>
              <a:rPr lang="en-US" altLang="en-US">
                <a:solidFill>
                  <a:srgbClr val="990033"/>
                </a:solidFill>
              </a:rPr>
              <a:t>Fine-grain</a:t>
            </a:r>
          </a:p>
          <a:p>
            <a:pPr marL="800100" lvl="1" indent="-342900"/>
            <a:r>
              <a:rPr lang="en-US" altLang="en-US"/>
              <a:t>Unroll loop for lower bound computation</a:t>
            </a:r>
          </a:p>
          <a:p>
            <a:pPr marL="800100" lvl="1" indent="-342900"/>
            <a:r>
              <a:rPr lang="en-US" altLang="en-US"/>
              <a:t>Perform multiple iterations in parallel</a:t>
            </a:r>
          </a:p>
          <a:p>
            <a:pPr marL="800100" lvl="1" indent="-342900"/>
            <a:endParaRPr lang="en-US" altLang="en-US"/>
          </a:p>
          <a:p>
            <a:pPr marL="381000" indent="-381000">
              <a:buFontTx/>
              <a:buAutoNum type="arabicPeriod"/>
            </a:pPr>
            <a:r>
              <a:rPr lang="en-US" altLang="en-US">
                <a:solidFill>
                  <a:srgbClr val="990033"/>
                </a:solidFill>
              </a:rPr>
              <a:t>Coarse-grain</a:t>
            </a:r>
          </a:p>
          <a:p>
            <a:pPr marL="800100" lvl="1" indent="-342900"/>
            <a:r>
              <a:rPr lang="en-US" altLang="en-US"/>
              <a:t>Use parallel median cores for single median computation</a:t>
            </a:r>
          </a:p>
          <a:p>
            <a:pPr marL="800100" lvl="1" indent="-342900"/>
            <a:r>
              <a:rPr lang="en-US" altLang="en-US"/>
              <a:t>Partition search space</a:t>
            </a:r>
          </a:p>
        </p:txBody>
      </p:sp>
    </p:spTree>
    <p:extLst>
      <p:ext uri="{BB962C8B-B14F-4D97-AF65-F5344CB8AC3E}">
        <p14:creationId xmlns:p14="http://schemas.microsoft.com/office/powerpoint/2010/main" val="30013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Fine-Grain Parallelism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28613" y="2130425"/>
            <a:ext cx="3282950" cy="19827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304800" y="2089150"/>
            <a:ext cx="3276600" cy="1987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1313" algn="l"/>
                <a:tab pos="1255713" algn="l"/>
                <a:tab pos="223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41313" algn="l"/>
                <a:tab pos="1255713" algn="l"/>
                <a:tab pos="223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41313" algn="l"/>
                <a:tab pos="1255713" algn="l"/>
                <a:tab pos="223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41313" algn="l"/>
                <a:tab pos="1255713" algn="l"/>
                <a:tab pos="223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41313" algn="l"/>
                <a:tab pos="1255713" algn="l"/>
                <a:tab pos="223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23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23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23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232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 1	(1,-4),w=0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-1	(-1,9),w=1	(-1,25),w=2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 2	(2,11),w=2	(2,-19),w=2	(2,-49),w=2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-2	(-2,17),w=2	(-2,20),w=1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-19	(-19,2),w=2	(-19,-4),w=2	(-19,10),w=2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en-US" sz="900" b="1"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228600" y="2495550"/>
            <a:ext cx="3505200" cy="165100"/>
          </a:xfrm>
          <a:prstGeom prst="rect">
            <a:avLst/>
          </a:prstGeom>
          <a:solidFill>
            <a:schemeClr val="tx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6343650" y="1803400"/>
            <a:ext cx="2438400" cy="31051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 flipH="1">
            <a:off x="1524000" y="4648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 flipH="1" flipV="1">
            <a:off x="1676400" y="4267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V="1">
            <a:off x="3048000" y="4267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>
            <a:off x="3048000" y="4648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 flipH="1">
            <a:off x="2133600" y="5715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7" name="Line 13"/>
          <p:cNvSpPr>
            <a:spLocks noChangeShapeType="1"/>
          </p:cNvSpPr>
          <p:nvPr/>
        </p:nvSpPr>
        <p:spPr bwMode="auto">
          <a:xfrm>
            <a:off x="2438400" y="5715000"/>
            <a:ext cx="28575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8" name="Line 14"/>
          <p:cNvSpPr>
            <a:spLocks noChangeShapeType="1"/>
          </p:cNvSpPr>
          <p:nvPr/>
        </p:nvSpPr>
        <p:spPr bwMode="auto">
          <a:xfrm>
            <a:off x="1905000" y="4648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 flipV="1">
            <a:off x="2438400" y="4572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>
            <a:off x="2438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1" name="Oval 17"/>
          <p:cNvSpPr>
            <a:spLocks noChangeArrowheads="1"/>
          </p:cNvSpPr>
          <p:nvPr/>
        </p:nvSpPr>
        <p:spPr bwMode="auto">
          <a:xfrm>
            <a:off x="2305050" y="553085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2" name="Oval 18"/>
          <p:cNvSpPr>
            <a:spLocks noChangeArrowheads="1"/>
          </p:cNvSpPr>
          <p:nvPr/>
        </p:nvSpPr>
        <p:spPr bwMode="auto">
          <a:xfrm>
            <a:off x="2914650" y="447675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3" name="Oval 19"/>
          <p:cNvSpPr>
            <a:spLocks noChangeArrowheads="1"/>
          </p:cNvSpPr>
          <p:nvPr/>
        </p:nvSpPr>
        <p:spPr bwMode="auto">
          <a:xfrm>
            <a:off x="2292350" y="48895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4" name="Oval 20"/>
          <p:cNvSpPr>
            <a:spLocks noChangeArrowheads="1"/>
          </p:cNvSpPr>
          <p:nvPr/>
        </p:nvSpPr>
        <p:spPr bwMode="auto">
          <a:xfrm>
            <a:off x="1765300" y="447675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5" name="Rectangle 21"/>
          <p:cNvSpPr>
            <a:spLocks noChangeArrowheads="1"/>
          </p:cNvSpPr>
          <p:nvPr/>
        </p:nvSpPr>
        <p:spPr bwMode="auto">
          <a:xfrm>
            <a:off x="4022725" y="1555750"/>
            <a:ext cx="4816475" cy="3733800"/>
          </a:xfrm>
          <a:prstGeom prst="rect">
            <a:avLst/>
          </a:prstGeom>
          <a:solidFill>
            <a:schemeClr val="tx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6" name="Rectangle 22"/>
          <p:cNvSpPr>
            <a:spLocks noChangeArrowheads="1"/>
          </p:cNvSpPr>
          <p:nvPr/>
        </p:nvSpPr>
        <p:spPr bwMode="auto">
          <a:xfrm>
            <a:off x="4676775" y="1739900"/>
            <a:ext cx="457200" cy="806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7" name="Rectangle 23"/>
          <p:cNvSpPr>
            <a:spLocks noChangeArrowheads="1"/>
          </p:cNvSpPr>
          <p:nvPr/>
        </p:nvSpPr>
        <p:spPr bwMode="auto">
          <a:xfrm>
            <a:off x="4648200" y="1708150"/>
            <a:ext cx="457200" cy="806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8" name="Line 24"/>
          <p:cNvSpPr>
            <a:spLocks noChangeShapeType="1"/>
          </p:cNvSpPr>
          <p:nvPr/>
        </p:nvSpPr>
        <p:spPr bwMode="auto">
          <a:xfrm>
            <a:off x="685800" y="20955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69" name="Text Box 25"/>
          <p:cNvSpPr txBox="1">
            <a:spLocks noChangeArrowheads="1"/>
          </p:cNvSpPr>
          <p:nvPr/>
        </p:nvSpPr>
        <p:spPr bwMode="auto">
          <a:xfrm>
            <a:off x="4495800" y="167005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i="1"/>
              <a:t>used</a:t>
            </a:r>
          </a:p>
          <a:p>
            <a:pPr algn="ctr"/>
            <a:r>
              <a:rPr lang="en-US" altLang="en-US" sz="1000"/>
              <a:t>table</a:t>
            </a:r>
          </a:p>
        </p:txBody>
      </p:sp>
      <p:sp>
        <p:nvSpPr>
          <p:cNvPr id="262170" name="Text Box 26"/>
          <p:cNvSpPr txBox="1">
            <a:spLocks noChangeArrowheads="1"/>
          </p:cNvSpPr>
          <p:nvPr/>
        </p:nvSpPr>
        <p:spPr bwMode="auto">
          <a:xfrm>
            <a:off x="3810000" y="1708150"/>
            <a:ext cx="750888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v=2</a:t>
            </a:r>
          </a:p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e</a:t>
            </a:r>
            <a:r>
              <a:rPr lang="en-US" altLang="en-US" sz="900" b="1" baseline="-25000">
                <a:latin typeface="Courier New" panose="02070309020205020404" pitchFamily="49" charset="0"/>
              </a:rPr>
              <a:t>0</a:t>
            </a:r>
            <a:r>
              <a:rPr lang="en-US" altLang="en-US" sz="900" b="1">
                <a:latin typeface="Courier New" panose="02070309020205020404" pitchFamily="49" charset="0"/>
              </a:rPr>
              <a:t>=11</a:t>
            </a:r>
          </a:p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e</a:t>
            </a:r>
            <a:r>
              <a:rPr lang="en-US" altLang="en-US" sz="900" b="1" baseline="-25000">
                <a:latin typeface="Courier New" panose="02070309020205020404" pitchFamily="49" charset="0"/>
              </a:rPr>
              <a:t>1</a:t>
            </a:r>
            <a:r>
              <a:rPr lang="en-US" altLang="en-US" sz="900" b="1">
                <a:latin typeface="Courier New" panose="02070309020205020404" pitchFamily="49" charset="0"/>
              </a:rPr>
              <a:t>=-19</a:t>
            </a:r>
          </a:p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e</a:t>
            </a:r>
            <a:r>
              <a:rPr lang="en-US" altLang="en-US" sz="900" b="1" baseline="-25000">
                <a:latin typeface="Courier New" panose="02070309020205020404" pitchFamily="49" charset="0"/>
              </a:rPr>
              <a:t>2</a:t>
            </a:r>
            <a:r>
              <a:rPr lang="en-US" altLang="en-US" sz="900" b="1">
                <a:latin typeface="Courier New" panose="02070309020205020404" pitchFamily="49" charset="0"/>
              </a:rPr>
              <a:t>=-49</a:t>
            </a:r>
          </a:p>
        </p:txBody>
      </p:sp>
      <p:sp>
        <p:nvSpPr>
          <p:cNvPr id="262171" name="Line 27"/>
          <p:cNvSpPr>
            <a:spLocks noChangeShapeType="1"/>
          </p:cNvSpPr>
          <p:nvPr/>
        </p:nvSpPr>
        <p:spPr bwMode="auto">
          <a:xfrm>
            <a:off x="4495800" y="18208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2" name="Line 28"/>
          <p:cNvSpPr>
            <a:spLocks noChangeShapeType="1"/>
          </p:cNvSpPr>
          <p:nvPr/>
        </p:nvSpPr>
        <p:spPr bwMode="auto">
          <a:xfrm>
            <a:off x="4495800" y="20208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3" name="Line 29"/>
          <p:cNvSpPr>
            <a:spLocks noChangeShapeType="1"/>
          </p:cNvSpPr>
          <p:nvPr/>
        </p:nvSpPr>
        <p:spPr bwMode="auto">
          <a:xfrm>
            <a:off x="4495800" y="22336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4" name="Line 30"/>
          <p:cNvSpPr>
            <a:spLocks noChangeShapeType="1"/>
          </p:cNvSpPr>
          <p:nvPr/>
        </p:nvSpPr>
        <p:spPr bwMode="auto">
          <a:xfrm>
            <a:off x="4495800" y="24336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5" name="Line 31"/>
          <p:cNvSpPr>
            <a:spLocks noChangeShapeType="1"/>
          </p:cNvSpPr>
          <p:nvPr/>
        </p:nvSpPr>
        <p:spPr bwMode="auto">
          <a:xfrm>
            <a:off x="5105400" y="18240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6" name="Line 32"/>
          <p:cNvSpPr>
            <a:spLocks noChangeShapeType="1"/>
          </p:cNvSpPr>
          <p:nvPr/>
        </p:nvSpPr>
        <p:spPr bwMode="auto">
          <a:xfrm>
            <a:off x="5105400" y="20240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7" name="Line 33"/>
          <p:cNvSpPr>
            <a:spLocks noChangeShapeType="1"/>
          </p:cNvSpPr>
          <p:nvPr/>
        </p:nvSpPr>
        <p:spPr bwMode="auto">
          <a:xfrm>
            <a:off x="5105400" y="22367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8" name="Line 34"/>
          <p:cNvSpPr>
            <a:spLocks noChangeShapeType="1"/>
          </p:cNvSpPr>
          <p:nvPr/>
        </p:nvSpPr>
        <p:spPr bwMode="auto">
          <a:xfrm>
            <a:off x="5105400" y="24368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79" name="Text Box 35"/>
          <p:cNvSpPr txBox="1">
            <a:spLocks noChangeArrowheads="1"/>
          </p:cNvSpPr>
          <p:nvPr/>
        </p:nvSpPr>
        <p:spPr bwMode="auto">
          <a:xfrm>
            <a:off x="304800" y="181451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TSP graph representation:</a:t>
            </a:r>
          </a:p>
        </p:txBody>
      </p:sp>
      <p:sp>
        <p:nvSpPr>
          <p:cNvPr id="262180" name="Rectangle 36"/>
          <p:cNvSpPr>
            <a:spLocks noChangeArrowheads="1"/>
          </p:cNvSpPr>
          <p:nvPr/>
        </p:nvSpPr>
        <p:spPr bwMode="auto">
          <a:xfrm>
            <a:off x="4670425" y="2730500"/>
            <a:ext cx="615950" cy="6048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81" name="Rectangle 37"/>
          <p:cNvSpPr>
            <a:spLocks noChangeArrowheads="1"/>
          </p:cNvSpPr>
          <p:nvPr/>
        </p:nvSpPr>
        <p:spPr bwMode="auto">
          <a:xfrm>
            <a:off x="4648200" y="269875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82" name="Text Box 38"/>
          <p:cNvSpPr txBox="1">
            <a:spLocks noChangeArrowheads="1"/>
          </p:cNvSpPr>
          <p:nvPr/>
        </p:nvSpPr>
        <p:spPr bwMode="auto">
          <a:xfrm>
            <a:off x="4527550" y="267017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i="1"/>
              <a:t>otherEnd</a:t>
            </a:r>
          </a:p>
          <a:p>
            <a:pPr algn="ctr"/>
            <a:r>
              <a:rPr lang="en-US" altLang="en-US" sz="1000"/>
              <a:t>table</a:t>
            </a:r>
          </a:p>
        </p:txBody>
      </p:sp>
      <p:sp>
        <p:nvSpPr>
          <p:cNvPr id="262183" name="Text Box 39"/>
          <p:cNvSpPr txBox="1">
            <a:spLocks noChangeArrowheads="1"/>
          </p:cNvSpPr>
          <p:nvPr/>
        </p:nvSpPr>
        <p:spPr bwMode="auto">
          <a:xfrm>
            <a:off x="4114800" y="285115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v=2</a:t>
            </a:r>
          </a:p>
        </p:txBody>
      </p:sp>
      <p:sp>
        <p:nvSpPr>
          <p:cNvPr id="262184" name="Line 40"/>
          <p:cNvSpPr>
            <a:spLocks noChangeShapeType="1"/>
          </p:cNvSpPr>
          <p:nvPr/>
        </p:nvSpPr>
        <p:spPr bwMode="auto">
          <a:xfrm>
            <a:off x="4495800" y="29638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85" name="Line 41"/>
          <p:cNvSpPr>
            <a:spLocks noChangeShapeType="1"/>
          </p:cNvSpPr>
          <p:nvPr/>
        </p:nvSpPr>
        <p:spPr bwMode="auto">
          <a:xfrm>
            <a:off x="5257800" y="29479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86" name="Rectangle 42"/>
          <p:cNvSpPr>
            <a:spLocks noChangeArrowheads="1"/>
          </p:cNvSpPr>
          <p:nvPr/>
        </p:nvSpPr>
        <p:spPr bwMode="auto">
          <a:xfrm>
            <a:off x="4676775" y="3573463"/>
            <a:ext cx="609600" cy="412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87" name="Rectangle 43"/>
          <p:cNvSpPr>
            <a:spLocks noChangeArrowheads="1"/>
          </p:cNvSpPr>
          <p:nvPr/>
        </p:nvSpPr>
        <p:spPr bwMode="auto">
          <a:xfrm>
            <a:off x="4648200" y="3498850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88" name="Text Box 44"/>
          <p:cNvSpPr txBox="1">
            <a:spLocks noChangeArrowheads="1"/>
          </p:cNvSpPr>
          <p:nvPr/>
        </p:nvSpPr>
        <p:spPr bwMode="auto">
          <a:xfrm>
            <a:off x="4451350" y="346075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i="1"/>
              <a:t>excluded</a:t>
            </a:r>
          </a:p>
          <a:p>
            <a:pPr algn="ctr"/>
            <a:r>
              <a:rPr lang="en-US" altLang="en-US" sz="1000"/>
              <a:t>table</a:t>
            </a:r>
          </a:p>
        </p:txBody>
      </p:sp>
      <p:sp>
        <p:nvSpPr>
          <p:cNvPr id="262189" name="Text Box 45"/>
          <p:cNvSpPr txBox="1">
            <a:spLocks noChangeArrowheads="1"/>
          </p:cNvSpPr>
          <p:nvPr/>
        </p:nvSpPr>
        <p:spPr bwMode="auto">
          <a:xfrm>
            <a:off x="4114800" y="3509963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v=2</a:t>
            </a:r>
          </a:p>
        </p:txBody>
      </p:sp>
      <p:sp>
        <p:nvSpPr>
          <p:cNvPr id="262190" name="Line 46"/>
          <p:cNvSpPr>
            <a:spLocks noChangeShapeType="1"/>
          </p:cNvSpPr>
          <p:nvPr/>
        </p:nvSpPr>
        <p:spPr bwMode="auto">
          <a:xfrm>
            <a:off x="4495800" y="36226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91" name="Line 47"/>
          <p:cNvSpPr>
            <a:spLocks noChangeShapeType="1"/>
          </p:cNvSpPr>
          <p:nvPr/>
        </p:nvSpPr>
        <p:spPr bwMode="auto">
          <a:xfrm>
            <a:off x="5260975" y="36179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92" name="AutoShape 48"/>
          <p:cNvSpPr>
            <a:spLocks noChangeArrowheads="1"/>
          </p:cNvSpPr>
          <p:nvPr/>
        </p:nvSpPr>
        <p:spPr bwMode="auto">
          <a:xfrm rot="5400000">
            <a:off x="3247232" y="2432843"/>
            <a:ext cx="1263650" cy="290513"/>
          </a:xfrm>
          <a:custGeom>
            <a:avLst/>
            <a:gdLst>
              <a:gd name="G0" fmla="+- 9551 0 0"/>
              <a:gd name="G1" fmla="+- 21600 0 9551"/>
              <a:gd name="G2" fmla="*/ 9551 1 2"/>
              <a:gd name="G3" fmla="+- 21600 0 G2"/>
              <a:gd name="G4" fmla="+/ 9551 21600 2"/>
              <a:gd name="G5" fmla="+/ G1 0 2"/>
              <a:gd name="G6" fmla="*/ 21600 21600 9551"/>
              <a:gd name="G7" fmla="*/ G6 1 2"/>
              <a:gd name="G8" fmla="+- 21600 0 G7"/>
              <a:gd name="G9" fmla="*/ 21600 1 2"/>
              <a:gd name="G10" fmla="+- 9551 0 G9"/>
              <a:gd name="G11" fmla="?: G10 G8 0"/>
              <a:gd name="G12" fmla="?: G10 G7 21600"/>
              <a:gd name="T0" fmla="*/ 16824 w 21600"/>
              <a:gd name="T1" fmla="*/ 10800 h 21600"/>
              <a:gd name="T2" fmla="*/ 10800 w 21600"/>
              <a:gd name="T3" fmla="*/ 21600 h 21600"/>
              <a:gd name="T4" fmla="*/ 4776 w 21600"/>
              <a:gd name="T5" fmla="*/ 10800 h 21600"/>
              <a:gd name="T6" fmla="*/ 10800 w 21600"/>
              <a:gd name="T7" fmla="*/ 0 h 21600"/>
              <a:gd name="T8" fmla="*/ 6576 w 21600"/>
              <a:gd name="T9" fmla="*/ 6576 h 21600"/>
              <a:gd name="T10" fmla="*/ 15024 w 21600"/>
              <a:gd name="T11" fmla="*/ 1502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551" y="21600"/>
                </a:lnTo>
                <a:lnTo>
                  <a:pt x="1204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93" name="Text Box 49"/>
          <p:cNvSpPr txBox="1">
            <a:spLocks noChangeArrowheads="1"/>
          </p:cNvSpPr>
          <p:nvPr/>
        </p:nvSpPr>
        <p:spPr bwMode="auto">
          <a:xfrm>
            <a:off x="6324600" y="1784350"/>
            <a:ext cx="2438400" cy="3105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14300" algn="l"/>
                <a:tab pos="2286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" algn="l"/>
                <a:tab pos="2286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" algn="l"/>
                <a:tab pos="2286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" algn="l"/>
                <a:tab pos="2286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" algn="l"/>
                <a:tab pos="2286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  <a:tab pos="2286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if used(v) = 0 then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</a:t>
            </a:r>
            <a:r>
              <a:rPr lang="en-US" altLang="en-US" sz="900" b="1" i="1">
                <a:latin typeface="Times New Roman" panose="02020603050405020304" pitchFamily="18" charset="0"/>
              </a:rPr>
              <a:t>VALID_WEIGHTS</a:t>
            </a:r>
            <a:r>
              <a:rPr lang="en-US" altLang="en-US" sz="900" i="1">
                <a:latin typeface="Times New Roman" panose="02020603050405020304" pitchFamily="18" charset="0"/>
              </a:rPr>
              <a:t>= </a:t>
            </a:r>
            <a:r>
              <a:rPr lang="en-US" altLang="en-US" sz="900" i="1">
                <a:latin typeface="Symbol" panose="05050102010706020507" pitchFamily="18" charset="2"/>
              </a:rPr>
              <a:t>f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for i = 0  to edge_count(v) - 1	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	if used(e</a:t>
            </a:r>
            <a:r>
              <a:rPr lang="en-US" altLang="en-US" sz="9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900" i="1">
                <a:latin typeface="Times New Roman" panose="02020603050405020304" pitchFamily="18" charset="0"/>
              </a:rPr>
              <a:t>) = 0 and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		otherEnd(v) != e</a:t>
            </a:r>
            <a:r>
              <a:rPr lang="en-US" altLang="en-US" sz="900" i="1" baseline="-25000">
                <a:latin typeface="Times New Roman" panose="02020603050405020304" pitchFamily="18" charset="0"/>
              </a:rPr>
              <a:t>i </a:t>
            </a:r>
            <a:r>
              <a:rPr lang="en-US" altLang="en-US" sz="900" i="1">
                <a:latin typeface="Times New Roman" panose="02020603050405020304" pitchFamily="18" charset="0"/>
              </a:rPr>
              <a:t>and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		excluded</a:t>
            </a:r>
            <a:r>
              <a:rPr lang="en-US" altLang="en-US" sz="8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900" i="1">
                <a:latin typeface="Times New Roman" panose="02020603050405020304" pitchFamily="18" charset="0"/>
              </a:rPr>
              <a:t>(v) != 1 then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		add weight</a:t>
            </a:r>
            <a:r>
              <a:rPr lang="en-US" altLang="en-US" sz="9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900" i="1">
                <a:latin typeface="Times New Roman" panose="02020603050405020304" pitchFamily="18" charset="0"/>
              </a:rPr>
              <a:t> to </a:t>
            </a:r>
            <a:r>
              <a:rPr lang="en-US" altLang="en-US" sz="900" b="1" i="1">
                <a:latin typeface="Times New Roman" panose="02020603050405020304" pitchFamily="18" charset="0"/>
              </a:rPr>
              <a:t>VALID_WEIGHTS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	end if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end loop</a:t>
            </a:r>
          </a:p>
          <a:p>
            <a:pPr>
              <a:spcBef>
                <a:spcPct val="50000"/>
              </a:spcBef>
            </a:pPr>
            <a:endParaRPr lang="en-US" altLang="en-US" sz="900" i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if </a:t>
            </a:r>
            <a:r>
              <a:rPr lang="en-US" altLang="en-US" sz="900" b="1" i="1">
                <a:latin typeface="Times New Roman" panose="02020603050405020304" pitchFamily="18" charset="0"/>
              </a:rPr>
              <a:t>VALID_WEIGHTS</a:t>
            </a:r>
            <a:r>
              <a:rPr lang="en-US" altLang="en-US" sz="900" i="1">
                <a:latin typeface="Times New Roman" panose="02020603050405020304" pitchFamily="18" charset="0"/>
              </a:rPr>
              <a:t> is empty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	lower_bound = lower_bound + 3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else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	lower_bound = min(</a:t>
            </a:r>
            <a:r>
              <a:rPr lang="en-US" altLang="en-US" sz="900" b="1" i="1">
                <a:latin typeface="Times New Roman" panose="02020603050405020304" pitchFamily="18" charset="0"/>
              </a:rPr>
              <a:t>VALID_WEIGHTS</a:t>
            </a:r>
            <a:r>
              <a:rPr lang="en-US" altLang="en-US" sz="900" i="1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900" i="1">
                <a:latin typeface="Times New Roman" panose="02020603050405020304" pitchFamily="18" charset="0"/>
              </a:rPr>
              <a:t>	end if</a:t>
            </a:r>
          </a:p>
        </p:txBody>
      </p:sp>
      <p:sp>
        <p:nvSpPr>
          <p:cNvPr id="262194" name="Line 50"/>
          <p:cNvSpPr>
            <a:spLocks noChangeShapeType="1"/>
          </p:cNvSpPr>
          <p:nvPr/>
        </p:nvSpPr>
        <p:spPr bwMode="auto">
          <a:xfrm>
            <a:off x="5260975" y="3756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95" name="Line 51"/>
          <p:cNvSpPr>
            <a:spLocks noChangeShapeType="1"/>
          </p:cNvSpPr>
          <p:nvPr/>
        </p:nvSpPr>
        <p:spPr bwMode="auto">
          <a:xfrm>
            <a:off x="5257800" y="38846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96" name="Text Box 52"/>
          <p:cNvSpPr txBox="1">
            <a:spLocks noChangeArrowheads="1"/>
          </p:cNvSpPr>
          <p:nvPr/>
        </p:nvSpPr>
        <p:spPr bwMode="auto">
          <a:xfrm>
            <a:off x="5192713" y="1708150"/>
            <a:ext cx="750887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used(v)</a:t>
            </a:r>
          </a:p>
          <a:p>
            <a:pPr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used(e</a:t>
            </a:r>
            <a:r>
              <a:rPr lang="en-US" altLang="en-US" sz="900" b="1" baseline="-25000">
                <a:latin typeface="Courier New" panose="02070309020205020404" pitchFamily="49" charset="0"/>
              </a:rPr>
              <a:t>0</a:t>
            </a:r>
            <a:r>
              <a:rPr lang="en-US" altLang="en-US" sz="900" b="1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used(e</a:t>
            </a:r>
            <a:r>
              <a:rPr lang="en-US" altLang="en-US" sz="900" b="1" baseline="-25000">
                <a:latin typeface="Courier New" panose="02070309020205020404" pitchFamily="49" charset="0"/>
              </a:rPr>
              <a:t>1</a:t>
            </a:r>
            <a:r>
              <a:rPr lang="en-US" altLang="en-US" sz="900" b="1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used(e</a:t>
            </a:r>
            <a:r>
              <a:rPr lang="en-US" altLang="en-US" sz="900" b="1" baseline="-25000">
                <a:latin typeface="Courier New" panose="02070309020205020404" pitchFamily="49" charset="0"/>
              </a:rPr>
              <a:t>2</a:t>
            </a:r>
            <a:r>
              <a:rPr lang="en-US" altLang="en-US" sz="900" b="1"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62197" name="Text Box 53"/>
          <p:cNvSpPr txBox="1">
            <a:spLocks noChangeArrowheads="1"/>
          </p:cNvSpPr>
          <p:nvPr/>
        </p:nvSpPr>
        <p:spPr bwMode="auto">
          <a:xfrm>
            <a:off x="5334000" y="28321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otherEnd(v)</a:t>
            </a:r>
          </a:p>
        </p:txBody>
      </p:sp>
      <p:sp>
        <p:nvSpPr>
          <p:cNvPr id="262198" name="Text Box 54"/>
          <p:cNvSpPr txBox="1">
            <a:spLocks noChangeArrowheads="1"/>
          </p:cNvSpPr>
          <p:nvPr/>
        </p:nvSpPr>
        <p:spPr bwMode="auto">
          <a:xfrm>
            <a:off x="5353050" y="3498850"/>
            <a:ext cx="10509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 b="1">
                <a:latin typeface="Courier New" panose="02070309020205020404" pitchFamily="49" charset="0"/>
              </a:rPr>
              <a:t>excluded</a:t>
            </a:r>
            <a:r>
              <a:rPr lang="en-US" altLang="en-US" sz="900" b="1" baseline="-25000">
                <a:latin typeface="Courier New" panose="02070309020205020404" pitchFamily="49" charset="0"/>
              </a:rPr>
              <a:t>0</a:t>
            </a:r>
            <a:r>
              <a:rPr lang="en-US" altLang="en-US" sz="900" b="1">
                <a:latin typeface="Courier New" panose="02070309020205020404" pitchFamily="49" charset="0"/>
              </a:rPr>
              <a:t>(v)</a:t>
            </a:r>
          </a:p>
          <a:p>
            <a:r>
              <a:rPr lang="en-US" altLang="en-US" sz="900" b="1">
                <a:latin typeface="Courier New" panose="02070309020205020404" pitchFamily="49" charset="0"/>
              </a:rPr>
              <a:t>excluded</a:t>
            </a:r>
            <a:r>
              <a:rPr lang="en-US" altLang="en-US" sz="900" b="1" baseline="-25000">
                <a:latin typeface="Courier New" panose="02070309020205020404" pitchFamily="49" charset="0"/>
              </a:rPr>
              <a:t>1</a:t>
            </a:r>
            <a:r>
              <a:rPr lang="en-US" altLang="en-US" sz="900" b="1">
                <a:latin typeface="Courier New" panose="02070309020205020404" pitchFamily="49" charset="0"/>
              </a:rPr>
              <a:t>(v)</a:t>
            </a:r>
          </a:p>
          <a:p>
            <a:r>
              <a:rPr lang="en-US" altLang="en-US" sz="900" b="1">
                <a:latin typeface="Courier New" panose="02070309020205020404" pitchFamily="49" charset="0"/>
              </a:rPr>
              <a:t>excluded</a:t>
            </a:r>
            <a:r>
              <a:rPr lang="en-US" altLang="en-US" sz="900" b="1" baseline="-25000">
                <a:latin typeface="Courier New" panose="02070309020205020404" pitchFamily="49" charset="0"/>
              </a:rPr>
              <a:t>2</a:t>
            </a:r>
            <a:r>
              <a:rPr lang="en-US" altLang="en-US" sz="900" b="1">
                <a:latin typeface="Courier New" panose="02070309020205020404" pitchFamily="49" charset="0"/>
              </a:rPr>
              <a:t>(v)</a:t>
            </a:r>
          </a:p>
        </p:txBody>
      </p:sp>
      <p:sp>
        <p:nvSpPr>
          <p:cNvPr id="262199" name="Rectangle 55"/>
          <p:cNvSpPr>
            <a:spLocks noChangeArrowheads="1"/>
          </p:cNvSpPr>
          <p:nvPr/>
        </p:nvSpPr>
        <p:spPr bwMode="auto">
          <a:xfrm>
            <a:off x="4610100" y="4214813"/>
            <a:ext cx="749300" cy="306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00" name="Rectangle 56"/>
          <p:cNvSpPr>
            <a:spLocks noChangeArrowheads="1"/>
          </p:cNvSpPr>
          <p:nvPr/>
        </p:nvSpPr>
        <p:spPr bwMode="auto">
          <a:xfrm>
            <a:off x="4575175" y="4176713"/>
            <a:ext cx="758825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01" name="Text Box 57"/>
          <p:cNvSpPr txBox="1">
            <a:spLocks noChangeArrowheads="1"/>
          </p:cNvSpPr>
          <p:nvPr/>
        </p:nvSpPr>
        <p:spPr bwMode="auto">
          <a:xfrm>
            <a:off x="4419600" y="4140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i="1"/>
              <a:t>edge_count</a:t>
            </a:r>
          </a:p>
          <a:p>
            <a:pPr algn="ctr"/>
            <a:r>
              <a:rPr lang="en-US" altLang="en-US" sz="1000"/>
              <a:t>table</a:t>
            </a:r>
          </a:p>
        </p:txBody>
      </p:sp>
      <p:sp>
        <p:nvSpPr>
          <p:cNvPr id="262202" name="Text Box 58"/>
          <p:cNvSpPr txBox="1">
            <a:spLocks noChangeArrowheads="1"/>
          </p:cNvSpPr>
          <p:nvPr/>
        </p:nvSpPr>
        <p:spPr bwMode="auto">
          <a:xfrm>
            <a:off x="4041775" y="4183063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v=2</a:t>
            </a:r>
          </a:p>
        </p:txBody>
      </p:sp>
      <p:sp>
        <p:nvSpPr>
          <p:cNvPr id="262203" name="Line 59"/>
          <p:cNvSpPr>
            <a:spLocks noChangeShapeType="1"/>
          </p:cNvSpPr>
          <p:nvPr/>
        </p:nvSpPr>
        <p:spPr bwMode="auto">
          <a:xfrm>
            <a:off x="4422775" y="42957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04" name="Line 60"/>
          <p:cNvSpPr>
            <a:spLocks noChangeShapeType="1"/>
          </p:cNvSpPr>
          <p:nvPr/>
        </p:nvSpPr>
        <p:spPr bwMode="auto">
          <a:xfrm>
            <a:off x="5346700" y="42878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05" name="Text Box 61"/>
          <p:cNvSpPr txBox="1">
            <a:spLocks noChangeArrowheads="1"/>
          </p:cNvSpPr>
          <p:nvPr/>
        </p:nvSpPr>
        <p:spPr bwMode="auto">
          <a:xfrm>
            <a:off x="5441950" y="4178300"/>
            <a:ext cx="25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262206" name="Oval 62"/>
          <p:cNvSpPr>
            <a:spLocks noChangeArrowheads="1"/>
          </p:cNvSpPr>
          <p:nvPr/>
        </p:nvSpPr>
        <p:spPr bwMode="auto">
          <a:xfrm>
            <a:off x="2279650" y="48768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07" name="Text Box 63"/>
          <p:cNvSpPr txBox="1">
            <a:spLocks noChangeArrowheads="1"/>
          </p:cNvSpPr>
          <p:nvPr/>
        </p:nvSpPr>
        <p:spPr bwMode="auto">
          <a:xfrm>
            <a:off x="2209800" y="490855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62208" name="Oval 64"/>
          <p:cNvSpPr>
            <a:spLocks noChangeArrowheads="1"/>
          </p:cNvSpPr>
          <p:nvPr/>
        </p:nvSpPr>
        <p:spPr bwMode="auto">
          <a:xfrm>
            <a:off x="1752600" y="446405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09" name="Text Box 65"/>
          <p:cNvSpPr txBox="1">
            <a:spLocks noChangeArrowheads="1"/>
          </p:cNvSpPr>
          <p:nvPr/>
        </p:nvSpPr>
        <p:spPr bwMode="auto">
          <a:xfrm>
            <a:off x="1676400" y="44958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262210" name="Oval 66"/>
          <p:cNvSpPr>
            <a:spLocks noChangeArrowheads="1"/>
          </p:cNvSpPr>
          <p:nvPr/>
        </p:nvSpPr>
        <p:spPr bwMode="auto">
          <a:xfrm>
            <a:off x="2292350" y="551815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11" name="Text Box 67"/>
          <p:cNvSpPr txBox="1">
            <a:spLocks noChangeArrowheads="1"/>
          </p:cNvSpPr>
          <p:nvPr/>
        </p:nvSpPr>
        <p:spPr bwMode="auto">
          <a:xfrm>
            <a:off x="2209800" y="555625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latin typeface="Courier New" panose="02070309020205020404" pitchFamily="49" charset="0"/>
              </a:rPr>
              <a:t>-49</a:t>
            </a:r>
          </a:p>
        </p:txBody>
      </p:sp>
      <p:sp>
        <p:nvSpPr>
          <p:cNvPr id="262212" name="Oval 68"/>
          <p:cNvSpPr>
            <a:spLocks noChangeArrowheads="1"/>
          </p:cNvSpPr>
          <p:nvPr/>
        </p:nvSpPr>
        <p:spPr bwMode="auto">
          <a:xfrm>
            <a:off x="2901950" y="446405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213" name="Text Box 69"/>
          <p:cNvSpPr txBox="1">
            <a:spLocks noChangeArrowheads="1"/>
          </p:cNvSpPr>
          <p:nvPr/>
        </p:nvSpPr>
        <p:spPr bwMode="auto">
          <a:xfrm>
            <a:off x="2819400" y="44958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latin typeface="Courier New" panose="02070309020205020404" pitchFamily="49" charset="0"/>
              </a:rPr>
              <a:t>-19</a:t>
            </a:r>
          </a:p>
        </p:txBody>
      </p:sp>
      <p:sp>
        <p:nvSpPr>
          <p:cNvPr id="262214" name="Text Box 70"/>
          <p:cNvSpPr txBox="1">
            <a:spLocks noChangeArrowheads="1"/>
          </p:cNvSpPr>
          <p:nvPr/>
        </p:nvSpPr>
        <p:spPr bwMode="auto">
          <a:xfrm>
            <a:off x="4305300" y="4603750"/>
            <a:ext cx="838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weight</a:t>
            </a:r>
            <a:r>
              <a:rPr lang="en-US" altLang="en-US" sz="800" b="1" baseline="-25000">
                <a:latin typeface="Courier New" panose="02070309020205020404" pitchFamily="49" charset="0"/>
              </a:rPr>
              <a:t>0</a:t>
            </a:r>
          </a:p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weight</a:t>
            </a:r>
            <a:r>
              <a:rPr lang="en-US" altLang="en-US" sz="900" b="1" baseline="-25000">
                <a:latin typeface="Courier New" panose="02070309020205020404" pitchFamily="49" charset="0"/>
              </a:rPr>
              <a:t>1</a:t>
            </a:r>
          </a:p>
          <a:p>
            <a:pPr algn="r"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weight</a:t>
            </a:r>
            <a:r>
              <a:rPr lang="en-US" altLang="en-US" sz="900" b="1" baseline="-25000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62215" name="Line 71"/>
          <p:cNvSpPr>
            <a:spLocks noChangeShapeType="1"/>
          </p:cNvSpPr>
          <p:nvPr/>
        </p:nvSpPr>
        <p:spPr bwMode="auto">
          <a:xfrm>
            <a:off x="50800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16" name="Line 72"/>
          <p:cNvSpPr>
            <a:spLocks noChangeShapeType="1"/>
          </p:cNvSpPr>
          <p:nvPr/>
        </p:nvSpPr>
        <p:spPr bwMode="auto">
          <a:xfrm>
            <a:off x="5080000" y="49371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17" name="Line 73"/>
          <p:cNvSpPr>
            <a:spLocks noChangeShapeType="1"/>
          </p:cNvSpPr>
          <p:nvPr/>
        </p:nvSpPr>
        <p:spPr bwMode="auto">
          <a:xfrm>
            <a:off x="5080000" y="51371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18" name="Text Box 74"/>
          <p:cNvSpPr txBox="1">
            <a:spLocks noChangeArrowheads="1"/>
          </p:cNvSpPr>
          <p:nvPr/>
        </p:nvSpPr>
        <p:spPr bwMode="auto">
          <a:xfrm>
            <a:off x="5192713" y="4616450"/>
            <a:ext cx="7508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9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62219" name="Text Box 75"/>
          <p:cNvSpPr txBox="1">
            <a:spLocks noChangeArrowheads="1"/>
          </p:cNvSpPr>
          <p:nvPr/>
        </p:nvSpPr>
        <p:spPr bwMode="auto">
          <a:xfrm>
            <a:off x="4038600" y="13081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Lower bound unit:</a:t>
            </a:r>
          </a:p>
        </p:txBody>
      </p:sp>
      <p:sp>
        <p:nvSpPr>
          <p:cNvPr id="262220" name="Line 76"/>
          <p:cNvSpPr>
            <a:spLocks noChangeShapeType="1"/>
          </p:cNvSpPr>
          <p:nvPr/>
        </p:nvSpPr>
        <p:spPr bwMode="auto">
          <a:xfrm>
            <a:off x="228600" y="2489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21" name="Line 77"/>
          <p:cNvSpPr>
            <a:spLocks noChangeShapeType="1"/>
          </p:cNvSpPr>
          <p:nvPr/>
        </p:nvSpPr>
        <p:spPr bwMode="auto">
          <a:xfrm>
            <a:off x="228600" y="24892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22" name="Line 78"/>
          <p:cNvSpPr>
            <a:spLocks noChangeShapeType="1"/>
          </p:cNvSpPr>
          <p:nvPr/>
        </p:nvSpPr>
        <p:spPr bwMode="auto">
          <a:xfrm>
            <a:off x="228600" y="26543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23" name="Line 79"/>
          <p:cNvSpPr>
            <a:spLocks noChangeShapeType="1"/>
          </p:cNvSpPr>
          <p:nvPr/>
        </p:nvSpPr>
        <p:spPr bwMode="auto">
          <a:xfrm flipV="1">
            <a:off x="3740150" y="1936750"/>
            <a:ext cx="28892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24" name="Line 80"/>
          <p:cNvSpPr>
            <a:spLocks noChangeShapeType="1"/>
          </p:cNvSpPr>
          <p:nvPr/>
        </p:nvSpPr>
        <p:spPr bwMode="auto">
          <a:xfrm>
            <a:off x="3740150" y="2655888"/>
            <a:ext cx="27940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25" name="Line 81"/>
          <p:cNvSpPr>
            <a:spLocks noChangeShapeType="1"/>
          </p:cNvSpPr>
          <p:nvPr/>
        </p:nvSpPr>
        <p:spPr bwMode="auto">
          <a:xfrm>
            <a:off x="4019550" y="3208338"/>
            <a:ext cx="9525" cy="2071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26" name="Line 82"/>
          <p:cNvSpPr>
            <a:spLocks noChangeShapeType="1"/>
          </p:cNvSpPr>
          <p:nvPr/>
        </p:nvSpPr>
        <p:spPr bwMode="auto">
          <a:xfrm flipH="1" flipV="1">
            <a:off x="4024313" y="1555750"/>
            <a:ext cx="9525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27" name="Line 83"/>
          <p:cNvSpPr>
            <a:spLocks noChangeShapeType="1"/>
          </p:cNvSpPr>
          <p:nvPr/>
        </p:nvSpPr>
        <p:spPr bwMode="auto">
          <a:xfrm>
            <a:off x="4029075" y="5289550"/>
            <a:ext cx="4805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28" name="Line 84"/>
          <p:cNvSpPr>
            <a:spLocks noChangeShapeType="1"/>
          </p:cNvSpPr>
          <p:nvPr/>
        </p:nvSpPr>
        <p:spPr bwMode="auto">
          <a:xfrm>
            <a:off x="4024313" y="1555750"/>
            <a:ext cx="481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229" name="Text Box 85"/>
          <p:cNvSpPr txBox="1">
            <a:spLocks noChangeArrowheads="1"/>
          </p:cNvSpPr>
          <p:nvPr/>
        </p:nvSpPr>
        <p:spPr bwMode="auto">
          <a:xfrm>
            <a:off x="2057400" y="4679950"/>
            <a:ext cx="38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2</a:t>
            </a:r>
          </a:p>
        </p:txBody>
      </p:sp>
      <p:sp>
        <p:nvSpPr>
          <p:cNvPr id="262230" name="Text Box 86"/>
          <p:cNvSpPr txBox="1">
            <a:spLocks noChangeArrowheads="1"/>
          </p:cNvSpPr>
          <p:nvPr/>
        </p:nvSpPr>
        <p:spPr bwMode="auto">
          <a:xfrm>
            <a:off x="2590800" y="4756150"/>
            <a:ext cx="38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2</a:t>
            </a:r>
          </a:p>
        </p:txBody>
      </p:sp>
      <p:sp>
        <p:nvSpPr>
          <p:cNvPr id="262231" name="Text Box 87"/>
          <p:cNvSpPr txBox="1">
            <a:spLocks noChangeArrowheads="1"/>
          </p:cNvSpPr>
          <p:nvPr/>
        </p:nvSpPr>
        <p:spPr bwMode="auto">
          <a:xfrm>
            <a:off x="2305050" y="5289550"/>
            <a:ext cx="38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"/>
              <a:t>2</a:t>
            </a:r>
          </a:p>
        </p:txBody>
      </p:sp>
      <p:sp>
        <p:nvSpPr>
          <p:cNvPr id="262232" name="Line 88"/>
          <p:cNvSpPr>
            <a:spLocks noChangeShapeType="1"/>
          </p:cNvSpPr>
          <p:nvPr/>
        </p:nvSpPr>
        <p:spPr bwMode="auto">
          <a:xfrm>
            <a:off x="8839200" y="155575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Results:  Median Acceleration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495800" cy="4648200"/>
          </a:xfrm>
        </p:spPr>
        <p:txBody>
          <a:bodyPr/>
          <a:lstStyle/>
          <a:p>
            <a:r>
              <a:rPr lang="en-US" altLang="en-US"/>
              <a:t>Best performance was achieved:</a:t>
            </a:r>
          </a:p>
          <a:p>
            <a:pPr lvl="1"/>
            <a:r>
              <a:rPr lang="en-US" altLang="en-US"/>
              <a:t>20 lower bound units per core</a:t>
            </a:r>
          </a:p>
          <a:p>
            <a:pPr lvl="1"/>
            <a:r>
              <a:rPr lang="en-US" altLang="en-US"/>
              <a:t>2 cores</a:t>
            </a:r>
          </a:p>
          <a:p>
            <a:pPr lvl="1"/>
            <a:r>
              <a:rPr lang="en-US" altLang="en-US"/>
              <a:t>~ 50% of FPGA resources</a:t>
            </a:r>
          </a:p>
          <a:p>
            <a:endParaRPr lang="en-US" altLang="en-US"/>
          </a:p>
          <a:p>
            <a:r>
              <a:rPr lang="en-US" altLang="en-US"/>
              <a:t>Performance improves with </a:t>
            </a:r>
            <a:r>
              <a:rPr lang="en-US" altLang="en-US">
                <a:solidFill>
                  <a:srgbClr val="990033"/>
                </a:solidFill>
              </a:rPr>
              <a:t>size</a:t>
            </a:r>
            <a:r>
              <a:rPr lang="en-US" altLang="en-US"/>
              <a:t> of search space</a:t>
            </a:r>
          </a:p>
          <a:p>
            <a:pPr lvl="1"/>
            <a:r>
              <a:rPr lang="en-US" altLang="en-US"/>
              <a:t>i.e. </a:t>
            </a:r>
            <a:r>
              <a:rPr lang="en-US" altLang="en-US">
                <a:solidFill>
                  <a:srgbClr val="990033"/>
                </a:solidFill>
              </a:rPr>
              <a:t>search time</a:t>
            </a:r>
          </a:p>
          <a:p>
            <a:pPr lvl="1"/>
            <a:r>
              <a:rPr lang="en-US" altLang="en-US"/>
              <a:t>Host-FPGA communication overhead</a:t>
            </a:r>
          </a:p>
        </p:txBody>
      </p:sp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1162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AutoShape 5"/>
          <p:cNvSpPr>
            <a:spLocks noChangeAspect="1" noChangeArrowheads="1"/>
          </p:cNvSpPr>
          <p:nvPr/>
        </p:nvSpPr>
        <p:spPr bwMode="auto">
          <a:xfrm>
            <a:off x="4953000" y="5334000"/>
            <a:ext cx="411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/>
              <a:t>Average speedup for 1000 median computations</a:t>
            </a:r>
          </a:p>
        </p:txBody>
      </p:sp>
    </p:spTree>
    <p:extLst>
      <p:ext uri="{BB962C8B-B14F-4D97-AF65-F5344CB8AC3E}">
        <p14:creationId xmlns:p14="http://schemas.microsoft.com/office/powerpoint/2010/main" val="26262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Data Mining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/>
              <a:t>[FPGA, GPU]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146512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Eclat </a:t>
            </a:r>
            <a:r>
              <a:rPr lang="en-US" altLang="zh-CN" dirty="0" smtClean="0"/>
              <a:t>Algorithm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96100" cy="45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589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92181"/>
            <a:ext cx="5638800" cy="460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85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Architecture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" y="1447800"/>
            <a:ext cx="590313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12407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62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3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Design Space Exploration with Scratchpad memory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62188" y="3546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0" y="1828801"/>
          <a:ext cx="8559800" cy="426720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600200"/>
                <a:gridCol w="797576"/>
                <a:gridCol w="618781"/>
                <a:gridCol w="1495387"/>
                <a:gridCol w="799258"/>
                <a:gridCol w="812150"/>
                <a:gridCol w="747693"/>
                <a:gridCol w="863715"/>
                <a:gridCol w="825040"/>
              </a:tblGrid>
              <a:tr h="1098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Dataset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Threshold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Sw </a:t>
                      </a:r>
                      <a:r>
                        <a:rPr lang="en-US" sz="1200" b="1" u="none" strike="noStrike" dirty="0">
                          <a:effectLst/>
                        </a:rPr>
                        <a:t>baseline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Running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time </a:t>
                      </a:r>
                      <a:r>
                        <a:rPr lang="en-US" sz="1200" b="1" u="none" strike="noStrike" dirty="0" smtClean="0">
                          <a:effectLst/>
                        </a:rPr>
                        <a:t>w/o </a:t>
                      </a:r>
                      <a:r>
                        <a:rPr lang="en-US" sz="1200" b="1" u="none" strike="noStrike" dirty="0">
                          <a:effectLst/>
                        </a:rPr>
                        <a:t>scratchpad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256-bit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 speedup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128-bit speedup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2048 </a:t>
                      </a:r>
                      <a:r>
                        <a:rPr lang="en-US" sz="1200" b="1" u="none" strike="noStrike" dirty="0" smtClean="0">
                          <a:effectLst/>
                        </a:rPr>
                        <a:t>Kb scratchpad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Running time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Overall Speedup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6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T40I10D0_3N500K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819.5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21.334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10.561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77.594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6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T40I10D0_3N1000K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4.458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60.707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6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T60I20D0_5N500K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12.519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6.323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62.236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6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T90I20D0_5N500K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15.077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45.452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6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T40I200U128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291.26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3.985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73.090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6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T40I200U1024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289.13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7.579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3.790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76.298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6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T40I800U128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543.573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6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T40I800U1024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1.698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1.698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36.160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27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Tools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/>
              <a:t>[FPGA, DSP]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9012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Problem:  Memory Wall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524000"/>
            <a:ext cx="5029200" cy="3890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48063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/>
              <a:t>Regular loops</a:t>
            </a:r>
            <a:r>
              <a:rPr lang="en-US" smtClean="0"/>
              <a:t>:</a:t>
            </a:r>
          </a:p>
          <a:p>
            <a:endParaRPr lang="en-US"/>
          </a:p>
          <a:p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for (i=0;i&lt;n;i++)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a[i]+=a[i]*b[i]*c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3 ops per 8 bytes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Intensity = 3/8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For applications on the slope:</a:t>
            </a:r>
          </a:p>
          <a:p>
            <a:endParaRPr lang="en-US" smtClean="0"/>
          </a:p>
          <a:p>
            <a:pPr marL="287338"/>
            <a:r>
              <a:rPr lang="en-US" smtClean="0"/>
              <a:t>performance = I x bw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767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r>
              <a:rPr lang="en-US" dirty="0" smtClean="0"/>
              <a:t>Input bandwidth-constrained high-level synthesis</a:t>
            </a:r>
          </a:p>
          <a:p>
            <a:endParaRPr lang="en-US" dirty="0" smtClean="0"/>
          </a:p>
          <a:p>
            <a:r>
              <a:rPr lang="en-US" dirty="0" smtClean="0"/>
              <a:t>Example:  16-input expression:</a:t>
            </a:r>
          </a:p>
          <a:p>
            <a:pPr>
              <a:buNone/>
            </a:pPr>
            <a:r>
              <a:rPr lang="en-US" dirty="0" smtClean="0"/>
              <a:t>	out = (AA1 * A1 + AC1 * C1 + AG1 * G1 + AT1 * T1) * </a:t>
            </a:r>
          </a:p>
          <a:p>
            <a:pPr>
              <a:buNone/>
            </a:pPr>
            <a:r>
              <a:rPr lang="en-US" dirty="0" smtClean="0"/>
              <a:t>             (AG2 * A2 + AC2 * C2 + AG2 * G2 + AT2 * T2)</a:t>
            </a:r>
            <a:endParaRPr 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62000" y="3581400"/>
          <a:ext cx="4038600" cy="196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" r:id="rId3" imgW="3671926" imgH="1775460" progId="">
                  <p:embed/>
                </p:oleObj>
              </mc:Choice>
              <mc:Fallback>
                <p:oleObj r:id="rId3" imgW="3671926" imgH="17754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4038600" cy="1962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5334000" y="3352800"/>
          <a:ext cx="2438400" cy="254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1" r:id="rId5" imgW="2843337" imgH="2956045" progId="">
                  <p:embed/>
                </p:oleObj>
              </mc:Choice>
              <mc:Fallback>
                <p:oleObj r:id="rId5" imgW="2843337" imgH="295604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52800"/>
                        <a:ext cx="2438400" cy="2544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55853"/>
            <a:ext cx="5791200" cy="328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638675"/>
            <a:ext cx="38862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80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Loop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05800" cy="1371600"/>
          </a:xfrm>
        </p:spPr>
        <p:txBody>
          <a:bodyPr/>
          <a:lstStyle/>
          <a:p>
            <a:r>
              <a:rPr lang="en-US" sz="2000" dirty="0" smtClean="0"/>
              <a:t>Performed on arrays, matrices or multi-dimensional grids</a:t>
            </a:r>
          </a:p>
          <a:p>
            <a:endParaRPr lang="en-US" sz="2000" dirty="0" smtClean="0"/>
          </a:p>
          <a:p>
            <a:r>
              <a:rPr lang="en-US" sz="2000" dirty="0" smtClean="0"/>
              <a:t>Update array elements from their neighbors</a:t>
            </a: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895600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29000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962400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95800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29200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95600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62400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95800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9200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6" idx="5"/>
            <a:endCxn id="14" idx="1"/>
          </p:cNvCxnSpPr>
          <p:nvPr/>
        </p:nvCxnSpPr>
        <p:spPr>
          <a:xfrm rot="16200000" flipH="1">
            <a:off x="3155763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4"/>
            <a:endCxn id="14" idx="0"/>
          </p:cNvCxnSpPr>
          <p:nvPr/>
        </p:nvCxnSpPr>
        <p:spPr>
          <a:xfrm rot="5400000">
            <a:off x="3467100" y="3924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14" idx="7"/>
          </p:cNvCxnSpPr>
          <p:nvPr/>
        </p:nvCxnSpPr>
        <p:spPr>
          <a:xfrm rot="5400000">
            <a:off x="3689163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5"/>
            <a:endCxn id="15" idx="1"/>
          </p:cNvCxnSpPr>
          <p:nvPr/>
        </p:nvCxnSpPr>
        <p:spPr>
          <a:xfrm rot="16200000" flipH="1">
            <a:off x="3689163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15" idx="0"/>
          </p:cNvCxnSpPr>
          <p:nvPr/>
        </p:nvCxnSpPr>
        <p:spPr>
          <a:xfrm rot="5400000">
            <a:off x="4000500" y="3924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5" idx="7"/>
          </p:cNvCxnSpPr>
          <p:nvPr/>
        </p:nvCxnSpPr>
        <p:spPr>
          <a:xfrm rot="5400000">
            <a:off x="4222563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5"/>
            <a:endCxn id="16" idx="1"/>
          </p:cNvCxnSpPr>
          <p:nvPr/>
        </p:nvCxnSpPr>
        <p:spPr>
          <a:xfrm rot="16200000" flipH="1">
            <a:off x="4222563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4"/>
            <a:endCxn id="16" idx="0"/>
          </p:cNvCxnSpPr>
          <p:nvPr/>
        </p:nvCxnSpPr>
        <p:spPr>
          <a:xfrm rot="5400000">
            <a:off x="4533900" y="3924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3"/>
            <a:endCxn id="16" idx="7"/>
          </p:cNvCxnSpPr>
          <p:nvPr/>
        </p:nvCxnSpPr>
        <p:spPr>
          <a:xfrm rot="5400000">
            <a:off x="4755963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71600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71600" y="403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3810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point </a:t>
            </a:r>
            <a:r>
              <a:rPr lang="en-US" altLang="zh-CN" dirty="0" smtClean="0"/>
              <a:t>mean filter</a:t>
            </a:r>
            <a:endParaRPr lang="en-US" dirty="0"/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724400"/>
            <a:ext cx="100516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572000"/>
            <a:ext cx="61482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495800"/>
            <a:ext cx="990600" cy="9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838200" y="55904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1D horizontal</a:t>
            </a:r>
          </a:p>
          <a:p>
            <a:r>
              <a:rPr lang="en-US" sz="1200" dirty="0" smtClean="0"/>
              <a:t>       (A)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886200" y="5562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1D vertical </a:t>
            </a:r>
          </a:p>
          <a:p>
            <a:r>
              <a:rPr lang="en-US" sz="1200" dirty="0" smtClean="0"/>
              <a:t>      (B)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391400" y="5562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2D </a:t>
            </a:r>
          </a:p>
          <a:p>
            <a:r>
              <a:rPr lang="en-US" sz="1200" dirty="0" smtClean="0"/>
              <a:t>(C) 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3429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B[</a:t>
            </a:r>
            <a:r>
              <a:rPr lang="en-US" dirty="0" err="1" smtClean="0"/>
              <a:t>i</a:t>
            </a:r>
            <a:r>
              <a:rPr lang="en-US" dirty="0" smtClean="0"/>
              <a:t>] =(A[i-1] + A[</a:t>
            </a:r>
            <a:r>
              <a:rPr lang="en-US" dirty="0" err="1" smtClean="0"/>
              <a:t>i</a:t>
            </a:r>
            <a:r>
              <a:rPr lang="en-US" dirty="0" smtClean="0"/>
              <a:t>] + A[i+1]) /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Generation</a:t>
            </a:r>
          </a:p>
          <a:p>
            <a:pPr lvl="1"/>
            <a:r>
              <a:rPr lang="en-US" dirty="0" smtClean="0"/>
              <a:t>PIA syntax design</a:t>
            </a:r>
          </a:p>
          <a:p>
            <a:pPr lvl="1"/>
            <a:r>
              <a:rPr lang="en-US" dirty="0" smtClean="0"/>
              <a:t>LLVM code generation</a:t>
            </a:r>
          </a:p>
          <a:p>
            <a:pPr lvl="2"/>
            <a:r>
              <a:rPr lang="en-US" dirty="0" smtClean="0"/>
              <a:t>Stencil body generation</a:t>
            </a:r>
          </a:p>
          <a:p>
            <a:pPr lvl="2"/>
            <a:r>
              <a:rPr lang="en-US" dirty="0" smtClean="0"/>
              <a:t>Loop structure generation</a:t>
            </a:r>
          </a:p>
          <a:p>
            <a:r>
              <a:rPr lang="en-US" dirty="0" smtClean="0"/>
              <a:t>Code Optimization</a:t>
            </a:r>
          </a:p>
          <a:p>
            <a:pPr lvl="1"/>
            <a:r>
              <a:rPr lang="en-US" dirty="0" smtClean="0"/>
              <a:t>Loop unroll</a:t>
            </a:r>
          </a:p>
          <a:p>
            <a:pPr lvl="1"/>
            <a:r>
              <a:rPr lang="en-US" dirty="0" smtClean="0"/>
              <a:t>SIMD binding</a:t>
            </a:r>
          </a:p>
          <a:p>
            <a:pPr lvl="1"/>
            <a:r>
              <a:rPr lang="en-US" dirty="0" smtClean="0"/>
              <a:t>Address alignment detection</a:t>
            </a:r>
          </a:p>
          <a:p>
            <a:pPr lvl="1"/>
            <a:r>
              <a:rPr lang="en-US" dirty="0" smtClean="0"/>
              <a:t>Iterative optimization</a:t>
            </a:r>
          </a:p>
          <a:p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Loop tiling and buffering</a:t>
            </a:r>
          </a:p>
          <a:p>
            <a:pPr lvl="1"/>
            <a:r>
              <a:rPr lang="en-US" dirty="0" smtClean="0"/>
              <a:t>Double buffer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Syntax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19400"/>
          </a:xfrm>
        </p:spPr>
        <p:txBody>
          <a:bodyPr/>
          <a:lstStyle/>
          <a:p>
            <a:r>
              <a:rPr lang="en-US" dirty="0" smtClean="0"/>
              <a:t>We do not use C language</a:t>
            </a:r>
          </a:p>
          <a:p>
            <a:pPr lvl="1"/>
            <a:r>
              <a:rPr lang="en-US" dirty="0" smtClean="0"/>
              <a:t>We can make it grammatically simpler</a:t>
            </a:r>
          </a:p>
          <a:p>
            <a:endParaRPr lang="en-US" dirty="0" smtClean="0"/>
          </a:p>
          <a:p>
            <a:r>
              <a:rPr lang="en-US" dirty="0" smtClean="0"/>
              <a:t>We design a Domain-Specific Language to simplify the representation of stencil loops</a:t>
            </a:r>
          </a:p>
          <a:p>
            <a:pPr lvl="1"/>
            <a:r>
              <a:rPr lang="en-US" dirty="0" smtClean="0"/>
              <a:t>No need to design control flow</a:t>
            </a:r>
          </a:p>
          <a:p>
            <a:pPr lvl="1"/>
            <a:r>
              <a:rPr lang="en-US" dirty="0" smtClean="0"/>
              <a:t>No addressing computation in the body of the loop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4280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void </a:t>
            </a:r>
            <a:r>
              <a:rPr lang="en-US" sz="1400" dirty="0" err="1" smtClean="0"/>
              <a:t>matrix_add</a:t>
            </a:r>
            <a:r>
              <a:rPr lang="en-US" sz="1400" dirty="0" smtClean="0"/>
              <a:t>(float* A, float* B, float* C, </a:t>
            </a:r>
            <a:r>
              <a:rPr lang="en-US" sz="1400" dirty="0" err="1" smtClean="0"/>
              <a:t>int</a:t>
            </a:r>
            <a:r>
              <a:rPr lang="en-US" sz="1400" dirty="0" smtClean="0"/>
              <a:t> N) {</a:t>
            </a:r>
          </a:p>
          <a:p>
            <a:r>
              <a:rPr lang="en-US" sz="1400" dirty="0" smtClean="0"/>
              <a:t>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N; ++</a:t>
            </a:r>
            <a:r>
              <a:rPr lang="en-US" sz="1400" dirty="0" err="1" smtClean="0"/>
              <a:t>i</a:t>
            </a:r>
            <a:r>
              <a:rPr lang="en-US" sz="1400" dirty="0" smtClean="0"/>
              <a:t>) {</a:t>
            </a:r>
          </a:p>
          <a:p>
            <a:r>
              <a:rPr lang="en-US" sz="1400" dirty="0" smtClean="0"/>
              <a:t>    for (j = 0; j &lt; N; ++j) {</a:t>
            </a:r>
          </a:p>
          <a:p>
            <a:r>
              <a:rPr lang="en-US" sz="1400" dirty="0" smtClean="0"/>
              <a:t>      C[</a:t>
            </a:r>
            <a:r>
              <a:rPr lang="en-US" sz="1400" dirty="0" err="1" smtClean="0"/>
              <a:t>i</a:t>
            </a:r>
            <a:r>
              <a:rPr lang="en-US" sz="1400" dirty="0" smtClean="0"/>
              <a:t> * </a:t>
            </a:r>
            <a:r>
              <a:rPr lang="en-US" sz="1400" dirty="0" err="1" smtClean="0"/>
              <a:t>size_x</a:t>
            </a:r>
            <a:r>
              <a:rPr lang="en-US" sz="1400" dirty="0" smtClean="0"/>
              <a:t> + j] = </a:t>
            </a:r>
          </a:p>
          <a:p>
            <a:r>
              <a:rPr lang="en-US" sz="1400" dirty="0" smtClean="0"/>
              <a:t>          A[</a:t>
            </a:r>
            <a:r>
              <a:rPr lang="en-US" sz="1400" dirty="0" err="1" smtClean="0"/>
              <a:t>i</a:t>
            </a:r>
            <a:r>
              <a:rPr lang="en-US" sz="1400" dirty="0" smtClean="0"/>
              <a:t> * </a:t>
            </a:r>
            <a:r>
              <a:rPr lang="en-US" sz="1400" dirty="0" err="1" smtClean="0"/>
              <a:t>size_x</a:t>
            </a:r>
            <a:r>
              <a:rPr lang="en-US" sz="1400" dirty="0" smtClean="0"/>
              <a:t> + j] + B[</a:t>
            </a:r>
            <a:r>
              <a:rPr lang="en-US" sz="1400" dirty="0" err="1" smtClean="0"/>
              <a:t>i</a:t>
            </a:r>
            <a:r>
              <a:rPr lang="en-US" sz="1400" dirty="0" smtClean="0"/>
              <a:t> * </a:t>
            </a:r>
            <a:r>
              <a:rPr lang="en-US" sz="1400" dirty="0" err="1" smtClean="0"/>
              <a:t>size_x</a:t>
            </a:r>
            <a:r>
              <a:rPr lang="en-US" sz="1400" dirty="0" smtClean="0"/>
              <a:t> + j];</a:t>
            </a:r>
          </a:p>
          <a:p>
            <a:r>
              <a:rPr lang="en-US" sz="1400" dirty="0" smtClean="0"/>
              <a:t>    }</a:t>
            </a:r>
          </a:p>
          <a:p>
            <a:r>
              <a:rPr lang="en-US" sz="1400" dirty="0" smtClean="0"/>
              <a:t>  }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4442936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STENCIL(</a:t>
            </a:r>
            <a:r>
              <a:rPr lang="en-US" sz="1400" dirty="0" err="1" smtClean="0"/>
              <a:t>matrix_add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C = A[0,0] + B[0,0];</a:t>
            </a:r>
          </a:p>
          <a:p>
            <a:r>
              <a:rPr lang="en-US" sz="1400" dirty="0" smtClean="0"/>
              <a:t>END</a:t>
            </a:r>
            <a:endParaRPr lang="en-US" sz="1400" dirty="0"/>
          </a:p>
        </p:txBody>
      </p:sp>
      <p:sp>
        <p:nvSpPr>
          <p:cNvPr id="7" name="Left Arrow Callout 6"/>
          <p:cNvSpPr/>
          <p:nvPr/>
        </p:nvSpPr>
        <p:spPr>
          <a:xfrm>
            <a:off x="3657600" y="4724400"/>
            <a:ext cx="1600200" cy="9906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code</a:t>
            </a:r>
            <a:endParaRPr lang="en-US" dirty="0"/>
          </a:p>
        </p:txBody>
      </p:sp>
      <p:sp>
        <p:nvSpPr>
          <p:cNvPr id="8" name="Left Arrow Callout 7"/>
          <p:cNvSpPr/>
          <p:nvPr/>
        </p:nvSpPr>
        <p:spPr>
          <a:xfrm>
            <a:off x="7239000" y="4724400"/>
            <a:ext cx="1600200" cy="9906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PIA code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64008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Position Independent Arithmetic (PIA)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792163"/>
          </a:xfrm>
        </p:spPr>
        <p:txBody>
          <a:bodyPr/>
          <a:lstStyle/>
          <a:p>
            <a:r>
              <a:rPr lang="en-US" dirty="0" smtClean="0"/>
              <a:t>Syntax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334000" cy="4648200"/>
          </a:xfrm>
        </p:spPr>
        <p:txBody>
          <a:bodyPr/>
          <a:lstStyle/>
          <a:p>
            <a:r>
              <a:rPr lang="en-US" dirty="0" smtClean="0"/>
              <a:t>Started with “STENCIL(</a:t>
            </a:r>
            <a:r>
              <a:rPr lang="en-US" i="1" dirty="0" err="1" smtClean="0"/>
              <a:t>func_name</a:t>
            </a:r>
            <a:r>
              <a:rPr lang="en-US" dirty="0" smtClean="0"/>
              <a:t>)” and ended with “END”</a:t>
            </a:r>
          </a:p>
          <a:p>
            <a:endParaRPr lang="en-US" dirty="0" smtClean="0"/>
          </a:p>
          <a:p>
            <a:r>
              <a:rPr lang="en-US" dirty="0" smtClean="0"/>
              <a:t>Elements from the input arrays are referred with an offset modifier.</a:t>
            </a:r>
          </a:p>
          <a:p>
            <a:pPr lvl="1"/>
            <a:r>
              <a:rPr lang="en-US" dirty="0" smtClean="0"/>
              <a:t>A[1, -1] means A[(</a:t>
            </a:r>
            <a:r>
              <a:rPr lang="en-US" dirty="0" err="1" smtClean="0"/>
              <a:t>i</a:t>
            </a:r>
            <a:r>
              <a:rPr lang="en-US" dirty="0" smtClean="0"/>
              <a:t> + 1) * </a:t>
            </a:r>
            <a:r>
              <a:rPr lang="en-US" dirty="0" err="1" smtClean="0"/>
              <a:t>size_x</a:t>
            </a:r>
            <a:r>
              <a:rPr lang="en-US" dirty="0" smtClean="0"/>
              <a:t> + j – 1]</a:t>
            </a:r>
          </a:p>
          <a:p>
            <a:pPr lvl="1"/>
            <a:r>
              <a:rPr lang="en-US" dirty="0" smtClean="0"/>
              <a:t>B[1, -2, 3] means B[(</a:t>
            </a:r>
            <a:r>
              <a:rPr lang="en-US" dirty="0" err="1" smtClean="0"/>
              <a:t>i</a:t>
            </a:r>
            <a:r>
              <a:rPr lang="en-US" dirty="0" smtClean="0"/>
              <a:t> + 1) * </a:t>
            </a:r>
            <a:r>
              <a:rPr lang="en-US" dirty="0" err="1" smtClean="0"/>
              <a:t>size_y</a:t>
            </a:r>
            <a:r>
              <a:rPr lang="en-US" dirty="0" smtClean="0"/>
              <a:t> * </a:t>
            </a:r>
            <a:r>
              <a:rPr lang="en-US" dirty="0" err="1" smtClean="0"/>
              <a:t>size_x</a:t>
            </a:r>
            <a:r>
              <a:rPr lang="en-US" dirty="0" smtClean="0"/>
              <a:t> + (j – 2) * </a:t>
            </a:r>
            <a:r>
              <a:rPr lang="en-US" dirty="0" err="1" smtClean="0"/>
              <a:t>size_x</a:t>
            </a:r>
            <a:r>
              <a:rPr lang="en-US" dirty="0" smtClean="0"/>
              <a:t> + k + 3]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Local variables begin with “$”, they could be used to store temporary values.</a:t>
            </a:r>
          </a:p>
          <a:p>
            <a:endParaRPr lang="en-US" dirty="0" smtClean="0"/>
          </a:p>
          <a:p>
            <a:r>
              <a:rPr lang="en-US" dirty="0" smtClean="0"/>
              <a:t>Parameters begin with “@”, they are used to pass in values from the outside of the stencil function, such as coefficients.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20574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6200" y="2057400"/>
            <a:ext cx="685800" cy="3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19800" y="1447800"/>
            <a:ext cx="3048000" cy="3505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72200" y="1524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STENCIL(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 $t = A[-1,0] * @c1 +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A[0,0] * @c2 +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        A[0,1] * @c3;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 = 1.0 / $t;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kern="0" baseline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baseline="0" dirty="0" smtClean="0">
                <a:solidFill>
                  <a:srgbClr val="000000"/>
                </a:solidFill>
                <a:latin typeface="+mn-lt"/>
              </a:rPr>
              <a:t>END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2514600"/>
            <a:ext cx="6858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34200" y="2514600"/>
            <a:ext cx="9906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77200" y="2514600"/>
            <a:ext cx="6096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0" y="3810000"/>
            <a:ext cx="533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Callout 17"/>
          <p:cNvSpPr/>
          <p:nvPr/>
        </p:nvSpPr>
        <p:spPr>
          <a:xfrm>
            <a:off x="5105400" y="2438400"/>
            <a:ext cx="1295400" cy="457200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Local Variable</a:t>
            </a:r>
            <a:endParaRPr lang="en-US" sz="1200" dirty="0"/>
          </a:p>
        </p:txBody>
      </p:sp>
      <p:sp>
        <p:nvSpPr>
          <p:cNvPr id="19" name="Right Arrow Callout 18"/>
          <p:cNvSpPr/>
          <p:nvPr/>
        </p:nvSpPr>
        <p:spPr>
          <a:xfrm>
            <a:off x="5257800" y="3810000"/>
            <a:ext cx="1143000" cy="457200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Output</a:t>
            </a:r>
            <a:endParaRPr lang="en-US" sz="1200" dirty="0"/>
          </a:p>
        </p:txBody>
      </p:sp>
      <p:sp>
        <p:nvSpPr>
          <p:cNvPr id="20" name="Down Arrow Callout 19"/>
          <p:cNvSpPr/>
          <p:nvPr/>
        </p:nvSpPr>
        <p:spPr>
          <a:xfrm>
            <a:off x="7924800" y="2133600"/>
            <a:ext cx="914400" cy="4572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Parameter</a:t>
            </a:r>
            <a:endParaRPr lang="en-US" sz="1100" dirty="0"/>
          </a:p>
        </p:txBody>
      </p:sp>
      <p:sp>
        <p:nvSpPr>
          <p:cNvPr id="21" name="Down Arrow Callout 20"/>
          <p:cNvSpPr/>
          <p:nvPr/>
        </p:nvSpPr>
        <p:spPr>
          <a:xfrm>
            <a:off x="6934200" y="2133600"/>
            <a:ext cx="914400" cy="4572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Input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0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7921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Stencil Body Generation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648200"/>
          </a:xfrm>
        </p:spPr>
        <p:txBody>
          <a:bodyPr/>
          <a:lstStyle/>
          <a:p>
            <a:r>
              <a:rPr lang="en-US" dirty="0" smtClean="0"/>
              <a:t>PIA syntax is designed with Context-Free Grammar</a:t>
            </a:r>
          </a:p>
          <a:p>
            <a:pPr lvl="1"/>
            <a:r>
              <a:rPr lang="en-US" dirty="0" smtClean="0"/>
              <a:t>Lexical parser: Flex</a:t>
            </a:r>
          </a:p>
          <a:p>
            <a:pPr lvl="1"/>
            <a:r>
              <a:rPr lang="en-US" dirty="0" smtClean="0"/>
              <a:t>Syntax parser: Bison </a:t>
            </a:r>
          </a:p>
          <a:p>
            <a:pPr lvl="1"/>
            <a:r>
              <a:rPr lang="en-US" dirty="0" smtClean="0"/>
              <a:t>Abstract syntax tree: C++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Traverse syntax tree and generate LLVM IR code</a:t>
            </a:r>
          </a:p>
          <a:p>
            <a:pPr lvl="1"/>
            <a:r>
              <a:rPr lang="en-US" dirty="0" smtClean="0"/>
              <a:t>Input arrays : Generate addressing and load operations</a:t>
            </a:r>
          </a:p>
          <a:p>
            <a:pPr lvl="1"/>
            <a:r>
              <a:rPr lang="en-US" dirty="0" smtClean="0"/>
              <a:t>Arithmetic operation : Generate Add, Sub, </a:t>
            </a:r>
            <a:r>
              <a:rPr lang="en-US" dirty="0" err="1" smtClean="0"/>
              <a:t>Mul</a:t>
            </a:r>
            <a:r>
              <a:rPr lang="en-US" dirty="0" smtClean="0"/>
              <a:t>, Div, etc</a:t>
            </a:r>
          </a:p>
          <a:p>
            <a:pPr lvl="1"/>
            <a:r>
              <a:rPr lang="en-US" dirty="0" smtClean="0"/>
              <a:t>Assignment operation : Generate move or store operations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code generation is implemented on top of LLVM API.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Loop Unrolling</a:t>
            </a:r>
            <a:endParaRPr lang="en-US" dirty="0"/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096000" cy="22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799" y="3733800"/>
            <a:ext cx="6207711" cy="22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50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SIMD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038600" cy="1676400"/>
          </a:xfrm>
        </p:spPr>
        <p:txBody>
          <a:bodyPr/>
          <a:lstStyle/>
          <a:p>
            <a:r>
              <a:rPr lang="en-US" dirty="0" smtClean="0"/>
              <a:t>Provide up to 2x speed up</a:t>
            </a:r>
          </a:p>
          <a:p>
            <a:endParaRPr lang="en-US" dirty="0" smtClean="0"/>
          </a:p>
          <a:p>
            <a:r>
              <a:rPr lang="en-US" dirty="0" smtClean="0"/>
              <a:t>More efficient on complex loops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71600"/>
            <a:ext cx="4648200" cy="451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38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Alignment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3581400" cy="685800"/>
          </a:xfrm>
        </p:spPr>
        <p:txBody>
          <a:bodyPr/>
          <a:lstStyle/>
          <a:p>
            <a:r>
              <a:rPr lang="en-US" dirty="0" smtClean="0"/>
              <a:t>Reduce up to 30% of II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371600"/>
            <a:ext cx="462240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84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2|6.4"/>
</p:tagLst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sc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usc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37010</TotalTime>
  <Words>5306</Words>
  <Application>Microsoft Office PowerPoint</Application>
  <PresentationFormat>On-screen Show (4:3)</PresentationFormat>
  <Paragraphs>2385</Paragraphs>
  <Slides>102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4" baseType="lpstr">
      <vt:lpstr>Arial</vt:lpstr>
      <vt:lpstr>Calibri</vt:lpstr>
      <vt:lpstr>Cambria Math</vt:lpstr>
      <vt:lpstr>Century Gothic</vt:lpstr>
      <vt:lpstr>Consolas</vt:lpstr>
      <vt:lpstr>Courier New</vt:lpstr>
      <vt:lpstr>Symbol</vt:lpstr>
      <vt:lpstr>Times New Roman</vt:lpstr>
      <vt:lpstr>Verdana</vt:lpstr>
      <vt:lpstr>Wingdings</vt:lpstr>
      <vt:lpstr>usc</vt:lpstr>
      <vt:lpstr>Equation</vt:lpstr>
      <vt:lpstr>Heterogeneous Computing at USC Dept. of Computer Science and Engineering University of South Carolina</vt:lpstr>
      <vt:lpstr>Heterogeneous and Reconfigurable Computing Lab</vt:lpstr>
      <vt:lpstr>Emerging Technologies</vt:lpstr>
      <vt:lpstr>Outline</vt:lpstr>
      <vt:lpstr>CMOS Technology Scaling</vt:lpstr>
      <vt:lpstr>CMOS Technology Scaling</vt:lpstr>
      <vt:lpstr>Semiconductors</vt:lpstr>
      <vt:lpstr>Microarchitecture</vt:lpstr>
      <vt:lpstr>CPU Problem:  Memory Wall</vt:lpstr>
      <vt:lpstr>GPU Design</vt:lpstr>
      <vt:lpstr>NVIDIA GPU Architecture</vt:lpstr>
      <vt:lpstr>Programming GPUs</vt:lpstr>
      <vt:lpstr>Heterogeneous Computing with GPUs</vt:lpstr>
      <vt:lpstr>FPGA Design</vt:lpstr>
      <vt:lpstr>Field Programmable Gate Arrays</vt:lpstr>
      <vt:lpstr>Programming FPGAs</vt:lpstr>
      <vt:lpstr>Heterogeneous Computing with FPGAs</vt:lpstr>
      <vt:lpstr>Heterogeneous Computing with FPGAs</vt:lpstr>
      <vt:lpstr>DSP Design</vt:lpstr>
      <vt:lpstr>VLIW and Software Pipeline</vt:lpstr>
      <vt:lpstr>Programming DSPs (Computation)</vt:lpstr>
      <vt:lpstr>DSP Memory Hierarchy</vt:lpstr>
      <vt:lpstr>SPM Method and Double Buffer</vt:lpstr>
      <vt:lpstr>Programming DSPs (Memory)</vt:lpstr>
      <vt:lpstr>C66 Platforms</vt:lpstr>
      <vt:lpstr>TI C66 DSP vs. Other Processors</vt:lpstr>
      <vt:lpstr>Heterogeneous Computing</vt:lpstr>
      <vt:lpstr>Heterogeneous Computing</vt:lpstr>
      <vt:lpstr>Heterogeneous Computing</vt:lpstr>
      <vt:lpstr>Linear Algebra</vt:lpstr>
      <vt:lpstr>Streaming Double Precision Accumulation</vt:lpstr>
      <vt:lpstr>The Reduction Problem</vt:lpstr>
      <vt:lpstr>High Throughput Accumulation</vt:lpstr>
      <vt:lpstr>Accumulator Design</vt:lpstr>
      <vt:lpstr>Accumulator Design</vt:lpstr>
      <vt:lpstr>Inaccuracies in Floating Point Addition</vt:lpstr>
      <vt:lpstr>Compensated Summation</vt:lpstr>
      <vt:lpstr>Adaptive Error Compensation in Subsequent Addition (AECSA)</vt:lpstr>
      <vt:lpstr>Accumulated Error Compensation</vt:lpstr>
      <vt:lpstr>Preview of Results</vt:lpstr>
      <vt:lpstr>Sparse Matrix-Vector Multiply</vt:lpstr>
      <vt:lpstr>Sparse Matrix-Vector Multiply</vt:lpstr>
      <vt:lpstr>Performance Comparison</vt:lpstr>
      <vt:lpstr> Buffer Location and Performance</vt:lpstr>
      <vt:lpstr>Performance Comparison vs. Nvidia TK1</vt:lpstr>
      <vt:lpstr>Kernel/Memory Efficiency</vt:lpstr>
      <vt:lpstr>Results from Previous Work</vt:lpstr>
      <vt:lpstr>SpMV Software Optimizations</vt:lpstr>
      <vt:lpstr>Computer Vision</vt:lpstr>
      <vt:lpstr>What is Optical Flow </vt:lpstr>
      <vt:lpstr>Gradient-based Optical Flow Solver</vt:lpstr>
      <vt:lpstr>Lucas Kanade Method</vt:lpstr>
      <vt:lpstr>Image Derivative Computation</vt:lpstr>
      <vt:lpstr>Lucas Kanade Method</vt:lpstr>
      <vt:lpstr>Optimize Lucas Kanade Method on DSP</vt:lpstr>
      <vt:lpstr>Derivative Computation</vt:lpstr>
      <vt:lpstr>Least Square Method</vt:lpstr>
      <vt:lpstr>Least Square Method</vt:lpstr>
      <vt:lpstr>Loop Flattening</vt:lpstr>
      <vt:lpstr>Multicore Utilization</vt:lpstr>
      <vt:lpstr>Accuracy Improvement</vt:lpstr>
      <vt:lpstr>Experiment Setup</vt:lpstr>
      <vt:lpstr>Results and Analysis</vt:lpstr>
      <vt:lpstr>Results and Analysis</vt:lpstr>
      <vt:lpstr>Results and Analysis</vt:lpstr>
      <vt:lpstr>Computational Biology</vt:lpstr>
      <vt:lpstr>Sequence Alignment</vt:lpstr>
      <vt:lpstr>Needleman-Wunsch</vt:lpstr>
      <vt:lpstr>Needleman-Wunsch</vt:lpstr>
      <vt:lpstr>Previous Work</vt:lpstr>
      <vt:lpstr>Our Method:  One Thread/Alignment</vt:lpstr>
      <vt:lpstr>Grid Organization</vt:lpstr>
      <vt:lpstr>Optimization Procedure</vt:lpstr>
      <vt:lpstr>Kernel Size</vt:lpstr>
      <vt:lpstr>Block Size</vt:lpstr>
      <vt:lpstr>Grid Size</vt:lpstr>
      <vt:lpstr>Results</vt:lpstr>
      <vt:lpstr>Phylogenies</vt:lpstr>
      <vt:lpstr>Phylogeny Data Structure</vt:lpstr>
      <vt:lpstr>Hardware Median Core Design</vt:lpstr>
      <vt:lpstr>Parallelizing the Median Computation</vt:lpstr>
      <vt:lpstr>Fine-Grain Parallelism</vt:lpstr>
      <vt:lpstr>Experimental Results:  Median Acceleration</vt:lpstr>
      <vt:lpstr>Data Mining</vt:lpstr>
      <vt:lpstr>Eclat Algorithm</vt:lpstr>
      <vt:lpstr>Hardware Architecture</vt:lpstr>
      <vt:lpstr>Hardware Architecture</vt:lpstr>
      <vt:lpstr>Design Space Exploration with Scratchpad memory</vt:lpstr>
      <vt:lpstr>Tools</vt:lpstr>
      <vt:lpstr>High-Level Synthesis</vt:lpstr>
      <vt:lpstr>Results</vt:lpstr>
      <vt:lpstr>Stencil Loop</vt:lpstr>
      <vt:lpstr>Methodology Overview</vt:lpstr>
      <vt:lpstr>Syntax Design</vt:lpstr>
      <vt:lpstr>Syntax Design</vt:lpstr>
      <vt:lpstr>Stencil Body Generation</vt:lpstr>
      <vt:lpstr>Results of Loop Unrolling</vt:lpstr>
      <vt:lpstr>Results of SIMD Binding</vt:lpstr>
      <vt:lpstr>Results of Alignment Detection</vt:lpstr>
      <vt:lpstr>PowerPoint Presentation</vt:lpstr>
      <vt:lpstr>Speed-up over Cache</vt:lpstr>
      <vt:lpstr>Speed-up  over Cache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697</cp:revision>
  <dcterms:created xsi:type="dcterms:W3CDTF">2005-09-22T21:21:18Z</dcterms:created>
  <dcterms:modified xsi:type="dcterms:W3CDTF">2015-03-07T16:20:17Z</dcterms:modified>
</cp:coreProperties>
</file>