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1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99" d="100"/>
          <a:sy n="99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36D97922-3AB2-4BC7-B798-43E1942D38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58AE786E-2B43-4B6F-804A-AD01256DA0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47812" name="Rectangle 4">
            <a:extLst>
              <a:ext uri="{FF2B5EF4-FFF2-40B4-BE49-F238E27FC236}">
                <a16:creationId xmlns:a16="http://schemas.microsoft.com/office/drawing/2014/main" id="{F4FFB3D9-CB7F-4004-A97C-6A3E0001B9C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9D8868A0-EC67-461C-B9E6-83BD479D1A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958D50-D2F1-43FC-B084-9226D5D8B5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E4504D49-B69A-4988-92A2-0458461F14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7851D249-F9C2-41AF-B3B6-1920D53B63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8826CCB3-00B1-48F8-B483-1F5D5C58314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6789" name="Rectangle 5">
            <a:extLst>
              <a:ext uri="{FF2B5EF4-FFF2-40B4-BE49-F238E27FC236}">
                <a16:creationId xmlns:a16="http://schemas.microsoft.com/office/drawing/2014/main" id="{150F4475-5539-431E-990C-8862FA3BDE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6790" name="Rectangle 6">
            <a:extLst>
              <a:ext uri="{FF2B5EF4-FFF2-40B4-BE49-F238E27FC236}">
                <a16:creationId xmlns:a16="http://schemas.microsoft.com/office/drawing/2014/main" id="{4F59A4C2-FE2E-4F10-9A06-8B6149AECE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6791" name="Rectangle 7">
            <a:extLst>
              <a:ext uri="{FF2B5EF4-FFF2-40B4-BE49-F238E27FC236}">
                <a16:creationId xmlns:a16="http://schemas.microsoft.com/office/drawing/2014/main" id="{34A4CE28-AD2F-45DE-9AEC-C8A07637C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B754E6-C98F-494F-8C96-989B6F35C2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BE41F302-BBA8-450F-8248-8433A0E749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6F636731-5BE1-41DA-B892-BD99468D57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7BF4B94E-7104-49C8-9C3C-97C48F82E9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829" name="Rectangle 5">
            <a:extLst>
              <a:ext uri="{FF2B5EF4-FFF2-40B4-BE49-F238E27FC236}">
                <a16:creationId xmlns:a16="http://schemas.microsoft.com/office/drawing/2014/main" id="{C7C70A93-9713-4C58-8293-5A704125A5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830" name="Rectangle 6">
            <a:extLst>
              <a:ext uri="{FF2B5EF4-FFF2-40B4-BE49-F238E27FC236}">
                <a16:creationId xmlns:a16="http://schemas.microsoft.com/office/drawing/2014/main" id="{79AE7724-5BB6-4617-8A35-1A5E545D6C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129A7A-0A8A-4AED-8914-F6D332710F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831" name="Freeform 7">
            <a:extLst>
              <a:ext uri="{FF2B5EF4-FFF2-40B4-BE49-F238E27FC236}">
                <a16:creationId xmlns:a16="http://schemas.microsoft.com/office/drawing/2014/main" id="{A6398650-167E-4859-94CD-536E68A14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32" name="Line 8">
            <a:extLst>
              <a:ext uri="{FF2B5EF4-FFF2-40B4-BE49-F238E27FC236}">
                <a16:creationId xmlns:a16="http://schemas.microsoft.com/office/drawing/2014/main" id="{F0E4EF95-87BC-420F-82D3-3EC1FA09E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79C0-E588-4D04-A201-1369B1CDF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44E8E-C990-4BC7-A52B-1D31895F3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D0554-FCB1-415F-9CF2-E34867D0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5B146-27CC-4E08-8E92-A438A772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29A57-A703-4461-ABD5-B7BF8300D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402E5-9514-4B1D-AB23-FEC309744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92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0C3357-BD1A-46AE-85FE-5B1225310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B093D-BC64-4440-A88F-CAF023714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A1B9D-E53F-4A0D-B068-4D08B91E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CEB87-397D-43D4-B7EC-C4ED64CE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3D856-D99E-4436-8365-BEA5A8E5F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13B75-59A8-43F0-A944-0A1709108C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51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928E0-43A4-40F9-858E-47FDCD827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C268-F6D0-4064-8575-931860916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DEB7-917C-40D3-A9F6-33F218B4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34F8B-79ED-4FB4-A90E-DA7326A8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4293D-6A55-4716-98C6-75EB2D79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37F7A-1F8E-4C2E-92FC-C2A18577F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1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CC2B-24F5-486A-AD4C-D3009B4D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75925-7C31-472F-AFEF-598F54F4E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6358F-FCD3-424A-86E9-5BD10E5DE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B4237-E0E4-4C26-9327-721693B48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664E2-2904-479A-8883-2ED4ABFE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5BD63-D7B3-403C-BA50-2848EB039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04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8F19B-8B08-4B56-923E-EA910564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B0448-34E7-43CB-8184-14AC52FF2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B7FBA-559F-4C6D-91D9-118F53075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520E5-C469-47DD-ABFA-AEE5A1348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C2CA6-0833-4FAA-8229-CF1AABDA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75BED-2849-40C6-A7BD-AC65CD3B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276A9-1A74-4E89-AAB6-2BC277AC6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66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9E2A3-9909-49DF-AF40-56F83A92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1E85B-0F00-432E-91A8-373F7A6B0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F94A8-EAFA-46CD-82BA-ABD3975E3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668FB-61C4-4BC9-B88F-198B08B0C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64DD7-DD7E-4572-9536-F989CAA2C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C5D520-CFCB-40AD-9342-415E11E0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A05AC4-A4EB-44AD-BF03-F2BAA4B87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2877EC-8B71-4810-86E4-B43D79D3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0CC6D-413B-4B7C-AAC1-04AA68ABD2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9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782C-9406-4289-AB42-57715810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FE1BE-6F6C-4EE7-8CDF-78D81F1F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BEE09-453B-4C99-8167-0DB2BFFD7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20978-7D9D-4B9A-9E64-4D2559A9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12DA9-5B3D-4985-B60F-90E7FB4B4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11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0207C8-AC99-42BB-AC39-81147E39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B5083-FF4C-44AB-A467-0B43E43B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587D3-4E9A-4080-9D74-B397BF08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7F687-8FC9-468B-AEBC-64AEEFA71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11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8F70E-3589-4FC4-B512-E8D9632F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0E287-BF84-4F66-A240-9DE93A98A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4B62E-8F17-49B9-93B8-F379CBF0D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1DB2D-821A-4468-A2A0-BBCE15D1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DDEB0-1B09-4DAF-B41D-D349E7F6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FDC49-E2BB-49BF-B180-2F9C2066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B5BCA-676E-488D-A7F9-8265EF110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04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47A6E-0A38-4CD1-843D-65A8B643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18239-2E09-432A-B42C-3DF3CF0C8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0287B-362D-40E7-A029-6DE8F1B35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36927-0847-464A-A6F9-CB2C07AE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D821A-CC6E-4BB5-AF7F-19AD9574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FFF50-0B07-4469-9754-8238872A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CE222-6707-43F4-96D9-2E91732A0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58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46AE62E7-CC14-43BF-BA52-025A2D515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A619FD70-43A7-4564-B567-DD79F356C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4804" name="Rectangle 4">
            <a:extLst>
              <a:ext uri="{FF2B5EF4-FFF2-40B4-BE49-F238E27FC236}">
                <a16:creationId xmlns:a16="http://schemas.microsoft.com/office/drawing/2014/main" id="{FBFCED1C-8C84-42F0-89BB-9F3DFD3B29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04805" name="Rectangle 5">
            <a:extLst>
              <a:ext uri="{FF2B5EF4-FFF2-40B4-BE49-F238E27FC236}">
                <a16:creationId xmlns:a16="http://schemas.microsoft.com/office/drawing/2014/main" id="{0BDCD237-3B19-4471-A53C-1C4963FF16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04806" name="Rectangle 6">
            <a:extLst>
              <a:ext uri="{FF2B5EF4-FFF2-40B4-BE49-F238E27FC236}">
                <a16:creationId xmlns:a16="http://schemas.microsoft.com/office/drawing/2014/main" id="{85C1968E-4F48-43D2-A47D-8ACF03260C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16FACC5-02C3-473C-9D42-7488BB83133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4807" name="Freeform 7">
            <a:extLst>
              <a:ext uri="{FF2B5EF4-FFF2-40B4-BE49-F238E27FC236}">
                <a16:creationId xmlns:a16="http://schemas.microsoft.com/office/drawing/2014/main" id="{ADF9D4F4-1A9E-4C1F-A71E-FC2240E4C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08" name="Line 8">
            <a:extLst>
              <a:ext uri="{FF2B5EF4-FFF2-40B4-BE49-F238E27FC236}">
                <a16:creationId xmlns:a16="http://schemas.microsoft.com/office/drawing/2014/main" id="{D55FE9B7-5864-42D0-AF06-2322806C1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oleObject" Target="../embeddings/oleObject1.bin"/><Relationship Id="rId7" Type="http://schemas.openxmlformats.org/officeDocument/2006/relationships/hyperlink" Target="http://www.cs.pitt.edu/~elo/research/SiGeChip/DSCN0027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>
            <a:extLst>
              <a:ext uri="{FF2B5EF4-FFF2-40B4-BE49-F238E27FC236}">
                <a16:creationId xmlns:a16="http://schemas.microsoft.com/office/drawing/2014/main" id="{AF5A14B4-1B5F-4C0C-9154-912B96E3C7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200"/>
              <a:t>Multi-Bit Differential Signaling Prototype Chip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CD3AE885-419E-4208-AC7D-9F33858FFF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Student Designers: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Jason D. Bakos, Leo Selavo, Amit Gupta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000"/>
              <a:t>Faculty Advisor:</a:t>
            </a:r>
          </a:p>
          <a:p>
            <a:pPr>
              <a:lnSpc>
                <a:spcPct val="80000"/>
              </a:lnSpc>
            </a:pPr>
            <a:r>
              <a:rPr lang="en-US" altLang="en-US" sz="1800"/>
              <a:t>Donald M. Chiarulli</a:t>
            </a:r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000"/>
              <a:t>University of Pittsburgh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701D7184-A74F-41C5-B54E-EDD798756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Multi-Bit Differential Signaling (MBDS)</a:t>
            </a:r>
          </a:p>
        </p:txBody>
      </p:sp>
      <p:sp>
        <p:nvSpPr>
          <p:cNvPr id="250918" name="Rectangle 38">
            <a:extLst>
              <a:ext uri="{FF2B5EF4-FFF2-40B4-BE49-F238E27FC236}">
                <a16:creationId xmlns:a16="http://schemas.microsoft.com/office/drawing/2014/main" id="{D5C3E4FC-864A-4A6F-8D7A-F743D6BAC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14400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Alternative to Low Voltage Differential Signaling (LVDS)</a:t>
            </a:r>
          </a:p>
        </p:txBody>
      </p:sp>
      <p:sp>
        <p:nvSpPr>
          <p:cNvPr id="250919" name="Rectangle 39">
            <a:extLst>
              <a:ext uri="{FF2B5EF4-FFF2-40B4-BE49-F238E27FC236}">
                <a16:creationId xmlns:a16="http://schemas.microsoft.com/office/drawing/2014/main" id="{63B52C6E-928F-4CDC-9D98-C3937835E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37338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76213" indent="-17621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61963" indent="-1714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38188" indent="-1095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u="sng"/>
              <a:t>Uses channel encoding</a:t>
            </a:r>
          </a:p>
          <a:p>
            <a:pPr lvl="1"/>
            <a:r>
              <a:rPr lang="en-US" altLang="en-US" sz="1400"/>
              <a:t>Data encoded with fixed number of 1’s</a:t>
            </a:r>
          </a:p>
          <a:p>
            <a:pPr lvl="1"/>
            <a:r>
              <a:rPr lang="en-US" altLang="en-US" sz="1400"/>
              <a:t>N-choose-M (nCm) encoding</a:t>
            </a:r>
          </a:p>
          <a:p>
            <a:pPr lvl="1"/>
            <a:r>
              <a:rPr lang="en-US" altLang="en-US" sz="1400"/>
              <a:t>Example 4c2 code set:  {0011}, {0101}, {0110}, {1001}, {1010}, {1100}</a:t>
            </a:r>
          </a:p>
          <a:p>
            <a:r>
              <a:rPr lang="en-US" altLang="en-US" sz="1600" u="sng"/>
              <a:t>Advantages</a:t>
            </a:r>
          </a:p>
          <a:p>
            <a:pPr lvl="1"/>
            <a:r>
              <a:rPr lang="en-US" altLang="en-US" sz="1400"/>
              <a:t>Equivalent noise rejection to LVDS</a:t>
            </a:r>
          </a:p>
          <a:p>
            <a:pPr lvl="2"/>
            <a:r>
              <a:rPr lang="en-US" altLang="en-US" sz="1400"/>
              <a:t>Low switching noise</a:t>
            </a:r>
          </a:p>
          <a:p>
            <a:pPr lvl="2"/>
            <a:r>
              <a:rPr lang="en-US" altLang="en-US" sz="1400"/>
              <a:t>No reference noise</a:t>
            </a:r>
          </a:p>
          <a:p>
            <a:pPr lvl="2"/>
            <a:r>
              <a:rPr lang="en-US" altLang="en-US" sz="1400"/>
              <a:t>Coupled transmission lines</a:t>
            </a:r>
          </a:p>
          <a:p>
            <a:pPr lvl="2"/>
            <a:r>
              <a:rPr lang="en-US" altLang="en-US" sz="1400"/>
              <a:t>Low voltage swing</a:t>
            </a:r>
          </a:p>
          <a:p>
            <a:pPr lvl="1"/>
            <a:r>
              <a:rPr lang="en-US" altLang="en-US" sz="1400"/>
              <a:t>Higher information capacity than LVDS</a:t>
            </a:r>
          </a:p>
        </p:txBody>
      </p:sp>
      <p:cxnSp>
        <p:nvCxnSpPr>
          <p:cNvPr id="250921" name="AutoShape 41">
            <a:extLst>
              <a:ext uri="{FF2B5EF4-FFF2-40B4-BE49-F238E27FC236}">
                <a16:creationId xmlns:a16="http://schemas.microsoft.com/office/drawing/2014/main" id="{33106640-915F-4C29-8500-F9C6756B81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33438" y="1898650"/>
            <a:ext cx="2076450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22" name="AutoShape 42">
            <a:extLst>
              <a:ext uri="{FF2B5EF4-FFF2-40B4-BE49-F238E27FC236}">
                <a16:creationId xmlns:a16="http://schemas.microsoft.com/office/drawing/2014/main" id="{9D6C56DE-0958-4264-AE50-D0FD8170CAD9}"/>
              </a:ext>
            </a:extLst>
          </p:cNvPr>
          <p:cNvCxnSpPr>
            <a:cxnSpLocks noChangeShapeType="1"/>
            <a:endCxn id="250982" idx="3"/>
          </p:cNvCxnSpPr>
          <p:nvPr/>
        </p:nvCxnSpPr>
        <p:spPr bwMode="auto">
          <a:xfrm>
            <a:off x="1009650" y="2060575"/>
            <a:ext cx="224155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23" name="AutoShape 43">
            <a:extLst>
              <a:ext uri="{FF2B5EF4-FFF2-40B4-BE49-F238E27FC236}">
                <a16:creationId xmlns:a16="http://schemas.microsoft.com/office/drawing/2014/main" id="{B35989B3-0E5D-43FC-BB4C-B54FD5A43542}"/>
              </a:ext>
            </a:extLst>
          </p:cNvPr>
          <p:cNvCxnSpPr>
            <a:cxnSpLocks noChangeShapeType="1"/>
            <a:stCxn id="250976" idx="5"/>
          </p:cNvCxnSpPr>
          <p:nvPr/>
        </p:nvCxnSpPr>
        <p:spPr bwMode="auto">
          <a:xfrm>
            <a:off x="914400" y="2465388"/>
            <a:ext cx="1963738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24" name="AutoShape 44">
            <a:extLst>
              <a:ext uri="{FF2B5EF4-FFF2-40B4-BE49-F238E27FC236}">
                <a16:creationId xmlns:a16="http://schemas.microsoft.com/office/drawing/2014/main" id="{724B8CB2-0E0D-4CCD-A463-6234C567459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063625" y="2290763"/>
            <a:ext cx="1836738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0925" name="Group 45">
            <a:extLst>
              <a:ext uri="{FF2B5EF4-FFF2-40B4-BE49-F238E27FC236}">
                <a16:creationId xmlns:a16="http://schemas.microsoft.com/office/drawing/2014/main" id="{3744C3EF-8894-4AE0-9ACA-1E722C51675F}"/>
              </a:ext>
            </a:extLst>
          </p:cNvPr>
          <p:cNvGrpSpPr>
            <a:grpSpLocks/>
          </p:cNvGrpSpPr>
          <p:nvPr/>
        </p:nvGrpSpPr>
        <p:grpSpPr bwMode="auto">
          <a:xfrm>
            <a:off x="2144713" y="2713038"/>
            <a:ext cx="152400" cy="304800"/>
            <a:chOff x="1968" y="2304"/>
            <a:chExt cx="144" cy="288"/>
          </a:xfrm>
        </p:grpSpPr>
        <p:cxnSp>
          <p:nvCxnSpPr>
            <p:cNvPr id="250926" name="AutoShape 46">
              <a:extLst>
                <a:ext uri="{FF2B5EF4-FFF2-40B4-BE49-F238E27FC236}">
                  <a16:creationId xmlns:a16="http://schemas.microsoft.com/office/drawing/2014/main" id="{2D4BBAB3-C4AD-48C4-9620-76F597C813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04"/>
              <a:ext cx="1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27" name="AutoShape 47">
              <a:extLst>
                <a:ext uri="{FF2B5EF4-FFF2-40B4-BE49-F238E27FC236}">
                  <a16:creationId xmlns:a16="http://schemas.microsoft.com/office/drawing/2014/main" id="{B3F987FB-466C-4BEF-A369-86826B9D00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52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28" name="AutoShape 48">
              <a:extLst>
                <a:ext uri="{FF2B5EF4-FFF2-40B4-BE49-F238E27FC236}">
                  <a16:creationId xmlns:a16="http://schemas.microsoft.com/office/drawing/2014/main" id="{CEF99222-8459-43EC-98AA-D72B994DB9E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968" y="2400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29" name="AutoShape 49">
              <a:extLst>
                <a:ext uri="{FF2B5EF4-FFF2-40B4-BE49-F238E27FC236}">
                  <a16:creationId xmlns:a16="http://schemas.microsoft.com/office/drawing/2014/main" id="{76978A65-9D03-4CD5-8464-F65A4704AF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68" y="2448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0" name="AutoShape 50">
              <a:extLst>
                <a:ext uri="{FF2B5EF4-FFF2-40B4-BE49-F238E27FC236}">
                  <a16:creationId xmlns:a16="http://schemas.microsoft.com/office/drawing/2014/main" id="{ED7F0506-516B-4948-A94E-A66B7C9AA6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16" y="2496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1" name="AutoShape 51">
              <a:extLst>
                <a:ext uri="{FF2B5EF4-FFF2-40B4-BE49-F238E27FC236}">
                  <a16:creationId xmlns:a16="http://schemas.microsoft.com/office/drawing/2014/main" id="{393F4ABE-83FE-4E00-8C6C-FAF0C0A036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544"/>
              <a:ext cx="0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0932" name="AutoShape 52">
            <a:extLst>
              <a:ext uri="{FF2B5EF4-FFF2-40B4-BE49-F238E27FC236}">
                <a16:creationId xmlns:a16="http://schemas.microsoft.com/office/drawing/2014/main" id="{C153726F-A995-4418-8FCE-6AEF14C87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1809750"/>
            <a:ext cx="685800" cy="152400"/>
          </a:xfrm>
          <a:prstGeom prst="flowChartMagneticDrum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33" name="AutoShape 53">
            <a:extLst>
              <a:ext uri="{FF2B5EF4-FFF2-40B4-BE49-F238E27FC236}">
                <a16:creationId xmlns:a16="http://schemas.microsoft.com/office/drawing/2014/main" id="{A0E590AD-93FC-46CA-8CE9-93080DB3A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2000250"/>
            <a:ext cx="685800" cy="152400"/>
          </a:xfrm>
          <a:prstGeom prst="flowChartMagneticDrum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34" name="AutoShape 54">
            <a:extLst>
              <a:ext uri="{FF2B5EF4-FFF2-40B4-BE49-F238E27FC236}">
                <a16:creationId xmlns:a16="http://schemas.microsoft.com/office/drawing/2014/main" id="{6423B037-003A-4D1F-8F38-E6D8BEE85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2209800"/>
            <a:ext cx="685800" cy="152400"/>
          </a:xfrm>
          <a:prstGeom prst="flowChartMagneticDrum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935" name="AutoShape 55">
            <a:extLst>
              <a:ext uri="{FF2B5EF4-FFF2-40B4-BE49-F238E27FC236}">
                <a16:creationId xmlns:a16="http://schemas.microsoft.com/office/drawing/2014/main" id="{EC728D34-316D-4A39-9F40-82D3A779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675" y="2397125"/>
            <a:ext cx="685800" cy="152400"/>
          </a:xfrm>
          <a:prstGeom prst="flowChartMagneticDrum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0936" name="AutoShape 56">
            <a:extLst>
              <a:ext uri="{FF2B5EF4-FFF2-40B4-BE49-F238E27FC236}">
                <a16:creationId xmlns:a16="http://schemas.microsoft.com/office/drawing/2014/main" id="{84EFD538-C6BC-4535-BC0F-ED5B14E0703A}"/>
              </a:ext>
            </a:extLst>
          </p:cNvPr>
          <p:cNvCxnSpPr>
            <a:cxnSpLocks noChangeShapeType="1"/>
            <a:stCxn id="250991" idx="2"/>
          </p:cNvCxnSpPr>
          <p:nvPr/>
        </p:nvCxnSpPr>
        <p:spPr bwMode="auto">
          <a:xfrm flipH="1">
            <a:off x="2200275" y="2992438"/>
            <a:ext cx="1000125" cy="2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0937" name="Group 57">
            <a:extLst>
              <a:ext uri="{FF2B5EF4-FFF2-40B4-BE49-F238E27FC236}">
                <a16:creationId xmlns:a16="http://schemas.microsoft.com/office/drawing/2014/main" id="{47AE44FD-2B4F-401C-AB46-5C2869942B8D}"/>
              </a:ext>
            </a:extLst>
          </p:cNvPr>
          <p:cNvGrpSpPr>
            <a:grpSpLocks/>
          </p:cNvGrpSpPr>
          <p:nvPr/>
        </p:nvGrpSpPr>
        <p:grpSpPr bwMode="auto">
          <a:xfrm>
            <a:off x="2297113" y="2713038"/>
            <a:ext cx="152400" cy="304800"/>
            <a:chOff x="1968" y="2304"/>
            <a:chExt cx="144" cy="288"/>
          </a:xfrm>
        </p:grpSpPr>
        <p:cxnSp>
          <p:nvCxnSpPr>
            <p:cNvPr id="250938" name="AutoShape 58">
              <a:extLst>
                <a:ext uri="{FF2B5EF4-FFF2-40B4-BE49-F238E27FC236}">
                  <a16:creationId xmlns:a16="http://schemas.microsoft.com/office/drawing/2014/main" id="{EE3A35FA-3A3C-4A0C-97B5-E3F6468E490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04"/>
              <a:ext cx="1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39" name="AutoShape 59">
              <a:extLst>
                <a:ext uri="{FF2B5EF4-FFF2-40B4-BE49-F238E27FC236}">
                  <a16:creationId xmlns:a16="http://schemas.microsoft.com/office/drawing/2014/main" id="{3AA4158A-DC06-4A7A-8413-6A9039EA23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52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0" name="AutoShape 60">
              <a:extLst>
                <a:ext uri="{FF2B5EF4-FFF2-40B4-BE49-F238E27FC236}">
                  <a16:creationId xmlns:a16="http://schemas.microsoft.com/office/drawing/2014/main" id="{54D39AC2-0C79-4064-8ACF-B5729B5D49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968" y="2400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1" name="AutoShape 61">
              <a:extLst>
                <a:ext uri="{FF2B5EF4-FFF2-40B4-BE49-F238E27FC236}">
                  <a16:creationId xmlns:a16="http://schemas.microsoft.com/office/drawing/2014/main" id="{19F46270-7A52-4155-907C-825D76365D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68" y="2448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2" name="AutoShape 62">
              <a:extLst>
                <a:ext uri="{FF2B5EF4-FFF2-40B4-BE49-F238E27FC236}">
                  <a16:creationId xmlns:a16="http://schemas.microsoft.com/office/drawing/2014/main" id="{049B7C54-D848-4BC2-8239-28C206DA90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16" y="2496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3" name="AutoShape 63">
              <a:extLst>
                <a:ext uri="{FF2B5EF4-FFF2-40B4-BE49-F238E27FC236}">
                  <a16:creationId xmlns:a16="http://schemas.microsoft.com/office/drawing/2014/main" id="{79ACD514-DA00-4572-88F3-DDD2DF0505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544"/>
              <a:ext cx="0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0944" name="Group 64">
            <a:extLst>
              <a:ext uri="{FF2B5EF4-FFF2-40B4-BE49-F238E27FC236}">
                <a16:creationId xmlns:a16="http://schemas.microsoft.com/office/drawing/2014/main" id="{CE22C62E-B7DC-4616-A799-6048C8794538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713038"/>
            <a:ext cx="152400" cy="304800"/>
            <a:chOff x="1968" y="2304"/>
            <a:chExt cx="144" cy="288"/>
          </a:xfrm>
        </p:grpSpPr>
        <p:cxnSp>
          <p:nvCxnSpPr>
            <p:cNvPr id="250945" name="AutoShape 65">
              <a:extLst>
                <a:ext uri="{FF2B5EF4-FFF2-40B4-BE49-F238E27FC236}">
                  <a16:creationId xmlns:a16="http://schemas.microsoft.com/office/drawing/2014/main" id="{66887021-55CB-4A46-9B69-496B8D6FE9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04"/>
              <a:ext cx="1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6" name="AutoShape 66">
              <a:extLst>
                <a:ext uri="{FF2B5EF4-FFF2-40B4-BE49-F238E27FC236}">
                  <a16:creationId xmlns:a16="http://schemas.microsoft.com/office/drawing/2014/main" id="{386BD459-4F61-4ED3-8922-9C9800CEBA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52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7" name="AutoShape 67">
              <a:extLst>
                <a:ext uri="{FF2B5EF4-FFF2-40B4-BE49-F238E27FC236}">
                  <a16:creationId xmlns:a16="http://schemas.microsoft.com/office/drawing/2014/main" id="{8A5084F0-F47D-490A-8DC5-58D65B7F2D3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968" y="2400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8" name="AutoShape 68">
              <a:extLst>
                <a:ext uri="{FF2B5EF4-FFF2-40B4-BE49-F238E27FC236}">
                  <a16:creationId xmlns:a16="http://schemas.microsoft.com/office/drawing/2014/main" id="{7E648DC3-9966-49B1-9298-A31B170271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68" y="2448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49" name="AutoShape 69">
              <a:extLst>
                <a:ext uri="{FF2B5EF4-FFF2-40B4-BE49-F238E27FC236}">
                  <a16:creationId xmlns:a16="http://schemas.microsoft.com/office/drawing/2014/main" id="{9FC1FF52-CF1A-4B84-9990-63F17C3033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16" y="2496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0" name="AutoShape 70">
              <a:extLst>
                <a:ext uri="{FF2B5EF4-FFF2-40B4-BE49-F238E27FC236}">
                  <a16:creationId xmlns:a16="http://schemas.microsoft.com/office/drawing/2014/main" id="{8F8C31BB-DE16-450C-AA3E-A607F3E957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544"/>
              <a:ext cx="0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0951" name="Group 71">
            <a:extLst>
              <a:ext uri="{FF2B5EF4-FFF2-40B4-BE49-F238E27FC236}">
                <a16:creationId xmlns:a16="http://schemas.microsoft.com/office/drawing/2014/main" id="{261DDDD8-8BD6-43B8-9070-B17E0318C1F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713038"/>
            <a:ext cx="152400" cy="304800"/>
            <a:chOff x="1968" y="2304"/>
            <a:chExt cx="144" cy="288"/>
          </a:xfrm>
        </p:grpSpPr>
        <p:cxnSp>
          <p:nvCxnSpPr>
            <p:cNvPr id="250952" name="AutoShape 72">
              <a:extLst>
                <a:ext uri="{FF2B5EF4-FFF2-40B4-BE49-F238E27FC236}">
                  <a16:creationId xmlns:a16="http://schemas.microsoft.com/office/drawing/2014/main" id="{59ACEC83-58FC-4C93-8205-692EA2B4612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04"/>
              <a:ext cx="1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3" name="AutoShape 73">
              <a:extLst>
                <a:ext uri="{FF2B5EF4-FFF2-40B4-BE49-F238E27FC236}">
                  <a16:creationId xmlns:a16="http://schemas.microsoft.com/office/drawing/2014/main" id="{083420E1-4BD1-485C-9A36-BC60914D463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352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4" name="AutoShape 74">
              <a:extLst>
                <a:ext uri="{FF2B5EF4-FFF2-40B4-BE49-F238E27FC236}">
                  <a16:creationId xmlns:a16="http://schemas.microsoft.com/office/drawing/2014/main" id="{152E5A3F-7935-4874-A0EE-CD92B7F893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968" y="2400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5" name="AutoShape 75">
              <a:extLst>
                <a:ext uri="{FF2B5EF4-FFF2-40B4-BE49-F238E27FC236}">
                  <a16:creationId xmlns:a16="http://schemas.microsoft.com/office/drawing/2014/main" id="{CBA21198-04CC-41A4-B698-88BD062EDF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68" y="2448"/>
              <a:ext cx="144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6" name="AutoShape 76">
              <a:extLst>
                <a:ext uri="{FF2B5EF4-FFF2-40B4-BE49-F238E27FC236}">
                  <a16:creationId xmlns:a16="http://schemas.microsoft.com/office/drawing/2014/main" id="{5543FD9E-D2C3-4349-8585-E8B7D2BBC9A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16" y="2496"/>
              <a:ext cx="96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957" name="AutoShape 77">
              <a:extLst>
                <a:ext uri="{FF2B5EF4-FFF2-40B4-BE49-F238E27FC236}">
                  <a16:creationId xmlns:a16="http://schemas.microsoft.com/office/drawing/2014/main" id="{B3F8C6DF-78B5-40EB-BF80-F95CCD53D8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16" y="2544"/>
              <a:ext cx="0" cy="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0958" name="AutoShape 78">
            <a:extLst>
              <a:ext uri="{FF2B5EF4-FFF2-40B4-BE49-F238E27FC236}">
                <a16:creationId xmlns:a16="http://schemas.microsoft.com/office/drawing/2014/main" id="{6695F04B-6CC8-4970-B2EC-2D5147400D2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178050" y="1909763"/>
            <a:ext cx="20638" cy="803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59" name="AutoShape 79">
            <a:extLst>
              <a:ext uri="{FF2B5EF4-FFF2-40B4-BE49-F238E27FC236}">
                <a16:creationId xmlns:a16="http://schemas.microsoft.com/office/drawing/2014/main" id="{F6C3D13B-B76E-4E71-881D-E19A9D3F4B1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351088" y="2071688"/>
            <a:ext cx="15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0" name="AutoShape 80">
            <a:extLst>
              <a:ext uri="{FF2B5EF4-FFF2-40B4-BE49-F238E27FC236}">
                <a16:creationId xmlns:a16="http://schemas.microsoft.com/office/drawing/2014/main" id="{8ACDE868-473B-4D40-849C-2D5AC9CD647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503488" y="2286000"/>
            <a:ext cx="4762" cy="427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1" name="AutoShape 81">
            <a:extLst>
              <a:ext uri="{FF2B5EF4-FFF2-40B4-BE49-F238E27FC236}">
                <a16:creationId xmlns:a16="http://schemas.microsoft.com/office/drawing/2014/main" id="{209088DF-437A-430D-A642-A6E5FE07E91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44775" y="2484438"/>
            <a:ext cx="15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2" name="AutoShape 82">
            <a:extLst>
              <a:ext uri="{FF2B5EF4-FFF2-40B4-BE49-F238E27FC236}">
                <a16:creationId xmlns:a16="http://schemas.microsoft.com/office/drawing/2014/main" id="{B28B05B3-2F7A-46DD-875F-BFBAB82F600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113088" y="1787525"/>
            <a:ext cx="1587" cy="1200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3" name="AutoShape 83">
            <a:extLst>
              <a:ext uri="{FF2B5EF4-FFF2-40B4-BE49-F238E27FC236}">
                <a16:creationId xmlns:a16="http://schemas.microsoft.com/office/drawing/2014/main" id="{1EBDA134-2DEE-43DB-A77B-6778B0DC0FC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101975" y="1778000"/>
            <a:ext cx="1238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4" name="AutoShape 84">
            <a:extLst>
              <a:ext uri="{FF2B5EF4-FFF2-40B4-BE49-F238E27FC236}">
                <a16:creationId xmlns:a16="http://schemas.microsoft.com/office/drawing/2014/main" id="{475C45EF-775A-4AFD-89C3-1A2CEB1C4AA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108325" y="2189163"/>
            <a:ext cx="1143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5" name="AutoShape 85">
            <a:extLst>
              <a:ext uri="{FF2B5EF4-FFF2-40B4-BE49-F238E27FC236}">
                <a16:creationId xmlns:a16="http://schemas.microsoft.com/office/drawing/2014/main" id="{F95CBCFB-BE87-4637-903B-E23E90437B9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111500" y="2582863"/>
            <a:ext cx="104775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6" name="AutoShape 86">
            <a:extLst>
              <a:ext uri="{FF2B5EF4-FFF2-40B4-BE49-F238E27FC236}">
                <a16:creationId xmlns:a16="http://schemas.microsoft.com/office/drawing/2014/main" id="{F03C33D8-C7D3-48DF-A885-258636176D8D}"/>
              </a:ext>
            </a:extLst>
          </p:cNvPr>
          <p:cNvCxnSpPr>
            <a:cxnSpLocks noChangeShapeType="1"/>
            <a:stCxn id="250978" idx="3"/>
          </p:cNvCxnSpPr>
          <p:nvPr/>
        </p:nvCxnSpPr>
        <p:spPr bwMode="auto">
          <a:xfrm flipH="1" flipV="1">
            <a:off x="2870200" y="1655763"/>
            <a:ext cx="3810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7" name="AutoShape 87">
            <a:extLst>
              <a:ext uri="{FF2B5EF4-FFF2-40B4-BE49-F238E27FC236}">
                <a16:creationId xmlns:a16="http://schemas.microsoft.com/office/drawing/2014/main" id="{D04E5872-E942-4B66-929A-B220E98CA7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2425" y="1655763"/>
            <a:ext cx="3175" cy="241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8" name="AutoShape 88">
            <a:extLst>
              <a:ext uri="{FF2B5EF4-FFF2-40B4-BE49-F238E27FC236}">
                <a16:creationId xmlns:a16="http://schemas.microsoft.com/office/drawing/2014/main" id="{8B1FACA8-590D-4C94-BD7F-AC090909059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892425" y="2408238"/>
            <a:ext cx="358775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69" name="AutoShape 89">
            <a:extLst>
              <a:ext uri="{FF2B5EF4-FFF2-40B4-BE49-F238E27FC236}">
                <a16:creationId xmlns:a16="http://schemas.microsoft.com/office/drawing/2014/main" id="{E2CF13D0-3A27-44D0-981B-A5EB5A006D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5600" y="2278063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0" name="AutoShape 90">
            <a:extLst>
              <a:ext uri="{FF2B5EF4-FFF2-40B4-BE49-F238E27FC236}">
                <a16:creationId xmlns:a16="http://schemas.microsoft.com/office/drawing/2014/main" id="{55D102D5-A666-4F6A-9F6D-DF36DE1999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73375" y="248443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1" name="AutoShape 91">
            <a:extLst>
              <a:ext uri="{FF2B5EF4-FFF2-40B4-BE49-F238E27FC236}">
                <a16:creationId xmlns:a16="http://schemas.microsoft.com/office/drawing/2014/main" id="{E70AC7C2-2D8C-4F97-92FD-40125AC5A33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84488" y="2779713"/>
            <a:ext cx="34925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2" name="AutoShape 92">
            <a:extLst>
              <a:ext uri="{FF2B5EF4-FFF2-40B4-BE49-F238E27FC236}">
                <a16:creationId xmlns:a16="http://schemas.microsoft.com/office/drawing/2014/main" id="{880D362A-9AA3-4B5D-A446-A9D10145BF1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28600" y="1943100"/>
            <a:ext cx="373063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3" name="AutoShape 93">
            <a:extLst>
              <a:ext uri="{FF2B5EF4-FFF2-40B4-BE49-F238E27FC236}">
                <a16:creationId xmlns:a16="http://schemas.microsoft.com/office/drawing/2014/main" id="{46EDD845-D481-455C-B258-97B7E821F2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9238" y="2408238"/>
            <a:ext cx="37306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4" name="AutoShape 94">
            <a:extLst>
              <a:ext uri="{FF2B5EF4-FFF2-40B4-BE49-F238E27FC236}">
                <a16:creationId xmlns:a16="http://schemas.microsoft.com/office/drawing/2014/main" id="{59ADC0B1-EB19-4132-BCC3-53398EC49D3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28600" y="2095500"/>
            <a:ext cx="373063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75" name="AutoShape 95">
            <a:extLst>
              <a:ext uri="{FF2B5EF4-FFF2-40B4-BE49-F238E27FC236}">
                <a16:creationId xmlns:a16="http://schemas.microsoft.com/office/drawing/2014/main" id="{8F320780-111C-44EA-84E7-9E3FF7BE765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28600" y="2255838"/>
            <a:ext cx="373063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0976" name="AutoShape 96">
            <a:extLst>
              <a:ext uri="{FF2B5EF4-FFF2-40B4-BE49-F238E27FC236}">
                <a16:creationId xmlns:a16="http://schemas.microsoft.com/office/drawing/2014/main" id="{FDAE4517-0124-40DE-BDF9-2D3720E1B2E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9100" y="1912938"/>
            <a:ext cx="990600" cy="60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0977" name="Group 97">
            <a:extLst>
              <a:ext uri="{FF2B5EF4-FFF2-40B4-BE49-F238E27FC236}">
                <a16:creationId xmlns:a16="http://schemas.microsoft.com/office/drawing/2014/main" id="{D157768F-C739-4570-A965-877890AF3076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481138"/>
            <a:ext cx="609600" cy="355600"/>
            <a:chOff x="4512" y="1056"/>
            <a:chExt cx="576" cy="336"/>
          </a:xfrm>
        </p:grpSpPr>
        <p:sp>
          <p:nvSpPr>
            <p:cNvPr id="250978" name="AutoShape 98">
              <a:extLst>
                <a:ext uri="{FF2B5EF4-FFF2-40B4-BE49-F238E27FC236}">
                  <a16:creationId xmlns:a16="http://schemas.microsoft.com/office/drawing/2014/main" id="{3FB7029F-AFF4-472F-B62D-36A28B2370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538" y="1078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79" name="Oval 99">
              <a:extLst>
                <a:ext uri="{FF2B5EF4-FFF2-40B4-BE49-F238E27FC236}">
                  <a16:creationId xmlns:a16="http://schemas.microsoft.com/office/drawing/2014/main" id="{5578686D-A019-4211-A3D0-92C341A6B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31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0980" name="AutoShape 100">
              <a:extLst>
                <a:ext uri="{FF2B5EF4-FFF2-40B4-BE49-F238E27FC236}">
                  <a16:creationId xmlns:a16="http://schemas.microsoft.com/office/drawing/2014/main" id="{3D827FCD-ED0D-4DBE-AA4C-6A83EADF754D}"/>
                </a:ext>
              </a:extLst>
            </p:cNvPr>
            <p:cNvCxnSpPr>
              <a:cxnSpLocks noChangeShapeType="1"/>
              <a:stCxn id="250978" idx="0"/>
            </p:cNvCxnSpPr>
            <p:nvPr/>
          </p:nvCxnSpPr>
          <p:spPr bwMode="auto">
            <a:xfrm>
              <a:off x="4852" y="1225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0981" name="Group 101">
            <a:extLst>
              <a:ext uri="{FF2B5EF4-FFF2-40B4-BE49-F238E27FC236}">
                <a16:creationId xmlns:a16="http://schemas.microsoft.com/office/drawing/2014/main" id="{05A79958-AB3A-4BCE-9DED-E57EDA066EE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887538"/>
            <a:ext cx="609600" cy="355600"/>
            <a:chOff x="4512" y="1056"/>
            <a:chExt cx="576" cy="336"/>
          </a:xfrm>
        </p:grpSpPr>
        <p:sp>
          <p:nvSpPr>
            <p:cNvPr id="250982" name="AutoShape 102">
              <a:extLst>
                <a:ext uri="{FF2B5EF4-FFF2-40B4-BE49-F238E27FC236}">
                  <a16:creationId xmlns:a16="http://schemas.microsoft.com/office/drawing/2014/main" id="{AB4815D5-5ACA-46CA-B993-7E922AF234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538" y="1078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83" name="Oval 103">
              <a:extLst>
                <a:ext uri="{FF2B5EF4-FFF2-40B4-BE49-F238E27FC236}">
                  <a16:creationId xmlns:a16="http://schemas.microsoft.com/office/drawing/2014/main" id="{E7FBD275-37FF-4D51-92B0-0B6619D2F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31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0984" name="AutoShape 104">
              <a:extLst>
                <a:ext uri="{FF2B5EF4-FFF2-40B4-BE49-F238E27FC236}">
                  <a16:creationId xmlns:a16="http://schemas.microsoft.com/office/drawing/2014/main" id="{55D5F4C8-438A-48BB-B405-844E96650804}"/>
                </a:ext>
              </a:extLst>
            </p:cNvPr>
            <p:cNvCxnSpPr>
              <a:cxnSpLocks noChangeShapeType="1"/>
              <a:stCxn id="250982" idx="0"/>
            </p:cNvCxnSpPr>
            <p:nvPr/>
          </p:nvCxnSpPr>
          <p:spPr bwMode="auto">
            <a:xfrm>
              <a:off x="4852" y="1225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0985" name="Group 105">
            <a:extLst>
              <a:ext uri="{FF2B5EF4-FFF2-40B4-BE49-F238E27FC236}">
                <a16:creationId xmlns:a16="http://schemas.microsoft.com/office/drawing/2014/main" id="{80FEFF8A-E4D4-4B4E-B874-B9AAA77243E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286000"/>
            <a:ext cx="609600" cy="355600"/>
            <a:chOff x="4512" y="1056"/>
            <a:chExt cx="576" cy="336"/>
          </a:xfrm>
        </p:grpSpPr>
        <p:sp>
          <p:nvSpPr>
            <p:cNvPr id="250986" name="AutoShape 106">
              <a:extLst>
                <a:ext uri="{FF2B5EF4-FFF2-40B4-BE49-F238E27FC236}">
                  <a16:creationId xmlns:a16="http://schemas.microsoft.com/office/drawing/2014/main" id="{F14CC712-95A0-4680-B813-ED2FDB8478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538" y="1078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87" name="Oval 107">
              <a:extLst>
                <a:ext uri="{FF2B5EF4-FFF2-40B4-BE49-F238E27FC236}">
                  <a16:creationId xmlns:a16="http://schemas.microsoft.com/office/drawing/2014/main" id="{42B6997C-A462-4866-AE95-CCB0F1CBF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31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0988" name="AutoShape 108">
              <a:extLst>
                <a:ext uri="{FF2B5EF4-FFF2-40B4-BE49-F238E27FC236}">
                  <a16:creationId xmlns:a16="http://schemas.microsoft.com/office/drawing/2014/main" id="{DCDBC20F-7E7F-4D27-8B99-C4BDF37400D6}"/>
                </a:ext>
              </a:extLst>
            </p:cNvPr>
            <p:cNvCxnSpPr>
              <a:cxnSpLocks noChangeShapeType="1"/>
              <a:stCxn id="250986" idx="0"/>
            </p:cNvCxnSpPr>
            <p:nvPr/>
          </p:nvCxnSpPr>
          <p:spPr bwMode="auto">
            <a:xfrm>
              <a:off x="4852" y="1225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0989" name="Group 109">
            <a:extLst>
              <a:ext uri="{FF2B5EF4-FFF2-40B4-BE49-F238E27FC236}">
                <a16:creationId xmlns:a16="http://schemas.microsoft.com/office/drawing/2014/main" id="{5C5BA86E-10BC-4EA2-AF65-B4EB9AFA6BC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2692400"/>
            <a:ext cx="609600" cy="355600"/>
            <a:chOff x="4512" y="1056"/>
            <a:chExt cx="576" cy="336"/>
          </a:xfrm>
        </p:grpSpPr>
        <p:sp>
          <p:nvSpPr>
            <p:cNvPr id="250990" name="AutoShape 110">
              <a:extLst>
                <a:ext uri="{FF2B5EF4-FFF2-40B4-BE49-F238E27FC236}">
                  <a16:creationId xmlns:a16="http://schemas.microsoft.com/office/drawing/2014/main" id="{55F3341B-E5A6-4A73-93CE-D0DDC2E5E8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538" y="1078"/>
              <a:ext cx="336" cy="2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91" name="Oval 111">
              <a:extLst>
                <a:ext uri="{FF2B5EF4-FFF2-40B4-BE49-F238E27FC236}">
                  <a16:creationId xmlns:a16="http://schemas.microsoft.com/office/drawing/2014/main" id="{87960DBA-9DAA-46DF-BA03-76D9C143C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316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0992" name="AutoShape 112">
              <a:extLst>
                <a:ext uri="{FF2B5EF4-FFF2-40B4-BE49-F238E27FC236}">
                  <a16:creationId xmlns:a16="http://schemas.microsoft.com/office/drawing/2014/main" id="{46B007CC-0F57-4EAB-ABE8-871C0DE6265D}"/>
                </a:ext>
              </a:extLst>
            </p:cNvPr>
            <p:cNvCxnSpPr>
              <a:cxnSpLocks noChangeShapeType="1"/>
              <a:stCxn id="250990" idx="0"/>
            </p:cNvCxnSpPr>
            <p:nvPr/>
          </p:nvCxnSpPr>
          <p:spPr bwMode="auto">
            <a:xfrm>
              <a:off x="4852" y="1225"/>
              <a:ext cx="2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50995" name="Picture 115">
            <a:extLst>
              <a:ext uri="{FF2B5EF4-FFF2-40B4-BE49-F238E27FC236}">
                <a16:creationId xmlns:a16="http://schemas.microsoft.com/office/drawing/2014/main" id="{05CB5D3F-BE15-4C50-94D0-6254E48C2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81200"/>
            <a:ext cx="47244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0997" name="Object 117">
            <a:extLst>
              <a:ext uri="{FF2B5EF4-FFF2-40B4-BE49-F238E27FC236}">
                <a16:creationId xmlns:a16="http://schemas.microsoft.com/office/drawing/2014/main" id="{E07235CA-AC8E-4966-BBAC-0588E7A1BE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5125" y="1371600"/>
          <a:ext cx="17002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83097" imgH="419497" progId="Equation.3">
                  <p:embed/>
                </p:oleObj>
              </mc:Choice>
              <mc:Fallback>
                <p:oleObj name="Equation" r:id="rId3" imgW="1283097" imgH="419497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1371600"/>
                        <a:ext cx="17002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998" name="Text Box 118">
            <a:extLst>
              <a:ext uri="{FF2B5EF4-FFF2-40B4-BE49-F238E27FC236}">
                <a16:creationId xmlns:a16="http://schemas.microsoft.com/office/drawing/2014/main" id="{676F2521-C657-47E9-A835-0476DC78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066800"/>
            <a:ext cx="1700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/>
              <a:t>Code set size</a:t>
            </a:r>
          </a:p>
        </p:txBody>
      </p:sp>
      <p:sp>
        <p:nvSpPr>
          <p:cNvPr id="250999" name="Rectangle 119">
            <a:extLst>
              <a:ext uri="{FF2B5EF4-FFF2-40B4-BE49-F238E27FC236}">
                <a16:creationId xmlns:a16="http://schemas.microsoft.com/office/drawing/2014/main" id="{22FDFD94-1D63-4F10-B737-354E06761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109663"/>
            <a:ext cx="1905000" cy="795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1001" name="Object 121">
            <a:extLst>
              <a:ext uri="{FF2B5EF4-FFF2-40B4-BE49-F238E27FC236}">
                <a16:creationId xmlns:a16="http://schemas.microsoft.com/office/drawing/2014/main" id="{85CB1D02-4261-4BA2-97FC-320748B0EDCE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365875" y="1447800"/>
          <a:ext cx="23558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46040" imgH="241200" progId="Equation.3">
                  <p:embed/>
                </p:oleObj>
              </mc:Choice>
              <mc:Fallback>
                <p:oleObj name="Equation" r:id="rId5" imgW="1346040" imgH="241200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1447800"/>
                        <a:ext cx="23558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1002" name="Text Box 122">
            <a:extLst>
              <a:ext uri="{FF2B5EF4-FFF2-40B4-BE49-F238E27FC236}">
                <a16:creationId xmlns:a16="http://schemas.microsoft.com/office/drawing/2014/main" id="{D02BE44A-F784-4309-B352-F6921D745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1066800"/>
            <a:ext cx="1682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/>
              <a:t>Effective bits</a:t>
            </a:r>
          </a:p>
        </p:txBody>
      </p:sp>
      <p:sp>
        <p:nvSpPr>
          <p:cNvPr id="251003" name="Rectangle 123">
            <a:extLst>
              <a:ext uri="{FF2B5EF4-FFF2-40B4-BE49-F238E27FC236}">
                <a16:creationId xmlns:a16="http://schemas.microsoft.com/office/drawing/2014/main" id="{936D3AD8-868E-469B-979C-0FF230536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090613"/>
            <a:ext cx="2895600" cy="814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006" name="Rectangle 126">
            <a:extLst>
              <a:ext uri="{FF2B5EF4-FFF2-40B4-BE49-F238E27FC236}">
                <a16:creationId xmlns:a16="http://schemas.microsoft.com/office/drawing/2014/main" id="{A7D70102-ED9A-4267-B4D5-B09EF8EAB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95800"/>
            <a:ext cx="3352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EXAMPLE: 6c3 MBDS channel</a:t>
            </a:r>
          </a:p>
          <a:p>
            <a:pPr lvl="1"/>
            <a:r>
              <a:rPr lang="en-US" altLang="en-US" sz="1400"/>
              <a:t>Equivalent to 8-wire LVDS</a:t>
            </a:r>
          </a:p>
          <a:p>
            <a:pPr lvl="1"/>
            <a:r>
              <a:rPr lang="en-US" altLang="en-US" sz="1400"/>
              <a:t>25% fewer pads (8 vs. 6 pads)</a:t>
            </a:r>
          </a:p>
          <a:p>
            <a:pPr lvl="1"/>
            <a:r>
              <a:rPr lang="en-US" altLang="en-US" sz="1400"/>
              <a:t>25% less power (4 vs. 3 1-bits)</a:t>
            </a:r>
          </a:p>
          <a:p>
            <a:pPr lvl="1"/>
            <a:r>
              <a:rPr lang="en-US" altLang="en-US" sz="1400"/>
              <a:t>125% code capacity  (20 codes versus 16)</a:t>
            </a:r>
            <a:endParaRPr lang="en-US" altLang="en-US" sz="600"/>
          </a:p>
        </p:txBody>
      </p:sp>
      <p:pic>
        <p:nvPicPr>
          <p:cNvPr id="251007" name="Picture 127">
            <a:hlinkClick r:id="rId7"/>
            <a:extLst>
              <a:ext uri="{FF2B5EF4-FFF2-40B4-BE49-F238E27FC236}">
                <a16:creationId xmlns:a16="http://schemas.microsoft.com/office/drawing/2014/main" id="{F0F10F90-C55B-4CD8-8CB9-98C11C456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495800"/>
            <a:ext cx="167640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008" name="Rectangle 128">
            <a:extLst>
              <a:ext uri="{FF2B5EF4-FFF2-40B4-BE49-F238E27FC236}">
                <a16:creationId xmlns:a16="http://schemas.microsoft.com/office/drawing/2014/main" id="{E87C341C-A477-41AA-BC43-67764C5B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8075" y="4648200"/>
            <a:ext cx="228600" cy="12954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009" name="Rectangle 129">
            <a:extLst>
              <a:ext uri="{FF2B5EF4-FFF2-40B4-BE49-F238E27FC236}">
                <a16:creationId xmlns:a16="http://schemas.microsoft.com/office/drawing/2014/main" id="{64435952-6A69-4BF6-90A9-04179B1B126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34338" y="4071937"/>
            <a:ext cx="228600" cy="138112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010" name="Rectangle 130">
            <a:extLst>
              <a:ext uri="{FF2B5EF4-FFF2-40B4-BE49-F238E27FC236}">
                <a16:creationId xmlns:a16="http://schemas.microsoft.com/office/drawing/2014/main" id="{BCED5F81-4213-44D9-8790-5CA3716E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9650" y="4648200"/>
            <a:ext cx="228600" cy="12954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011" name="Rectangle 131">
            <a:extLst>
              <a:ext uri="{FF2B5EF4-FFF2-40B4-BE49-F238E27FC236}">
                <a16:creationId xmlns:a16="http://schemas.microsoft.com/office/drawing/2014/main" id="{C779B823-8D57-412C-925A-9BA7FC89045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43863" y="5138737"/>
            <a:ext cx="228600" cy="138112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012" name="Text Box 132">
            <a:extLst>
              <a:ext uri="{FF2B5EF4-FFF2-40B4-BE49-F238E27FC236}">
                <a16:creationId xmlns:a16="http://schemas.microsoft.com/office/drawing/2014/main" id="{8333481A-273A-4A5C-A7C9-9B7806CA9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960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IBM 5HP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F1345327-90E0-4FB6-B012-96FF5B3D6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Simulation Setup / Results</a:t>
            </a:r>
          </a:p>
        </p:txBody>
      </p:sp>
      <p:sp>
        <p:nvSpPr>
          <p:cNvPr id="253966" name="Text Box 14">
            <a:extLst>
              <a:ext uri="{FF2B5EF4-FFF2-40B4-BE49-F238E27FC236}">
                <a16:creationId xmlns:a16="http://schemas.microsoft.com/office/drawing/2014/main" id="{C995365B-0B42-4819-9C2E-2D09A18DA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23669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/>
              <a:t>2c1 channel</a:t>
            </a:r>
            <a:r>
              <a:rPr lang="en-US" altLang="en-US" sz="1400"/>
              <a:t> at 1 Gbps, 500 bit times, scale +/- 1 V</a:t>
            </a:r>
          </a:p>
        </p:txBody>
      </p:sp>
      <p:pic>
        <p:nvPicPr>
          <p:cNvPr id="253967" name="Picture 15">
            <a:extLst>
              <a:ext uri="{FF2B5EF4-FFF2-40B4-BE49-F238E27FC236}">
                <a16:creationId xmlns:a16="http://schemas.microsoft.com/office/drawing/2014/main" id="{8624D644-A508-4418-B3FE-2C35B1ACB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2514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3969" name="Text Box 17">
            <a:extLst>
              <a:ext uri="{FF2B5EF4-FFF2-40B4-BE49-F238E27FC236}">
                <a16:creationId xmlns:a16="http://schemas.microsoft.com/office/drawing/2014/main" id="{1C3CEB5A-EA08-486E-9C0E-A0E28C8ED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486400"/>
            <a:ext cx="2362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/>
              <a:t>4c2 channel</a:t>
            </a:r>
            <a:r>
              <a:rPr lang="en-US" altLang="en-US" sz="1400"/>
              <a:t> at 1 Gbps, 500 bit times, scale +/- 600mV</a:t>
            </a:r>
          </a:p>
        </p:txBody>
      </p:sp>
      <p:pic>
        <p:nvPicPr>
          <p:cNvPr id="253970" name="Picture 18">
            <a:extLst>
              <a:ext uri="{FF2B5EF4-FFF2-40B4-BE49-F238E27FC236}">
                <a16:creationId xmlns:a16="http://schemas.microsoft.com/office/drawing/2014/main" id="{B7F0B97E-2599-49D2-AAC9-8035A1F50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25908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3972" name="Text Box 20">
            <a:extLst>
              <a:ext uri="{FF2B5EF4-FFF2-40B4-BE49-F238E27FC236}">
                <a16:creationId xmlns:a16="http://schemas.microsoft.com/office/drawing/2014/main" id="{265553E4-A5BC-4924-94D3-02648BFA8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562600"/>
            <a:ext cx="2438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/>
              <a:t>8c4 channel</a:t>
            </a:r>
            <a:r>
              <a:rPr lang="en-US" altLang="en-US" sz="1400"/>
              <a:t> at 1 Gbps, 500 bit times, scale +/- 600mV</a:t>
            </a:r>
          </a:p>
        </p:txBody>
      </p:sp>
      <p:pic>
        <p:nvPicPr>
          <p:cNvPr id="253973" name="Picture 21">
            <a:extLst>
              <a:ext uri="{FF2B5EF4-FFF2-40B4-BE49-F238E27FC236}">
                <a16:creationId xmlns:a16="http://schemas.microsoft.com/office/drawing/2014/main" id="{7FD6825A-BF7D-45D8-9CE6-D388DDC55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52800"/>
            <a:ext cx="2743200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955" name="Picture 3">
            <a:extLst>
              <a:ext uri="{FF2B5EF4-FFF2-40B4-BE49-F238E27FC236}">
                <a16:creationId xmlns:a16="http://schemas.microsoft.com/office/drawing/2014/main" id="{DBD8BF31-E1D6-4882-98B2-87FFA9B52AA1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4263" y="914400"/>
            <a:ext cx="6408737" cy="1685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3980" name="Line 28">
            <a:extLst>
              <a:ext uri="{FF2B5EF4-FFF2-40B4-BE49-F238E27FC236}">
                <a16:creationId xmlns:a16="http://schemas.microsoft.com/office/drawing/2014/main" id="{620FF702-D00E-461A-87AE-BA0112D223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79" name="Text Box 27">
            <a:extLst>
              <a:ext uri="{FF2B5EF4-FFF2-40B4-BE49-F238E27FC236}">
                <a16:creationId xmlns:a16="http://schemas.microsoft.com/office/drawing/2014/main" id="{2B5EBF75-3930-40E5-A64A-8669FF9E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362200"/>
            <a:ext cx="1524000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Wire bond/solder balls models</a:t>
            </a:r>
          </a:p>
        </p:txBody>
      </p:sp>
      <p:sp>
        <p:nvSpPr>
          <p:cNvPr id="253982" name="Rectangle 30">
            <a:extLst>
              <a:ext uri="{FF2B5EF4-FFF2-40B4-BE49-F238E27FC236}">
                <a16:creationId xmlns:a16="http://schemas.microsoft.com/office/drawing/2014/main" id="{F1F8B575-0203-4200-AA1C-E0878B77B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236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76213" indent="-17621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07988" indent="-117475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84213" indent="-111125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/>
              <a:t>Demonstrator chip includes:</a:t>
            </a:r>
          </a:p>
          <a:p>
            <a:pPr lvl="1"/>
            <a:r>
              <a:rPr lang="en-US" altLang="en-US" sz="1400"/>
              <a:t>MBDS drivers with widths: 2, 4, 6, 8</a:t>
            </a:r>
          </a:p>
          <a:p>
            <a:pPr lvl="1"/>
            <a:r>
              <a:rPr lang="en-US" altLang="en-US" sz="1400"/>
              <a:t>MBDS receivers with widths: 2, 4, 6, 8</a:t>
            </a:r>
          </a:p>
        </p:txBody>
      </p:sp>
      <p:sp>
        <p:nvSpPr>
          <p:cNvPr id="253983" name="Line 31">
            <a:extLst>
              <a:ext uri="{FF2B5EF4-FFF2-40B4-BE49-F238E27FC236}">
                <a16:creationId xmlns:a16="http://schemas.microsoft.com/office/drawing/2014/main" id="{C5296D9A-F7A3-486E-A908-7B4C0973C9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213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77" name="Text Box 25">
            <a:extLst>
              <a:ext uri="{FF2B5EF4-FFF2-40B4-BE49-F238E27FC236}">
                <a16:creationId xmlns:a16="http://schemas.microsoft.com/office/drawing/2014/main" id="{A8D15808-6895-4243-BEB4-0162C06A6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641600"/>
            <a:ext cx="12192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8” coupled striplines</a:t>
            </a:r>
          </a:p>
        </p:txBody>
      </p:sp>
      <p:sp>
        <p:nvSpPr>
          <p:cNvPr id="253984" name="Text Box 32">
            <a:extLst>
              <a:ext uri="{FF2B5EF4-FFF2-40B4-BE49-F238E27FC236}">
                <a16:creationId xmlns:a16="http://schemas.microsoft.com/office/drawing/2014/main" id="{2F09B79C-8695-4425-9AE1-57F91913B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14600"/>
            <a:ext cx="10668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Extracted layout</a:t>
            </a:r>
          </a:p>
        </p:txBody>
      </p:sp>
      <p:sp>
        <p:nvSpPr>
          <p:cNvPr id="253985" name="Line 33">
            <a:extLst>
              <a:ext uri="{FF2B5EF4-FFF2-40B4-BE49-F238E27FC236}">
                <a16:creationId xmlns:a16="http://schemas.microsoft.com/office/drawing/2014/main" id="{C61DD972-395A-4B69-A993-5209F01618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2209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76" name="Line 24">
            <a:extLst>
              <a:ext uri="{FF2B5EF4-FFF2-40B4-BE49-F238E27FC236}">
                <a16:creationId xmlns:a16="http://schemas.microsoft.com/office/drawing/2014/main" id="{C422CE1F-C673-4965-94C1-3463B8D795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1981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75" name="Text Box 23">
            <a:extLst>
              <a:ext uri="{FF2B5EF4-FFF2-40B4-BE49-F238E27FC236}">
                <a16:creationId xmlns:a16="http://schemas.microsoft.com/office/drawing/2014/main" id="{CC014980-406F-407F-9F39-910D7816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590800"/>
            <a:ext cx="1211263" cy="739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Signals sampled here</a:t>
            </a:r>
          </a:p>
        </p:txBody>
      </p:sp>
      <p:sp>
        <p:nvSpPr>
          <p:cNvPr id="253986" name="Text Box 34">
            <a:extLst>
              <a:ext uri="{FF2B5EF4-FFF2-40B4-BE49-F238E27FC236}">
                <a16:creationId xmlns:a16="http://schemas.microsoft.com/office/drawing/2014/main" id="{FF17BF82-F21C-4EB0-ABD3-02BEE2C96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667000"/>
            <a:ext cx="1066800" cy="527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Extracted layout</a:t>
            </a:r>
          </a:p>
        </p:txBody>
      </p:sp>
      <p:sp>
        <p:nvSpPr>
          <p:cNvPr id="253987" name="Line 35">
            <a:extLst>
              <a:ext uri="{FF2B5EF4-FFF2-40B4-BE49-F238E27FC236}">
                <a16:creationId xmlns:a16="http://schemas.microsoft.com/office/drawing/2014/main" id="{B57D3771-8616-41BD-9553-597A1C2593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77200" y="2209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D324D584-9430-4B75-9F28-CF78DB2709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Chip Testing</a:t>
            </a:r>
          </a:p>
        </p:txBody>
      </p:sp>
      <p:pic>
        <p:nvPicPr>
          <p:cNvPr id="258053" name="Picture 5">
            <a:extLst>
              <a:ext uri="{FF2B5EF4-FFF2-40B4-BE49-F238E27FC236}">
                <a16:creationId xmlns:a16="http://schemas.microsoft.com/office/drawing/2014/main" id="{8B0BD760-2C94-49D0-87CD-293503255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7620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8054" name="Object 6">
            <a:extLst>
              <a:ext uri="{FF2B5EF4-FFF2-40B4-BE49-F238E27FC236}">
                <a16:creationId xmlns:a16="http://schemas.microsoft.com/office/drawing/2014/main" id="{FF2D48E1-8ECC-4C7B-ABE1-2365CE5AB8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963613"/>
          <a:ext cx="6019800" cy="231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9419048" imgH="3858164" progId="Paint.Picture">
                  <p:embed/>
                </p:oleObj>
              </mc:Choice>
              <mc:Fallback>
                <p:oleObj name="Bitmap Image" r:id="rId3" imgW="9419048" imgH="385816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63613"/>
                        <a:ext cx="6019800" cy="231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8055" name="Picture 7">
            <a:extLst>
              <a:ext uri="{FF2B5EF4-FFF2-40B4-BE49-F238E27FC236}">
                <a16:creationId xmlns:a16="http://schemas.microsoft.com/office/drawing/2014/main" id="{B52982FB-9DBA-4D6C-A7BC-9C4C5ED32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56" name="Picture 8">
            <a:extLst>
              <a:ext uri="{FF2B5EF4-FFF2-40B4-BE49-F238E27FC236}">
                <a16:creationId xmlns:a16="http://schemas.microsoft.com/office/drawing/2014/main" id="{A84BAE03-27A7-444E-9951-51DCF6EF1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5814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57" name="Picture 9">
            <a:extLst>
              <a:ext uri="{FF2B5EF4-FFF2-40B4-BE49-F238E27FC236}">
                <a16:creationId xmlns:a16="http://schemas.microsoft.com/office/drawing/2014/main" id="{150A461B-3E72-4266-BF59-AE256CADC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181600"/>
            <a:ext cx="15144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58" name="Picture 10">
            <a:extLst>
              <a:ext uri="{FF2B5EF4-FFF2-40B4-BE49-F238E27FC236}">
                <a16:creationId xmlns:a16="http://schemas.microsoft.com/office/drawing/2014/main" id="{55313051-F141-447C-86F4-63F47A6F1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81600"/>
            <a:ext cx="15240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60" name="Text Box 12">
            <a:extLst>
              <a:ext uri="{FF2B5EF4-FFF2-40B4-BE49-F238E27FC236}">
                <a16:creationId xmlns:a16="http://schemas.microsoft.com/office/drawing/2014/main" id="{AF3C8F97-6894-40FE-A1F2-A2DAB21D7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267075"/>
            <a:ext cx="3581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500 Mbps with Custom LVDS Receivers</a:t>
            </a:r>
          </a:p>
        </p:txBody>
      </p:sp>
      <p:pic>
        <p:nvPicPr>
          <p:cNvPr id="258061" name="Picture 13">
            <a:extLst>
              <a:ext uri="{FF2B5EF4-FFF2-40B4-BE49-F238E27FC236}">
                <a16:creationId xmlns:a16="http://schemas.microsoft.com/office/drawing/2014/main" id="{A18844AE-67AF-4C8F-B927-CE12148B9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14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62" name="Picture 14">
            <a:extLst>
              <a:ext uri="{FF2B5EF4-FFF2-40B4-BE49-F238E27FC236}">
                <a16:creationId xmlns:a16="http://schemas.microsoft.com/office/drawing/2014/main" id="{7FC8B59C-F2FF-4A56-A7BD-3943612AC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581400"/>
            <a:ext cx="1524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63" name="Picture 15">
            <a:extLst>
              <a:ext uri="{FF2B5EF4-FFF2-40B4-BE49-F238E27FC236}">
                <a16:creationId xmlns:a16="http://schemas.microsoft.com/office/drawing/2014/main" id="{23C3A6AD-A127-4C3C-BAFE-2367F33F9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1816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064" name="Picture 16">
            <a:extLst>
              <a:ext uri="{FF2B5EF4-FFF2-40B4-BE49-F238E27FC236}">
                <a16:creationId xmlns:a16="http://schemas.microsoft.com/office/drawing/2014/main" id="{B1E0FA13-151B-41B8-9E74-FC126AAE8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84775"/>
            <a:ext cx="15240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65" name="Rectangle 17">
            <a:extLst>
              <a:ext uri="{FF2B5EF4-FFF2-40B4-BE49-F238E27FC236}">
                <a16:creationId xmlns:a16="http://schemas.microsoft.com/office/drawing/2014/main" id="{6B4E442B-8CE2-4D3F-B116-3CC93358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05200"/>
            <a:ext cx="2133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76213" indent="-17621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17525" indent="-1714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/>
              <a:t>Experiment 1:</a:t>
            </a:r>
          </a:p>
          <a:p>
            <a:pPr lvl="1"/>
            <a:r>
              <a:rPr lang="en-US" altLang="en-US" sz="1400"/>
              <a:t>Outputs from off-the-shelf LVDS receiver</a:t>
            </a:r>
          </a:p>
          <a:p>
            <a:pPr lvl="1"/>
            <a:r>
              <a:rPr lang="en-US" altLang="en-US" sz="1400"/>
              <a:t>Compatibility with LVDS standard</a:t>
            </a:r>
          </a:p>
          <a:p>
            <a:r>
              <a:rPr lang="en-US" altLang="en-US" sz="1400"/>
              <a:t>Experiment 2:</a:t>
            </a:r>
          </a:p>
          <a:p>
            <a:pPr lvl="1"/>
            <a:r>
              <a:rPr lang="en-US" altLang="en-US" sz="1400"/>
              <a:t>Outputs from LVDS receivers on chip</a:t>
            </a:r>
          </a:p>
        </p:txBody>
      </p:sp>
      <p:sp>
        <p:nvSpPr>
          <p:cNvPr id="258069" name="Line 21">
            <a:extLst>
              <a:ext uri="{FF2B5EF4-FFF2-40B4-BE49-F238E27FC236}">
                <a16:creationId xmlns:a16="http://schemas.microsoft.com/office/drawing/2014/main" id="{4BA3681C-1D72-4E2F-B095-4762FC1EA7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28194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068" name="Text Box 20">
            <a:extLst>
              <a:ext uri="{FF2B5EF4-FFF2-40B4-BE49-F238E27FC236}">
                <a16:creationId xmlns:a16="http://schemas.microsoft.com/office/drawing/2014/main" id="{24FC0A3E-B219-4854-BE69-C37E3C8A8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743200"/>
            <a:ext cx="29718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Termination network at receivers</a:t>
            </a:r>
          </a:p>
        </p:txBody>
      </p:sp>
      <p:sp>
        <p:nvSpPr>
          <p:cNvPr id="258059" name="Text Box 11">
            <a:extLst>
              <a:ext uri="{FF2B5EF4-FFF2-40B4-BE49-F238E27FC236}">
                <a16:creationId xmlns:a16="http://schemas.microsoft.com/office/drawing/2014/main" id="{CBCF2994-5BD1-4C1C-B945-C0877F576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67075"/>
            <a:ext cx="37338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200 Mbps output with Quad-LVDS Receiver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410</TotalTime>
  <Words>280</Words>
  <Application>Microsoft Office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Garamond</vt:lpstr>
      <vt:lpstr>Times New Roman</vt:lpstr>
      <vt:lpstr>Wingdings</vt:lpstr>
      <vt:lpstr>Edge</vt:lpstr>
      <vt:lpstr>Microsoft Equation 3.0</vt:lpstr>
      <vt:lpstr>Bitmap Image</vt:lpstr>
      <vt:lpstr>Multi-Bit Differential Signaling Prototype Chip</vt:lpstr>
      <vt:lpstr>Multi-Bit Differential Signaling (MBDS)</vt:lpstr>
      <vt:lpstr>Simulation Setup / Results</vt:lpstr>
      <vt:lpstr>Chip Testing</vt:lpstr>
    </vt:vector>
  </TitlesOfParts>
  <Company>University of Pittsburgh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Multi-Bit Differential Signaling</dc:title>
  <dc:creator>Optics Group</dc:creator>
  <cp:lastModifiedBy>Jed Ostrom</cp:lastModifiedBy>
  <cp:revision>54</cp:revision>
  <cp:lastPrinted>1601-01-01T00:00:00Z</cp:lastPrinted>
  <dcterms:created xsi:type="dcterms:W3CDTF">2004-06-01T14:04:15Z</dcterms:created>
  <dcterms:modified xsi:type="dcterms:W3CDTF">2021-03-23T14:23:32Z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