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31" r:id="rId3"/>
    <p:sldId id="321" r:id="rId4"/>
    <p:sldId id="322" r:id="rId5"/>
    <p:sldId id="257" r:id="rId6"/>
    <p:sldId id="258" r:id="rId7"/>
    <p:sldId id="286" r:id="rId8"/>
    <p:sldId id="262" r:id="rId9"/>
    <p:sldId id="263" r:id="rId10"/>
    <p:sldId id="267" r:id="rId11"/>
    <p:sldId id="264" r:id="rId12"/>
    <p:sldId id="266" r:id="rId13"/>
    <p:sldId id="333" r:id="rId14"/>
    <p:sldId id="269" r:id="rId15"/>
    <p:sldId id="270" r:id="rId16"/>
    <p:sldId id="29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7" r:id="rId28"/>
    <p:sldId id="271" r:id="rId29"/>
    <p:sldId id="334" r:id="rId30"/>
    <p:sldId id="294" r:id="rId31"/>
    <p:sldId id="284" r:id="rId32"/>
    <p:sldId id="285" r:id="rId33"/>
    <p:sldId id="332" r:id="rId34"/>
    <p:sldId id="335" r:id="rId35"/>
    <p:sldId id="291" r:id="rId36"/>
    <p:sldId id="292" r:id="rId37"/>
    <p:sldId id="290" r:id="rId38"/>
    <p:sldId id="293" r:id="rId39"/>
    <p:sldId id="295" r:id="rId40"/>
    <p:sldId id="298" r:id="rId41"/>
    <p:sldId id="299" r:id="rId42"/>
    <p:sldId id="338" r:id="rId43"/>
    <p:sldId id="330" r:id="rId44"/>
    <p:sldId id="336" r:id="rId45"/>
    <p:sldId id="323" r:id="rId46"/>
    <p:sldId id="324" r:id="rId47"/>
    <p:sldId id="325" r:id="rId48"/>
    <p:sldId id="340" r:id="rId49"/>
    <p:sldId id="329" r:id="rId50"/>
    <p:sldId id="339" r:id="rId51"/>
    <p:sldId id="337" r:id="rId52"/>
    <p:sldId id="313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0C0C0"/>
    <a:srgbClr val="FF0000"/>
    <a:srgbClr val="FFCC00"/>
    <a:srgbClr val="FF9900"/>
    <a:srgbClr val="0000CC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>
      <p:cViewPr varScale="1">
        <p:scale>
          <a:sx n="99" d="100"/>
          <a:sy n="99" d="100"/>
        </p:scale>
        <p:origin x="103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DC4AD0D1-3BC8-41B1-9E87-21155C0EAA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85CED4E3-6080-4E6F-96C6-0CD33D69297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30052" name="Rectangle 4">
            <a:extLst>
              <a:ext uri="{FF2B5EF4-FFF2-40B4-BE49-F238E27FC236}">
                <a16:creationId xmlns:a16="http://schemas.microsoft.com/office/drawing/2014/main" id="{AF20BE3D-7574-4A8F-9EEE-F8FC8C3545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0053" name="Rectangle 5">
            <a:extLst>
              <a:ext uri="{FF2B5EF4-FFF2-40B4-BE49-F238E27FC236}">
                <a16:creationId xmlns:a16="http://schemas.microsoft.com/office/drawing/2014/main" id="{19A9135F-29AF-4288-99EE-ED632FC7D23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2C6761-876C-46C3-B8B0-C9AF507838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060511-97A3-417E-BCFD-9048B3625C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621E314-D7FA-48F0-BECD-A2CF069F693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97678EED-C2F0-4768-9A7E-964AA9FC02E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5EDB68E-4988-4BEF-B131-CE7B8EAB8A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E302816-D816-4617-93CF-D426D9C517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D0D1B1B0-59F0-4C7E-9DA0-0BDEEB63B5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CC71D2-032F-4C11-897D-9DF1454D5E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409527-BFE6-438D-B979-B647C168A7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5C760B-B0B4-46F4-AF64-8360BA6D883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1EA76A96-B1BF-4294-8FA7-611D1B0F4E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49D7EF5-5080-46F9-B067-B9225E5D3D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EB69AD4-EFC9-4826-8D59-72C22533C5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92225"/>
            <a:ext cx="7772400" cy="14700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81631DF-4679-4A2C-865E-207B7510847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43200" y="3886200"/>
            <a:ext cx="5486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5B75583-7C49-42DA-8C77-381A1B26AB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2819400"/>
            <a:ext cx="8229600" cy="228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345BBBA2-B951-4316-9F51-24B79B558B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990600"/>
            <a:ext cx="8229600" cy="228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10CCC436-FFE3-4ED1-8F53-22AFB448F5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20002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0EA56-C142-4C65-BEBC-FEF1302C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BE488-E5F8-4AF6-866A-C4DE6AFDC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E6EFB-F935-4498-B902-D212547FD1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Lightweight Hierarchical Error Control Codes	</a:t>
            </a:r>
            <a:fld id="{2DB84A3E-143D-4809-A783-F97EFD911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11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306561-E844-40EA-807A-844CFD3A92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70BD0-81BB-4836-8126-A60EAB1DB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93DF5-35A2-4DA6-A586-F0987C9BC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Lightweight Hierarchical Error Control Codes	</a:t>
            </a:r>
            <a:fld id="{FDC9486B-F014-4C6E-AF8D-E0BB3FEC77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47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1522-0B83-4B3A-ACEA-E76CF5156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8E8CF-F178-43B7-A089-DFD6D472960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89183-51A8-4AD9-BCEC-0F88B959B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1D09F-804C-4FE4-96E4-A923CFA76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0600" y="6400800"/>
            <a:ext cx="7696200" cy="2667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Lightweight Hierarchical Error Control Codes	</a:t>
            </a:r>
            <a:fld id="{BF7BD0A8-DE6B-4127-9FB2-964EC2D102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770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72DC-3F78-49F2-9F24-85FA0296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C5616-F01B-4393-9A1B-35CB8B77F07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AF478-C636-4471-B898-E9204CBBAB6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A5DF69-0A5A-4788-9CD9-54ADC362F57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22671-27EC-489E-A584-F7B785C46F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0600" y="6400800"/>
            <a:ext cx="7696200" cy="2667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Lightweight Hierarchical Error Control Codes	</a:t>
            </a:r>
            <a:fld id="{D9E48BBB-1E9E-448B-B607-E765F1EE3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43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8EB7-F7F1-4272-9CAE-A311956B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70FCD-F38E-4FB3-BAD5-5C366D6E7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A1060-1E20-482C-BFE9-645D94C82BB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5FE9B9-9008-4978-82EB-FA29A3CA605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833ED-06BF-4EE8-A36A-741F3DDEF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0600" y="6400800"/>
            <a:ext cx="7696200" cy="2667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Lightweight Hierarchical Error Control Codes	</a:t>
            </a:r>
            <a:fld id="{762F67A4-01D0-411B-BA9D-DF35433BE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74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12D98-0CC7-41B5-B483-A6E89A773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A410B-DC47-4F40-A2D0-900C5B3C9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A8F65-B132-4F71-A28D-99B599D736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Lightweight Hierarchical Error Control Codes	</a:t>
            </a:r>
            <a:fld id="{8552A09F-5695-465A-AC52-995087A1CE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43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74626-EF3F-4B31-A2B2-268E712AA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C4F66-4459-4A89-8BC2-719A03045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1A8ED-A483-41FA-9972-641ACCA48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Lightweight Hierarchical Error Control Codes	</a:t>
            </a:r>
            <a:fld id="{FBBB7A51-900B-4D4C-8D14-88C8BF4232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91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75843-42FC-4AF7-B3E8-8C141747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5EC3B-662C-43D9-BCDE-A410FAD0DC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2A7D7-F678-42BE-8E8D-1DE559C9E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09BA8-3702-417A-8BE8-373262EB9D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Lightweight Hierarchical Error Control Codes	</a:t>
            </a:r>
            <a:fld id="{B1FE2598-9373-4458-89C7-C6E8C0504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12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41AB-4880-4282-82D6-1E4820EB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662F2-34A9-46CA-9887-37DA6F9F8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D04B3-1187-459F-B89E-E0ACCF1EE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B8305-EBDE-409E-BAFD-8D7ABF040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822F0A-CC8E-4CBD-83E3-BCFC5157A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B61DA-DDC4-4A4A-8497-496A50F391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Lightweight Hierarchical Error Control Codes	</a:t>
            </a:r>
            <a:fld id="{741C2370-9F80-4EC8-829F-FE0636240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87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0DC3-4A0F-4819-97BE-9E07771E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5BAC4F-EE98-4525-AD9E-98B49D22A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Lightweight Hierarchical Error Control Codes	</a:t>
            </a:r>
            <a:fld id="{F5C582BF-6AB2-493F-99A8-797210A2C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08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EC65EB-1104-4833-A9A5-EADC365B35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Lightweight Hierarchical Error Control Codes	</a:t>
            </a:r>
            <a:fld id="{B0468130-A57A-476C-B3F5-3AC636C9F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72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41185-CD2F-463F-B300-9BA21C827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2D978-8C64-4C77-A2EB-E91A31282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B4BE8-1E50-4CBC-A467-9B96E0CD3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58839-DEEA-4B08-BA92-8BF3FED88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Lightweight Hierarchical Error Control Codes	</a:t>
            </a:r>
            <a:fld id="{63731EE7-63AD-4547-8F60-8ECDE7CF0F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48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00F81-BC9C-4BA1-9F24-CFD9B788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028F35-B1B8-4C84-A169-F323B77F9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C93B4-635E-45A1-AD1A-BEEFD3CAF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CDF00-75F7-499D-94CC-285C227F5C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Lightweight Hierarchical Error Control Codes	</a:t>
            </a:r>
            <a:fld id="{288A5909-583B-43B1-B523-ADB7FACC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19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3A44A3D-FD7E-4A83-9128-82214A090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B778D7-0D98-49BE-BE6C-9E06EAE75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0602445-960F-4496-872C-3303F19406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0600" y="6400800"/>
            <a:ext cx="7696200" cy="2667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4170363" algn="l"/>
                <a:tab pos="7259638" algn="l"/>
              </a:tabLst>
              <a:defRPr sz="1000">
                <a:solidFill>
                  <a:srgbClr val="0000CC"/>
                </a:solidFill>
                <a:latin typeface="+mn-lt"/>
              </a:defRPr>
            </a:lvl1pPr>
          </a:lstStyle>
          <a:p>
            <a:r>
              <a:rPr lang="en-US" altLang="en-US"/>
              <a:t>University of Pittsburgh	Lightweight Hierarchical Error Control Codes	</a:t>
            </a:r>
            <a:fld id="{F36C6150-EF13-4421-A021-928D4552340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8DE1D601-94B4-4CB3-810F-96D9075A71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1219200"/>
            <a:ext cx="8229600" cy="228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3FBE17F1-8D91-4177-A8AE-516BA05736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228600"/>
            <a:ext cx="8229600" cy="228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59295505-6C9D-455F-AA6E-1F41CD76C6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800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kern="1200">
          <a:solidFill>
            <a:srgbClr val="0000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rgbClr val="0000CC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 kern="1200">
          <a:solidFill>
            <a:srgbClr val="0000CC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 kern="1200">
          <a:solidFill>
            <a:srgbClr val="0000CC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 kern="1200">
          <a:solidFill>
            <a:srgbClr val="0000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6.png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2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7" Type="http://schemas.openxmlformats.org/officeDocument/2006/relationships/image" Target="../media/image65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4.emf"/><Relationship Id="rId4" Type="http://schemas.openxmlformats.org/officeDocument/2006/relationships/oleObject" Target="../embeddings/oleObject2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68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67.emf"/><Relationship Id="rId4" Type="http://schemas.openxmlformats.org/officeDocument/2006/relationships/oleObject" Target="../embeddings/oleObject30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7" Type="http://schemas.openxmlformats.org/officeDocument/2006/relationships/image" Target="../media/image71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70.emf"/><Relationship Id="rId4" Type="http://schemas.openxmlformats.org/officeDocument/2006/relationships/oleObject" Target="../embeddings/oleObject3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emf"/><Relationship Id="rId4" Type="http://schemas.openxmlformats.org/officeDocument/2006/relationships/oleObject" Target="../embeddings/oleObject3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3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emf"/><Relationship Id="rId4" Type="http://schemas.openxmlformats.org/officeDocument/2006/relationships/oleObject" Target="../embeddings/oleObject40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764E67F-01BF-420D-A3B9-94EF660124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Lightweight Hierarchical Error Control Codes for Multi-Bit Differential Channels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339D482-C9D5-4C6D-8C24-7FFC833D8C8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43200" y="3886200"/>
            <a:ext cx="5486400" cy="2438400"/>
          </a:xfrm>
        </p:spPr>
        <p:txBody>
          <a:bodyPr/>
          <a:lstStyle/>
          <a:p>
            <a:r>
              <a:rPr lang="en-US" altLang="en-US" sz="2000"/>
              <a:t>Jason D. Bakos</a:t>
            </a:r>
          </a:p>
          <a:p>
            <a:endParaRPr lang="en-US" altLang="en-US"/>
          </a:p>
          <a:p>
            <a:r>
              <a:rPr lang="en-US" altLang="en-US" u="sng"/>
              <a:t>Ph.D. Committee:</a:t>
            </a:r>
          </a:p>
          <a:p>
            <a:r>
              <a:rPr lang="en-US" altLang="en-US" sz="1600" b="1"/>
              <a:t>Donald M. Chiarulli</a:t>
            </a:r>
          </a:p>
          <a:p>
            <a:r>
              <a:rPr lang="en-US" altLang="en-US" sz="1600" b="1"/>
              <a:t>Steven P. Levitan</a:t>
            </a:r>
          </a:p>
          <a:p>
            <a:r>
              <a:rPr lang="en-US" altLang="en-US" sz="1600" b="1"/>
              <a:t>Bruce R. Childers</a:t>
            </a:r>
          </a:p>
          <a:p>
            <a:r>
              <a:rPr lang="en-US" altLang="en-US" sz="1600" b="1"/>
              <a:t>Patchrawat Uthaisombut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8441B7D0-679B-4924-8312-13AB75CE6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F3E85867-E768-42F9-BA17-11B21E7A540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EFDD4EEF-5292-470B-9EE7-4BA4BECB3B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nCm Encoding:  Unused Symbol Space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96ABE46-1767-4CF1-A537-FFEF6A272E8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6324600" cy="762000"/>
          </a:xfrm>
        </p:spPr>
        <p:txBody>
          <a:bodyPr/>
          <a:lstStyle/>
          <a:p>
            <a:r>
              <a:rPr lang="en-US" altLang="en-US" sz="1600"/>
              <a:t>Each nCm symbol set has unmapped symbols</a:t>
            </a:r>
          </a:p>
          <a:p>
            <a:pPr>
              <a:buFontTx/>
              <a:buNone/>
            </a:pPr>
            <a:endParaRPr lang="en-US" altLang="en-US" sz="1600"/>
          </a:p>
        </p:txBody>
      </p:sp>
      <p:grpSp>
        <p:nvGrpSpPr>
          <p:cNvPr id="21540" name="Group 36">
            <a:extLst>
              <a:ext uri="{FF2B5EF4-FFF2-40B4-BE49-F238E27FC236}">
                <a16:creationId xmlns:a16="http://schemas.microsoft.com/office/drawing/2014/main" id="{14F9AC3A-BDC3-4669-B255-628DE3C61937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905000"/>
            <a:ext cx="3886200" cy="2286000"/>
            <a:chOff x="1440" y="1440"/>
            <a:chExt cx="2448" cy="1440"/>
          </a:xfrm>
        </p:grpSpPr>
        <p:grpSp>
          <p:nvGrpSpPr>
            <p:cNvPr id="21508" name="Group 4">
              <a:extLst>
                <a:ext uri="{FF2B5EF4-FFF2-40B4-BE49-F238E27FC236}">
                  <a16:creationId xmlns:a16="http://schemas.microsoft.com/office/drawing/2014/main" id="{216940CA-7E9F-4EE9-8B9B-B9985BA407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680"/>
              <a:ext cx="1344" cy="1200"/>
              <a:chOff x="1872" y="1488"/>
              <a:chExt cx="1344" cy="1200"/>
            </a:xfrm>
          </p:grpSpPr>
          <p:sp>
            <p:nvSpPr>
              <p:cNvPr id="21509" name="Text Box 5">
                <a:extLst>
                  <a:ext uri="{FF2B5EF4-FFF2-40B4-BE49-F238E27FC236}">
                    <a16:creationId xmlns:a16="http://schemas.microsoft.com/office/drawing/2014/main" id="{8BEAFC68-95A8-4C5B-94FF-1C0464F1DD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1488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CC"/>
                    </a:solidFill>
                  </a:rPr>
                  <a:t>0011</a:t>
                </a:r>
              </a:p>
            </p:txBody>
          </p:sp>
          <p:sp>
            <p:nvSpPr>
              <p:cNvPr id="21510" name="Text Box 6">
                <a:extLst>
                  <a:ext uri="{FF2B5EF4-FFF2-40B4-BE49-F238E27FC236}">
                    <a16:creationId xmlns:a16="http://schemas.microsoft.com/office/drawing/2014/main" id="{BE90B99E-CEA3-41FF-909A-45E89D6982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1689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CC"/>
                    </a:solidFill>
                  </a:rPr>
                  <a:t>0101</a:t>
                </a:r>
              </a:p>
            </p:txBody>
          </p:sp>
          <p:sp>
            <p:nvSpPr>
              <p:cNvPr id="21511" name="Text Box 7">
                <a:extLst>
                  <a:ext uri="{FF2B5EF4-FFF2-40B4-BE49-F238E27FC236}">
                    <a16:creationId xmlns:a16="http://schemas.microsoft.com/office/drawing/2014/main" id="{83B8605A-450E-4AFB-B167-62924D2EB1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1872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CC"/>
                    </a:solidFill>
                  </a:rPr>
                  <a:t>0110</a:t>
                </a:r>
              </a:p>
            </p:txBody>
          </p:sp>
          <p:sp>
            <p:nvSpPr>
              <p:cNvPr id="21512" name="Text Box 8">
                <a:extLst>
                  <a:ext uri="{FF2B5EF4-FFF2-40B4-BE49-F238E27FC236}">
                    <a16:creationId xmlns:a16="http://schemas.microsoft.com/office/drawing/2014/main" id="{3B0D4809-4300-4A0C-A9CA-FD73DD6BB2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2064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CC"/>
                    </a:solidFill>
                  </a:rPr>
                  <a:t>1001</a:t>
                </a:r>
              </a:p>
            </p:txBody>
          </p:sp>
          <p:sp>
            <p:nvSpPr>
              <p:cNvPr id="21513" name="Text Box 9">
                <a:extLst>
                  <a:ext uri="{FF2B5EF4-FFF2-40B4-BE49-F238E27FC236}">
                    <a16:creationId xmlns:a16="http://schemas.microsoft.com/office/drawing/2014/main" id="{AD530654-B71C-4933-8280-335E4BA95A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2265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CC"/>
                    </a:solidFill>
                  </a:rPr>
                  <a:t>1010</a:t>
                </a:r>
              </a:p>
            </p:txBody>
          </p:sp>
          <p:sp>
            <p:nvSpPr>
              <p:cNvPr id="21514" name="Text Box 10">
                <a:extLst>
                  <a:ext uri="{FF2B5EF4-FFF2-40B4-BE49-F238E27FC236}">
                    <a16:creationId xmlns:a16="http://schemas.microsoft.com/office/drawing/2014/main" id="{D40719A2-C12B-43E9-BA78-AA8838518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2457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CC"/>
                    </a:solidFill>
                  </a:rPr>
                  <a:t>1100</a:t>
                </a:r>
              </a:p>
            </p:txBody>
          </p:sp>
          <p:sp>
            <p:nvSpPr>
              <p:cNvPr id="21515" name="Text Box 11">
                <a:extLst>
                  <a:ext uri="{FF2B5EF4-FFF2-40B4-BE49-F238E27FC236}">
                    <a16:creationId xmlns:a16="http://schemas.microsoft.com/office/drawing/2014/main" id="{27B6E113-B523-48D4-9A49-112C017B19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1488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CC"/>
                    </a:solidFill>
                  </a:rPr>
                  <a:t>00</a:t>
                </a:r>
              </a:p>
            </p:txBody>
          </p:sp>
          <p:sp>
            <p:nvSpPr>
              <p:cNvPr id="21516" name="Text Box 12">
                <a:extLst>
                  <a:ext uri="{FF2B5EF4-FFF2-40B4-BE49-F238E27FC236}">
                    <a16:creationId xmlns:a16="http://schemas.microsoft.com/office/drawing/2014/main" id="{A5A211D0-6149-46E2-8991-CC53AFD554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1689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CC"/>
                    </a:solidFill>
                  </a:rPr>
                  <a:t>01</a:t>
                </a:r>
              </a:p>
            </p:txBody>
          </p:sp>
          <p:sp>
            <p:nvSpPr>
              <p:cNvPr id="21517" name="Text Box 13">
                <a:extLst>
                  <a:ext uri="{FF2B5EF4-FFF2-40B4-BE49-F238E27FC236}">
                    <a16:creationId xmlns:a16="http://schemas.microsoft.com/office/drawing/2014/main" id="{48B08378-4D8A-471C-A28D-AA7E080CB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1872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CC"/>
                    </a:solidFill>
                  </a:rPr>
                  <a:t>10</a:t>
                </a:r>
              </a:p>
            </p:txBody>
          </p:sp>
          <p:sp>
            <p:nvSpPr>
              <p:cNvPr id="21518" name="Text Box 14">
                <a:extLst>
                  <a:ext uri="{FF2B5EF4-FFF2-40B4-BE49-F238E27FC236}">
                    <a16:creationId xmlns:a16="http://schemas.microsoft.com/office/drawing/2014/main" id="{AB416155-5E38-498A-936A-E2D24D8229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2064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CC"/>
                    </a:solidFill>
                  </a:rPr>
                  <a:t>11</a:t>
                </a:r>
              </a:p>
            </p:txBody>
          </p:sp>
          <p:sp>
            <p:nvSpPr>
              <p:cNvPr id="21519" name="Text Box 15">
                <a:extLst>
                  <a:ext uri="{FF2B5EF4-FFF2-40B4-BE49-F238E27FC236}">
                    <a16:creationId xmlns:a16="http://schemas.microsoft.com/office/drawing/2014/main" id="{D08E58A5-E8EC-46D3-888E-0DF6A169C6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2265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CC"/>
                    </a:solidFill>
                  </a:rPr>
                  <a:t>?</a:t>
                </a:r>
              </a:p>
            </p:txBody>
          </p:sp>
          <p:sp>
            <p:nvSpPr>
              <p:cNvPr id="21520" name="Text Box 16">
                <a:extLst>
                  <a:ext uri="{FF2B5EF4-FFF2-40B4-BE49-F238E27FC236}">
                    <a16:creationId xmlns:a16="http://schemas.microsoft.com/office/drawing/2014/main" id="{9107171B-0978-4203-AB9D-9764F8CC7B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2457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CC"/>
                    </a:solidFill>
                  </a:rPr>
                  <a:t>?</a:t>
                </a:r>
              </a:p>
            </p:txBody>
          </p:sp>
          <p:sp>
            <p:nvSpPr>
              <p:cNvPr id="21521" name="AutoShape 17">
                <a:extLst>
                  <a:ext uri="{FF2B5EF4-FFF2-40B4-BE49-F238E27FC236}">
                    <a16:creationId xmlns:a16="http://schemas.microsoft.com/office/drawing/2014/main" id="{ECCB55D3-07E3-4750-8E4C-027DE39B4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536"/>
                <a:ext cx="528" cy="144"/>
              </a:xfrm>
              <a:prstGeom prst="rightArrow">
                <a:avLst>
                  <a:gd name="adj1" fmla="val 50000"/>
                  <a:gd name="adj2" fmla="val 91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2" name="AutoShape 18">
                <a:extLst>
                  <a:ext uri="{FF2B5EF4-FFF2-40B4-BE49-F238E27FC236}">
                    <a16:creationId xmlns:a16="http://schemas.microsoft.com/office/drawing/2014/main" id="{3730F8C7-7DF2-4901-ABDE-4E2072274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528" cy="144"/>
              </a:xfrm>
              <a:prstGeom prst="rightArrow">
                <a:avLst>
                  <a:gd name="adj1" fmla="val 50000"/>
                  <a:gd name="adj2" fmla="val 91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3" name="AutoShape 19">
                <a:extLst>
                  <a:ext uri="{FF2B5EF4-FFF2-40B4-BE49-F238E27FC236}">
                    <a16:creationId xmlns:a16="http://schemas.microsoft.com/office/drawing/2014/main" id="{41378114-2B3F-46C6-80E2-D68B56D87E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920"/>
                <a:ext cx="528" cy="144"/>
              </a:xfrm>
              <a:prstGeom prst="rightArrow">
                <a:avLst>
                  <a:gd name="adj1" fmla="val 50000"/>
                  <a:gd name="adj2" fmla="val 91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4" name="AutoShape 20">
                <a:extLst>
                  <a:ext uri="{FF2B5EF4-FFF2-40B4-BE49-F238E27FC236}">
                    <a16:creationId xmlns:a16="http://schemas.microsoft.com/office/drawing/2014/main" id="{5886EABD-C638-445B-9E27-A6B4E1916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112"/>
                <a:ext cx="528" cy="144"/>
              </a:xfrm>
              <a:prstGeom prst="rightArrow">
                <a:avLst>
                  <a:gd name="adj1" fmla="val 50000"/>
                  <a:gd name="adj2" fmla="val 91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5" name="AutoShape 21">
                <a:extLst>
                  <a:ext uri="{FF2B5EF4-FFF2-40B4-BE49-F238E27FC236}">
                    <a16:creationId xmlns:a16="http://schemas.microsoft.com/office/drawing/2014/main" id="{FD0F910B-EB3D-4E86-B200-0CB9A9395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304"/>
                <a:ext cx="528" cy="144"/>
              </a:xfrm>
              <a:prstGeom prst="rightArrow">
                <a:avLst>
                  <a:gd name="adj1" fmla="val 50000"/>
                  <a:gd name="adj2" fmla="val 91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6" name="AutoShape 22">
                <a:extLst>
                  <a:ext uri="{FF2B5EF4-FFF2-40B4-BE49-F238E27FC236}">
                    <a16:creationId xmlns:a16="http://schemas.microsoft.com/office/drawing/2014/main" id="{6F64C18F-DC92-40B4-AFA1-8DCBBF064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528" cy="144"/>
              </a:xfrm>
              <a:prstGeom prst="rightArrow">
                <a:avLst>
                  <a:gd name="adj1" fmla="val 50000"/>
                  <a:gd name="adj2" fmla="val 91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27" name="Text Box 23">
              <a:extLst>
                <a:ext uri="{FF2B5EF4-FFF2-40B4-BE49-F238E27FC236}">
                  <a16:creationId xmlns:a16="http://schemas.microsoft.com/office/drawing/2014/main" id="{385B94D2-05CF-403F-A433-9F7586A4F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440"/>
              <a:ext cx="24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rgbClr val="0000CC"/>
                  </a:solidFill>
                  <a:latin typeface="Verdana" panose="020B0604030504040204" pitchFamily="34" charset="0"/>
                </a:rPr>
                <a:t>4c2 symbols =&gt; binary value</a:t>
              </a:r>
            </a:p>
          </p:txBody>
        </p:sp>
      </p:grpSp>
      <p:grpSp>
        <p:nvGrpSpPr>
          <p:cNvPr id="21538" name="Group 34">
            <a:extLst>
              <a:ext uri="{FF2B5EF4-FFF2-40B4-BE49-F238E27FC236}">
                <a16:creationId xmlns:a16="http://schemas.microsoft.com/office/drawing/2014/main" id="{FBF8A703-1EF4-4F5A-B326-34360A42B23F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343400"/>
            <a:ext cx="4800600" cy="1143000"/>
            <a:chOff x="1296" y="3216"/>
            <a:chExt cx="3024" cy="720"/>
          </a:xfrm>
        </p:grpSpPr>
        <p:sp>
          <p:nvSpPr>
            <p:cNvPr id="21530" name="Text Box 26">
              <a:extLst>
                <a:ext uri="{FF2B5EF4-FFF2-40B4-BE49-F238E27FC236}">
                  <a16:creationId xmlns:a16="http://schemas.microsoft.com/office/drawing/2014/main" id="{8AE6AD0A-4F99-4222-AC81-D21966A86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465"/>
              <a:ext cx="576" cy="23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Verdana" panose="020B0604030504040204" pitchFamily="34" charset="0"/>
                </a:rPr>
                <a:t>4c2</a:t>
              </a:r>
            </a:p>
          </p:txBody>
        </p:sp>
        <p:sp>
          <p:nvSpPr>
            <p:cNvPr id="21531" name="Text Box 27">
              <a:extLst>
                <a:ext uri="{FF2B5EF4-FFF2-40B4-BE49-F238E27FC236}">
                  <a16:creationId xmlns:a16="http://schemas.microsoft.com/office/drawing/2014/main" id="{73AB0A08-B62F-49DE-9813-3B548D804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465"/>
              <a:ext cx="576" cy="23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Verdana" panose="020B0604030504040204" pitchFamily="34" charset="0"/>
                </a:rPr>
                <a:t>4c2</a:t>
              </a:r>
            </a:p>
          </p:txBody>
        </p:sp>
        <p:sp>
          <p:nvSpPr>
            <p:cNvPr id="21532" name="AutoShape 28">
              <a:extLst>
                <a:ext uri="{FF2B5EF4-FFF2-40B4-BE49-F238E27FC236}">
                  <a16:creationId xmlns:a16="http://schemas.microsoft.com/office/drawing/2014/main" id="{67F05E0B-D337-4C79-9A7A-EA6471C245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736" y="3456"/>
              <a:ext cx="336" cy="200"/>
            </a:xfrm>
            <a:prstGeom prst="rightArrow">
              <a:avLst>
                <a:gd name="adj1" fmla="val 50000"/>
                <a:gd name="adj2" fmla="val 42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Text Box 29">
              <a:extLst>
                <a:ext uri="{FF2B5EF4-FFF2-40B4-BE49-F238E27FC236}">
                  <a16:creationId xmlns:a16="http://schemas.microsoft.com/office/drawing/2014/main" id="{A06F836F-E31C-40DA-A2D9-9BEB8581F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301"/>
              <a:ext cx="1296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CC"/>
                  </a:solidFill>
                  <a:latin typeface="Verdana" panose="020B0604030504040204" pitchFamily="34" charset="0"/>
                </a:rPr>
                <a:t>36 combinations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CC"/>
                  </a:solidFill>
                  <a:latin typeface="Verdana" panose="020B0604030504040204" pitchFamily="34" charset="0"/>
                </a:rPr>
                <a:t>5 bits</a:t>
              </a:r>
            </a:p>
          </p:txBody>
        </p:sp>
        <p:sp>
          <p:nvSpPr>
            <p:cNvPr id="21534" name="Text Box 30">
              <a:extLst>
                <a:ext uri="{FF2B5EF4-FFF2-40B4-BE49-F238E27FC236}">
                  <a16:creationId xmlns:a16="http://schemas.microsoft.com/office/drawing/2014/main" id="{8918E444-8DA9-4DD1-BA45-836797C73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705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0000CC"/>
                  </a:solidFill>
                  <a:latin typeface="Verdana" panose="020B0604030504040204" pitchFamily="34" charset="0"/>
                </a:rPr>
                <a:t>2 bits</a:t>
              </a:r>
            </a:p>
          </p:txBody>
        </p:sp>
        <p:sp>
          <p:nvSpPr>
            <p:cNvPr id="21535" name="Text Box 31">
              <a:extLst>
                <a:ext uri="{FF2B5EF4-FFF2-40B4-BE49-F238E27FC236}">
                  <a16:creationId xmlns:a16="http://schemas.microsoft.com/office/drawing/2014/main" id="{92EC4937-32C3-43CF-B473-0ABF196DC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705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0000CC"/>
                  </a:solidFill>
                  <a:latin typeface="Verdana" panose="020B0604030504040204" pitchFamily="34" charset="0"/>
                </a:rPr>
                <a:t>2 bits</a:t>
              </a:r>
            </a:p>
          </p:txBody>
        </p:sp>
        <p:sp>
          <p:nvSpPr>
            <p:cNvPr id="21536" name="Text Box 32">
              <a:extLst>
                <a:ext uri="{FF2B5EF4-FFF2-40B4-BE49-F238E27FC236}">
                  <a16:creationId xmlns:a16="http://schemas.microsoft.com/office/drawing/2014/main" id="{B39A52DB-3043-42EB-914C-EF54AC321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216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0000CC"/>
                  </a:solidFill>
                  <a:latin typeface="Verdana" panose="020B0604030504040204" pitchFamily="34" charset="0"/>
                </a:rPr>
                <a:t>6 sym</a:t>
              </a:r>
            </a:p>
          </p:txBody>
        </p:sp>
        <p:sp>
          <p:nvSpPr>
            <p:cNvPr id="21537" name="Text Box 33">
              <a:extLst>
                <a:ext uri="{FF2B5EF4-FFF2-40B4-BE49-F238E27FC236}">
                  <a16:creationId xmlns:a16="http://schemas.microsoft.com/office/drawing/2014/main" id="{29A30AB7-EC93-45DA-858C-FAE748476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216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0000CC"/>
                  </a:solidFill>
                  <a:latin typeface="Verdana" panose="020B0604030504040204" pitchFamily="34" charset="0"/>
                </a:rPr>
                <a:t>6 sym</a:t>
              </a:r>
            </a:p>
          </p:txBody>
        </p:sp>
      </p:grpSp>
      <p:sp>
        <p:nvSpPr>
          <p:cNvPr id="21539" name="Text Box 35">
            <a:extLst>
              <a:ext uri="{FF2B5EF4-FFF2-40B4-BE49-F238E27FC236}">
                <a16:creationId xmlns:a16="http://schemas.microsoft.com/office/drawing/2014/main" id="{AFDF6863-75CE-4CB9-8492-F844309BA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35488"/>
            <a:ext cx="289560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>
                <a:solidFill>
                  <a:srgbClr val="0000CC"/>
                </a:solidFill>
                <a:latin typeface="Verdana" panose="020B0604030504040204" pitchFamily="34" charset="0"/>
              </a:rPr>
              <a:t>Solution #1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1600">
                <a:solidFill>
                  <a:srgbClr val="0000CC"/>
                </a:solidFill>
                <a:latin typeface="Verdana" panose="020B0604030504040204" pitchFamily="34" charset="0"/>
              </a:rPr>
              <a:t>Use multiple MBDS channels in parallel</a:t>
            </a:r>
            <a:endParaRPr lang="en-US" altLang="en-US" sz="1600">
              <a:latin typeface="Verdana" panose="020B0604030504040204" pitchFamily="34" charset="0"/>
            </a:endParaRPr>
          </a:p>
        </p:txBody>
      </p:sp>
      <p:sp>
        <p:nvSpPr>
          <p:cNvPr id="21542" name="Text Box 38">
            <a:extLst>
              <a:ext uri="{FF2B5EF4-FFF2-40B4-BE49-F238E27FC236}">
                <a16:creationId xmlns:a16="http://schemas.microsoft.com/office/drawing/2014/main" id="{4AD4F8F0-14FA-4022-9DEF-CC87D57AA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541963"/>
            <a:ext cx="64008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26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>
                <a:solidFill>
                  <a:srgbClr val="0000CC"/>
                </a:solidFill>
                <a:latin typeface="Verdana" panose="020B0604030504040204" pitchFamily="34" charset="0"/>
              </a:rPr>
              <a:t>Solution #2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1600">
                <a:solidFill>
                  <a:srgbClr val="0000CC"/>
                </a:solidFill>
                <a:latin typeface="Verdana" panose="020B0604030504040204" pitchFamily="34" charset="0"/>
              </a:rPr>
              <a:t>Exclude symbols for purposes of ECC</a:t>
            </a:r>
            <a:endParaRPr lang="en-US" altLang="en-US" sz="16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2AC163F5-3B7A-4D3A-A06A-5CC24643A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8AFC0AA8-304F-4C23-A851-577ECD827FF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8DC140B-45B2-4D5B-851E-435ADC5013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nCm Encoding:  Inherent Error Detection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CB49ED3-F7C7-4DB4-AC51-C0C38E010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000"/>
          </a:xfrm>
        </p:spPr>
        <p:txBody>
          <a:bodyPr/>
          <a:lstStyle/>
          <a:p>
            <a:r>
              <a:rPr lang="en-US" altLang="en-US"/>
              <a:t>Most types of symbol errors can be detected at receiver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D565A12B-CFAA-437C-B19D-6084F2373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1384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0011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27C00C34-08C6-4CB5-B1F8-49B2C5DAF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438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1</a:t>
            </a:r>
            <a:r>
              <a:rPr lang="en-US" altLang="en-US"/>
              <a:t>011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8B478013-A1DC-4257-A808-95E6721A8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9860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0</a:t>
            </a:r>
            <a:r>
              <a:rPr lang="en-US" altLang="en-US">
                <a:solidFill>
                  <a:srgbClr val="FF0000"/>
                </a:solidFill>
              </a:rPr>
              <a:t>1</a:t>
            </a:r>
            <a:r>
              <a:rPr lang="en-US" altLang="en-US"/>
              <a:t>11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21617A9C-9B54-4839-9E64-A96948284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5194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00</a:t>
            </a:r>
            <a:r>
              <a:rPr lang="en-US" altLang="en-US">
                <a:solidFill>
                  <a:srgbClr val="FF0000"/>
                </a:solidFill>
              </a:rPr>
              <a:t>0</a:t>
            </a:r>
            <a:r>
              <a:rPr lang="en-US" altLang="en-US"/>
              <a:t>1</a:t>
            </a: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D98562E5-2485-4B05-8045-B0A21DFED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0528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001</a:t>
            </a:r>
            <a:r>
              <a:rPr lang="en-US" alt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C3446706-2951-4E0E-A9C0-836DB72BD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438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110</a:t>
            </a:r>
            <a:r>
              <a:rPr lang="en-US" altLang="en-US"/>
              <a:t>1</a:t>
            </a:r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id="{70EC578B-40DD-4624-A032-CB7102CD1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9860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11</a:t>
            </a:r>
            <a:r>
              <a:rPr lang="en-US" altLang="en-US"/>
              <a:t>1</a:t>
            </a:r>
            <a:r>
              <a:rPr lang="en-US" alt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420" name="Text Box 12">
            <a:extLst>
              <a:ext uri="{FF2B5EF4-FFF2-40B4-BE49-F238E27FC236}">
                <a16:creationId xmlns:a16="http://schemas.microsoft.com/office/drawing/2014/main" id="{93628D01-C5EC-4E94-9208-C8A359471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5194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1</a:t>
            </a:r>
            <a:r>
              <a:rPr lang="en-US" altLang="en-US"/>
              <a:t>0</a:t>
            </a:r>
            <a:r>
              <a:rPr lang="en-US" altLang="en-US">
                <a:solidFill>
                  <a:srgbClr val="FF0000"/>
                </a:solidFill>
              </a:rPr>
              <a:t>00</a:t>
            </a:r>
          </a:p>
        </p:txBody>
      </p:sp>
      <p:sp>
        <p:nvSpPr>
          <p:cNvPr id="17421" name="Text Box 13">
            <a:extLst>
              <a:ext uri="{FF2B5EF4-FFF2-40B4-BE49-F238E27FC236}">
                <a16:creationId xmlns:a16="http://schemas.microsoft.com/office/drawing/2014/main" id="{8903173B-084D-46E4-B92E-C44672A13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0528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0</a:t>
            </a:r>
            <a:r>
              <a:rPr lang="en-US" altLang="en-US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7422" name="Oval 14">
            <a:extLst>
              <a:ext uri="{FF2B5EF4-FFF2-40B4-BE49-F238E27FC236}">
                <a16:creationId xmlns:a16="http://schemas.microsoft.com/office/drawing/2014/main" id="{08A307E9-5CEE-48BD-BB7E-2EDC565FF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362200"/>
            <a:ext cx="762000" cy="4572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Oval 15">
            <a:extLst>
              <a:ext uri="{FF2B5EF4-FFF2-40B4-BE49-F238E27FC236}">
                <a16:creationId xmlns:a16="http://schemas.microsoft.com/office/drawing/2014/main" id="{B6A066FD-FC22-46B6-BCF3-4E2DB3F9C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895600"/>
            <a:ext cx="762000" cy="4572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Oval 16">
            <a:extLst>
              <a:ext uri="{FF2B5EF4-FFF2-40B4-BE49-F238E27FC236}">
                <a16:creationId xmlns:a16="http://schemas.microsoft.com/office/drawing/2014/main" id="{57BAA784-B14C-4876-8A05-3402AEBCD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429000"/>
            <a:ext cx="762000" cy="4572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Oval 17">
            <a:extLst>
              <a:ext uri="{FF2B5EF4-FFF2-40B4-BE49-F238E27FC236}">
                <a16:creationId xmlns:a16="http://schemas.microsoft.com/office/drawing/2014/main" id="{EF939E55-4C30-4088-A2E5-92B9C191E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976688"/>
            <a:ext cx="762000" cy="4572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Oval 18">
            <a:extLst>
              <a:ext uri="{FF2B5EF4-FFF2-40B4-BE49-F238E27FC236}">
                <a16:creationId xmlns:a16="http://schemas.microsoft.com/office/drawing/2014/main" id="{94FE0777-272F-4AB9-8481-D1F12E855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362200"/>
            <a:ext cx="762000" cy="4572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Oval 19">
            <a:extLst>
              <a:ext uri="{FF2B5EF4-FFF2-40B4-BE49-F238E27FC236}">
                <a16:creationId xmlns:a16="http://schemas.microsoft.com/office/drawing/2014/main" id="{AA739EF6-45F8-47B6-A362-BD4EE3472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95600"/>
            <a:ext cx="762000" cy="4572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Oval 20">
            <a:extLst>
              <a:ext uri="{FF2B5EF4-FFF2-40B4-BE49-F238E27FC236}">
                <a16:creationId xmlns:a16="http://schemas.microsoft.com/office/drawing/2014/main" id="{E712BF6C-02CD-477B-85FB-B5C279A83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429000"/>
            <a:ext cx="762000" cy="4572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Oval 21">
            <a:extLst>
              <a:ext uri="{FF2B5EF4-FFF2-40B4-BE49-F238E27FC236}">
                <a16:creationId xmlns:a16="http://schemas.microsoft.com/office/drawing/2014/main" id="{F8390CB1-553A-415B-8F9E-6AC643BD3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976688"/>
            <a:ext cx="762000" cy="4572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2">
            <a:extLst>
              <a:ext uri="{FF2B5EF4-FFF2-40B4-BE49-F238E27FC236}">
                <a16:creationId xmlns:a16="http://schemas.microsoft.com/office/drawing/2014/main" id="{11477ED8-C006-4988-83CF-0C381A4E96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2743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23">
            <a:extLst>
              <a:ext uri="{FF2B5EF4-FFF2-40B4-BE49-F238E27FC236}">
                <a16:creationId xmlns:a16="http://schemas.microsoft.com/office/drawing/2014/main" id="{9D879F09-3CBB-45E7-B42A-0F5C225113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52800" y="3200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4">
            <a:extLst>
              <a:ext uri="{FF2B5EF4-FFF2-40B4-BE49-F238E27FC236}">
                <a16:creationId xmlns:a16="http://schemas.microsoft.com/office/drawing/2014/main" id="{6AC3DEA0-9DE3-4139-9E2C-CAF268830B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3352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Line 25">
            <a:extLst>
              <a:ext uri="{FF2B5EF4-FFF2-40B4-BE49-F238E27FC236}">
                <a16:creationId xmlns:a16="http://schemas.microsoft.com/office/drawing/2014/main" id="{F7F9524D-C2D2-42A4-B7F1-E311252171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33528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Line 26">
            <a:extLst>
              <a:ext uri="{FF2B5EF4-FFF2-40B4-BE49-F238E27FC236}">
                <a16:creationId xmlns:a16="http://schemas.microsoft.com/office/drawing/2014/main" id="{30C5F700-1DBB-4B35-A643-6C54B592E7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2743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Line 27">
            <a:extLst>
              <a:ext uri="{FF2B5EF4-FFF2-40B4-BE49-F238E27FC236}">
                <a16:creationId xmlns:a16="http://schemas.microsoft.com/office/drawing/2014/main" id="{464C938E-2130-49FC-98A1-720E53FD2C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31242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Line 28">
            <a:extLst>
              <a:ext uri="{FF2B5EF4-FFF2-40B4-BE49-F238E27FC236}">
                <a16:creationId xmlns:a16="http://schemas.microsoft.com/office/drawing/2014/main" id="{AB666E50-D3E1-4E5F-9ADD-6CA5774C1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3528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Line 29">
            <a:extLst>
              <a:ext uri="{FF2B5EF4-FFF2-40B4-BE49-F238E27FC236}">
                <a16:creationId xmlns:a16="http://schemas.microsoft.com/office/drawing/2014/main" id="{969EFA8D-E51E-4A34-A900-E16CF9168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3528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Text Box 30">
            <a:extLst>
              <a:ext uri="{FF2B5EF4-FFF2-40B4-BE49-F238E27FC236}">
                <a16:creationId xmlns:a16="http://schemas.microsoft.com/office/drawing/2014/main" id="{2DECCA3D-28F9-4306-A2DB-BD5749D32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338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1 error</a:t>
            </a:r>
          </a:p>
        </p:txBody>
      </p:sp>
      <p:sp>
        <p:nvSpPr>
          <p:cNvPr id="17439" name="Text Box 31">
            <a:extLst>
              <a:ext uri="{FF2B5EF4-FFF2-40B4-BE49-F238E27FC236}">
                <a16:creationId xmlns:a16="http://schemas.microsoft.com/office/drawing/2014/main" id="{FACA2658-CB55-45A2-8633-3F02F3C38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4338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3 errors</a:t>
            </a:r>
          </a:p>
        </p:txBody>
      </p:sp>
      <p:sp>
        <p:nvSpPr>
          <p:cNvPr id="17440" name="Rectangle 32">
            <a:extLst>
              <a:ext uri="{FF2B5EF4-FFF2-40B4-BE49-F238E27FC236}">
                <a16:creationId xmlns:a16="http://schemas.microsoft.com/office/drawing/2014/main" id="{6F47B5C8-35F4-4FB1-BBE1-34B9452BD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057400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/>
              <a:t>Odd-number of bit errors</a:t>
            </a:r>
          </a:p>
        </p:txBody>
      </p:sp>
      <p:sp>
        <p:nvSpPr>
          <p:cNvPr id="17472" name="Rectangle 64">
            <a:extLst>
              <a:ext uri="{FF2B5EF4-FFF2-40B4-BE49-F238E27FC236}">
                <a16:creationId xmlns:a16="http://schemas.microsoft.com/office/drawing/2014/main" id="{6A2E02EA-D79C-4917-817C-2B68DC8E4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876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/>
              <a:t>Even-number of bit errors</a:t>
            </a:r>
          </a:p>
        </p:txBody>
      </p:sp>
      <p:sp>
        <p:nvSpPr>
          <p:cNvPr id="17473" name="Text Box 65">
            <a:extLst>
              <a:ext uri="{FF2B5EF4-FFF2-40B4-BE49-F238E27FC236}">
                <a16:creationId xmlns:a16="http://schemas.microsoft.com/office/drawing/2014/main" id="{ABBDC6E0-62C4-4D7B-904E-142E1FD05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1958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0011</a:t>
            </a:r>
          </a:p>
        </p:txBody>
      </p:sp>
      <p:sp>
        <p:nvSpPr>
          <p:cNvPr id="17474" name="Text Box 66">
            <a:extLst>
              <a:ext uri="{FF2B5EF4-FFF2-40B4-BE49-F238E27FC236}">
                <a16:creationId xmlns:a16="http://schemas.microsoft.com/office/drawing/2014/main" id="{4CE686FB-3864-4D2C-B5B0-C0CA972A5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867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11</a:t>
            </a:r>
            <a:r>
              <a:rPr lang="en-US" altLang="en-US"/>
              <a:t>11</a:t>
            </a:r>
          </a:p>
        </p:txBody>
      </p:sp>
      <p:sp>
        <p:nvSpPr>
          <p:cNvPr id="17475" name="Text Box 67">
            <a:extLst>
              <a:ext uri="{FF2B5EF4-FFF2-40B4-BE49-F238E27FC236}">
                <a16:creationId xmlns:a16="http://schemas.microsoft.com/office/drawing/2014/main" id="{EF32DE24-5F91-4FC9-B81E-E3F7E5D68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867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1</a:t>
            </a:r>
            <a:r>
              <a:rPr lang="en-US" altLang="en-US"/>
              <a:t>0</a:t>
            </a:r>
            <a:r>
              <a:rPr lang="en-US" altLang="en-US">
                <a:solidFill>
                  <a:srgbClr val="FF0000"/>
                </a:solidFill>
              </a:rPr>
              <a:t>0</a:t>
            </a:r>
            <a:r>
              <a:rPr lang="en-US" altLang="en-US"/>
              <a:t>1</a:t>
            </a:r>
          </a:p>
        </p:txBody>
      </p:sp>
      <p:sp>
        <p:nvSpPr>
          <p:cNvPr id="17476" name="Text Box 68">
            <a:extLst>
              <a:ext uri="{FF2B5EF4-FFF2-40B4-BE49-F238E27FC236}">
                <a16:creationId xmlns:a16="http://schemas.microsoft.com/office/drawing/2014/main" id="{EBD97357-409D-48D9-85B7-03F426148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8816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77" name="Text Box 69">
            <a:extLst>
              <a:ext uri="{FF2B5EF4-FFF2-40B4-BE49-F238E27FC236}">
                <a16:creationId xmlns:a16="http://schemas.microsoft.com/office/drawing/2014/main" id="{29B13C66-AF46-4B30-87A6-2B3FE8DE7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8816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1</a:t>
            </a:r>
            <a:r>
              <a:rPr lang="en-US" altLang="en-US"/>
              <a:t>01</a:t>
            </a:r>
            <a:r>
              <a:rPr lang="en-US" alt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478" name="Text Box 70">
            <a:extLst>
              <a:ext uri="{FF2B5EF4-FFF2-40B4-BE49-F238E27FC236}">
                <a16:creationId xmlns:a16="http://schemas.microsoft.com/office/drawing/2014/main" id="{85A00486-3D8D-4D8C-9A39-184561E4F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8816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0</a:t>
            </a:r>
            <a:r>
              <a:rPr lang="en-US" altLang="en-US">
                <a:solidFill>
                  <a:srgbClr val="FF0000"/>
                </a:solidFill>
              </a:rPr>
              <a:t>10</a:t>
            </a:r>
            <a:r>
              <a:rPr lang="en-US" altLang="en-US"/>
              <a:t>1</a:t>
            </a:r>
          </a:p>
        </p:txBody>
      </p:sp>
      <p:sp>
        <p:nvSpPr>
          <p:cNvPr id="17479" name="Text Box 71">
            <a:extLst>
              <a:ext uri="{FF2B5EF4-FFF2-40B4-BE49-F238E27FC236}">
                <a16:creationId xmlns:a16="http://schemas.microsoft.com/office/drawing/2014/main" id="{3A64498B-AC24-473D-BA5E-60EFDED5D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8816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0</a:t>
            </a:r>
            <a:r>
              <a:rPr lang="en-US" altLang="en-US">
                <a:solidFill>
                  <a:srgbClr val="FF0000"/>
                </a:solidFill>
              </a:rPr>
              <a:t>1</a:t>
            </a:r>
            <a:r>
              <a:rPr lang="en-US" altLang="en-US"/>
              <a:t>1</a:t>
            </a:r>
            <a:r>
              <a:rPr lang="en-US" alt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480" name="Text Box 72">
            <a:extLst>
              <a:ext uri="{FF2B5EF4-FFF2-40B4-BE49-F238E27FC236}">
                <a16:creationId xmlns:a16="http://schemas.microsoft.com/office/drawing/2014/main" id="{B38252E3-22AB-489A-802C-BB2BF2874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8816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00</a:t>
            </a:r>
            <a:r>
              <a:rPr lang="en-US" altLang="en-US">
                <a:solidFill>
                  <a:srgbClr val="FF0000"/>
                </a:solidFill>
              </a:rPr>
              <a:t>00</a:t>
            </a:r>
          </a:p>
        </p:txBody>
      </p:sp>
      <p:sp>
        <p:nvSpPr>
          <p:cNvPr id="17481" name="Oval 73">
            <a:extLst>
              <a:ext uri="{FF2B5EF4-FFF2-40B4-BE49-F238E27FC236}">
                <a16:creationId xmlns:a16="http://schemas.microsoft.com/office/drawing/2014/main" id="{7951F24E-C39A-494C-A47D-A0A05BC9D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867400"/>
            <a:ext cx="762000" cy="3810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82" name="Oval 74">
            <a:extLst>
              <a:ext uri="{FF2B5EF4-FFF2-40B4-BE49-F238E27FC236}">
                <a16:creationId xmlns:a16="http://schemas.microsoft.com/office/drawing/2014/main" id="{70AA342E-4AE1-47D4-BFBC-8B36D7497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5867400"/>
            <a:ext cx="762000" cy="3810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83" name="Oval 75">
            <a:extLst>
              <a:ext uri="{FF2B5EF4-FFF2-40B4-BE49-F238E27FC236}">
                <a16:creationId xmlns:a16="http://schemas.microsoft.com/office/drawing/2014/main" id="{7EBC0E7E-61ED-43EF-B1A6-70A7CB411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867400"/>
            <a:ext cx="762000" cy="3810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84" name="Oval 76">
            <a:extLst>
              <a:ext uri="{FF2B5EF4-FFF2-40B4-BE49-F238E27FC236}">
                <a16:creationId xmlns:a16="http://schemas.microsoft.com/office/drawing/2014/main" id="{36B25854-6506-4629-9628-6097CD7E8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867400"/>
            <a:ext cx="762000" cy="3810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85" name="Oval 77">
            <a:extLst>
              <a:ext uri="{FF2B5EF4-FFF2-40B4-BE49-F238E27FC236}">
                <a16:creationId xmlns:a16="http://schemas.microsoft.com/office/drawing/2014/main" id="{EBCB26B5-30CB-4D05-95DD-AE5745764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867400"/>
            <a:ext cx="762000" cy="3810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86" name="Oval 78">
            <a:extLst>
              <a:ext uri="{FF2B5EF4-FFF2-40B4-BE49-F238E27FC236}">
                <a16:creationId xmlns:a16="http://schemas.microsoft.com/office/drawing/2014/main" id="{5A735C96-0350-4939-8C16-6E97F7D55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867400"/>
            <a:ext cx="762000" cy="3810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87" name="Line 79">
            <a:extLst>
              <a:ext uri="{FF2B5EF4-FFF2-40B4-BE49-F238E27FC236}">
                <a16:creationId xmlns:a16="http://schemas.microsoft.com/office/drawing/2014/main" id="{52A4BE9A-D013-4F83-A93C-37B5DB0EB3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5410200"/>
            <a:ext cx="1447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8" name="Line 80">
            <a:extLst>
              <a:ext uri="{FF2B5EF4-FFF2-40B4-BE49-F238E27FC236}">
                <a16:creationId xmlns:a16="http://schemas.microsoft.com/office/drawing/2014/main" id="{D9804B41-B2BA-4FD7-80FF-E61DEA137F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5486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9" name="Line 81">
            <a:extLst>
              <a:ext uri="{FF2B5EF4-FFF2-40B4-BE49-F238E27FC236}">
                <a16:creationId xmlns:a16="http://schemas.microsoft.com/office/drawing/2014/main" id="{6E4D3F97-9CE0-4400-8F3C-679A48B091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55626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0" name="Line 82">
            <a:extLst>
              <a:ext uri="{FF2B5EF4-FFF2-40B4-BE49-F238E27FC236}">
                <a16:creationId xmlns:a16="http://schemas.microsoft.com/office/drawing/2014/main" id="{B41FA6F9-F535-4C16-87CB-321C49673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562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1" name="Line 83">
            <a:extLst>
              <a:ext uri="{FF2B5EF4-FFF2-40B4-BE49-F238E27FC236}">
                <a16:creationId xmlns:a16="http://schemas.microsoft.com/office/drawing/2014/main" id="{BB7ED0F4-1233-40EF-B975-0C7C1038D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4864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2" name="Line 84">
            <a:extLst>
              <a:ext uri="{FF2B5EF4-FFF2-40B4-BE49-F238E27FC236}">
                <a16:creationId xmlns:a16="http://schemas.microsoft.com/office/drawing/2014/main" id="{7D989682-268D-4140-9CF9-28BBDC63F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4102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3" name="Text Box 85">
            <a:extLst>
              <a:ext uri="{FF2B5EF4-FFF2-40B4-BE49-F238E27FC236}">
                <a16:creationId xmlns:a16="http://schemas.microsoft.com/office/drawing/2014/main" id="{7D7EB8A0-B7F8-479B-8976-904723C9A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8674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2 errors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A131912C-8166-4638-A8A4-64C240FDB4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6B576444-EE38-47ED-9C03-D651BE9DC90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019ADCE4-909C-4F8A-9B81-DC63ADAEA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nCm Encoding:  Inherent Error Detection</a:t>
            </a:r>
          </a:p>
        </p:txBody>
      </p:sp>
      <p:graphicFrame>
        <p:nvGraphicFramePr>
          <p:cNvPr id="19601" name="Group 145">
            <a:extLst>
              <a:ext uri="{FF2B5EF4-FFF2-40B4-BE49-F238E27FC236}">
                <a16:creationId xmlns:a16="http://schemas.microsoft.com/office/drawing/2014/main" id="{87296F6B-C423-484D-AB67-CA5BC5B1D6BB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209800"/>
          <a:ext cx="8488363" cy="2743200"/>
        </p:xfrm>
        <a:graphic>
          <a:graphicData uri="http://schemas.openxmlformats.org/drawingml/2006/table">
            <a:tbl>
              <a:tblPr/>
              <a:tblGrid>
                <a:gridCol w="876300">
                  <a:extLst>
                    <a:ext uri="{9D8B030D-6E8A-4147-A177-3AD203B41FA5}">
                      <a16:colId xmlns:a16="http://schemas.microsoft.com/office/drawing/2014/main" val="881899277"/>
                    </a:ext>
                  </a:extLst>
                </a:gridCol>
                <a:gridCol w="1903413">
                  <a:extLst>
                    <a:ext uri="{9D8B030D-6E8A-4147-A177-3AD203B41FA5}">
                      <a16:colId xmlns:a16="http://schemas.microsoft.com/office/drawing/2014/main" val="3344793874"/>
                    </a:ext>
                  </a:extLst>
                </a:gridCol>
                <a:gridCol w="1901825">
                  <a:extLst>
                    <a:ext uri="{9D8B030D-6E8A-4147-A177-3AD203B41FA5}">
                      <a16:colId xmlns:a16="http://schemas.microsoft.com/office/drawing/2014/main" val="2643994507"/>
                    </a:ext>
                  </a:extLst>
                </a:gridCol>
                <a:gridCol w="1903412">
                  <a:extLst>
                    <a:ext uri="{9D8B030D-6E8A-4147-A177-3AD203B41FA5}">
                      <a16:colId xmlns:a16="http://schemas.microsoft.com/office/drawing/2014/main" val="239421583"/>
                    </a:ext>
                  </a:extLst>
                </a:gridCol>
                <a:gridCol w="1903413">
                  <a:extLst>
                    <a:ext uri="{9D8B030D-6E8A-4147-A177-3AD203B41FA5}">
                      <a16:colId xmlns:a16="http://schemas.microsoft.com/office/drawing/2014/main" val="155738274"/>
                    </a:ext>
                  </a:extLst>
                </a:gridCol>
              </a:tblGrid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Chan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P(detect 2-bit error)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P(detect 4-bit error)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P(detect 6-bit error)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P(detect 8-bit error)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285531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4c2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296182"/>
                  </a:ext>
                </a:extLst>
              </a:tr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6c3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28069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8c4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616167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10c5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6830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34731-E5E6-4E4D-A41B-78138F2432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881824DE-5272-4244-B77A-889EAEB8543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B4AEDFB9-2A81-4FF1-8F94-9B284D002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Talk Outline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4FCE569-BED2-4E70-B7C0-4304CF813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Multi-Bit Differential Signaling (MBDS)</a:t>
            </a:r>
          </a:p>
          <a:p>
            <a:pPr lvl="1"/>
            <a:r>
              <a:rPr lang="en-US" altLang="en-US" sz="1800"/>
              <a:t>“N choose M” data encoding</a:t>
            </a:r>
          </a:p>
          <a:p>
            <a:r>
              <a:rPr lang="en-US" altLang="en-US" sz="2000">
                <a:solidFill>
                  <a:srgbClr val="FF0000"/>
                </a:solidFill>
              </a:rPr>
              <a:t>Lightweight Hierarchical Error Control Codes (LHECC)</a:t>
            </a:r>
          </a:p>
          <a:p>
            <a:r>
              <a:rPr lang="en-US" altLang="en-US" sz="2000"/>
              <a:t>Encoder/decoder implementation</a:t>
            </a:r>
          </a:p>
          <a:p>
            <a:r>
              <a:rPr lang="en-US" altLang="en-US" sz="2000"/>
              <a:t>Experimental verification</a:t>
            </a:r>
          </a:p>
          <a:p>
            <a:pPr lvl="1"/>
            <a:r>
              <a:rPr lang="en-US" altLang="en-US" sz="1800"/>
              <a:t>Link modeling</a:t>
            </a:r>
          </a:p>
          <a:p>
            <a:pPr lvl="1"/>
            <a:r>
              <a:rPr lang="en-US" altLang="en-US" sz="1800"/>
              <a:t>Noise modeling</a:t>
            </a:r>
          </a:p>
          <a:p>
            <a:r>
              <a:rPr lang="en-US" altLang="en-US" sz="2000"/>
              <a:t>Experimental results</a:t>
            </a:r>
          </a:p>
          <a:p>
            <a:r>
              <a:rPr lang="en-US" altLang="en-US" sz="2000"/>
              <a:t>Conclusion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65107497-63F1-4826-9937-41708F72E3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89847108-1446-4D2A-A768-681984831B8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4592" name="AutoShape 16">
            <a:extLst>
              <a:ext uri="{FF2B5EF4-FFF2-40B4-BE49-F238E27FC236}">
                <a16:creationId xmlns:a16="http://schemas.microsoft.com/office/drawing/2014/main" id="{D910232A-0820-4CF9-B278-EF841A4ED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898775"/>
            <a:ext cx="381000" cy="2514600"/>
          </a:xfrm>
          <a:prstGeom prst="downArrow">
            <a:avLst>
              <a:gd name="adj1" fmla="val 48954"/>
              <a:gd name="adj2" fmla="val 902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AutoShape 15">
            <a:extLst>
              <a:ext uri="{FF2B5EF4-FFF2-40B4-BE49-F238E27FC236}">
                <a16:creationId xmlns:a16="http://schemas.microsoft.com/office/drawing/2014/main" id="{D7489B9E-64E8-4618-ACB1-EE638CB00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67025"/>
            <a:ext cx="457200" cy="1066800"/>
          </a:xfrm>
          <a:prstGeom prst="downArrow">
            <a:avLst>
              <a:gd name="adj1" fmla="val 30000"/>
              <a:gd name="adj2" fmla="val 565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E81BDF6-EAE0-4F03-A554-47A5806AE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Hierarchical Encoding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B958AFC4-524B-48C2-9106-BA9037E6C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948113"/>
            <a:ext cx="2743200" cy="36671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Verdana" panose="020B0604030504040204" pitchFamily="34" charset="0"/>
              </a:rPr>
              <a:t>Symbolic ECC block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9FFAE131-9C71-4690-A6C8-B4E2FE477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426075"/>
            <a:ext cx="3200400" cy="6413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Verdana" panose="020B0604030504040204" pitchFamily="34" charset="0"/>
              </a:rPr>
              <a:t>Code word over parallel MBDS channels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996A24A1-C59E-4161-B21B-0F420ECA6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86025"/>
            <a:ext cx="160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CC"/>
                </a:solidFill>
                <a:latin typeface="Verdana" panose="020B0604030504040204" pitchFamily="34" charset="0"/>
              </a:rPr>
              <a:t>start with raw binary data</a:t>
            </a:r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DBB97994-E2B8-4240-A1AA-37E60925C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65550"/>
            <a:ext cx="2209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CC"/>
                </a:solidFill>
                <a:latin typeface="Verdana" panose="020B0604030504040204" pitchFamily="34" charset="0"/>
              </a:rPr>
              <a:t>Encode portion of data, set rules for nCm symbol selection</a:t>
            </a:r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id="{C579AE94-6F51-4CF0-B4F7-45D9272DE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02275"/>
            <a:ext cx="2743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CC"/>
                </a:solidFill>
                <a:latin typeface="Verdana" panose="020B0604030504040204" pitchFamily="34" charset="0"/>
              </a:rPr>
              <a:t>Encode remainder of data using nCm symbols</a:t>
            </a:r>
          </a:p>
        </p:txBody>
      </p:sp>
      <p:sp>
        <p:nvSpPr>
          <p:cNvPr id="24589" name="Text Box 13">
            <a:extLst>
              <a:ext uri="{FF2B5EF4-FFF2-40B4-BE49-F238E27FC236}">
                <a16:creationId xmlns:a16="http://schemas.microsoft.com/office/drawing/2014/main" id="{12DF0F91-2B84-4B2E-AB1D-F4A9FCD4F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8862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Verdana" panose="020B0604030504040204" pitchFamily="34" charset="0"/>
              </a:rPr>
              <a:t>high-level code</a:t>
            </a:r>
          </a:p>
        </p:txBody>
      </p:sp>
      <p:sp>
        <p:nvSpPr>
          <p:cNvPr id="24590" name="Text Box 14">
            <a:extLst>
              <a:ext uri="{FF2B5EF4-FFF2-40B4-BE49-F238E27FC236}">
                <a16:creationId xmlns:a16="http://schemas.microsoft.com/office/drawing/2014/main" id="{BF64F653-B493-4AD0-AF19-ADDFFF52B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610225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Verdana" panose="020B0604030504040204" pitchFamily="34" charset="0"/>
              </a:rPr>
              <a:t>low-level code</a:t>
            </a:r>
          </a:p>
        </p:txBody>
      </p:sp>
      <p:sp>
        <p:nvSpPr>
          <p:cNvPr id="24593" name="AutoShape 17">
            <a:extLst>
              <a:ext uri="{FF2B5EF4-FFF2-40B4-BE49-F238E27FC236}">
                <a16:creationId xmlns:a16="http://schemas.microsoft.com/office/drawing/2014/main" id="{DFBCDF2A-3AF9-4549-B1D8-36ADB6B2A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14825"/>
            <a:ext cx="457200" cy="1066800"/>
          </a:xfrm>
          <a:prstGeom prst="downArrow">
            <a:avLst>
              <a:gd name="adj1" fmla="val 30000"/>
              <a:gd name="adj2" fmla="val 565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Text Box 18">
            <a:extLst>
              <a:ext uri="{FF2B5EF4-FFF2-40B4-BE49-F238E27FC236}">
                <a16:creationId xmlns:a16="http://schemas.microsoft.com/office/drawing/2014/main" id="{35B8FF9F-A18B-4DB0-8A4F-E25F18E13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492250"/>
            <a:ext cx="701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CC"/>
                </a:solidFill>
              </a:rPr>
              <a:t>LHECC relies on a hierarchical approach to encoding</a:t>
            </a:r>
            <a:endParaRPr lang="en-US" altLang="en-US" sz="1600">
              <a:solidFill>
                <a:srgbClr val="0000CC"/>
              </a:solidFill>
              <a:latin typeface="Verdana" panose="020B0604030504040204" pitchFamily="34" charset="0"/>
            </a:endParaRPr>
          </a:p>
        </p:txBody>
      </p:sp>
      <p:sp>
        <p:nvSpPr>
          <p:cNvPr id="24595" name="Text Box 19">
            <a:extLst>
              <a:ext uri="{FF2B5EF4-FFF2-40B4-BE49-F238E27FC236}">
                <a16:creationId xmlns:a16="http://schemas.microsoft.com/office/drawing/2014/main" id="{8F3DD1D8-DB24-4315-A175-1DBA895A4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66988"/>
            <a:ext cx="2438400" cy="36671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Verdana" panose="020B0604030504040204" pitchFamily="34" charset="0"/>
              </a:rPr>
              <a:t>s-data</a:t>
            </a:r>
          </a:p>
        </p:txBody>
      </p:sp>
      <p:sp>
        <p:nvSpPr>
          <p:cNvPr id="24596" name="Text Box 20">
            <a:extLst>
              <a:ext uri="{FF2B5EF4-FFF2-40B4-BE49-F238E27FC236}">
                <a16:creationId xmlns:a16="http://schemas.microsoft.com/office/drawing/2014/main" id="{3BCB47E1-9D22-4282-8ECF-12735A74C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565400"/>
            <a:ext cx="2133600" cy="3667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Verdana" panose="020B0604030504040204" pitchFamily="34" charset="0"/>
              </a:rPr>
              <a:t>c-data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133E2B43-1354-46F3-B1C5-E27CF7954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905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Verdana" panose="020B0604030504040204" pitchFamily="34" charset="0"/>
              </a:rPr>
              <a:t>Binary source data</a:t>
            </a:r>
          </a:p>
        </p:txBody>
      </p:sp>
      <p:sp>
        <p:nvSpPr>
          <p:cNvPr id="24597" name="AutoShape 21">
            <a:extLst>
              <a:ext uri="{FF2B5EF4-FFF2-40B4-BE49-F238E27FC236}">
                <a16:creationId xmlns:a16="http://schemas.microsoft.com/office/drawing/2014/main" id="{6E8F67AB-5809-46B0-9993-031E29A30631}"/>
              </a:ext>
            </a:extLst>
          </p:cNvPr>
          <p:cNvSpPr>
            <a:spLocks/>
          </p:cNvSpPr>
          <p:nvPr/>
        </p:nvSpPr>
        <p:spPr bwMode="auto">
          <a:xfrm rot="5400000">
            <a:off x="4762500" y="38100"/>
            <a:ext cx="304800" cy="4648200"/>
          </a:xfrm>
          <a:prstGeom prst="leftBrace">
            <a:avLst>
              <a:gd name="adj1" fmla="val 1270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D9C836A6-0A51-45B5-B704-D0CE17675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D56693E2-0D51-43B0-8B01-80CE30F24A7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49F70DF8-7DD1-4759-BC7E-6F549930A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Low-Level Code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454FC57-4C0F-4AED-8CE2-985C2EB13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1371600"/>
          </a:xfrm>
        </p:spPr>
        <p:txBody>
          <a:bodyPr/>
          <a:lstStyle/>
          <a:p>
            <a:r>
              <a:rPr lang="en-US" altLang="en-US"/>
              <a:t>nCm symbol sets have Hamming distance (d) = 2</a:t>
            </a:r>
          </a:p>
          <a:p>
            <a:r>
              <a:rPr lang="en-US" altLang="en-US"/>
              <a:t>Correctable bits = floor((d-1)/2)</a:t>
            </a:r>
          </a:p>
          <a:p>
            <a:r>
              <a:rPr lang="en-US" altLang="en-US"/>
              <a:t>Set new distance by partitioning into equal-size subsets</a:t>
            </a:r>
          </a:p>
          <a:p>
            <a:pPr lvl="1"/>
            <a:r>
              <a:rPr lang="en-US" altLang="en-US" sz="1400" b="1" i="1">
                <a:solidFill>
                  <a:srgbClr val="FF0000"/>
                </a:solidFill>
              </a:rPr>
              <a:t>s</a:t>
            </a:r>
            <a:r>
              <a:rPr lang="en-US" altLang="en-US" sz="1400" b="1"/>
              <a:t> subsets, </a:t>
            </a:r>
            <a:r>
              <a:rPr lang="en-US" altLang="en-US" sz="1400" b="1" i="1">
                <a:solidFill>
                  <a:srgbClr val="FF0000"/>
                </a:solidFill>
              </a:rPr>
              <a:t>c</a:t>
            </a:r>
            <a:r>
              <a:rPr lang="en-US" altLang="en-US" sz="1400" b="1"/>
              <a:t> symbols/subset</a:t>
            </a:r>
            <a:endParaRPr lang="en-US" altLang="en-US" sz="1400" b="1" i="1"/>
          </a:p>
        </p:txBody>
      </p:sp>
      <p:grpSp>
        <p:nvGrpSpPr>
          <p:cNvPr id="25632" name="Group 32">
            <a:extLst>
              <a:ext uri="{FF2B5EF4-FFF2-40B4-BE49-F238E27FC236}">
                <a16:creationId xmlns:a16="http://schemas.microsoft.com/office/drawing/2014/main" id="{00E0F5FE-C7CA-4107-9A85-432ED9E041AC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470275"/>
            <a:ext cx="3733800" cy="2778125"/>
            <a:chOff x="2880" y="2064"/>
            <a:chExt cx="2208" cy="1728"/>
          </a:xfrm>
        </p:grpSpPr>
        <p:sp>
          <p:nvSpPr>
            <p:cNvPr id="25633" name="Oval 33">
              <a:extLst>
                <a:ext uri="{FF2B5EF4-FFF2-40B4-BE49-F238E27FC236}">
                  <a16:creationId xmlns:a16="http://schemas.microsoft.com/office/drawing/2014/main" id="{9E71E96F-A267-47D1-9ECD-89AAA67EB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024"/>
              <a:ext cx="480" cy="28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Text Box 34">
              <a:extLst>
                <a:ext uri="{FF2B5EF4-FFF2-40B4-BE49-F238E27FC236}">
                  <a16:creationId xmlns:a16="http://schemas.microsoft.com/office/drawing/2014/main" id="{F8BD91CD-0B9A-4527-86A9-E2948DA33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8" y="3072"/>
              <a:ext cx="383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00"/>
                  </a:solidFill>
                </a:rPr>
                <a:t>0011</a:t>
              </a:r>
            </a:p>
          </p:txBody>
        </p:sp>
        <p:sp>
          <p:nvSpPr>
            <p:cNvPr id="25635" name="Oval 35">
              <a:extLst>
                <a:ext uri="{FF2B5EF4-FFF2-40B4-BE49-F238E27FC236}">
                  <a16:creationId xmlns:a16="http://schemas.microsoft.com/office/drawing/2014/main" id="{DD24704E-3E36-4754-B2BA-06F47B4E2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480" cy="2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6" name="Text Box 36">
              <a:extLst>
                <a:ext uri="{FF2B5EF4-FFF2-40B4-BE49-F238E27FC236}">
                  <a16:creationId xmlns:a16="http://schemas.microsoft.com/office/drawing/2014/main" id="{8E921886-1088-4AA0-BF5E-809E80251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3" y="2592"/>
              <a:ext cx="38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00"/>
                  </a:solidFill>
                </a:rPr>
                <a:t>0101</a:t>
              </a:r>
            </a:p>
          </p:txBody>
        </p:sp>
        <p:sp>
          <p:nvSpPr>
            <p:cNvPr id="25637" name="Oval 37">
              <a:extLst>
                <a:ext uri="{FF2B5EF4-FFF2-40B4-BE49-F238E27FC236}">
                  <a16:creationId xmlns:a16="http://schemas.microsoft.com/office/drawing/2014/main" id="{2933A62C-CC2B-4DA0-88DF-B981B505E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504"/>
              <a:ext cx="480" cy="2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8" name="Text Box 38">
              <a:extLst>
                <a:ext uri="{FF2B5EF4-FFF2-40B4-BE49-F238E27FC236}">
                  <a16:creationId xmlns:a16="http://schemas.microsoft.com/office/drawing/2014/main" id="{20E25DEC-B2F0-4196-8889-358F276D4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3" y="3554"/>
              <a:ext cx="38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00"/>
                  </a:solidFill>
                </a:rPr>
                <a:t>1010</a:t>
              </a:r>
            </a:p>
          </p:txBody>
        </p:sp>
        <p:sp>
          <p:nvSpPr>
            <p:cNvPr id="25639" name="Oval 39">
              <a:extLst>
                <a:ext uri="{FF2B5EF4-FFF2-40B4-BE49-F238E27FC236}">
                  <a16:creationId xmlns:a16="http://schemas.microsoft.com/office/drawing/2014/main" id="{09684260-9E1C-4A84-B938-806D8F796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024"/>
              <a:ext cx="480" cy="28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0" name="Text Box 40">
              <a:extLst>
                <a:ext uri="{FF2B5EF4-FFF2-40B4-BE49-F238E27FC236}">
                  <a16:creationId xmlns:a16="http://schemas.microsoft.com/office/drawing/2014/main" id="{EB5A8635-8F0D-4381-A90F-D9C4F4082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9" y="3080"/>
              <a:ext cx="384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00"/>
                  </a:solidFill>
                </a:rPr>
                <a:t>1001</a:t>
              </a:r>
            </a:p>
          </p:txBody>
        </p:sp>
        <p:sp>
          <p:nvSpPr>
            <p:cNvPr id="25641" name="Oval 41">
              <a:extLst>
                <a:ext uri="{FF2B5EF4-FFF2-40B4-BE49-F238E27FC236}">
                  <a16:creationId xmlns:a16="http://schemas.microsoft.com/office/drawing/2014/main" id="{2FDE9F72-A9C8-47FB-B6AD-9D762CBBE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024"/>
              <a:ext cx="480" cy="28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Text Box 42">
              <a:extLst>
                <a:ext uri="{FF2B5EF4-FFF2-40B4-BE49-F238E27FC236}">
                  <a16:creationId xmlns:a16="http://schemas.microsoft.com/office/drawing/2014/main" id="{44A85A62-16E2-4C9E-958D-752E1D4A0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072"/>
              <a:ext cx="384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00"/>
                  </a:solidFill>
                </a:rPr>
                <a:t>0110</a:t>
              </a:r>
            </a:p>
          </p:txBody>
        </p:sp>
        <p:sp>
          <p:nvSpPr>
            <p:cNvPr id="25643" name="Oval 43">
              <a:extLst>
                <a:ext uri="{FF2B5EF4-FFF2-40B4-BE49-F238E27FC236}">
                  <a16:creationId xmlns:a16="http://schemas.microsoft.com/office/drawing/2014/main" id="{98894CB7-40A0-4A50-88DC-B61740555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064"/>
              <a:ext cx="480" cy="28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Text Box 44">
              <a:extLst>
                <a:ext uri="{FF2B5EF4-FFF2-40B4-BE49-F238E27FC236}">
                  <a16:creationId xmlns:a16="http://schemas.microsoft.com/office/drawing/2014/main" id="{46070954-2C7B-4AE4-82D5-FFFF88008E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3" y="2127"/>
              <a:ext cx="33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00"/>
                  </a:solidFill>
                </a:rPr>
                <a:t>1100</a:t>
              </a:r>
            </a:p>
          </p:txBody>
        </p:sp>
        <p:cxnSp>
          <p:nvCxnSpPr>
            <p:cNvPr id="25645" name="AutoShape 45">
              <a:extLst>
                <a:ext uri="{FF2B5EF4-FFF2-40B4-BE49-F238E27FC236}">
                  <a16:creationId xmlns:a16="http://schemas.microsoft.com/office/drawing/2014/main" id="{F6A145A8-9DEA-4648-A09D-10233678B595}"/>
                </a:ext>
              </a:extLst>
            </p:cNvPr>
            <p:cNvCxnSpPr>
              <a:cxnSpLocks noChangeShapeType="1"/>
              <a:stCxn id="25633" idx="2"/>
              <a:endCxn id="25639" idx="6"/>
            </p:cNvCxnSpPr>
            <p:nvPr/>
          </p:nvCxnSpPr>
          <p:spPr bwMode="auto">
            <a:xfrm flipH="1">
              <a:off x="3360" y="3168"/>
              <a:ext cx="3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46" name="AutoShape 46">
              <a:extLst>
                <a:ext uri="{FF2B5EF4-FFF2-40B4-BE49-F238E27FC236}">
                  <a16:creationId xmlns:a16="http://schemas.microsoft.com/office/drawing/2014/main" id="{408B0C29-23B5-4A64-9991-BCAAC7C5B7C5}"/>
                </a:ext>
              </a:extLst>
            </p:cNvPr>
            <p:cNvCxnSpPr>
              <a:cxnSpLocks noChangeShapeType="1"/>
              <a:stCxn id="25633" idx="4"/>
              <a:endCxn id="25637" idx="0"/>
            </p:cNvCxnSpPr>
            <p:nvPr/>
          </p:nvCxnSpPr>
          <p:spPr bwMode="auto">
            <a:xfrm>
              <a:off x="3984" y="3312"/>
              <a:ext cx="0" cy="1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47" name="AutoShape 47">
              <a:extLst>
                <a:ext uri="{FF2B5EF4-FFF2-40B4-BE49-F238E27FC236}">
                  <a16:creationId xmlns:a16="http://schemas.microsoft.com/office/drawing/2014/main" id="{663B0197-3E32-4D3E-A1D8-A5346CADEB03}"/>
                </a:ext>
              </a:extLst>
            </p:cNvPr>
            <p:cNvCxnSpPr>
              <a:cxnSpLocks noChangeShapeType="1"/>
              <a:stCxn id="25633" idx="6"/>
              <a:endCxn id="25641" idx="2"/>
            </p:cNvCxnSpPr>
            <p:nvPr/>
          </p:nvCxnSpPr>
          <p:spPr bwMode="auto">
            <a:xfrm>
              <a:off x="4224" y="3168"/>
              <a:ext cx="3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48" name="AutoShape 48">
              <a:extLst>
                <a:ext uri="{FF2B5EF4-FFF2-40B4-BE49-F238E27FC236}">
                  <a16:creationId xmlns:a16="http://schemas.microsoft.com/office/drawing/2014/main" id="{5E1D5583-6544-4C59-80EA-4978F60D3918}"/>
                </a:ext>
              </a:extLst>
            </p:cNvPr>
            <p:cNvCxnSpPr>
              <a:cxnSpLocks noChangeShapeType="1"/>
              <a:stCxn id="25633" idx="0"/>
              <a:endCxn id="25635" idx="4"/>
            </p:cNvCxnSpPr>
            <p:nvPr/>
          </p:nvCxnSpPr>
          <p:spPr bwMode="auto">
            <a:xfrm flipV="1">
              <a:off x="3984" y="2832"/>
              <a:ext cx="0" cy="1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49" name="AutoShape 49">
              <a:extLst>
                <a:ext uri="{FF2B5EF4-FFF2-40B4-BE49-F238E27FC236}">
                  <a16:creationId xmlns:a16="http://schemas.microsoft.com/office/drawing/2014/main" id="{A34056B9-4850-412B-86A4-AF175D97026D}"/>
                </a:ext>
              </a:extLst>
            </p:cNvPr>
            <p:cNvCxnSpPr>
              <a:cxnSpLocks noChangeShapeType="1"/>
              <a:stCxn id="25635" idx="2"/>
              <a:endCxn id="25639" idx="0"/>
            </p:cNvCxnSpPr>
            <p:nvPr/>
          </p:nvCxnSpPr>
          <p:spPr bwMode="auto">
            <a:xfrm flipH="1">
              <a:off x="3120" y="2688"/>
              <a:ext cx="624" cy="3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50" name="AutoShape 50">
              <a:extLst>
                <a:ext uri="{FF2B5EF4-FFF2-40B4-BE49-F238E27FC236}">
                  <a16:creationId xmlns:a16="http://schemas.microsoft.com/office/drawing/2014/main" id="{1EA5EE9C-3BB6-4161-9A10-E3E5DEDAFE35}"/>
                </a:ext>
              </a:extLst>
            </p:cNvPr>
            <p:cNvCxnSpPr>
              <a:cxnSpLocks noChangeShapeType="1"/>
              <a:stCxn id="25635" idx="6"/>
              <a:endCxn id="25641" idx="0"/>
            </p:cNvCxnSpPr>
            <p:nvPr/>
          </p:nvCxnSpPr>
          <p:spPr bwMode="auto">
            <a:xfrm>
              <a:off x="4224" y="2688"/>
              <a:ext cx="624" cy="3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51" name="AutoShape 51">
              <a:extLst>
                <a:ext uri="{FF2B5EF4-FFF2-40B4-BE49-F238E27FC236}">
                  <a16:creationId xmlns:a16="http://schemas.microsoft.com/office/drawing/2014/main" id="{04186AC0-71A0-4DC2-91D1-C5299322E989}"/>
                </a:ext>
              </a:extLst>
            </p:cNvPr>
            <p:cNvCxnSpPr>
              <a:cxnSpLocks noChangeShapeType="1"/>
              <a:stCxn id="25635" idx="0"/>
              <a:endCxn id="25643" idx="4"/>
            </p:cNvCxnSpPr>
            <p:nvPr/>
          </p:nvCxnSpPr>
          <p:spPr bwMode="auto">
            <a:xfrm flipV="1">
              <a:off x="3984" y="2352"/>
              <a:ext cx="0" cy="1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52" name="AutoShape 52">
              <a:extLst>
                <a:ext uri="{FF2B5EF4-FFF2-40B4-BE49-F238E27FC236}">
                  <a16:creationId xmlns:a16="http://schemas.microsoft.com/office/drawing/2014/main" id="{FFBE0928-45E2-406F-ACF4-C08E14D29E3E}"/>
                </a:ext>
              </a:extLst>
            </p:cNvPr>
            <p:cNvCxnSpPr>
              <a:cxnSpLocks noChangeShapeType="1"/>
              <a:stCxn id="25639" idx="4"/>
              <a:endCxn id="25637" idx="2"/>
            </p:cNvCxnSpPr>
            <p:nvPr/>
          </p:nvCxnSpPr>
          <p:spPr bwMode="auto">
            <a:xfrm>
              <a:off x="3120" y="3312"/>
              <a:ext cx="624" cy="3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53" name="AutoShape 53">
              <a:extLst>
                <a:ext uri="{FF2B5EF4-FFF2-40B4-BE49-F238E27FC236}">
                  <a16:creationId xmlns:a16="http://schemas.microsoft.com/office/drawing/2014/main" id="{BF2BF2B0-FE79-4A1A-9BFA-47C8D72B5861}"/>
                </a:ext>
              </a:extLst>
            </p:cNvPr>
            <p:cNvCxnSpPr>
              <a:cxnSpLocks noChangeShapeType="1"/>
              <a:stCxn id="25637" idx="6"/>
              <a:endCxn id="25641" idx="4"/>
            </p:cNvCxnSpPr>
            <p:nvPr/>
          </p:nvCxnSpPr>
          <p:spPr bwMode="auto">
            <a:xfrm flipV="1">
              <a:off x="4224" y="3312"/>
              <a:ext cx="624" cy="3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54" name="AutoShape 54">
              <a:extLst>
                <a:ext uri="{FF2B5EF4-FFF2-40B4-BE49-F238E27FC236}">
                  <a16:creationId xmlns:a16="http://schemas.microsoft.com/office/drawing/2014/main" id="{B1DEB120-7733-4463-8A7C-AB0EA4C50FBC}"/>
                </a:ext>
              </a:extLst>
            </p:cNvPr>
            <p:cNvCxnSpPr>
              <a:cxnSpLocks noChangeShapeType="1"/>
              <a:stCxn id="25637" idx="2"/>
              <a:endCxn id="25643" idx="2"/>
            </p:cNvCxnSpPr>
            <p:nvPr/>
          </p:nvCxnSpPr>
          <p:spPr bwMode="auto">
            <a:xfrm rot="10800000" flipH="1">
              <a:off x="3744" y="2208"/>
              <a:ext cx="1" cy="1440"/>
            </a:xfrm>
            <a:prstGeom prst="curvedConnector3">
              <a:avLst>
                <a:gd name="adj1" fmla="val -118500000"/>
              </a:avLst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55" name="AutoShape 55">
              <a:extLst>
                <a:ext uri="{FF2B5EF4-FFF2-40B4-BE49-F238E27FC236}">
                  <a16:creationId xmlns:a16="http://schemas.microsoft.com/office/drawing/2014/main" id="{7C10F0EF-65CE-4254-9228-6450A9D0C091}"/>
                </a:ext>
              </a:extLst>
            </p:cNvPr>
            <p:cNvCxnSpPr>
              <a:cxnSpLocks noChangeShapeType="1"/>
              <a:stCxn id="25643" idx="3"/>
              <a:endCxn id="25639" idx="0"/>
            </p:cNvCxnSpPr>
            <p:nvPr/>
          </p:nvCxnSpPr>
          <p:spPr bwMode="auto">
            <a:xfrm flipH="1">
              <a:off x="3120" y="2310"/>
              <a:ext cx="694" cy="7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56" name="AutoShape 56">
              <a:extLst>
                <a:ext uri="{FF2B5EF4-FFF2-40B4-BE49-F238E27FC236}">
                  <a16:creationId xmlns:a16="http://schemas.microsoft.com/office/drawing/2014/main" id="{617FE611-3A36-46DC-9609-59DC862BDD95}"/>
                </a:ext>
              </a:extLst>
            </p:cNvPr>
            <p:cNvCxnSpPr>
              <a:cxnSpLocks noChangeShapeType="1"/>
              <a:stCxn id="25643" idx="5"/>
              <a:endCxn id="25641" idx="0"/>
            </p:cNvCxnSpPr>
            <p:nvPr/>
          </p:nvCxnSpPr>
          <p:spPr bwMode="auto">
            <a:xfrm>
              <a:off x="4154" y="2310"/>
              <a:ext cx="694" cy="7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657" name="Text Box 57">
            <a:extLst>
              <a:ext uri="{FF2B5EF4-FFF2-40B4-BE49-F238E27FC236}">
                <a16:creationId xmlns:a16="http://schemas.microsoft.com/office/drawing/2014/main" id="{8A811257-CA4A-4AD5-BB60-3003CFF7A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971800"/>
            <a:ext cx="2743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 b="1">
                <a:solidFill>
                  <a:srgbClr val="0000CC"/>
                </a:solidFill>
              </a:rPr>
              <a:t>Example:</a:t>
            </a:r>
          </a:p>
          <a:p>
            <a:pPr algn="ctr"/>
            <a:r>
              <a:rPr lang="en-US" altLang="en-US" sz="1400" b="1">
                <a:solidFill>
                  <a:srgbClr val="0000CC"/>
                </a:solidFill>
              </a:rPr>
              <a:t>4c2, distance=4</a:t>
            </a:r>
          </a:p>
        </p:txBody>
      </p:sp>
      <p:sp>
        <p:nvSpPr>
          <p:cNvPr id="25658" name="Rectangle 58">
            <a:extLst>
              <a:ext uri="{FF2B5EF4-FFF2-40B4-BE49-F238E27FC236}">
                <a16:creationId xmlns:a16="http://schemas.microsoft.com/office/drawing/2014/main" id="{47C23CCD-F72F-4D18-ACCB-196C69A07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895600"/>
            <a:ext cx="3962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600"/>
              <a:t>Subsets:</a:t>
            </a:r>
          </a:p>
          <a:p>
            <a:pPr lvl="1"/>
            <a:r>
              <a:rPr lang="en-US" altLang="en-US"/>
              <a:t>0 =&gt; {0011, 1100}</a:t>
            </a:r>
          </a:p>
          <a:p>
            <a:pPr lvl="1"/>
            <a:r>
              <a:rPr lang="en-US" altLang="en-US"/>
              <a:t>1 =&gt; {0101, 1010}</a:t>
            </a:r>
          </a:p>
          <a:p>
            <a:pPr lvl="1"/>
            <a:r>
              <a:rPr lang="en-US" altLang="en-US"/>
              <a:t>2 =&gt; {0110, 1001}</a:t>
            </a:r>
          </a:p>
          <a:p>
            <a:r>
              <a:rPr lang="en-US" altLang="en-US" sz="1600"/>
              <a:t>If subset is known, bit errors may be corrected</a:t>
            </a:r>
          </a:p>
          <a:p>
            <a:pPr lvl="1"/>
            <a:r>
              <a:rPr lang="en-US" altLang="en-US" sz="1400"/>
              <a:t>Example:  0111, subset=2</a:t>
            </a:r>
          </a:p>
          <a:p>
            <a:pPr lvl="1"/>
            <a:r>
              <a:rPr lang="en-US" altLang="en-US" sz="1400"/>
              <a:t>Correct to 0110</a:t>
            </a:r>
          </a:p>
          <a:p>
            <a:pPr lvl="1"/>
            <a:endParaRPr lang="en-US" altLang="en-US" sz="1400"/>
          </a:p>
          <a:p>
            <a:r>
              <a:rPr lang="en-US" altLang="en-US" sz="1600"/>
              <a:t>Performed off-line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95F9840B-7214-40A5-BD38-116B5FCD6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5201F900-9A07-4F97-A559-2DDA6AF2A13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A767968C-B606-40FD-80BE-AF3127983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Partitioning Operation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D268816-FF8E-425D-9F26-697D50BA47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/>
              <a:t>Perform search over space of assignments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Must know:  distance, # subsets (s), and symbols/subset (c)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Minimize </a:t>
            </a:r>
            <a:r>
              <a:rPr lang="en-US" altLang="en-US" sz="1600" i="1"/>
              <a:t>s</a:t>
            </a:r>
            <a:r>
              <a:rPr lang="en-US" altLang="en-US" sz="1600"/>
              <a:t> while maximizing </a:t>
            </a:r>
            <a:r>
              <a:rPr lang="en-US" altLang="en-US" sz="1600" i="1"/>
              <a:t>c</a:t>
            </a: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D940935B-DC18-46C2-A487-443FC9267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786063"/>
            <a:ext cx="838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000111</a:t>
            </a:r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3BE387B9-6B2D-4F66-A6D3-2AE7CC45C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54338"/>
            <a:ext cx="838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001011</a:t>
            </a:r>
          </a:p>
        </p:txBody>
      </p:sp>
      <p:sp>
        <p:nvSpPr>
          <p:cNvPr id="69638" name="Text Box 6">
            <a:extLst>
              <a:ext uri="{FF2B5EF4-FFF2-40B4-BE49-F238E27FC236}">
                <a16:creationId xmlns:a16="http://schemas.microsoft.com/office/drawing/2014/main" id="{1F112373-A985-43CD-A138-64270CA44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122613"/>
            <a:ext cx="838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001101</a:t>
            </a:r>
          </a:p>
        </p:txBody>
      </p:sp>
      <p:sp>
        <p:nvSpPr>
          <p:cNvPr id="69639" name="Text Box 7">
            <a:extLst>
              <a:ext uri="{FF2B5EF4-FFF2-40B4-BE49-F238E27FC236}">
                <a16:creationId xmlns:a16="http://schemas.microsoft.com/office/drawing/2014/main" id="{3E225A54-C3A7-4561-874B-C8608C4AC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29565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001110</a:t>
            </a:r>
          </a:p>
        </p:txBody>
      </p:sp>
      <p:sp>
        <p:nvSpPr>
          <p:cNvPr id="69640" name="Text Box 8">
            <a:extLst>
              <a:ext uri="{FF2B5EF4-FFF2-40B4-BE49-F238E27FC236}">
                <a16:creationId xmlns:a16="http://schemas.microsoft.com/office/drawing/2014/main" id="{4A80D6DF-E10E-4016-9488-D3328BFD7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63925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010011</a:t>
            </a:r>
          </a:p>
        </p:txBody>
      </p:sp>
      <p:sp>
        <p:nvSpPr>
          <p:cNvPr id="69641" name="Text Box 9">
            <a:extLst>
              <a:ext uri="{FF2B5EF4-FFF2-40B4-BE49-F238E27FC236}">
                <a16:creationId xmlns:a16="http://schemas.microsoft.com/office/drawing/2014/main" id="{888972C9-41DA-4D67-8F0A-8ADECA452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3220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010101</a:t>
            </a:r>
          </a:p>
        </p:txBody>
      </p:sp>
      <p:sp>
        <p:nvSpPr>
          <p:cNvPr id="69642" name="Text Box 10">
            <a:extLst>
              <a:ext uri="{FF2B5EF4-FFF2-40B4-BE49-F238E27FC236}">
                <a16:creationId xmlns:a16="http://schemas.microsoft.com/office/drawing/2014/main" id="{68945D97-42C2-4FBF-BF12-082797B36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792538"/>
            <a:ext cx="838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010110</a:t>
            </a:r>
          </a:p>
        </p:txBody>
      </p:sp>
      <p:sp>
        <p:nvSpPr>
          <p:cNvPr id="69643" name="Text Box 11">
            <a:extLst>
              <a:ext uri="{FF2B5EF4-FFF2-40B4-BE49-F238E27FC236}">
                <a16:creationId xmlns:a16="http://schemas.microsoft.com/office/drawing/2014/main" id="{92B71DC7-3E14-4EA6-89EA-A1110405C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60813"/>
            <a:ext cx="838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011001</a:t>
            </a:r>
          </a:p>
        </p:txBody>
      </p:sp>
      <p:sp>
        <p:nvSpPr>
          <p:cNvPr id="69644" name="Text Box 12">
            <a:extLst>
              <a:ext uri="{FF2B5EF4-FFF2-40B4-BE49-F238E27FC236}">
                <a16:creationId xmlns:a16="http://schemas.microsoft.com/office/drawing/2014/main" id="{D3C6B393-1B41-4BAD-AC82-8AA4DD589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29088"/>
            <a:ext cx="838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011010</a:t>
            </a:r>
          </a:p>
        </p:txBody>
      </p:sp>
      <p:sp>
        <p:nvSpPr>
          <p:cNvPr id="69645" name="Text Box 13">
            <a:extLst>
              <a:ext uri="{FF2B5EF4-FFF2-40B4-BE49-F238E27FC236}">
                <a16:creationId xmlns:a16="http://schemas.microsoft.com/office/drawing/2014/main" id="{A5CAAB13-12D4-4C6B-AA66-FC2DE07D9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02125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011100</a:t>
            </a:r>
          </a:p>
        </p:txBody>
      </p:sp>
      <p:sp>
        <p:nvSpPr>
          <p:cNvPr id="69646" name="Text Box 14">
            <a:extLst>
              <a:ext uri="{FF2B5EF4-FFF2-40B4-BE49-F238E27FC236}">
                <a16:creationId xmlns:a16="http://schemas.microsoft.com/office/drawing/2014/main" id="{D33774C7-F083-4F64-B531-8BD47E812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7040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100011</a:t>
            </a:r>
          </a:p>
        </p:txBody>
      </p:sp>
      <p:sp>
        <p:nvSpPr>
          <p:cNvPr id="69647" name="Text Box 15">
            <a:extLst>
              <a:ext uri="{FF2B5EF4-FFF2-40B4-BE49-F238E27FC236}">
                <a16:creationId xmlns:a16="http://schemas.microsoft.com/office/drawing/2014/main" id="{BA6BEAB8-F8FE-43A3-B6AA-DF9558397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638675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100101</a:t>
            </a:r>
          </a:p>
        </p:txBody>
      </p:sp>
      <p:sp>
        <p:nvSpPr>
          <p:cNvPr id="69648" name="Text Box 16">
            <a:extLst>
              <a:ext uri="{FF2B5EF4-FFF2-40B4-BE49-F238E27FC236}">
                <a16:creationId xmlns:a16="http://schemas.microsoft.com/office/drawing/2014/main" id="{B8AEC582-235A-46B5-8971-AA2A618F7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799013"/>
            <a:ext cx="838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100110</a:t>
            </a:r>
          </a:p>
        </p:txBody>
      </p:sp>
      <p:sp>
        <p:nvSpPr>
          <p:cNvPr id="69649" name="Text Box 17">
            <a:extLst>
              <a:ext uri="{FF2B5EF4-FFF2-40B4-BE49-F238E27FC236}">
                <a16:creationId xmlns:a16="http://schemas.microsoft.com/office/drawing/2014/main" id="{4C700D5B-3BF7-4F15-96A0-18BBC320B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67288"/>
            <a:ext cx="838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101001</a:t>
            </a:r>
          </a:p>
        </p:txBody>
      </p:sp>
      <p:sp>
        <p:nvSpPr>
          <p:cNvPr id="69650" name="Text Box 18">
            <a:extLst>
              <a:ext uri="{FF2B5EF4-FFF2-40B4-BE49-F238E27FC236}">
                <a16:creationId xmlns:a16="http://schemas.microsoft.com/office/drawing/2014/main" id="{1F4A25ED-54E6-4CC9-A411-92A57ECE4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27625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101010</a:t>
            </a:r>
          </a:p>
        </p:txBody>
      </p:sp>
      <p:sp>
        <p:nvSpPr>
          <p:cNvPr id="69651" name="Text Box 19">
            <a:extLst>
              <a:ext uri="{FF2B5EF4-FFF2-40B4-BE49-F238E27FC236}">
                <a16:creationId xmlns:a16="http://schemas.microsoft.com/office/drawing/2014/main" id="{FF5A6BE6-8131-4750-B736-B98B5C4C2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9590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101100</a:t>
            </a:r>
          </a:p>
        </p:txBody>
      </p:sp>
      <p:sp>
        <p:nvSpPr>
          <p:cNvPr id="69652" name="Text Box 20">
            <a:extLst>
              <a:ext uri="{FF2B5EF4-FFF2-40B4-BE49-F238E27FC236}">
                <a16:creationId xmlns:a16="http://schemas.microsoft.com/office/drawing/2014/main" id="{31F1038B-DA31-431B-82BA-165E01DAA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64175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110001</a:t>
            </a:r>
          </a:p>
        </p:txBody>
      </p:sp>
      <p:sp>
        <p:nvSpPr>
          <p:cNvPr id="69653" name="Text Box 21">
            <a:extLst>
              <a:ext uri="{FF2B5EF4-FFF2-40B4-BE49-F238E27FC236}">
                <a16:creationId xmlns:a16="http://schemas.microsoft.com/office/drawing/2014/main" id="{A7181783-330C-41BB-95BC-573863841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37213"/>
            <a:ext cx="838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110010</a:t>
            </a:r>
          </a:p>
        </p:txBody>
      </p:sp>
      <p:sp>
        <p:nvSpPr>
          <p:cNvPr id="69654" name="Text Box 22">
            <a:extLst>
              <a:ext uri="{FF2B5EF4-FFF2-40B4-BE49-F238E27FC236}">
                <a16:creationId xmlns:a16="http://schemas.microsoft.com/office/drawing/2014/main" id="{D2F3EEF8-09E0-45DB-A929-75728571C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805488"/>
            <a:ext cx="838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110100</a:t>
            </a:r>
          </a:p>
        </p:txBody>
      </p:sp>
      <p:sp>
        <p:nvSpPr>
          <p:cNvPr id="69655" name="Text Box 23">
            <a:extLst>
              <a:ext uri="{FF2B5EF4-FFF2-40B4-BE49-F238E27FC236}">
                <a16:creationId xmlns:a16="http://schemas.microsoft.com/office/drawing/2014/main" id="{B2087A56-DE74-49EF-AE47-ECEA22A35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73763"/>
            <a:ext cx="838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111000</a:t>
            </a:r>
          </a:p>
        </p:txBody>
      </p:sp>
      <p:sp>
        <p:nvSpPr>
          <p:cNvPr id="69656" name="Text Box 24">
            <a:extLst>
              <a:ext uri="{FF2B5EF4-FFF2-40B4-BE49-F238E27FC236}">
                <a16:creationId xmlns:a16="http://schemas.microsoft.com/office/drawing/2014/main" id="{D108664D-42FD-4088-B6FF-23B037758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511425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0000CC"/>
                </a:solidFill>
              </a:rPr>
              <a:t>Example:  6c3, 4/4, distance=4</a:t>
            </a:r>
          </a:p>
        </p:txBody>
      </p:sp>
      <p:sp>
        <p:nvSpPr>
          <p:cNvPr id="69658" name="Rectangle 26">
            <a:extLst>
              <a:ext uri="{FF2B5EF4-FFF2-40B4-BE49-F238E27FC236}">
                <a16:creationId xmlns:a16="http://schemas.microsoft.com/office/drawing/2014/main" id="{EDA7E213-1F38-4A5A-82D8-463F04754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048000"/>
            <a:ext cx="1524000" cy="11430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9" name="Text Box 27">
            <a:extLst>
              <a:ext uri="{FF2B5EF4-FFF2-40B4-BE49-F238E27FC236}">
                <a16:creationId xmlns:a16="http://schemas.microsoft.com/office/drawing/2014/main" id="{A687AD1E-FF41-4EDC-B442-D1403E77C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7432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subset </a:t>
            </a:r>
            <a:r>
              <a:rPr lang="en-US" altLang="en-US" sz="1200" b="1">
                <a:solidFill>
                  <a:srgbClr val="FF0000"/>
                </a:solidFill>
              </a:rPr>
              <a:t>0</a:t>
            </a:r>
            <a:r>
              <a:rPr lang="en-US" altLang="en-US" sz="1200" b="1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69662" name="Rectangle 30">
            <a:extLst>
              <a:ext uri="{FF2B5EF4-FFF2-40B4-BE49-F238E27FC236}">
                <a16:creationId xmlns:a16="http://schemas.microsoft.com/office/drawing/2014/main" id="{0E807FF1-6425-4193-A914-30EC2BF35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048000"/>
            <a:ext cx="1524000" cy="11430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3" name="Text Box 31">
            <a:extLst>
              <a:ext uri="{FF2B5EF4-FFF2-40B4-BE49-F238E27FC236}">
                <a16:creationId xmlns:a16="http://schemas.microsoft.com/office/drawing/2014/main" id="{5AC54783-2B63-43EB-BBC1-E465663FB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432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subset </a:t>
            </a:r>
            <a:r>
              <a:rPr lang="en-US" altLang="en-US" sz="1200" b="1">
                <a:solidFill>
                  <a:srgbClr val="FF0000"/>
                </a:solidFill>
              </a:rPr>
              <a:t>1</a:t>
            </a:r>
            <a:r>
              <a:rPr lang="en-US" altLang="en-US" sz="1200" b="1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69665" name="Rectangle 33">
            <a:extLst>
              <a:ext uri="{FF2B5EF4-FFF2-40B4-BE49-F238E27FC236}">
                <a16:creationId xmlns:a16="http://schemas.microsoft.com/office/drawing/2014/main" id="{BAAD3DB8-25F5-4CE8-A817-2327C03B6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724400"/>
            <a:ext cx="1524000" cy="11430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6" name="Text Box 34">
            <a:extLst>
              <a:ext uri="{FF2B5EF4-FFF2-40B4-BE49-F238E27FC236}">
                <a16:creationId xmlns:a16="http://schemas.microsoft.com/office/drawing/2014/main" id="{0A19FEDB-C278-4296-A710-2E7DB0C4F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4196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subset </a:t>
            </a:r>
            <a:r>
              <a:rPr lang="en-US" altLang="en-US" sz="1200" b="1">
                <a:solidFill>
                  <a:srgbClr val="FF0000"/>
                </a:solidFill>
              </a:rPr>
              <a:t>2</a:t>
            </a:r>
            <a:r>
              <a:rPr lang="en-US" altLang="en-US" sz="1200" b="1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69668" name="Rectangle 36">
            <a:extLst>
              <a:ext uri="{FF2B5EF4-FFF2-40B4-BE49-F238E27FC236}">
                <a16:creationId xmlns:a16="http://schemas.microsoft.com/office/drawing/2014/main" id="{72970BA4-C8DE-4269-8451-BA5A4B177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724400"/>
            <a:ext cx="1524000" cy="11430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9" name="Text Box 37">
            <a:extLst>
              <a:ext uri="{FF2B5EF4-FFF2-40B4-BE49-F238E27FC236}">
                <a16:creationId xmlns:a16="http://schemas.microsoft.com/office/drawing/2014/main" id="{69A64CA1-42B7-44B8-880A-297631772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196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subset </a:t>
            </a:r>
            <a:r>
              <a:rPr lang="en-US" altLang="en-US" sz="1200" b="1">
                <a:solidFill>
                  <a:srgbClr val="FF0000"/>
                </a:solidFill>
              </a:rPr>
              <a:t>3</a:t>
            </a:r>
            <a:r>
              <a:rPr lang="en-US" altLang="en-US" sz="1200" b="1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69689" name="Text Box 57">
            <a:extLst>
              <a:ext uri="{FF2B5EF4-FFF2-40B4-BE49-F238E27FC236}">
                <a16:creationId xmlns:a16="http://schemas.microsoft.com/office/drawing/2014/main" id="{252D4AD5-1C96-4110-B8E4-286C956EF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200400"/>
            <a:ext cx="91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000111</a:t>
            </a:r>
          </a:p>
          <a:p>
            <a:pPr algn="ctr"/>
            <a:r>
              <a:rPr lang="en-US" altLang="en-US" sz="1200" b="1">
                <a:solidFill>
                  <a:srgbClr val="0000CC"/>
                </a:solidFill>
              </a:rPr>
              <a:t>011100</a:t>
            </a:r>
          </a:p>
          <a:p>
            <a:pPr algn="ctr"/>
            <a:r>
              <a:rPr lang="en-US" altLang="en-US" sz="1200" b="1">
                <a:solidFill>
                  <a:srgbClr val="0000CC"/>
                </a:solidFill>
              </a:rPr>
              <a:t>101010</a:t>
            </a:r>
          </a:p>
          <a:p>
            <a:pPr algn="ctr"/>
            <a:r>
              <a:rPr lang="en-US" altLang="en-US" sz="1200" b="1">
                <a:solidFill>
                  <a:srgbClr val="0000CC"/>
                </a:solidFill>
              </a:rPr>
              <a:t>110001</a:t>
            </a:r>
          </a:p>
        </p:txBody>
      </p:sp>
      <p:sp>
        <p:nvSpPr>
          <p:cNvPr id="69690" name="Text Box 58">
            <a:extLst>
              <a:ext uri="{FF2B5EF4-FFF2-40B4-BE49-F238E27FC236}">
                <a16:creationId xmlns:a16="http://schemas.microsoft.com/office/drawing/2014/main" id="{ED704603-42C9-4565-985C-ED1C8A89E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200400"/>
            <a:ext cx="91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>
                <a:solidFill>
                  <a:srgbClr val="0000CC"/>
                </a:solidFill>
              </a:rPr>
              <a:t>001011</a:t>
            </a:r>
          </a:p>
          <a:p>
            <a:pPr algn="ctr"/>
            <a:r>
              <a:rPr lang="en-US" altLang="en-US" sz="1200" b="1">
                <a:solidFill>
                  <a:srgbClr val="0000CC"/>
                </a:solidFill>
              </a:rPr>
              <a:t>010110</a:t>
            </a:r>
          </a:p>
          <a:p>
            <a:pPr algn="ctr"/>
            <a:r>
              <a:rPr lang="en-US" altLang="en-US" sz="1200" b="1">
                <a:solidFill>
                  <a:srgbClr val="0000CC"/>
                </a:solidFill>
              </a:rPr>
              <a:t>100101</a:t>
            </a:r>
          </a:p>
          <a:p>
            <a:pPr algn="ctr"/>
            <a:r>
              <a:rPr lang="en-US" altLang="en-US" sz="1200" b="1">
                <a:solidFill>
                  <a:srgbClr val="0000CC"/>
                </a:solidFill>
              </a:rPr>
              <a:t>111000</a:t>
            </a:r>
            <a:endParaRPr lang="en-US" altLang="en-US" sz="1200" b="1">
              <a:solidFill>
                <a:srgbClr val="0000CC"/>
              </a:solidFill>
              <a:latin typeface="Verdana" panose="020B0604030504040204" pitchFamily="34" charset="0"/>
            </a:endParaRPr>
          </a:p>
        </p:txBody>
      </p:sp>
      <p:sp>
        <p:nvSpPr>
          <p:cNvPr id="69691" name="Text Box 59">
            <a:extLst>
              <a:ext uri="{FF2B5EF4-FFF2-40B4-BE49-F238E27FC236}">
                <a16:creationId xmlns:a16="http://schemas.microsoft.com/office/drawing/2014/main" id="{72839250-0B83-4BF8-AB63-D0D23E247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876800"/>
            <a:ext cx="91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>
                <a:solidFill>
                  <a:srgbClr val="0000CC"/>
                </a:solidFill>
              </a:rPr>
              <a:t>001101</a:t>
            </a:r>
          </a:p>
          <a:p>
            <a:pPr algn="ctr"/>
            <a:r>
              <a:rPr lang="en-US" altLang="en-US" sz="1200" b="1">
                <a:solidFill>
                  <a:srgbClr val="0000CC"/>
                </a:solidFill>
              </a:rPr>
              <a:t>011010</a:t>
            </a:r>
          </a:p>
          <a:p>
            <a:pPr algn="ctr"/>
            <a:r>
              <a:rPr lang="en-US" altLang="en-US" sz="1200" b="1">
                <a:solidFill>
                  <a:srgbClr val="0000CC"/>
                </a:solidFill>
              </a:rPr>
              <a:t>100011</a:t>
            </a:r>
          </a:p>
          <a:p>
            <a:pPr algn="ctr"/>
            <a:r>
              <a:rPr lang="en-US" altLang="en-US" sz="1200" b="1">
                <a:solidFill>
                  <a:srgbClr val="0000CC"/>
                </a:solidFill>
              </a:rPr>
              <a:t>110100</a:t>
            </a:r>
          </a:p>
        </p:txBody>
      </p:sp>
      <p:sp>
        <p:nvSpPr>
          <p:cNvPr id="69692" name="Text Box 60">
            <a:extLst>
              <a:ext uri="{FF2B5EF4-FFF2-40B4-BE49-F238E27FC236}">
                <a16:creationId xmlns:a16="http://schemas.microsoft.com/office/drawing/2014/main" id="{873D7D52-6CE2-4E72-9B78-34563FA3D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876800"/>
            <a:ext cx="91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>
                <a:solidFill>
                  <a:srgbClr val="0000CC"/>
                </a:solidFill>
              </a:rPr>
              <a:t>001110</a:t>
            </a:r>
          </a:p>
          <a:p>
            <a:pPr algn="ctr"/>
            <a:r>
              <a:rPr lang="en-US" altLang="en-US" sz="1200" b="1">
                <a:solidFill>
                  <a:srgbClr val="0000CC"/>
                </a:solidFill>
              </a:rPr>
              <a:t>010101</a:t>
            </a:r>
          </a:p>
          <a:p>
            <a:pPr algn="ctr"/>
            <a:r>
              <a:rPr lang="en-US" altLang="en-US" sz="1200" b="1">
                <a:solidFill>
                  <a:srgbClr val="0000CC"/>
                </a:solidFill>
              </a:rPr>
              <a:t>101001</a:t>
            </a:r>
          </a:p>
          <a:p>
            <a:pPr algn="ctr"/>
            <a:r>
              <a:rPr lang="en-US" altLang="en-US" sz="1200" b="1">
                <a:solidFill>
                  <a:srgbClr val="0000CC"/>
                </a:solidFill>
              </a:rPr>
              <a:t>110010</a:t>
            </a:r>
            <a:endParaRPr lang="en-US" altLang="en-US" sz="1200" b="1">
              <a:solidFill>
                <a:srgbClr val="0000CC"/>
              </a:solidFill>
              <a:latin typeface="Verdana" panose="020B0604030504040204" pitchFamily="34" charset="0"/>
            </a:endParaRPr>
          </a:p>
        </p:txBody>
      </p:sp>
      <p:sp>
        <p:nvSpPr>
          <p:cNvPr id="69694" name="Text Box 62">
            <a:extLst>
              <a:ext uri="{FF2B5EF4-FFF2-40B4-BE49-F238E27FC236}">
                <a16:creationId xmlns:a16="http://schemas.microsoft.com/office/drawing/2014/main" id="{76E9AC39-EB84-4D53-A248-742E1EFC0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124200"/>
            <a:ext cx="25146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0000CC"/>
                </a:solidFill>
                <a:latin typeface="Verdana" panose="020B0604030504040204" pitchFamily="34" charset="0"/>
              </a:rPr>
              <a:t>Result:</a:t>
            </a:r>
          </a:p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rgbClr val="FF0000"/>
                </a:solidFill>
                <a:latin typeface="Verdana" panose="020B0604030504040204" pitchFamily="34" charset="0"/>
              </a:rPr>
              <a:t>Each nCm symbol becomes associated with an s-data component and a c-data component</a:t>
            </a:r>
          </a:p>
          <a:p>
            <a:pPr>
              <a:spcBef>
                <a:spcPct val="50000"/>
              </a:spcBef>
            </a:pPr>
            <a:endParaRPr lang="en-US" altLang="en-US" sz="1000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0000CC"/>
                </a:solidFill>
                <a:latin typeface="Verdana" panose="020B0604030504040204" pitchFamily="34" charset="0"/>
              </a:rPr>
              <a:t>Example:  100101</a:t>
            </a:r>
          </a:p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0000CC"/>
                </a:solidFill>
                <a:latin typeface="Verdana" panose="020B0604030504040204" pitchFamily="34" charset="0"/>
              </a:rPr>
              <a:t>s-data:  1</a:t>
            </a:r>
          </a:p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0000CC"/>
                </a:solidFill>
                <a:latin typeface="Verdana" panose="020B0604030504040204" pitchFamily="34" charset="0"/>
              </a:rPr>
              <a:t>c-data:  2</a:t>
            </a:r>
          </a:p>
        </p:txBody>
      </p:sp>
      <p:grpSp>
        <p:nvGrpSpPr>
          <p:cNvPr id="69700" name="Group 68">
            <a:extLst>
              <a:ext uri="{FF2B5EF4-FFF2-40B4-BE49-F238E27FC236}">
                <a16:creationId xmlns:a16="http://schemas.microsoft.com/office/drawing/2014/main" id="{1E78CFE2-ED41-40FA-BB2C-56997B6F3F9F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200400"/>
            <a:ext cx="2209800" cy="2498725"/>
            <a:chOff x="1728" y="2112"/>
            <a:chExt cx="1392" cy="1574"/>
          </a:xfrm>
        </p:grpSpPr>
        <p:sp>
          <p:nvSpPr>
            <p:cNvPr id="69695" name="Text Box 63">
              <a:extLst>
                <a:ext uri="{FF2B5EF4-FFF2-40B4-BE49-F238E27FC236}">
                  <a16:creationId xmlns:a16="http://schemas.microsoft.com/office/drawing/2014/main" id="{9C095610-C06F-4C17-ACB2-4AFB46D8C4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112"/>
              <a:ext cx="28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rgbClr val="FF0000"/>
                  </a:solidFill>
                </a:rPr>
                <a:t>0</a:t>
              </a:r>
              <a:r>
                <a:rPr lang="en-US" altLang="en-US" sz="1200" b="1">
                  <a:solidFill>
                    <a:srgbClr val="0000CC"/>
                  </a:solidFill>
                </a:rPr>
                <a:t>:</a:t>
              </a:r>
            </a:p>
            <a:p>
              <a:pPr algn="ctr"/>
              <a:r>
                <a:rPr lang="en-US" altLang="en-US" sz="1200" b="1">
                  <a:solidFill>
                    <a:srgbClr val="FF0000"/>
                  </a:solidFill>
                </a:rPr>
                <a:t>1</a:t>
              </a:r>
              <a:r>
                <a:rPr lang="en-US" altLang="en-US" sz="1200" b="1">
                  <a:solidFill>
                    <a:srgbClr val="0000CC"/>
                  </a:solidFill>
                </a:rPr>
                <a:t>:</a:t>
              </a:r>
            </a:p>
            <a:p>
              <a:pPr algn="ctr"/>
              <a:r>
                <a:rPr lang="en-US" altLang="en-US" sz="1200" b="1">
                  <a:solidFill>
                    <a:srgbClr val="FF0000"/>
                  </a:solidFill>
                </a:rPr>
                <a:t>2</a:t>
              </a:r>
              <a:r>
                <a:rPr lang="en-US" altLang="en-US" sz="1200" b="1">
                  <a:solidFill>
                    <a:srgbClr val="0000CC"/>
                  </a:solidFill>
                </a:rPr>
                <a:t>:</a:t>
              </a:r>
            </a:p>
            <a:p>
              <a:pPr algn="ctr"/>
              <a:r>
                <a:rPr lang="en-US" altLang="en-US" sz="1200" b="1">
                  <a:solidFill>
                    <a:srgbClr val="FF0000"/>
                  </a:solidFill>
                </a:rPr>
                <a:t>3</a:t>
              </a:r>
              <a:r>
                <a:rPr lang="en-US" altLang="en-US" sz="1200" b="1">
                  <a:solidFill>
                    <a:srgbClr val="0000CC"/>
                  </a:solidFill>
                </a:rPr>
                <a:t>:</a:t>
              </a:r>
            </a:p>
          </p:txBody>
        </p:sp>
        <p:sp>
          <p:nvSpPr>
            <p:cNvPr id="69697" name="Text Box 65">
              <a:extLst>
                <a:ext uri="{FF2B5EF4-FFF2-40B4-BE49-F238E27FC236}">
                  <a16:creationId xmlns:a16="http://schemas.microsoft.com/office/drawing/2014/main" id="{AFAF2FAF-F3C0-4430-B413-A3B6B5345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112"/>
              <a:ext cx="28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rgbClr val="FF0000"/>
                  </a:solidFill>
                </a:rPr>
                <a:t>0</a:t>
              </a:r>
              <a:r>
                <a:rPr lang="en-US" altLang="en-US" sz="1200" b="1">
                  <a:solidFill>
                    <a:srgbClr val="0000CC"/>
                  </a:solidFill>
                </a:rPr>
                <a:t>:</a:t>
              </a:r>
            </a:p>
            <a:p>
              <a:pPr algn="ctr"/>
              <a:r>
                <a:rPr lang="en-US" altLang="en-US" sz="1200" b="1">
                  <a:solidFill>
                    <a:srgbClr val="FF0000"/>
                  </a:solidFill>
                </a:rPr>
                <a:t>1</a:t>
              </a:r>
              <a:r>
                <a:rPr lang="en-US" altLang="en-US" sz="1200" b="1">
                  <a:solidFill>
                    <a:srgbClr val="0000CC"/>
                  </a:solidFill>
                </a:rPr>
                <a:t>:</a:t>
              </a:r>
            </a:p>
            <a:p>
              <a:pPr algn="ctr"/>
              <a:r>
                <a:rPr lang="en-US" altLang="en-US" sz="1200" b="1">
                  <a:solidFill>
                    <a:srgbClr val="FF0000"/>
                  </a:solidFill>
                </a:rPr>
                <a:t>2</a:t>
              </a:r>
              <a:r>
                <a:rPr lang="en-US" altLang="en-US" sz="1200" b="1">
                  <a:solidFill>
                    <a:srgbClr val="0000CC"/>
                  </a:solidFill>
                </a:rPr>
                <a:t>:</a:t>
              </a:r>
            </a:p>
            <a:p>
              <a:pPr algn="ctr"/>
              <a:r>
                <a:rPr lang="en-US" altLang="en-US" sz="1200" b="1">
                  <a:solidFill>
                    <a:srgbClr val="FF0000"/>
                  </a:solidFill>
                </a:rPr>
                <a:t>3</a:t>
              </a:r>
              <a:r>
                <a:rPr lang="en-US" altLang="en-US" sz="1200" b="1">
                  <a:solidFill>
                    <a:srgbClr val="0000CC"/>
                  </a:solidFill>
                </a:rPr>
                <a:t>:</a:t>
              </a:r>
            </a:p>
          </p:txBody>
        </p:sp>
        <p:sp>
          <p:nvSpPr>
            <p:cNvPr id="69698" name="Text Box 66">
              <a:extLst>
                <a:ext uri="{FF2B5EF4-FFF2-40B4-BE49-F238E27FC236}">
                  <a16:creationId xmlns:a16="http://schemas.microsoft.com/office/drawing/2014/main" id="{B09B6800-4151-43F6-A034-40C9C8C1C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168"/>
              <a:ext cx="28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rgbClr val="FF0000"/>
                  </a:solidFill>
                </a:rPr>
                <a:t>0</a:t>
              </a:r>
              <a:r>
                <a:rPr lang="en-US" altLang="en-US" sz="1200" b="1">
                  <a:solidFill>
                    <a:srgbClr val="0000CC"/>
                  </a:solidFill>
                </a:rPr>
                <a:t>:</a:t>
              </a:r>
            </a:p>
            <a:p>
              <a:pPr algn="ctr"/>
              <a:r>
                <a:rPr lang="en-US" altLang="en-US" sz="1200" b="1">
                  <a:solidFill>
                    <a:srgbClr val="FF0000"/>
                  </a:solidFill>
                </a:rPr>
                <a:t>1</a:t>
              </a:r>
              <a:r>
                <a:rPr lang="en-US" altLang="en-US" sz="1200" b="1">
                  <a:solidFill>
                    <a:srgbClr val="0000CC"/>
                  </a:solidFill>
                </a:rPr>
                <a:t>:</a:t>
              </a:r>
            </a:p>
            <a:p>
              <a:pPr algn="ctr"/>
              <a:r>
                <a:rPr lang="en-US" altLang="en-US" sz="1200" b="1">
                  <a:solidFill>
                    <a:srgbClr val="FF0000"/>
                  </a:solidFill>
                </a:rPr>
                <a:t>2</a:t>
              </a:r>
              <a:r>
                <a:rPr lang="en-US" altLang="en-US" sz="1200" b="1">
                  <a:solidFill>
                    <a:srgbClr val="0000CC"/>
                  </a:solidFill>
                </a:rPr>
                <a:t>:</a:t>
              </a:r>
            </a:p>
            <a:p>
              <a:pPr algn="ctr"/>
              <a:r>
                <a:rPr lang="en-US" altLang="en-US" sz="1200" b="1">
                  <a:solidFill>
                    <a:srgbClr val="FF0000"/>
                  </a:solidFill>
                </a:rPr>
                <a:t>3</a:t>
              </a:r>
              <a:r>
                <a:rPr lang="en-US" altLang="en-US" sz="1200" b="1">
                  <a:solidFill>
                    <a:srgbClr val="0000CC"/>
                  </a:solidFill>
                </a:rPr>
                <a:t>:</a:t>
              </a:r>
            </a:p>
          </p:txBody>
        </p:sp>
        <p:sp>
          <p:nvSpPr>
            <p:cNvPr id="69699" name="Text Box 67">
              <a:extLst>
                <a:ext uri="{FF2B5EF4-FFF2-40B4-BE49-F238E27FC236}">
                  <a16:creationId xmlns:a16="http://schemas.microsoft.com/office/drawing/2014/main" id="{2575FBD9-A0A2-4960-8ECC-ADD4E23EE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3168"/>
              <a:ext cx="28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rgbClr val="FF0000"/>
                  </a:solidFill>
                </a:rPr>
                <a:t>0</a:t>
              </a:r>
              <a:r>
                <a:rPr lang="en-US" altLang="en-US" sz="1200" b="1">
                  <a:solidFill>
                    <a:srgbClr val="0000CC"/>
                  </a:solidFill>
                </a:rPr>
                <a:t>:</a:t>
              </a:r>
            </a:p>
            <a:p>
              <a:pPr algn="ctr"/>
              <a:r>
                <a:rPr lang="en-US" altLang="en-US" sz="1200" b="1">
                  <a:solidFill>
                    <a:srgbClr val="FF0000"/>
                  </a:solidFill>
                </a:rPr>
                <a:t>1</a:t>
              </a:r>
              <a:r>
                <a:rPr lang="en-US" altLang="en-US" sz="1200" b="1">
                  <a:solidFill>
                    <a:srgbClr val="0000CC"/>
                  </a:solidFill>
                </a:rPr>
                <a:t>:</a:t>
              </a:r>
            </a:p>
            <a:p>
              <a:pPr algn="ctr"/>
              <a:r>
                <a:rPr lang="en-US" altLang="en-US" sz="1200" b="1">
                  <a:solidFill>
                    <a:srgbClr val="FF0000"/>
                  </a:solidFill>
                </a:rPr>
                <a:t>2</a:t>
              </a:r>
              <a:r>
                <a:rPr lang="en-US" altLang="en-US" sz="1200" b="1">
                  <a:solidFill>
                    <a:srgbClr val="0000CC"/>
                  </a:solidFill>
                </a:rPr>
                <a:t>:</a:t>
              </a:r>
            </a:p>
            <a:p>
              <a:pPr algn="ctr"/>
              <a:r>
                <a:rPr lang="en-US" altLang="en-US" sz="1200" b="1">
                  <a:solidFill>
                    <a:srgbClr val="FF0000"/>
                  </a:solidFill>
                </a:rPr>
                <a:t>3</a:t>
              </a:r>
              <a:r>
                <a:rPr lang="en-US" altLang="en-US" sz="1200" b="1">
                  <a:solidFill>
                    <a:srgbClr val="0000CC"/>
                  </a:solidFill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9" grpId="0"/>
      <p:bldP spid="69690" grpId="0"/>
      <p:bldP spid="69691" grpId="0"/>
      <p:bldP spid="69692" grpId="0"/>
      <p:bldP spid="696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C6A7BAA2-BDCE-41A6-B1A9-DF233003D1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55A640DB-E777-4233-968D-D07F3CD5F41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DE6495B9-5E0A-4267-8817-AB4DDD599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High-Level Code:  Linear Block Codes</a:t>
            </a:r>
          </a:p>
        </p:txBody>
      </p:sp>
      <p:grpSp>
        <p:nvGrpSpPr>
          <p:cNvPr id="30751" name="Group 31">
            <a:extLst>
              <a:ext uri="{FF2B5EF4-FFF2-40B4-BE49-F238E27FC236}">
                <a16:creationId xmlns:a16="http://schemas.microsoft.com/office/drawing/2014/main" id="{F5131FA8-2366-4299-BD29-6C6161A35F3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524000"/>
            <a:ext cx="7924800" cy="1247775"/>
            <a:chOff x="384" y="960"/>
            <a:chExt cx="4992" cy="786"/>
          </a:xfrm>
        </p:grpSpPr>
        <p:grpSp>
          <p:nvGrpSpPr>
            <p:cNvPr id="30736" name="Group 16">
              <a:extLst>
                <a:ext uri="{FF2B5EF4-FFF2-40B4-BE49-F238E27FC236}">
                  <a16:creationId xmlns:a16="http://schemas.microsoft.com/office/drawing/2014/main" id="{1F228F59-04E0-4E5A-A353-F4E7281B0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1056"/>
              <a:ext cx="3840" cy="690"/>
              <a:chOff x="384" y="3160"/>
              <a:chExt cx="3840" cy="690"/>
            </a:xfrm>
          </p:grpSpPr>
          <p:grpSp>
            <p:nvGrpSpPr>
              <p:cNvPr id="30737" name="Group 17">
                <a:extLst>
                  <a:ext uri="{FF2B5EF4-FFF2-40B4-BE49-F238E27FC236}">
                    <a16:creationId xmlns:a16="http://schemas.microsoft.com/office/drawing/2014/main" id="{D3CA99AF-BF4B-4566-A869-CC29066787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3160"/>
                <a:ext cx="2736" cy="690"/>
                <a:chOff x="1632" y="2256"/>
                <a:chExt cx="3120" cy="1023"/>
              </a:xfrm>
            </p:grpSpPr>
            <p:sp>
              <p:nvSpPr>
                <p:cNvPr id="30738" name="Rectangle 18">
                  <a:extLst>
                    <a:ext uri="{FF2B5EF4-FFF2-40B4-BE49-F238E27FC236}">
                      <a16:creationId xmlns:a16="http://schemas.microsoft.com/office/drawing/2014/main" id="{9966AB75-9429-42A7-BFE5-63EED2DAB3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528" cy="28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39" name="Rectangle 19">
                  <a:extLst>
                    <a:ext uri="{FF2B5EF4-FFF2-40B4-BE49-F238E27FC236}">
                      <a16:creationId xmlns:a16="http://schemas.microsoft.com/office/drawing/2014/main" id="{07DE3D47-EEBB-418D-8744-9DCDFCF503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528" cy="28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0" name="Rectangle 20">
                  <a:extLst>
                    <a:ext uri="{FF2B5EF4-FFF2-40B4-BE49-F238E27FC236}">
                      <a16:creationId xmlns:a16="http://schemas.microsoft.com/office/drawing/2014/main" id="{2070E4D6-FC5C-4C5C-A85D-413FB1100E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2256"/>
                  <a:ext cx="528" cy="28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1" name="Rectangle 21">
                  <a:extLst>
                    <a:ext uri="{FF2B5EF4-FFF2-40B4-BE49-F238E27FC236}">
                      <a16:creationId xmlns:a16="http://schemas.microsoft.com/office/drawing/2014/main" id="{07F1E673-861C-4DC2-AE85-0FA2718C50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256"/>
                  <a:ext cx="528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2" name="AutoShape 22">
                  <a:extLst>
                    <a:ext uri="{FF2B5EF4-FFF2-40B4-BE49-F238E27FC236}">
                      <a16:creationId xmlns:a16="http://schemas.microsoft.com/office/drawing/2014/main" id="{DB36955B-9F08-4AB3-BD47-6753C91093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448" y="1776"/>
                  <a:ext cx="144" cy="1776"/>
                </a:xfrm>
                <a:prstGeom prst="rightBrace">
                  <a:avLst>
                    <a:gd name="adj1" fmla="val 102778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99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3" name="Text Box 23">
                  <a:extLst>
                    <a:ext uri="{FF2B5EF4-FFF2-40B4-BE49-F238E27FC236}">
                      <a16:creationId xmlns:a16="http://schemas.microsoft.com/office/drawing/2014/main" id="{B2E5A5A0-B21F-4B3E-A051-73502B6FB0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0" y="2737"/>
                  <a:ext cx="1728" cy="3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99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600" b="1">
                      <a:solidFill>
                        <a:srgbClr val="0000CC"/>
                      </a:solidFill>
                    </a:rPr>
                    <a:t>k data symbols</a:t>
                  </a:r>
                </a:p>
              </p:txBody>
            </p:sp>
            <p:sp>
              <p:nvSpPr>
                <p:cNvPr id="30744" name="AutoShape 24">
                  <a:extLst>
                    <a:ext uri="{FF2B5EF4-FFF2-40B4-BE49-F238E27FC236}">
                      <a16:creationId xmlns:a16="http://schemas.microsoft.com/office/drawing/2014/main" id="{5FC9769A-2515-46BC-8C19-33D090A1C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008" y="2088"/>
                  <a:ext cx="144" cy="1152"/>
                </a:xfrm>
                <a:prstGeom prst="rightBrace">
                  <a:avLst>
                    <a:gd name="adj1" fmla="val 66667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99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5" name="Text Box 25">
                  <a:extLst>
                    <a:ext uri="{FF2B5EF4-FFF2-40B4-BE49-F238E27FC236}">
                      <a16:creationId xmlns:a16="http://schemas.microsoft.com/office/drawing/2014/main" id="{8771FA94-99E6-47AA-97CF-5213CEAB5F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737"/>
                  <a:ext cx="1248" cy="5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99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600" b="1">
                      <a:solidFill>
                        <a:srgbClr val="0000CC"/>
                      </a:solidFill>
                    </a:rPr>
                    <a:t>n-k parity symbols</a:t>
                  </a:r>
                </a:p>
              </p:txBody>
            </p:sp>
            <p:sp>
              <p:nvSpPr>
                <p:cNvPr id="30746" name="Rectangle 26">
                  <a:extLst>
                    <a:ext uri="{FF2B5EF4-FFF2-40B4-BE49-F238E27FC236}">
                      <a16:creationId xmlns:a16="http://schemas.microsoft.com/office/drawing/2014/main" id="{D71948B2-494C-4582-A612-4BCBAC312F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8" y="2256"/>
                  <a:ext cx="528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747" name="Text Box 27">
                <a:extLst>
                  <a:ext uri="{FF2B5EF4-FFF2-40B4-BE49-F238E27FC236}">
                    <a16:creationId xmlns:a16="http://schemas.microsoft.com/office/drawing/2014/main" id="{164481C8-5DAD-4C12-8E75-32097F6A93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3168"/>
                <a:ext cx="96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0000CC"/>
                    </a:solidFill>
                  </a:rPr>
                  <a:t>block size=</a:t>
                </a:r>
                <a:r>
                  <a:rPr lang="en-US" altLang="en-US" sz="1600" b="1" i="1">
                    <a:solidFill>
                      <a:srgbClr val="0000CC"/>
                    </a:solidFill>
                  </a:rPr>
                  <a:t>n</a:t>
                </a:r>
              </a:p>
            </p:txBody>
          </p:sp>
        </p:grpSp>
        <p:sp>
          <p:nvSpPr>
            <p:cNvPr id="30748" name="Text Box 28">
              <a:extLst>
                <a:ext uri="{FF2B5EF4-FFF2-40B4-BE49-F238E27FC236}">
                  <a16:creationId xmlns:a16="http://schemas.microsoft.com/office/drawing/2014/main" id="{CA20D9E9-5459-40DD-A4BC-221E24C2B5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1008" cy="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6213" indent="-176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0000CC"/>
                  </a:solidFill>
                </a:rPr>
                <a:t>Can correct: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en-US" b="1">
                  <a:solidFill>
                    <a:srgbClr val="0000CC"/>
                  </a:solidFill>
                </a:rPr>
                <a:t>erasures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en-US" b="1">
                  <a:solidFill>
                    <a:srgbClr val="0000CC"/>
                  </a:solidFill>
                </a:rPr>
                <a:t>errors</a:t>
              </a:r>
            </a:p>
          </p:txBody>
        </p:sp>
      </p:grpSp>
      <p:sp>
        <p:nvSpPr>
          <p:cNvPr id="30749" name="Rectangle 29">
            <a:extLst>
              <a:ext uri="{FF2B5EF4-FFF2-40B4-BE49-F238E27FC236}">
                <a16:creationId xmlns:a16="http://schemas.microsoft.com/office/drawing/2014/main" id="{3D770627-CA76-4BDE-92AD-9EAE0DC58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971800"/>
            <a:ext cx="403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700" b="1"/>
              <a:t>Checksum</a:t>
            </a:r>
          </a:p>
          <a:p>
            <a:pPr lvl="1"/>
            <a:r>
              <a:rPr lang="en-US" altLang="en-US" sz="1400"/>
              <a:t>Requires 1 parity symbol</a:t>
            </a:r>
          </a:p>
          <a:p>
            <a:pPr lvl="1"/>
            <a:r>
              <a:rPr lang="en-US" altLang="en-US" sz="1400"/>
              <a:t>Can correct 1 erasure</a:t>
            </a:r>
          </a:p>
          <a:p>
            <a:pPr lvl="1">
              <a:buFontTx/>
              <a:buNone/>
            </a:pPr>
            <a:endParaRPr lang="en-US" altLang="en-US" sz="1400"/>
          </a:p>
        </p:txBody>
      </p:sp>
      <p:sp>
        <p:nvSpPr>
          <p:cNvPr id="30750" name="Rectangle 30">
            <a:extLst>
              <a:ext uri="{FF2B5EF4-FFF2-40B4-BE49-F238E27FC236}">
                <a16:creationId xmlns:a16="http://schemas.microsoft.com/office/drawing/2014/main" id="{8615F53D-0073-4ABF-9D54-5040420E4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352800"/>
            <a:ext cx="4038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700" b="1"/>
              <a:t>Near-MDS code</a:t>
            </a:r>
          </a:p>
          <a:p>
            <a:pPr lvl="1"/>
            <a:r>
              <a:rPr lang="en-US" altLang="en-US" sz="1400"/>
              <a:t>Corrects erasures:</a:t>
            </a:r>
          </a:p>
          <a:p>
            <a:pPr lvl="2"/>
            <a:r>
              <a:rPr lang="en-US" altLang="en-US" sz="1200"/>
              <a:t>Number of parity symbols - 1</a:t>
            </a:r>
            <a:endParaRPr lang="en-US" altLang="en-US"/>
          </a:p>
          <a:p>
            <a:pPr lvl="1"/>
            <a:r>
              <a:rPr lang="en-US" altLang="en-US" sz="1400"/>
              <a:t>Corrects errors:</a:t>
            </a:r>
          </a:p>
          <a:p>
            <a:pPr lvl="2"/>
            <a:r>
              <a:rPr lang="en-US" altLang="en-US" sz="1200"/>
              <a:t>(Number of parity symbols – 1) / 2</a:t>
            </a:r>
          </a:p>
          <a:p>
            <a:pPr lvl="1"/>
            <a:r>
              <a:rPr lang="en-US" altLang="en-US" sz="1400"/>
              <a:t>Restrictions:</a:t>
            </a:r>
          </a:p>
          <a:p>
            <a:pPr lvl="2"/>
            <a:r>
              <a:rPr lang="en-US" altLang="en-US" sz="1200"/>
              <a:t>Symbol base must be prime or power of a prime</a:t>
            </a:r>
          </a:p>
          <a:p>
            <a:pPr lvl="2"/>
            <a:r>
              <a:rPr lang="en-US" altLang="en-US" sz="1200"/>
              <a:t>If symbol base = p</a:t>
            </a:r>
            <a:r>
              <a:rPr lang="en-US" altLang="en-US" sz="1200" baseline="30000"/>
              <a:t>m</a:t>
            </a:r>
            <a:r>
              <a:rPr lang="en-US" altLang="en-US" sz="1200"/>
              <a:t>, max block size = p</a:t>
            </a:r>
            <a:r>
              <a:rPr lang="en-US" altLang="en-US" sz="1200" baseline="30000"/>
              <a:t>m+1</a:t>
            </a:r>
            <a:r>
              <a:rPr lang="en-US" altLang="en-US" sz="1200"/>
              <a:t> - 1</a:t>
            </a:r>
          </a:p>
        </p:txBody>
      </p:sp>
      <p:sp>
        <p:nvSpPr>
          <p:cNvPr id="30753" name="Rectangle 33">
            <a:extLst>
              <a:ext uri="{FF2B5EF4-FFF2-40B4-BE49-F238E27FC236}">
                <a16:creationId xmlns:a16="http://schemas.microsoft.com/office/drawing/2014/main" id="{B0F32561-4241-466D-8BD8-10E5EDAA8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886200"/>
            <a:ext cx="4648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700" b="1"/>
              <a:t>MDS code (Reed-Solomon)</a:t>
            </a:r>
          </a:p>
          <a:p>
            <a:pPr lvl="1"/>
            <a:r>
              <a:rPr lang="en-US" altLang="en-US" sz="1400"/>
              <a:t>Can correct erasures within block:</a:t>
            </a:r>
          </a:p>
          <a:p>
            <a:pPr lvl="2"/>
            <a:r>
              <a:rPr lang="en-US" altLang="en-US" sz="1200"/>
              <a:t>Number of parity symbols</a:t>
            </a:r>
          </a:p>
          <a:p>
            <a:pPr lvl="1"/>
            <a:r>
              <a:rPr lang="en-US" altLang="en-US" sz="1400"/>
              <a:t>Can correct errors within block:</a:t>
            </a:r>
          </a:p>
          <a:p>
            <a:pPr lvl="2"/>
            <a:r>
              <a:rPr lang="en-US" altLang="en-US" sz="1200"/>
              <a:t>Number of parity symbols / 2</a:t>
            </a:r>
          </a:p>
          <a:p>
            <a:pPr lvl="1"/>
            <a:r>
              <a:rPr lang="en-US" altLang="en-US" sz="1400"/>
              <a:t>Restrictions:</a:t>
            </a:r>
          </a:p>
          <a:p>
            <a:pPr lvl="2"/>
            <a:r>
              <a:rPr lang="en-US" altLang="en-US" sz="1200"/>
              <a:t>Symbol base must be prime or power of a prime</a:t>
            </a:r>
          </a:p>
          <a:p>
            <a:pPr lvl="2"/>
            <a:r>
              <a:rPr lang="en-US" altLang="en-US" sz="1200"/>
              <a:t>Max block size = symbol base + 1</a:t>
            </a:r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9" grpId="0"/>
      <p:bldP spid="30750" grpId="0"/>
      <p:bldP spid="307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>
            <a:extLst>
              <a:ext uri="{FF2B5EF4-FFF2-40B4-BE49-F238E27FC236}">
                <a16:creationId xmlns:a16="http://schemas.microsoft.com/office/drawing/2014/main" id="{91792F65-DA3F-412E-8E08-9C0244979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AF9AB446-4920-441C-8F12-0686705BE33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F4C2D4C-F899-4561-B7A0-B15A9FC667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Encoding LHECC</a:t>
            </a:r>
          </a:p>
        </p:txBody>
      </p:sp>
      <p:grpSp>
        <p:nvGrpSpPr>
          <p:cNvPr id="31750" name="Group 6">
            <a:extLst>
              <a:ext uri="{FF2B5EF4-FFF2-40B4-BE49-F238E27FC236}">
                <a16:creationId xmlns:a16="http://schemas.microsoft.com/office/drawing/2014/main" id="{7D3961C0-0E44-40E3-B57C-681A654C52FD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146300"/>
            <a:ext cx="6629400" cy="1114425"/>
            <a:chOff x="576" y="1026"/>
            <a:chExt cx="4176" cy="702"/>
          </a:xfrm>
        </p:grpSpPr>
        <p:sp>
          <p:nvSpPr>
            <p:cNvPr id="31751" name="Oval 7">
              <a:extLst>
                <a:ext uri="{FF2B5EF4-FFF2-40B4-BE49-F238E27FC236}">
                  <a16:creationId xmlns:a16="http://schemas.microsoft.com/office/drawing/2014/main" id="{6ED84A87-1E90-46CB-8B8A-1B26E9255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392"/>
              <a:ext cx="1200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2" name="Text Box 8">
              <a:extLst>
                <a:ext uri="{FF2B5EF4-FFF2-40B4-BE49-F238E27FC236}">
                  <a16:creationId xmlns:a16="http://schemas.microsoft.com/office/drawing/2014/main" id="{9FAAA60B-C98A-42F3-9B4D-CA451FD82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440"/>
              <a:ext cx="19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0099FF"/>
                  </a:solidFill>
                </a:rPr>
                <a:t>0101001001</a:t>
              </a:r>
            </a:p>
          </p:txBody>
        </p:sp>
        <p:sp>
          <p:nvSpPr>
            <p:cNvPr id="31753" name="Oval 9">
              <a:extLst>
                <a:ext uri="{FF2B5EF4-FFF2-40B4-BE49-F238E27FC236}">
                  <a16:creationId xmlns:a16="http://schemas.microsoft.com/office/drawing/2014/main" id="{307D5041-A258-4230-BEFA-6623620D9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392"/>
              <a:ext cx="1200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Text Box 10">
              <a:extLst>
                <a:ext uri="{FF2B5EF4-FFF2-40B4-BE49-F238E27FC236}">
                  <a16:creationId xmlns:a16="http://schemas.microsoft.com/office/drawing/2014/main" id="{0ECE7990-A1C2-4E83-935A-F6F04A20F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440"/>
              <a:ext cx="19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FFCC00"/>
                  </a:solidFill>
                </a:rPr>
                <a:t>0010010100</a:t>
              </a:r>
            </a:p>
          </p:txBody>
        </p:sp>
        <p:sp>
          <p:nvSpPr>
            <p:cNvPr id="31755" name="Line 11">
              <a:extLst>
                <a:ext uri="{FF2B5EF4-FFF2-40B4-BE49-F238E27FC236}">
                  <a16:creationId xmlns:a16="http://schemas.microsoft.com/office/drawing/2014/main" id="{C39C7680-A60B-4E5D-9802-53AD9CC77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6" y="1056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Line 12">
              <a:extLst>
                <a:ext uri="{FF2B5EF4-FFF2-40B4-BE49-F238E27FC236}">
                  <a16:creationId xmlns:a16="http://schemas.microsoft.com/office/drawing/2014/main" id="{CAB83ECE-5477-4B1F-B7B6-4C10394B7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056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Text Box 13">
              <a:extLst>
                <a:ext uri="{FF2B5EF4-FFF2-40B4-BE49-F238E27FC236}">
                  <a16:creationId xmlns:a16="http://schemas.microsoft.com/office/drawing/2014/main" id="{D8F949EA-C852-4B23-995E-77DA7A80C3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056"/>
              <a:ext cx="7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CC"/>
                  </a:solidFill>
                </a:rPr>
                <a:t>(s-data)</a:t>
              </a:r>
            </a:p>
          </p:txBody>
        </p:sp>
        <p:sp>
          <p:nvSpPr>
            <p:cNvPr id="31758" name="Text Box 14">
              <a:extLst>
                <a:ext uri="{FF2B5EF4-FFF2-40B4-BE49-F238E27FC236}">
                  <a16:creationId xmlns:a16="http://schemas.microsoft.com/office/drawing/2014/main" id="{B9C1B6C9-57D6-4AB1-860D-EE33898ED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026"/>
              <a:ext cx="7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CC"/>
                  </a:solidFill>
                </a:rPr>
                <a:t>(c-data)</a:t>
              </a:r>
            </a:p>
          </p:txBody>
        </p:sp>
      </p:grpSp>
      <p:grpSp>
        <p:nvGrpSpPr>
          <p:cNvPr id="31801" name="Group 57">
            <a:extLst>
              <a:ext uri="{FF2B5EF4-FFF2-40B4-BE49-F238E27FC236}">
                <a16:creationId xmlns:a16="http://schemas.microsoft.com/office/drawing/2014/main" id="{61494E04-7467-4B1C-9593-B3F43B58B6B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524000"/>
            <a:ext cx="4648200" cy="762000"/>
            <a:chOff x="1008" y="960"/>
            <a:chExt cx="2928" cy="480"/>
          </a:xfrm>
        </p:grpSpPr>
        <p:sp>
          <p:nvSpPr>
            <p:cNvPr id="31748" name="Oval 4">
              <a:extLst>
                <a:ext uri="{FF2B5EF4-FFF2-40B4-BE49-F238E27FC236}">
                  <a16:creationId xmlns:a16="http://schemas.microsoft.com/office/drawing/2014/main" id="{84F43211-989D-437D-A073-4124D0B09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960"/>
              <a:ext cx="235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Text Box 15">
              <a:extLst>
                <a:ext uri="{FF2B5EF4-FFF2-40B4-BE49-F238E27FC236}">
                  <a16:creationId xmlns:a16="http://schemas.microsoft.com/office/drawing/2014/main" id="{227F382C-7C04-476A-A4FA-276986BA3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960"/>
              <a:ext cx="52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CC"/>
                  </a:solidFill>
                </a:rPr>
                <a:t>b bits</a:t>
              </a:r>
            </a:p>
          </p:txBody>
        </p:sp>
        <p:sp>
          <p:nvSpPr>
            <p:cNvPr id="31749" name="Text Box 5">
              <a:extLst>
                <a:ext uri="{FF2B5EF4-FFF2-40B4-BE49-F238E27FC236}">
                  <a16:creationId xmlns:a16="http://schemas.microsoft.com/office/drawing/2014/main" id="{2411D88D-D6EE-4B66-962F-E78734153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065"/>
              <a:ext cx="19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0099FF"/>
                  </a:solidFill>
                </a:rPr>
                <a:t>0101001001</a:t>
              </a:r>
              <a:r>
                <a:rPr lang="en-US" altLang="en-US" b="1">
                  <a:solidFill>
                    <a:srgbClr val="FFCC00"/>
                  </a:solidFill>
                </a:rPr>
                <a:t>0010010100</a:t>
              </a:r>
            </a:p>
          </p:txBody>
        </p:sp>
      </p:grpSp>
      <p:grpSp>
        <p:nvGrpSpPr>
          <p:cNvPr id="31797" name="Group 53">
            <a:extLst>
              <a:ext uri="{FF2B5EF4-FFF2-40B4-BE49-F238E27FC236}">
                <a16:creationId xmlns:a16="http://schemas.microsoft.com/office/drawing/2014/main" id="{938DAEC2-5EB5-4EEE-B2BD-A0ED301C4270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260725"/>
            <a:ext cx="4495800" cy="1463675"/>
            <a:chOff x="672" y="2054"/>
            <a:chExt cx="2832" cy="922"/>
          </a:xfrm>
        </p:grpSpPr>
        <p:grpSp>
          <p:nvGrpSpPr>
            <p:cNvPr id="31760" name="Group 16">
              <a:extLst>
                <a:ext uri="{FF2B5EF4-FFF2-40B4-BE49-F238E27FC236}">
                  <a16:creationId xmlns:a16="http://schemas.microsoft.com/office/drawing/2014/main" id="{AB71EDF9-2834-467F-A804-9F2880678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0" y="2418"/>
              <a:ext cx="1094" cy="536"/>
              <a:chOff x="2266" y="2092"/>
              <a:chExt cx="1094" cy="536"/>
            </a:xfrm>
          </p:grpSpPr>
          <p:sp>
            <p:nvSpPr>
              <p:cNvPr id="31761" name="Rectangle 17">
                <a:extLst>
                  <a:ext uri="{FF2B5EF4-FFF2-40B4-BE49-F238E27FC236}">
                    <a16:creationId xmlns:a16="http://schemas.microsoft.com/office/drawing/2014/main" id="{F2EA46A7-5E4E-45D9-9F6D-CB0200D9B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6" y="2092"/>
                <a:ext cx="463" cy="19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2" name="AutoShape 18">
                <a:extLst>
                  <a:ext uri="{FF2B5EF4-FFF2-40B4-BE49-F238E27FC236}">
                    <a16:creationId xmlns:a16="http://schemas.microsoft.com/office/drawing/2014/main" id="{C3D607AD-B0AD-4473-9215-B78C53610E5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722" y="1862"/>
                <a:ext cx="97" cy="1010"/>
              </a:xfrm>
              <a:prstGeom prst="rightBrace">
                <a:avLst>
                  <a:gd name="adj1" fmla="val 8677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3" name="Text Box 19">
                <a:extLst>
                  <a:ext uri="{FF2B5EF4-FFF2-40B4-BE49-F238E27FC236}">
                    <a16:creationId xmlns:a16="http://schemas.microsoft.com/office/drawing/2014/main" id="{AE6AE097-C0D7-4FC3-B40A-CD0332B631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6" y="2416"/>
                <a:ext cx="10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0000CC"/>
                    </a:solidFill>
                  </a:rPr>
                  <a:t>Parity symbols</a:t>
                </a:r>
              </a:p>
            </p:txBody>
          </p:sp>
          <p:sp>
            <p:nvSpPr>
              <p:cNvPr id="31764" name="Rectangle 20">
                <a:extLst>
                  <a:ext uri="{FF2B5EF4-FFF2-40B4-BE49-F238E27FC236}">
                    <a16:creationId xmlns:a16="http://schemas.microsoft.com/office/drawing/2014/main" id="{9F15F722-BDFE-400D-BFD9-76E16A9B6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" y="2092"/>
                <a:ext cx="463" cy="19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66" name="Rectangle 22">
              <a:extLst>
                <a:ext uri="{FF2B5EF4-FFF2-40B4-BE49-F238E27FC236}">
                  <a16:creationId xmlns:a16="http://schemas.microsoft.com/office/drawing/2014/main" id="{E3BD20AA-40C2-476B-A10F-9440500CD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418"/>
              <a:ext cx="463" cy="19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Rectangle 23">
              <a:extLst>
                <a:ext uri="{FF2B5EF4-FFF2-40B4-BE49-F238E27FC236}">
                  <a16:creationId xmlns:a16="http://schemas.microsoft.com/office/drawing/2014/main" id="{248E7390-F05F-4EA9-B2EB-6F355A2A5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" y="2418"/>
              <a:ext cx="463" cy="19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Rectangle 24">
              <a:extLst>
                <a:ext uri="{FF2B5EF4-FFF2-40B4-BE49-F238E27FC236}">
                  <a16:creationId xmlns:a16="http://schemas.microsoft.com/office/drawing/2014/main" id="{5FC718D5-55E0-44A3-98A3-2FD3A760B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2418"/>
              <a:ext cx="463" cy="19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AutoShape 25">
              <a:extLst>
                <a:ext uri="{FF2B5EF4-FFF2-40B4-BE49-F238E27FC236}">
                  <a16:creationId xmlns:a16="http://schemas.microsoft.com/office/drawing/2014/main" id="{00BA2590-5B4B-4D6A-8A6B-9E9C212804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98" y="1914"/>
              <a:ext cx="97" cy="1557"/>
            </a:xfrm>
            <a:prstGeom prst="rightBrace">
              <a:avLst>
                <a:gd name="adj1" fmla="val 13376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Text Box 26">
              <a:extLst>
                <a:ext uri="{FF2B5EF4-FFF2-40B4-BE49-F238E27FC236}">
                  <a16:creationId xmlns:a16="http://schemas.microsoft.com/office/drawing/2014/main" id="{67220859-9A42-4DFF-ADB3-8E5642F9B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" y="2742"/>
              <a:ext cx="15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CC"/>
                  </a:solidFill>
                </a:rPr>
                <a:t>Data symbols</a:t>
              </a:r>
            </a:p>
          </p:txBody>
        </p:sp>
        <p:sp>
          <p:nvSpPr>
            <p:cNvPr id="31771" name="Line 27">
              <a:extLst>
                <a:ext uri="{FF2B5EF4-FFF2-40B4-BE49-F238E27FC236}">
                  <a16:creationId xmlns:a16="http://schemas.microsoft.com/office/drawing/2014/main" id="{972A388C-741E-4E03-8D41-4334DA3876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2054"/>
              <a:ext cx="624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Rectangle 28">
              <a:extLst>
                <a:ext uri="{FF2B5EF4-FFF2-40B4-BE49-F238E27FC236}">
                  <a16:creationId xmlns:a16="http://schemas.microsoft.com/office/drawing/2014/main" id="{CB2561EF-26DC-41CC-87E9-30F9D8698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342"/>
              <a:ext cx="283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Text Box 29">
              <a:extLst>
                <a:ext uri="{FF2B5EF4-FFF2-40B4-BE49-F238E27FC236}">
                  <a16:creationId xmlns:a16="http://schemas.microsoft.com/office/drawing/2014/main" id="{77DF8EB8-55AB-4722-A2F9-EB9E64B6C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102"/>
              <a:ext cx="11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CC"/>
                  </a:solidFill>
                </a:rPr>
                <a:t>base conv. 2-&gt;s</a:t>
              </a:r>
            </a:p>
          </p:txBody>
        </p:sp>
        <p:sp>
          <p:nvSpPr>
            <p:cNvPr id="31774" name="Line 30">
              <a:extLst>
                <a:ext uri="{FF2B5EF4-FFF2-40B4-BE49-F238E27FC236}">
                  <a16:creationId xmlns:a16="http://schemas.microsoft.com/office/drawing/2014/main" id="{8CF9497C-FB94-42CD-B501-A2BA4D2F71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2054"/>
              <a:ext cx="192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31">
              <a:extLst>
                <a:ext uri="{FF2B5EF4-FFF2-40B4-BE49-F238E27FC236}">
                  <a16:creationId xmlns:a16="http://schemas.microsoft.com/office/drawing/2014/main" id="{9B456D99-1DD2-46EE-8906-78CEDC4AA1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054"/>
              <a:ext cx="288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98" name="Group 54">
            <a:extLst>
              <a:ext uri="{FF2B5EF4-FFF2-40B4-BE49-F238E27FC236}">
                <a16:creationId xmlns:a16="http://schemas.microsoft.com/office/drawing/2014/main" id="{E90609AF-5887-49C7-8DFA-9EE7E266358D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260725"/>
            <a:ext cx="4495800" cy="3079750"/>
            <a:chOff x="2304" y="2054"/>
            <a:chExt cx="2832" cy="1940"/>
          </a:xfrm>
        </p:grpSpPr>
        <p:sp>
          <p:nvSpPr>
            <p:cNvPr id="31777" name="Line 33">
              <a:extLst>
                <a:ext uri="{FF2B5EF4-FFF2-40B4-BE49-F238E27FC236}">
                  <a16:creationId xmlns:a16="http://schemas.microsoft.com/office/drawing/2014/main" id="{8D749E2D-15EA-45B6-93B2-D2A73C287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976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78" name="Group 34">
              <a:extLst>
                <a:ext uri="{FF2B5EF4-FFF2-40B4-BE49-F238E27FC236}">
                  <a16:creationId xmlns:a16="http://schemas.microsoft.com/office/drawing/2014/main" id="{6B7889B4-1370-4FD5-8D44-10BE3A0DD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3304"/>
              <a:ext cx="2736" cy="690"/>
              <a:chOff x="1632" y="2256"/>
              <a:chExt cx="3120" cy="1023"/>
            </a:xfrm>
          </p:grpSpPr>
          <p:sp>
            <p:nvSpPr>
              <p:cNvPr id="31779" name="Rectangle 35">
                <a:extLst>
                  <a:ext uri="{FF2B5EF4-FFF2-40B4-BE49-F238E27FC236}">
                    <a16:creationId xmlns:a16="http://schemas.microsoft.com/office/drawing/2014/main" id="{A00FBA0F-4BD6-43AD-81C9-7CD811592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52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0" name="Rectangle 36">
                <a:extLst>
                  <a:ext uri="{FF2B5EF4-FFF2-40B4-BE49-F238E27FC236}">
                    <a16:creationId xmlns:a16="http://schemas.microsoft.com/office/drawing/2014/main" id="{3E59ABAF-01AD-41AB-AD6D-B6FA52157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2256"/>
                <a:ext cx="52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1" name="Rectangle 37">
                <a:extLst>
                  <a:ext uri="{FF2B5EF4-FFF2-40B4-BE49-F238E27FC236}">
                    <a16:creationId xmlns:a16="http://schemas.microsoft.com/office/drawing/2014/main" id="{5016A0AF-8F35-4C1B-83D2-DC58F3469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256"/>
                <a:ext cx="52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2" name="Rectangle 38">
                <a:extLst>
                  <a:ext uri="{FF2B5EF4-FFF2-40B4-BE49-F238E27FC236}">
                    <a16:creationId xmlns:a16="http://schemas.microsoft.com/office/drawing/2014/main" id="{3456B86B-59FE-4499-8D06-604518493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256"/>
                <a:ext cx="52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3" name="AutoShape 39">
                <a:extLst>
                  <a:ext uri="{FF2B5EF4-FFF2-40B4-BE49-F238E27FC236}">
                    <a16:creationId xmlns:a16="http://schemas.microsoft.com/office/drawing/2014/main" id="{60CC5E75-8BFE-43E3-B701-1C8EC61C42D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448" y="1776"/>
                <a:ext cx="144" cy="1776"/>
              </a:xfrm>
              <a:prstGeom prst="rightBrace">
                <a:avLst>
                  <a:gd name="adj1" fmla="val 10277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4" name="Text Box 40">
                <a:extLst>
                  <a:ext uri="{FF2B5EF4-FFF2-40B4-BE49-F238E27FC236}">
                    <a16:creationId xmlns:a16="http://schemas.microsoft.com/office/drawing/2014/main" id="{9813C724-A012-452F-B7F2-9F52096F68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2737"/>
                <a:ext cx="1728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0000CC"/>
                    </a:solidFill>
                  </a:rPr>
                  <a:t>Data as nCm symbols</a:t>
                </a:r>
              </a:p>
            </p:txBody>
          </p:sp>
          <p:sp>
            <p:nvSpPr>
              <p:cNvPr id="31785" name="AutoShape 41">
                <a:extLst>
                  <a:ext uri="{FF2B5EF4-FFF2-40B4-BE49-F238E27FC236}">
                    <a16:creationId xmlns:a16="http://schemas.microsoft.com/office/drawing/2014/main" id="{7F7BF517-FE09-43E0-8F53-1063E5EB2AA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008" y="2088"/>
                <a:ext cx="144" cy="1152"/>
              </a:xfrm>
              <a:prstGeom prst="rightBrace">
                <a:avLst>
                  <a:gd name="adj1" fmla="val 666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6" name="Text Box 42">
                <a:extLst>
                  <a:ext uri="{FF2B5EF4-FFF2-40B4-BE49-F238E27FC236}">
                    <a16:creationId xmlns:a16="http://schemas.microsoft.com/office/drawing/2014/main" id="{950D2DD7-575A-4A05-A500-F8436B035B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2737"/>
                <a:ext cx="1248" cy="5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0000CC"/>
                    </a:solidFill>
                  </a:rPr>
                  <a:t>Parity as nCm symbols</a:t>
                </a:r>
              </a:p>
            </p:txBody>
          </p:sp>
          <p:sp>
            <p:nvSpPr>
              <p:cNvPr id="31787" name="Rectangle 43">
                <a:extLst>
                  <a:ext uri="{FF2B5EF4-FFF2-40B4-BE49-F238E27FC236}">
                    <a16:creationId xmlns:a16="http://schemas.microsoft.com/office/drawing/2014/main" id="{528E9ACF-6FBF-470E-95CA-7ECC9FA4C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256"/>
                <a:ext cx="52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88" name="Rectangle 44">
              <a:extLst>
                <a:ext uri="{FF2B5EF4-FFF2-40B4-BE49-F238E27FC236}">
                  <a16:creationId xmlns:a16="http://schemas.microsoft.com/office/drawing/2014/main" id="{6DF74F22-DEA0-427F-B9F8-83E801109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226"/>
              <a:ext cx="2832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Text Box 45">
              <a:extLst>
                <a:ext uri="{FF2B5EF4-FFF2-40B4-BE49-F238E27FC236}">
                  <a16:creationId xmlns:a16="http://schemas.microsoft.com/office/drawing/2014/main" id="{20F462E5-C823-40F1-835B-C23BF83CE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419"/>
              <a:ext cx="11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CC"/>
                  </a:solidFill>
                </a:rPr>
                <a:t>base conv. 2-&gt;c</a:t>
              </a:r>
            </a:p>
          </p:txBody>
        </p:sp>
        <p:sp>
          <p:nvSpPr>
            <p:cNvPr id="31790" name="Line 46">
              <a:extLst>
                <a:ext uri="{FF2B5EF4-FFF2-40B4-BE49-F238E27FC236}">
                  <a16:creationId xmlns:a16="http://schemas.microsoft.com/office/drawing/2014/main" id="{5B1512B4-9C2C-4417-8312-94EE06498B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2054"/>
              <a:ext cx="240" cy="9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Line 47">
              <a:extLst>
                <a:ext uri="{FF2B5EF4-FFF2-40B4-BE49-F238E27FC236}">
                  <a16:creationId xmlns:a16="http://schemas.microsoft.com/office/drawing/2014/main" id="{2B0B7FE0-278E-4A0A-B344-2F2BC4256B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4" y="2976"/>
              <a:ext cx="91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Line 48">
              <a:extLst>
                <a:ext uri="{FF2B5EF4-FFF2-40B4-BE49-F238E27FC236}">
                  <a16:creationId xmlns:a16="http://schemas.microsoft.com/office/drawing/2014/main" id="{1C50171D-9F33-4E40-B1B1-97586B9C63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4" y="2976"/>
              <a:ext cx="4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Line 49">
              <a:extLst>
                <a:ext uri="{FF2B5EF4-FFF2-40B4-BE49-F238E27FC236}">
                  <a16:creationId xmlns:a16="http://schemas.microsoft.com/office/drawing/2014/main" id="{B76EDA62-6B39-4249-AB03-684322FC2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Line 50">
              <a:extLst>
                <a:ext uri="{FF2B5EF4-FFF2-40B4-BE49-F238E27FC236}">
                  <a16:creationId xmlns:a16="http://schemas.microsoft.com/office/drawing/2014/main" id="{0D4863E6-06D2-42F9-B528-B3305117B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976"/>
              <a:ext cx="4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Line 51">
              <a:extLst>
                <a:ext uri="{FF2B5EF4-FFF2-40B4-BE49-F238E27FC236}">
                  <a16:creationId xmlns:a16="http://schemas.microsoft.com/office/drawing/2014/main" id="{F3BFEEB3-3569-4AEF-92A0-7D89C0BCB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976"/>
              <a:ext cx="110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D2D93C6-8308-49E3-BC9F-7CDBBCA806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9138BABE-0B14-43C7-8BD9-7CA3F44F5AE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CECADA9-C65F-4712-BB2A-D82766277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Code Rate and Overhead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0438375-328B-4A99-8F2D-946C0D490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LHECC codes are defined as (nCm,n,k,d</a:t>
            </a:r>
            <a:r>
              <a:rPr lang="en-US" altLang="en-US" baseline="-25000"/>
              <a:t>h</a:t>
            </a:r>
            <a:r>
              <a:rPr lang="en-US" altLang="en-US"/>
              <a:t>,s,c,d</a:t>
            </a:r>
            <a:r>
              <a:rPr lang="en-US" altLang="en-US" baseline="-25000"/>
              <a:t>l</a:t>
            </a:r>
            <a:r>
              <a:rPr lang="en-US" altLang="en-US"/>
              <a:t>) codes</a:t>
            </a:r>
          </a:p>
          <a:p>
            <a:r>
              <a:rPr lang="en-US" altLang="en-US"/>
              <a:t>High-level code: k*log</a:t>
            </a:r>
            <a:r>
              <a:rPr lang="en-US" altLang="en-US" baseline="-25000"/>
              <a:t>2</a:t>
            </a:r>
            <a:r>
              <a:rPr lang="en-US" altLang="en-US"/>
              <a:t>(s) bits</a:t>
            </a:r>
          </a:p>
          <a:p>
            <a:r>
              <a:rPr lang="en-US" altLang="en-US"/>
              <a:t>Low-level code: n*log</a:t>
            </a:r>
            <a:r>
              <a:rPr lang="en-US" altLang="en-US" baseline="-25000"/>
              <a:t>2</a:t>
            </a:r>
            <a:r>
              <a:rPr lang="en-US" altLang="en-US"/>
              <a:t>(c) bits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Advantages over traditional block ECC:</a:t>
            </a:r>
          </a:p>
          <a:p>
            <a:pPr lvl="1"/>
            <a:r>
              <a:rPr lang="en-US" altLang="en-US"/>
              <a:t>Requires less number of parity symbols for correction</a:t>
            </a:r>
          </a:p>
          <a:p>
            <a:pPr lvl="1"/>
            <a:r>
              <a:rPr lang="en-US" altLang="en-US"/>
              <a:t>Parity symbols carry data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9A73F2BF-C1EF-46A1-9AC0-6A2B3B587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772" name="Object 4">
            <a:extLst>
              <a:ext uri="{FF2B5EF4-FFF2-40B4-BE49-F238E27FC236}">
                <a16:creationId xmlns:a16="http://schemas.microsoft.com/office/drawing/2014/main" id="{7DD379C4-548A-4B98-A075-702DB35B87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38" y="2895600"/>
          <a:ext cx="404653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34880" imgH="431640" progId="Equation.3">
                  <p:embed/>
                </p:oleObj>
              </mc:Choice>
              <mc:Fallback>
                <p:oleObj name="Equation" r:id="rId2" imgW="22348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2895600"/>
                        <a:ext cx="4046537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Rectangle 7">
            <a:extLst>
              <a:ext uri="{FF2B5EF4-FFF2-40B4-BE49-F238E27FC236}">
                <a16:creationId xmlns:a16="http://schemas.microsoft.com/office/drawing/2014/main" id="{E1F8E875-3274-4477-BA13-9C322197D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774" name="Object 6">
            <a:extLst>
              <a:ext uri="{FF2B5EF4-FFF2-40B4-BE49-F238E27FC236}">
                <a16:creationId xmlns:a16="http://schemas.microsoft.com/office/drawing/2014/main" id="{6D88AE27-76E9-4FD5-B38D-C3FFE9B9A7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65650" y="2867025"/>
          <a:ext cx="42037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440" imgH="431640" progId="Equation.3">
                  <p:embed/>
                </p:oleObj>
              </mc:Choice>
              <mc:Fallback>
                <p:oleObj name="Equation" r:id="rId4" imgW="226044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2867025"/>
                        <a:ext cx="420370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Rectangle 9">
            <a:extLst>
              <a:ext uri="{FF2B5EF4-FFF2-40B4-BE49-F238E27FC236}">
                <a16:creationId xmlns:a16="http://schemas.microsoft.com/office/drawing/2014/main" id="{F6B10F1C-4B66-4145-9343-22292B0C5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776" name="Object 8">
            <a:extLst>
              <a:ext uri="{FF2B5EF4-FFF2-40B4-BE49-F238E27FC236}">
                <a16:creationId xmlns:a16="http://schemas.microsoft.com/office/drawing/2014/main" id="{2D0B3B64-4654-4CC4-ADAC-E6AEF5A934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4188" y="3962400"/>
          <a:ext cx="33845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17360" imgH="228600" progId="Equation.3">
                  <p:embed/>
                </p:oleObj>
              </mc:Choice>
              <mc:Fallback>
                <p:oleObj name="Equation" r:id="rId6" imgW="191736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3962400"/>
                        <a:ext cx="338455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411E0-2DB8-422E-B41C-D5648B6515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785EAA87-B403-47A3-817E-815DBE061AD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03E5DEFA-15C5-4FBE-86CC-E8BEEECF41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C0423178-E9FA-4C33-8D87-E9E25D902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New class of error control codes</a:t>
            </a:r>
          </a:p>
          <a:p>
            <a:endParaRPr lang="en-US" altLang="en-US" sz="2000"/>
          </a:p>
          <a:p>
            <a:pPr lvl="1"/>
            <a:r>
              <a:rPr lang="en-US" altLang="en-US" sz="1800"/>
              <a:t>“Lightweight Hierarchical Error Control Codes”</a:t>
            </a:r>
          </a:p>
          <a:p>
            <a:pPr lvl="1"/>
            <a:endParaRPr lang="en-US" altLang="en-US" sz="1800"/>
          </a:p>
          <a:p>
            <a:pPr lvl="1"/>
            <a:r>
              <a:rPr lang="en-US" altLang="en-US" sz="1800"/>
              <a:t>Applicable to system-level interconnect</a:t>
            </a:r>
          </a:p>
          <a:p>
            <a:endParaRPr lang="en-US" altLang="en-US" sz="2000"/>
          </a:p>
          <a:p>
            <a:pPr lvl="1"/>
            <a:r>
              <a:rPr lang="en-US" altLang="en-US" sz="1800"/>
              <a:t>Operates over new high-performance system-level interconnect technology</a:t>
            </a:r>
          </a:p>
          <a:p>
            <a:pPr lvl="2"/>
            <a:r>
              <a:rPr lang="en-US" altLang="en-US" sz="1600"/>
              <a:t>“Multi-Bit Differential Signaling (MBDS)”</a:t>
            </a:r>
          </a:p>
          <a:p>
            <a:pPr lvl="1"/>
            <a:endParaRPr lang="en-US" altLang="en-US" sz="1800"/>
          </a:p>
          <a:p>
            <a:pPr lvl="1"/>
            <a:r>
              <a:rPr lang="en-US" altLang="en-US" sz="1800"/>
              <a:t>Uses inherent properties of MBDS to achieve error control while requiring minimal data and logic overhead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3E5A5E1C-A56E-4421-AC0C-D8697A79DC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CF9F67AD-CAD3-4880-B752-CA6424086BC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8928" name="Rectangle 16">
            <a:extLst>
              <a:ext uri="{FF2B5EF4-FFF2-40B4-BE49-F238E27FC236}">
                <a16:creationId xmlns:a16="http://schemas.microsoft.com/office/drawing/2014/main" id="{366CCAAA-BB85-4942-B515-F7432222C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Example #1:  Encoding</a:t>
            </a:r>
          </a:p>
        </p:txBody>
      </p:sp>
      <p:sp>
        <p:nvSpPr>
          <p:cNvPr id="38929" name="Rectangle 17">
            <a:extLst>
              <a:ext uri="{FF2B5EF4-FFF2-40B4-BE49-F238E27FC236}">
                <a16:creationId xmlns:a16="http://schemas.microsoft.com/office/drawing/2014/main" id="{CD92D712-BF78-4CD3-B7C7-C2A7040F2C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29000" cy="4343400"/>
          </a:xfrm>
        </p:spPr>
        <p:txBody>
          <a:bodyPr/>
          <a:lstStyle/>
          <a:p>
            <a:r>
              <a:rPr lang="en-US" altLang="en-US" sz="1900"/>
              <a:t>Assume 3 x 4c2 channels</a:t>
            </a:r>
          </a:p>
          <a:p>
            <a:pPr marL="669925" lvl="1" indent="-325438"/>
            <a:r>
              <a:rPr lang="en-US" altLang="en-US"/>
              <a:t>Low level</a:t>
            </a:r>
          </a:p>
          <a:p>
            <a:pPr marL="1022350" lvl="2" indent="-350838"/>
            <a:r>
              <a:rPr lang="en-US" altLang="en-US"/>
              <a:t>s=3, c=2</a:t>
            </a:r>
          </a:p>
          <a:p>
            <a:pPr marL="669925" lvl="1" indent="-325438"/>
            <a:r>
              <a:rPr lang="en-US" altLang="en-US"/>
              <a:t>High level</a:t>
            </a:r>
          </a:p>
          <a:p>
            <a:pPr marL="1022350" lvl="2" indent="-350838"/>
            <a:r>
              <a:rPr lang="en-US" altLang="en-US"/>
              <a:t>(3,2) checksum code</a:t>
            </a:r>
          </a:p>
          <a:p>
            <a:pPr marL="669925" lvl="1" indent="-325438"/>
            <a:r>
              <a:rPr lang="en-US" altLang="en-US"/>
              <a:t>s-data</a:t>
            </a:r>
          </a:p>
          <a:p>
            <a:pPr marL="1022350" lvl="2" indent="-350838"/>
            <a:r>
              <a:rPr lang="en-US" altLang="en-US"/>
              <a:t>3</a:t>
            </a:r>
            <a:r>
              <a:rPr lang="en-US" altLang="en-US" baseline="30000"/>
              <a:t>2</a:t>
            </a:r>
            <a:r>
              <a:rPr lang="en-US" altLang="en-US"/>
              <a:t> = 9 cw (3 bits)</a:t>
            </a:r>
          </a:p>
          <a:p>
            <a:pPr marL="669925" lvl="1" indent="-325438"/>
            <a:r>
              <a:rPr lang="en-US" altLang="en-US"/>
              <a:t>c-data </a:t>
            </a:r>
          </a:p>
          <a:p>
            <a:pPr marL="1022350" lvl="2" indent="-350838"/>
            <a:r>
              <a:rPr lang="en-US" altLang="en-US"/>
              <a:t>2</a:t>
            </a:r>
            <a:r>
              <a:rPr lang="en-US" altLang="en-US" baseline="30000"/>
              <a:t>3</a:t>
            </a:r>
            <a:r>
              <a:rPr lang="en-US" altLang="en-US"/>
              <a:t> = 8 cw (3 bits)</a:t>
            </a:r>
          </a:p>
          <a:p>
            <a:pPr marL="669925" lvl="1" indent="-325438"/>
            <a:r>
              <a:rPr lang="en-US" altLang="en-US"/>
              <a:t>6 bits / 12 wires</a:t>
            </a:r>
          </a:p>
          <a:p>
            <a:pPr marL="669925" lvl="1" indent="-325438"/>
            <a:r>
              <a:rPr lang="en-US" altLang="en-US"/>
              <a:t>rel=1.0, abs=0.5, oh=0</a:t>
            </a:r>
          </a:p>
          <a:p>
            <a:pPr marL="669925" lvl="1" indent="-325438"/>
            <a:r>
              <a:rPr lang="en-US" altLang="en-US"/>
              <a:t>Can correct one bit error within 1 symbol</a:t>
            </a:r>
          </a:p>
        </p:txBody>
      </p:sp>
      <p:grpSp>
        <p:nvGrpSpPr>
          <p:cNvPr id="38930" name="Group 18">
            <a:extLst>
              <a:ext uri="{FF2B5EF4-FFF2-40B4-BE49-F238E27FC236}">
                <a16:creationId xmlns:a16="http://schemas.microsoft.com/office/drawing/2014/main" id="{8A2728FE-6275-4383-B1EA-A20482A3F384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14488"/>
            <a:ext cx="3429000" cy="1433512"/>
            <a:chOff x="2736" y="672"/>
            <a:chExt cx="2160" cy="903"/>
          </a:xfrm>
        </p:grpSpPr>
        <p:sp>
          <p:nvSpPr>
            <p:cNvPr id="38931" name="Rectangle 19">
              <a:extLst>
                <a:ext uri="{FF2B5EF4-FFF2-40B4-BE49-F238E27FC236}">
                  <a16:creationId xmlns:a16="http://schemas.microsoft.com/office/drawing/2014/main" id="{5DE9C379-0137-4EBF-AC7D-06115D06A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672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1600">
                  <a:solidFill>
                    <a:srgbClr val="0000CC"/>
                  </a:solidFill>
                  <a:latin typeface="Verdana" panose="020B0604030504040204" pitchFamily="34" charset="0"/>
                </a:defRPr>
              </a:lvl1pPr>
              <a:lvl2pPr marL="669925" indent="-325438">
                <a:spcBef>
                  <a:spcPct val="20000"/>
                </a:spcBef>
                <a:buChar char="–"/>
                <a:defRPr sz="1400">
                  <a:solidFill>
                    <a:srgbClr val="0000CC"/>
                  </a:solidFill>
                  <a:latin typeface="Verdana" panose="020B0604030504040204" pitchFamily="34" charset="0"/>
                </a:defRPr>
              </a:lvl2pPr>
              <a:lvl3pPr marL="1022350" indent="-350838">
                <a:spcBef>
                  <a:spcPct val="20000"/>
                </a:spcBef>
                <a:buChar char="•"/>
                <a:defRPr sz="1200">
                  <a:solidFill>
                    <a:srgbClr val="0000CC"/>
                  </a:solidFill>
                  <a:latin typeface="Verdana" panose="020B0604030504040204" pitchFamily="34" charset="0"/>
                </a:defRPr>
              </a:lvl3pPr>
              <a:lvl4pPr marL="1339850" indent="-315913">
                <a:spcBef>
                  <a:spcPct val="20000"/>
                </a:spcBef>
                <a:buChar char="–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4pPr>
              <a:lvl5pPr marL="1681163" indent="-339725">
                <a:spcBef>
                  <a:spcPct val="20000"/>
                </a:spcBef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5pPr>
              <a:lvl6pPr marL="2138363" indent="-339725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6pPr>
              <a:lvl7pPr marL="2595563" indent="-339725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7pPr>
              <a:lvl8pPr marL="3052763" indent="-339725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8pPr>
              <a:lvl9pPr marL="3509963" indent="-339725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 sz="1500"/>
                <a:t>Encode </a:t>
              </a:r>
              <a:r>
                <a:rPr lang="en-US" altLang="en-US" sz="1500">
                  <a:solidFill>
                    <a:srgbClr val="FF0000"/>
                  </a:solidFill>
                </a:rPr>
                <a:t>111</a:t>
              </a:r>
              <a:r>
                <a:rPr lang="en-US" altLang="en-US" sz="1500">
                  <a:solidFill>
                    <a:srgbClr val="66FF33"/>
                  </a:solidFill>
                </a:rPr>
                <a:t>101</a:t>
              </a:r>
              <a:r>
                <a:rPr lang="en-US" altLang="en-US" sz="1500"/>
                <a:t>…</a:t>
              </a:r>
            </a:p>
          </p:txBody>
        </p:sp>
        <p:grpSp>
          <p:nvGrpSpPr>
            <p:cNvPr id="38932" name="Group 20">
              <a:extLst>
                <a:ext uri="{FF2B5EF4-FFF2-40B4-BE49-F238E27FC236}">
                  <a16:creationId xmlns:a16="http://schemas.microsoft.com/office/drawing/2014/main" id="{A2FDFA22-3441-4160-957C-1B3120D088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921"/>
              <a:ext cx="1488" cy="654"/>
              <a:chOff x="2976" y="921"/>
              <a:chExt cx="1488" cy="654"/>
            </a:xfrm>
          </p:grpSpPr>
          <p:sp>
            <p:nvSpPr>
              <p:cNvPr id="38933" name="Text Box 21">
                <a:extLst>
                  <a:ext uri="{FF2B5EF4-FFF2-40B4-BE49-F238E27FC236}">
                    <a16:creationId xmlns:a16="http://schemas.microsoft.com/office/drawing/2014/main" id="{82A61717-1641-4044-80C7-965F81C110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338"/>
                <a:ext cx="432" cy="23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2</a:t>
                </a:r>
              </a:p>
            </p:txBody>
          </p:sp>
          <p:sp>
            <p:nvSpPr>
              <p:cNvPr id="38934" name="Text Box 22">
                <a:extLst>
                  <a:ext uri="{FF2B5EF4-FFF2-40B4-BE49-F238E27FC236}">
                    <a16:creationId xmlns:a16="http://schemas.microsoft.com/office/drawing/2014/main" id="{2E76AB5A-7B5F-4F91-B7C4-492C9C6EBC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1338"/>
                <a:ext cx="432" cy="23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1</a:t>
                </a:r>
              </a:p>
            </p:txBody>
          </p:sp>
          <p:sp>
            <p:nvSpPr>
              <p:cNvPr id="38935" name="Text Box 23">
                <a:extLst>
                  <a:ext uri="{FF2B5EF4-FFF2-40B4-BE49-F238E27FC236}">
                    <a16:creationId xmlns:a16="http://schemas.microsoft.com/office/drawing/2014/main" id="{138510A6-CADA-4F2C-A099-D96FF3EFEE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1338"/>
                <a:ext cx="432" cy="2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38936" name="Text Box 24">
                <a:extLst>
                  <a:ext uri="{FF2B5EF4-FFF2-40B4-BE49-F238E27FC236}">
                    <a16:creationId xmlns:a16="http://schemas.microsoft.com/office/drawing/2014/main" id="{33A50381-9537-4890-9B77-86C1EE6E4D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921"/>
                <a:ext cx="9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111</a:t>
                </a:r>
                <a:r>
                  <a:rPr lang="en-US" altLang="en-US" baseline="-25000">
                    <a:solidFill>
                      <a:srgbClr val="FF0000"/>
                    </a:solidFill>
                  </a:rPr>
                  <a:t>2</a:t>
                </a:r>
                <a:r>
                  <a:rPr lang="en-US" altLang="en-US">
                    <a:solidFill>
                      <a:srgbClr val="FF0000"/>
                    </a:solidFill>
                  </a:rPr>
                  <a:t> = 21</a:t>
                </a:r>
                <a:r>
                  <a:rPr lang="en-US" altLang="en-US" baseline="-2500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38937" name="AutoShape 25">
                <a:extLst>
                  <a:ext uri="{FF2B5EF4-FFF2-40B4-BE49-F238E27FC236}">
                    <a16:creationId xmlns:a16="http://schemas.microsoft.com/office/drawing/2014/main" id="{A8ED24C0-E1CA-406F-AF87-AF39569C5E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384" y="735"/>
                <a:ext cx="144" cy="960"/>
              </a:xfrm>
              <a:prstGeom prst="rightBrace">
                <a:avLst>
                  <a:gd name="adj1" fmla="val 55556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8938" name="Group 26">
            <a:extLst>
              <a:ext uri="{FF2B5EF4-FFF2-40B4-BE49-F238E27FC236}">
                <a16:creationId xmlns:a16="http://schemas.microsoft.com/office/drawing/2014/main" id="{E0A90E61-A683-4B11-BD3F-D4B9AD038FF3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281363"/>
            <a:ext cx="4191000" cy="985837"/>
            <a:chOff x="2784" y="1824"/>
            <a:chExt cx="2640" cy="621"/>
          </a:xfrm>
        </p:grpSpPr>
        <p:grpSp>
          <p:nvGrpSpPr>
            <p:cNvPr id="38939" name="Group 27">
              <a:extLst>
                <a:ext uri="{FF2B5EF4-FFF2-40B4-BE49-F238E27FC236}">
                  <a16:creationId xmlns:a16="http://schemas.microsoft.com/office/drawing/2014/main" id="{31AB1467-3B28-46E2-BBE8-7735C97E4C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208"/>
              <a:ext cx="1488" cy="237"/>
              <a:chOff x="3168" y="2307"/>
              <a:chExt cx="1488" cy="237"/>
            </a:xfrm>
          </p:grpSpPr>
          <p:sp>
            <p:nvSpPr>
              <p:cNvPr id="38940" name="Text Box 28">
                <a:extLst>
                  <a:ext uri="{FF2B5EF4-FFF2-40B4-BE49-F238E27FC236}">
                    <a16:creationId xmlns:a16="http://schemas.microsoft.com/office/drawing/2014/main" id="{668A3A31-B4EE-4495-A9E2-6E4D17BA30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307"/>
                <a:ext cx="432" cy="23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2</a:t>
                </a:r>
              </a:p>
            </p:txBody>
          </p:sp>
          <p:sp>
            <p:nvSpPr>
              <p:cNvPr id="38941" name="Text Box 29">
                <a:extLst>
                  <a:ext uri="{FF2B5EF4-FFF2-40B4-BE49-F238E27FC236}">
                    <a16:creationId xmlns:a16="http://schemas.microsoft.com/office/drawing/2014/main" id="{613BC53F-B093-462E-B048-BA27FC5829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2307"/>
                <a:ext cx="432" cy="23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1</a:t>
                </a:r>
              </a:p>
            </p:txBody>
          </p:sp>
          <p:sp>
            <p:nvSpPr>
              <p:cNvPr id="38942" name="Text Box 30">
                <a:extLst>
                  <a:ext uri="{FF2B5EF4-FFF2-40B4-BE49-F238E27FC236}">
                    <a16:creationId xmlns:a16="http://schemas.microsoft.com/office/drawing/2014/main" id="{FEE9EEB4-193E-4AC8-9371-9F90B28E80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4" y="2307"/>
                <a:ext cx="432" cy="2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0</a:t>
                </a:r>
              </a:p>
            </p:txBody>
          </p:sp>
        </p:grpSp>
        <p:sp>
          <p:nvSpPr>
            <p:cNvPr id="38943" name="Rectangle 31">
              <a:extLst>
                <a:ext uri="{FF2B5EF4-FFF2-40B4-BE49-F238E27FC236}">
                  <a16:creationId xmlns:a16="http://schemas.microsoft.com/office/drawing/2014/main" id="{499A2923-A131-4F03-95D1-5EF5CB667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824"/>
              <a:ext cx="26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1600">
                  <a:solidFill>
                    <a:srgbClr val="0000CC"/>
                  </a:solidFill>
                  <a:latin typeface="Verdana" panose="020B0604030504040204" pitchFamily="34" charset="0"/>
                </a:defRPr>
              </a:lvl1pPr>
              <a:lvl2pPr marL="669925" indent="-325438">
                <a:spcBef>
                  <a:spcPct val="20000"/>
                </a:spcBef>
                <a:buChar char="–"/>
                <a:defRPr sz="1400">
                  <a:solidFill>
                    <a:srgbClr val="0000CC"/>
                  </a:solidFill>
                  <a:latin typeface="Verdana" panose="020B0604030504040204" pitchFamily="34" charset="0"/>
                </a:defRPr>
              </a:lvl2pPr>
              <a:lvl3pPr marL="1022350" indent="-350838">
                <a:spcBef>
                  <a:spcPct val="20000"/>
                </a:spcBef>
                <a:buChar char="•"/>
                <a:defRPr sz="1200">
                  <a:solidFill>
                    <a:srgbClr val="0000CC"/>
                  </a:solidFill>
                  <a:latin typeface="Verdana" panose="020B0604030504040204" pitchFamily="34" charset="0"/>
                </a:defRPr>
              </a:lvl3pPr>
              <a:lvl4pPr marL="1339850" indent="-315913">
                <a:spcBef>
                  <a:spcPct val="20000"/>
                </a:spcBef>
                <a:buChar char="–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4pPr>
              <a:lvl5pPr marL="1681163" indent="-339725">
                <a:spcBef>
                  <a:spcPct val="20000"/>
                </a:spcBef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5pPr>
              <a:lvl6pPr marL="2138363" indent="-339725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6pPr>
              <a:lvl7pPr marL="2595563" indent="-339725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7pPr>
              <a:lvl8pPr marL="3052763" indent="-339725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8pPr>
              <a:lvl9pPr marL="3509963" indent="-339725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 sz="1500"/>
                <a:t>Compute checksum parity…</a:t>
              </a:r>
            </a:p>
          </p:txBody>
        </p:sp>
      </p:grpSp>
      <p:grpSp>
        <p:nvGrpSpPr>
          <p:cNvPr id="38915" name="Group 3">
            <a:extLst>
              <a:ext uri="{FF2B5EF4-FFF2-40B4-BE49-F238E27FC236}">
                <a16:creationId xmlns:a16="http://schemas.microsoft.com/office/drawing/2014/main" id="{1379C3A0-34A4-4911-9F09-306C407A50CE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4454525"/>
            <a:ext cx="4038600" cy="1870075"/>
            <a:chOff x="2400" y="2592"/>
            <a:chExt cx="2544" cy="1178"/>
          </a:xfrm>
        </p:grpSpPr>
        <p:sp>
          <p:nvSpPr>
            <p:cNvPr id="38916" name="Rectangle 4">
              <a:extLst>
                <a:ext uri="{FF2B5EF4-FFF2-40B4-BE49-F238E27FC236}">
                  <a16:creationId xmlns:a16="http://schemas.microsoft.com/office/drawing/2014/main" id="{D38E6ADE-E808-483E-8C36-E142A8F6A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592"/>
              <a:ext cx="2160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1600">
                  <a:solidFill>
                    <a:srgbClr val="0000CC"/>
                  </a:solidFill>
                  <a:latin typeface="Verdana" panose="020B0604030504040204" pitchFamily="34" charset="0"/>
                </a:defRPr>
              </a:lvl1pPr>
              <a:lvl2pPr marL="669925" indent="-325438">
                <a:spcBef>
                  <a:spcPct val="20000"/>
                </a:spcBef>
                <a:buChar char="–"/>
                <a:defRPr sz="1400">
                  <a:solidFill>
                    <a:srgbClr val="0000CC"/>
                  </a:solidFill>
                  <a:latin typeface="Verdana" panose="020B0604030504040204" pitchFamily="34" charset="0"/>
                </a:defRPr>
              </a:lvl2pPr>
              <a:lvl3pPr marL="1022350" indent="-350838">
                <a:spcBef>
                  <a:spcPct val="20000"/>
                </a:spcBef>
                <a:buChar char="•"/>
                <a:defRPr sz="1200">
                  <a:solidFill>
                    <a:srgbClr val="0000CC"/>
                  </a:solidFill>
                  <a:latin typeface="Verdana" panose="020B0604030504040204" pitchFamily="34" charset="0"/>
                </a:defRPr>
              </a:lvl3pPr>
              <a:lvl4pPr marL="1339850" indent="-315913">
                <a:spcBef>
                  <a:spcPct val="20000"/>
                </a:spcBef>
                <a:buChar char="–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4pPr>
              <a:lvl5pPr marL="1681163" indent="-339725">
                <a:spcBef>
                  <a:spcPct val="20000"/>
                </a:spcBef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5pPr>
              <a:lvl6pPr marL="2138363" indent="-339725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6pPr>
              <a:lvl7pPr marL="2595563" indent="-339725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7pPr>
              <a:lvl8pPr marL="3052763" indent="-339725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8pPr>
              <a:lvl9pPr marL="3509963" indent="-339725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 sz="1500"/>
                <a:t>Encode </a:t>
              </a:r>
              <a:r>
                <a:rPr lang="en-US" altLang="en-US" sz="1500">
                  <a:solidFill>
                    <a:srgbClr val="66FF33"/>
                  </a:solidFill>
                </a:rPr>
                <a:t>101</a:t>
              </a:r>
              <a:r>
                <a:rPr lang="en-US" altLang="en-US" sz="1500"/>
                <a:t>…</a:t>
              </a:r>
            </a:p>
          </p:txBody>
        </p:sp>
        <p:sp>
          <p:nvSpPr>
            <p:cNvPr id="38917" name="Text Box 5">
              <a:extLst>
                <a:ext uri="{FF2B5EF4-FFF2-40B4-BE49-F238E27FC236}">
                  <a16:creationId xmlns:a16="http://schemas.microsoft.com/office/drawing/2014/main" id="{4C50EC88-84C9-4A38-9279-341804E4F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552"/>
              <a:ext cx="432" cy="21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2</a:t>
              </a:r>
            </a:p>
          </p:txBody>
        </p:sp>
        <p:sp>
          <p:nvSpPr>
            <p:cNvPr id="38918" name="Text Box 6">
              <a:extLst>
                <a:ext uri="{FF2B5EF4-FFF2-40B4-BE49-F238E27FC236}">
                  <a16:creationId xmlns:a16="http://schemas.microsoft.com/office/drawing/2014/main" id="{7D533FA5-A851-4C8A-A3B1-1631F8AB3E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3552"/>
              <a:ext cx="432" cy="21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1</a:t>
              </a:r>
            </a:p>
          </p:txBody>
        </p:sp>
        <p:sp>
          <p:nvSpPr>
            <p:cNvPr id="38919" name="Text Box 7">
              <a:extLst>
                <a:ext uri="{FF2B5EF4-FFF2-40B4-BE49-F238E27FC236}">
                  <a16:creationId xmlns:a16="http://schemas.microsoft.com/office/drawing/2014/main" id="{F7D3DA9B-E8C7-490C-BD10-3186106BB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3552"/>
              <a:ext cx="432" cy="2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0</a:t>
              </a:r>
            </a:p>
          </p:txBody>
        </p:sp>
        <p:sp>
          <p:nvSpPr>
            <p:cNvPr id="38920" name="Text Box 8">
              <a:extLst>
                <a:ext uri="{FF2B5EF4-FFF2-40B4-BE49-F238E27FC236}">
                  <a16:creationId xmlns:a16="http://schemas.microsoft.com/office/drawing/2014/main" id="{B2F279ED-D352-4B33-B272-1E140A155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336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66FF33"/>
                  </a:solidFill>
                </a:rPr>
                <a:t>1</a:t>
              </a:r>
            </a:p>
          </p:txBody>
        </p:sp>
        <p:sp>
          <p:nvSpPr>
            <p:cNvPr id="38921" name="Text Box 9">
              <a:extLst>
                <a:ext uri="{FF2B5EF4-FFF2-40B4-BE49-F238E27FC236}">
                  <a16:creationId xmlns:a16="http://schemas.microsoft.com/office/drawing/2014/main" id="{19B84903-0D89-4651-BAF3-28C841591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36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66FF33"/>
                  </a:solidFill>
                </a:rPr>
                <a:t>0</a:t>
              </a:r>
            </a:p>
          </p:txBody>
        </p:sp>
        <p:sp>
          <p:nvSpPr>
            <p:cNvPr id="38922" name="Text Box 10">
              <a:extLst>
                <a:ext uri="{FF2B5EF4-FFF2-40B4-BE49-F238E27FC236}">
                  <a16:creationId xmlns:a16="http://schemas.microsoft.com/office/drawing/2014/main" id="{93F76B04-DD28-4A6F-9B6E-53A7E0E61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36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66FF33"/>
                  </a:solidFill>
                </a:rPr>
                <a:t>1</a:t>
              </a:r>
            </a:p>
          </p:txBody>
        </p:sp>
        <p:sp>
          <p:nvSpPr>
            <p:cNvPr id="38923" name="Text Box 11">
              <a:extLst>
                <a:ext uri="{FF2B5EF4-FFF2-40B4-BE49-F238E27FC236}">
                  <a16:creationId xmlns:a16="http://schemas.microsoft.com/office/drawing/2014/main" id="{22B663E6-2114-498C-9A19-58A8E9807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408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bit</a:t>
              </a:r>
            </a:p>
          </p:txBody>
        </p:sp>
        <p:sp>
          <p:nvSpPr>
            <p:cNvPr id="38924" name="Text Box 12">
              <a:extLst>
                <a:ext uri="{FF2B5EF4-FFF2-40B4-BE49-F238E27FC236}">
                  <a16:creationId xmlns:a16="http://schemas.microsoft.com/office/drawing/2014/main" id="{072E064A-7230-490C-B9A8-A7F437D13A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355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sub.</a:t>
              </a:r>
            </a:p>
          </p:txBody>
        </p:sp>
        <p:sp>
          <p:nvSpPr>
            <p:cNvPr id="38925" name="Line 13">
              <a:extLst>
                <a:ext uri="{FF2B5EF4-FFF2-40B4-BE49-F238E27FC236}">
                  <a16:creationId xmlns:a16="http://schemas.microsoft.com/office/drawing/2014/main" id="{B4CFA874-D29B-491D-933E-BC78A1EC6A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5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Line 14">
              <a:extLst>
                <a:ext uri="{FF2B5EF4-FFF2-40B4-BE49-F238E27FC236}">
                  <a16:creationId xmlns:a16="http://schemas.microsoft.com/office/drawing/2014/main" id="{89061B52-648C-495C-A993-D2814F200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64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44" name="Text Box 32">
            <a:extLst>
              <a:ext uri="{FF2B5EF4-FFF2-40B4-BE49-F238E27FC236}">
                <a16:creationId xmlns:a16="http://schemas.microsoft.com/office/drawing/2014/main" id="{F10D6EDF-752D-4E34-976B-935A0BBDB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972175"/>
            <a:ext cx="685800" cy="3460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1001</a:t>
            </a:r>
          </a:p>
        </p:txBody>
      </p:sp>
      <p:sp>
        <p:nvSpPr>
          <p:cNvPr id="38945" name="Text Box 33">
            <a:extLst>
              <a:ext uri="{FF2B5EF4-FFF2-40B4-BE49-F238E27FC236}">
                <a16:creationId xmlns:a16="http://schemas.microsoft.com/office/drawing/2014/main" id="{90033928-EF3F-4474-B38C-8E621F751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972175"/>
            <a:ext cx="685800" cy="3460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0101</a:t>
            </a:r>
          </a:p>
        </p:txBody>
      </p:sp>
      <p:sp>
        <p:nvSpPr>
          <p:cNvPr id="38946" name="Text Box 34">
            <a:extLst>
              <a:ext uri="{FF2B5EF4-FFF2-40B4-BE49-F238E27FC236}">
                <a16:creationId xmlns:a16="http://schemas.microsoft.com/office/drawing/2014/main" id="{B6753A28-7BF9-474A-937A-AAD6C923A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972175"/>
            <a:ext cx="685800" cy="3460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1100</a:t>
            </a:r>
          </a:p>
        </p:txBody>
      </p:sp>
      <p:graphicFrame>
        <p:nvGraphicFramePr>
          <p:cNvPr id="38998" name="Object 86">
            <a:extLst>
              <a:ext uri="{FF2B5EF4-FFF2-40B4-BE49-F238E27FC236}">
                <a16:creationId xmlns:a16="http://schemas.microsoft.com/office/drawing/2014/main" id="{D9875FE5-7047-4E1E-9359-5395170C46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495800"/>
          <a:ext cx="15240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257476" imgH="1009791" progId="Paint.Picture">
                  <p:embed/>
                </p:oleObj>
              </mc:Choice>
              <mc:Fallback>
                <p:oleObj name="Bitmap Image" r:id="rId2" imgW="1257476" imgH="1009791" progId="Paint.Picture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95800"/>
                        <a:ext cx="15240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4" grpId="0" animBg="1"/>
      <p:bldP spid="38945" grpId="0" animBg="1"/>
      <p:bldP spid="389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EFC01996-AA8A-4495-9969-32B59A617E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FB93A60C-8E25-4EA9-A779-372DD198EAF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B311DB2B-C2ED-4DA6-B6A7-E0AC89D15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Example #1:  Decoding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CE8C769-31B2-4E3C-914D-52C79D5BA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52763"/>
            <a:ext cx="8229600" cy="484187"/>
          </a:xfrm>
        </p:spPr>
        <p:txBody>
          <a:bodyPr/>
          <a:lstStyle/>
          <a:p>
            <a:r>
              <a:rPr lang="en-US" altLang="en-US"/>
              <a:t>Assume bit error occurs…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721E08D2-EC89-4B38-991C-AE784410F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648200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0 – 1 = 2 (mod 3)</a:t>
            </a:r>
          </a:p>
          <a:p>
            <a:pPr lvl="1"/>
            <a:r>
              <a:rPr lang="en-US" altLang="en-US"/>
              <a:t>Symbol in error must be 0110 or 1001</a:t>
            </a:r>
          </a:p>
          <a:p>
            <a:pPr lvl="1"/>
            <a:r>
              <a:rPr lang="en-US" altLang="en-US"/>
              <a:t>dist(1101,</a:t>
            </a:r>
            <a:r>
              <a:rPr lang="en-US" altLang="en-US">
                <a:solidFill>
                  <a:srgbClr val="FF0000"/>
                </a:solidFill>
              </a:rPr>
              <a:t>0110</a:t>
            </a:r>
            <a:r>
              <a:rPr lang="en-US" altLang="en-US"/>
              <a:t>) = 3, dist(1101,</a:t>
            </a:r>
            <a:r>
              <a:rPr lang="en-US" altLang="en-US">
                <a:solidFill>
                  <a:srgbClr val="FF0000"/>
                </a:solidFill>
              </a:rPr>
              <a:t>1001</a:t>
            </a:r>
            <a:r>
              <a:rPr lang="en-US" altLang="en-US"/>
              <a:t>) = 1</a:t>
            </a:r>
          </a:p>
          <a:p>
            <a:pPr lvl="1"/>
            <a:r>
              <a:rPr lang="en-US" altLang="en-US"/>
              <a:t>Corrected symbol is </a:t>
            </a:r>
            <a:r>
              <a:rPr lang="en-US" altLang="en-US">
                <a:solidFill>
                  <a:srgbClr val="FF0000"/>
                </a:solidFill>
              </a:rPr>
              <a:t>1001</a:t>
            </a: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0D08A8A3-89AF-44CA-A74B-7B9F49B26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669925" indent="-325438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022350" indent="-350838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339850" indent="-315913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1681163" indent="-339725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900"/>
              <a:t>Decoder:</a:t>
            </a:r>
          </a:p>
          <a:p>
            <a:pPr lvl="1"/>
            <a:r>
              <a:rPr lang="en-US" altLang="en-US"/>
              <a:t>If invalid code word is detected</a:t>
            </a:r>
          </a:p>
          <a:p>
            <a:pPr lvl="2"/>
            <a:r>
              <a:rPr lang="en-US" altLang="en-US"/>
              <a:t>Determine subset</a:t>
            </a:r>
          </a:p>
          <a:p>
            <a:pPr lvl="2"/>
            <a:r>
              <a:rPr lang="en-US" altLang="en-US"/>
              <a:t>Use minimum distance decoder</a:t>
            </a:r>
          </a:p>
        </p:txBody>
      </p:sp>
      <p:grpSp>
        <p:nvGrpSpPr>
          <p:cNvPr id="39961" name="Group 25">
            <a:extLst>
              <a:ext uri="{FF2B5EF4-FFF2-40B4-BE49-F238E27FC236}">
                <a16:creationId xmlns:a16="http://schemas.microsoft.com/office/drawing/2014/main" id="{CB29C048-4D89-41B4-83C9-FBF5B5A302E0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581400"/>
            <a:ext cx="7162800" cy="990600"/>
            <a:chOff x="576" y="2256"/>
            <a:chExt cx="4512" cy="624"/>
          </a:xfrm>
        </p:grpSpPr>
        <p:sp>
          <p:nvSpPr>
            <p:cNvPr id="39943" name="Text Box 7">
              <a:extLst>
                <a:ext uri="{FF2B5EF4-FFF2-40B4-BE49-F238E27FC236}">
                  <a16:creationId xmlns:a16="http://schemas.microsoft.com/office/drawing/2014/main" id="{B12BFD99-1101-4D61-A64C-3C0B995B8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592"/>
              <a:ext cx="432" cy="21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1001</a:t>
              </a:r>
            </a:p>
          </p:txBody>
        </p:sp>
        <p:sp>
          <p:nvSpPr>
            <p:cNvPr id="39944" name="Text Box 8">
              <a:extLst>
                <a:ext uri="{FF2B5EF4-FFF2-40B4-BE49-F238E27FC236}">
                  <a16:creationId xmlns:a16="http://schemas.microsoft.com/office/drawing/2014/main" id="{86C7B49A-0174-41B7-8271-02D791288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592"/>
              <a:ext cx="432" cy="21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0101</a:t>
              </a:r>
            </a:p>
          </p:txBody>
        </p:sp>
        <p:sp>
          <p:nvSpPr>
            <p:cNvPr id="39945" name="Text Box 9">
              <a:extLst>
                <a:ext uri="{FF2B5EF4-FFF2-40B4-BE49-F238E27FC236}">
                  <a16:creationId xmlns:a16="http://schemas.microsoft.com/office/drawing/2014/main" id="{34E38183-EE3E-4380-9351-ED9ED8E1D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592"/>
              <a:ext cx="432" cy="2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1100</a:t>
              </a:r>
            </a:p>
          </p:txBody>
        </p:sp>
        <p:sp>
          <p:nvSpPr>
            <p:cNvPr id="39946" name="AutoShape 10">
              <a:extLst>
                <a:ext uri="{FF2B5EF4-FFF2-40B4-BE49-F238E27FC236}">
                  <a16:creationId xmlns:a16="http://schemas.microsoft.com/office/drawing/2014/main" id="{2C21360D-4382-454B-BDC0-474747186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592"/>
              <a:ext cx="672" cy="192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Text Box 11">
              <a:extLst>
                <a:ext uri="{FF2B5EF4-FFF2-40B4-BE49-F238E27FC236}">
                  <a16:creationId xmlns:a16="http://schemas.microsoft.com/office/drawing/2014/main" id="{ACE44A0B-B7AD-4ADB-A9D0-652C65D62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592"/>
              <a:ext cx="432" cy="21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1</a:t>
              </a:r>
              <a:r>
                <a:rPr lang="en-US" altLang="en-US" sz="1600">
                  <a:solidFill>
                    <a:srgbClr val="FFFF00"/>
                  </a:solidFill>
                </a:rPr>
                <a:t>1</a:t>
              </a:r>
              <a:r>
                <a:rPr lang="en-US" altLang="en-US" sz="1600"/>
                <a:t>01</a:t>
              </a:r>
            </a:p>
          </p:txBody>
        </p:sp>
        <p:sp>
          <p:nvSpPr>
            <p:cNvPr id="39948" name="Text Box 12">
              <a:extLst>
                <a:ext uri="{FF2B5EF4-FFF2-40B4-BE49-F238E27FC236}">
                  <a16:creationId xmlns:a16="http://schemas.microsoft.com/office/drawing/2014/main" id="{26422154-2190-4723-B34B-B1283A569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2592"/>
              <a:ext cx="432" cy="21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0101</a:t>
              </a:r>
            </a:p>
          </p:txBody>
        </p:sp>
        <p:sp>
          <p:nvSpPr>
            <p:cNvPr id="39949" name="Text Box 13">
              <a:extLst>
                <a:ext uri="{FF2B5EF4-FFF2-40B4-BE49-F238E27FC236}">
                  <a16:creationId xmlns:a16="http://schemas.microsoft.com/office/drawing/2014/main" id="{DD379C6F-AF53-4507-B7E6-F40E55333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592"/>
              <a:ext cx="432" cy="2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1100</a:t>
              </a:r>
            </a:p>
          </p:txBody>
        </p:sp>
        <p:sp>
          <p:nvSpPr>
            <p:cNvPr id="39950" name="AutoShape 14">
              <a:extLst>
                <a:ext uri="{FF2B5EF4-FFF2-40B4-BE49-F238E27FC236}">
                  <a16:creationId xmlns:a16="http://schemas.microsoft.com/office/drawing/2014/main" id="{ED2863C1-19B0-4EF2-A9DF-01F13AF00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496"/>
              <a:ext cx="672" cy="384"/>
            </a:xfrm>
            <a:prstGeom prst="irregularSeal1">
              <a:avLst/>
            </a:prstGeom>
            <a:solidFill>
              <a:srgbClr val="FFFF00">
                <a:alpha val="35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Text Box 15">
              <a:extLst>
                <a:ext uri="{FF2B5EF4-FFF2-40B4-BE49-F238E27FC236}">
                  <a16:creationId xmlns:a16="http://schemas.microsoft.com/office/drawing/2014/main" id="{3BA4713B-63FB-42F5-A8E5-2539BE36A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256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?</a:t>
              </a:r>
            </a:p>
          </p:txBody>
        </p:sp>
        <p:sp>
          <p:nvSpPr>
            <p:cNvPr id="39952" name="Text Box 16">
              <a:extLst>
                <a:ext uri="{FF2B5EF4-FFF2-40B4-BE49-F238E27FC236}">
                  <a16:creationId xmlns:a16="http://schemas.microsoft.com/office/drawing/2014/main" id="{B4507807-A3C9-41AB-B3F0-0C62D1BB10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256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1</a:t>
              </a:r>
            </a:p>
          </p:txBody>
        </p:sp>
        <p:sp>
          <p:nvSpPr>
            <p:cNvPr id="39953" name="Text Box 17">
              <a:extLst>
                <a:ext uri="{FF2B5EF4-FFF2-40B4-BE49-F238E27FC236}">
                  <a16:creationId xmlns:a16="http://schemas.microsoft.com/office/drawing/2014/main" id="{D2C01148-B8D2-4E03-AAD2-784163E73C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256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0</a:t>
              </a:r>
            </a:p>
          </p:txBody>
        </p:sp>
        <p:sp>
          <p:nvSpPr>
            <p:cNvPr id="39954" name="Text Box 18">
              <a:extLst>
                <a:ext uri="{FF2B5EF4-FFF2-40B4-BE49-F238E27FC236}">
                  <a16:creationId xmlns:a16="http://schemas.microsoft.com/office/drawing/2014/main" id="{E21F7D39-6540-4479-8E42-E15CA0FCC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256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2</a:t>
              </a:r>
            </a:p>
          </p:txBody>
        </p:sp>
        <p:sp>
          <p:nvSpPr>
            <p:cNvPr id="39955" name="Text Box 19">
              <a:extLst>
                <a:ext uri="{FF2B5EF4-FFF2-40B4-BE49-F238E27FC236}">
                  <a16:creationId xmlns:a16="http://schemas.microsoft.com/office/drawing/2014/main" id="{8BC168B2-B85A-4636-92EA-B620B399F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256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1</a:t>
              </a:r>
            </a:p>
          </p:txBody>
        </p:sp>
        <p:sp>
          <p:nvSpPr>
            <p:cNvPr id="39956" name="Text Box 20">
              <a:extLst>
                <a:ext uri="{FF2B5EF4-FFF2-40B4-BE49-F238E27FC236}">
                  <a16:creationId xmlns:a16="http://schemas.microsoft.com/office/drawing/2014/main" id="{0151334D-7744-41E0-88A9-1CAC8B66F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256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0</a:t>
              </a:r>
            </a:p>
          </p:txBody>
        </p:sp>
        <p:sp>
          <p:nvSpPr>
            <p:cNvPr id="39957" name="Text Box 21">
              <a:extLst>
                <a:ext uri="{FF2B5EF4-FFF2-40B4-BE49-F238E27FC236}">
                  <a16:creationId xmlns:a16="http://schemas.microsoft.com/office/drawing/2014/main" id="{FBC32906-1A37-4C8C-99AE-F7F2C4A5D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256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sub.</a:t>
              </a:r>
            </a:p>
          </p:txBody>
        </p:sp>
        <p:sp>
          <p:nvSpPr>
            <p:cNvPr id="39958" name="Text Box 22">
              <a:extLst>
                <a:ext uri="{FF2B5EF4-FFF2-40B4-BE49-F238E27FC236}">
                  <a16:creationId xmlns:a16="http://schemas.microsoft.com/office/drawing/2014/main" id="{A3ED6BDB-D5E4-43D1-9B8C-B77D72CD4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544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sym</a:t>
              </a:r>
            </a:p>
          </p:txBody>
        </p:sp>
        <p:sp>
          <p:nvSpPr>
            <p:cNvPr id="39959" name="Line 23">
              <a:extLst>
                <a:ext uri="{FF2B5EF4-FFF2-40B4-BE49-F238E27FC236}">
                  <a16:creationId xmlns:a16="http://schemas.microsoft.com/office/drawing/2014/main" id="{C52027CC-8BC9-438F-9B57-208DA1411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0" y="2384"/>
              <a:ext cx="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Line 24">
              <a:extLst>
                <a:ext uri="{FF2B5EF4-FFF2-40B4-BE49-F238E27FC236}">
                  <a16:creationId xmlns:a16="http://schemas.microsoft.com/office/drawing/2014/main" id="{007E81C5-A645-49D4-BD3D-DDAE2320D2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0" y="2688"/>
              <a:ext cx="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  <p:bldP spid="3994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1EB9EA-3B7D-45DF-8543-4B28A09E21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15DFDFFE-55C6-441F-8176-A55CBED3CCBB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5BAEF84-5E29-4485-BE6E-2C518D65E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Example #2:  Encoding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65B7B93-D3B6-4E62-A6A8-0865ADC641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1900"/>
              <a:t>Assume 4 x 4c2 channels</a:t>
            </a:r>
          </a:p>
          <a:p>
            <a:pPr marL="669925" lvl="1" indent="-325438"/>
            <a:r>
              <a:rPr lang="en-US" altLang="en-US"/>
              <a:t>s=3, c=2</a:t>
            </a:r>
          </a:p>
          <a:p>
            <a:pPr marL="669925" lvl="1" indent="-325438"/>
            <a:r>
              <a:rPr lang="en-US" altLang="en-US"/>
              <a:t>(4,2) MDS code</a:t>
            </a:r>
          </a:p>
          <a:p>
            <a:pPr marL="669925" lvl="1" indent="-325438"/>
            <a:r>
              <a:rPr lang="en-US" altLang="en-US"/>
              <a:t>s-data</a:t>
            </a:r>
          </a:p>
          <a:p>
            <a:pPr marL="1022350" lvl="2" indent="-350838"/>
            <a:r>
              <a:rPr lang="en-US" altLang="en-US"/>
              <a:t>3</a:t>
            </a:r>
            <a:r>
              <a:rPr lang="en-US" altLang="en-US" baseline="30000"/>
              <a:t>2</a:t>
            </a:r>
            <a:r>
              <a:rPr lang="en-US" altLang="en-US"/>
              <a:t> = 9 symbols (3 bits)</a:t>
            </a:r>
          </a:p>
          <a:p>
            <a:pPr marL="669925" lvl="1" indent="-325438"/>
            <a:r>
              <a:rPr lang="en-US" altLang="en-US"/>
              <a:t>c-data </a:t>
            </a:r>
          </a:p>
          <a:p>
            <a:pPr marL="1022350" lvl="2" indent="-350838"/>
            <a:r>
              <a:rPr lang="en-US" altLang="en-US"/>
              <a:t>2</a:t>
            </a:r>
            <a:r>
              <a:rPr lang="en-US" altLang="en-US" baseline="30000"/>
              <a:t>4</a:t>
            </a:r>
            <a:r>
              <a:rPr lang="en-US" altLang="en-US"/>
              <a:t> = 16 symbols (4 bits)</a:t>
            </a:r>
          </a:p>
          <a:p>
            <a:pPr marL="669925" lvl="1" indent="-325438"/>
            <a:r>
              <a:rPr lang="en-US" altLang="en-US"/>
              <a:t>7 bits / 16 wires</a:t>
            </a:r>
          </a:p>
          <a:p>
            <a:pPr marL="669925" lvl="1" indent="-325438"/>
            <a:r>
              <a:rPr lang="en-US" altLang="en-US"/>
              <a:t>rel=7/8=.88, abs=.44, oh=1 bit</a:t>
            </a:r>
          </a:p>
          <a:p>
            <a:pPr marL="669925" lvl="1" indent="-325438"/>
            <a:r>
              <a:rPr lang="en-US" altLang="en-US"/>
              <a:t>Can correct one bit error in two symbols</a:t>
            </a:r>
          </a:p>
        </p:txBody>
      </p:sp>
      <p:graphicFrame>
        <p:nvGraphicFramePr>
          <p:cNvPr id="40964" name="Object 4">
            <a:extLst>
              <a:ext uri="{FF2B5EF4-FFF2-40B4-BE49-F238E27FC236}">
                <a16:creationId xmlns:a16="http://schemas.microsoft.com/office/drawing/2014/main" id="{2BF3117E-33B2-4472-99AC-8ADFCAF49184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5162550" y="2743200"/>
          <a:ext cx="23812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800" imgH="457200" progId="Equation.3">
                  <p:embed/>
                </p:oleObj>
              </mc:Choice>
              <mc:Fallback>
                <p:oleObj name="Equation" r:id="rId2" imgW="11808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2743200"/>
                        <a:ext cx="23812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Rectangle 5">
            <a:extLst>
              <a:ext uri="{FF2B5EF4-FFF2-40B4-BE49-F238E27FC236}">
                <a16:creationId xmlns:a16="http://schemas.microsoft.com/office/drawing/2014/main" id="{10EFCD7D-77A2-49F7-9331-74F8255BF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600200"/>
            <a:ext cx="342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669925" indent="-325438">
              <a:spcBef>
                <a:spcPct val="20000"/>
              </a:spcBef>
              <a:buChar char="–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022350" indent="-350838">
              <a:spcBef>
                <a:spcPct val="20000"/>
              </a:spcBef>
              <a:buChar char="•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339850" indent="-315913">
              <a:spcBef>
                <a:spcPct val="20000"/>
              </a:spcBef>
              <a:buChar char="–"/>
              <a:defRPr sz="10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1681163" indent="-339725">
              <a:spcBef>
                <a:spcPct val="20000"/>
              </a:spcBef>
              <a:buChar char="»"/>
              <a:defRPr sz="10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900"/>
              <a:t>Need MDS generator matrix for encoding</a:t>
            </a:r>
          </a:p>
          <a:p>
            <a:pPr lvl="1"/>
            <a:r>
              <a:rPr lang="en-US" altLang="en-US" sz="1600"/>
              <a:t>G = [ I</a:t>
            </a:r>
            <a:r>
              <a:rPr lang="en-US" altLang="en-US" sz="1600" baseline="30000"/>
              <a:t>k</a:t>
            </a:r>
            <a:r>
              <a:rPr lang="en-US" altLang="en-US" sz="1600"/>
              <a:t> A</a:t>
            </a:r>
            <a:r>
              <a:rPr lang="en-US" altLang="en-US" sz="1600" baseline="30000"/>
              <a:t>k x (n-k)</a:t>
            </a:r>
            <a:r>
              <a:rPr lang="en-US" altLang="en-US" sz="1600"/>
              <a:t> ]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6708962F-4AFC-4B5E-8E15-02CEB8A92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342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669925" indent="-325438">
              <a:spcBef>
                <a:spcPct val="20000"/>
              </a:spcBef>
              <a:buChar char="–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022350" indent="-350838">
              <a:spcBef>
                <a:spcPct val="20000"/>
              </a:spcBef>
              <a:buChar char="•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339850" indent="-315913">
              <a:spcBef>
                <a:spcPct val="20000"/>
              </a:spcBef>
              <a:buChar char="–"/>
              <a:defRPr sz="10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1681163" indent="-339725">
              <a:spcBef>
                <a:spcPct val="20000"/>
              </a:spcBef>
              <a:buChar char="»"/>
              <a:defRPr sz="10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900"/>
              <a:t>Need MDS parity-check matrix for decoding</a:t>
            </a:r>
          </a:p>
          <a:p>
            <a:pPr lvl="1"/>
            <a:r>
              <a:rPr lang="en-US" altLang="en-US" sz="1600"/>
              <a:t>H = [ -A</a:t>
            </a:r>
            <a:r>
              <a:rPr lang="en-US" altLang="en-US" sz="1600" baseline="30000"/>
              <a:t>T</a:t>
            </a:r>
            <a:r>
              <a:rPr lang="en-US" altLang="en-US" sz="1600"/>
              <a:t> I</a:t>
            </a:r>
            <a:r>
              <a:rPr lang="en-US" altLang="en-US" sz="1600" baseline="30000"/>
              <a:t>n-k</a:t>
            </a:r>
            <a:r>
              <a:rPr lang="en-US" altLang="en-US" sz="1600"/>
              <a:t>]</a:t>
            </a:r>
          </a:p>
        </p:txBody>
      </p:sp>
      <p:graphicFrame>
        <p:nvGraphicFramePr>
          <p:cNvPr id="40967" name="Object 7">
            <a:extLst>
              <a:ext uri="{FF2B5EF4-FFF2-40B4-BE49-F238E27FC236}">
                <a16:creationId xmlns:a16="http://schemas.microsoft.com/office/drawing/2014/main" id="{738A4196-3CD4-4F75-8E86-7E9A7149E802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5181600" y="5105400"/>
          <a:ext cx="23622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457200" progId="Equation.3">
                  <p:embed/>
                </p:oleObj>
              </mc:Choice>
              <mc:Fallback>
                <p:oleObj name="Equation" r:id="rId4" imgW="119376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05400"/>
                        <a:ext cx="23622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419F532F-F276-4ECC-B0B6-1DB6F271F3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A8A0C411-7A21-45DC-A2B3-E9656F00AC36}" type="slidenum">
              <a:rPr lang="en-US" altLang="en-US"/>
              <a:pPr/>
              <a:t>23</a:t>
            </a:fld>
            <a:endParaRPr lang="en-US" altLang="en-US"/>
          </a:p>
        </p:txBody>
      </p:sp>
      <p:grpSp>
        <p:nvGrpSpPr>
          <p:cNvPr id="42023" name="Group 39">
            <a:extLst>
              <a:ext uri="{FF2B5EF4-FFF2-40B4-BE49-F238E27FC236}">
                <a16:creationId xmlns:a16="http://schemas.microsoft.com/office/drawing/2014/main" id="{05900B58-6F4E-494F-BD83-7D3F3966DBAD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4064000"/>
            <a:ext cx="3886200" cy="2103438"/>
            <a:chOff x="1536" y="2560"/>
            <a:chExt cx="2448" cy="1325"/>
          </a:xfrm>
        </p:grpSpPr>
        <p:grpSp>
          <p:nvGrpSpPr>
            <p:cNvPr id="41988" name="Group 4">
              <a:extLst>
                <a:ext uri="{FF2B5EF4-FFF2-40B4-BE49-F238E27FC236}">
                  <a16:creationId xmlns:a16="http://schemas.microsoft.com/office/drawing/2014/main" id="{588D3A83-DDD3-42F0-862D-CF77F3F83C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2560"/>
              <a:ext cx="2448" cy="1325"/>
              <a:chOff x="0" y="2448"/>
              <a:chExt cx="2448" cy="1325"/>
            </a:xfrm>
          </p:grpSpPr>
          <p:sp>
            <p:nvSpPr>
              <p:cNvPr id="41989" name="Rectangle 5">
                <a:extLst>
                  <a:ext uri="{FF2B5EF4-FFF2-40B4-BE49-F238E27FC236}">
                    <a16:creationId xmlns:a16="http://schemas.microsoft.com/office/drawing/2014/main" id="{0D3E44EE-8212-4007-89A4-A817A4EFF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2448"/>
                <a:ext cx="1584" cy="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1600">
                    <a:solidFill>
                      <a:srgbClr val="0000CC"/>
                    </a:solidFill>
                    <a:latin typeface="Verdana" panose="020B0604030504040204" pitchFamily="34" charset="0"/>
                  </a:defRPr>
                </a:lvl1pPr>
                <a:lvl2pPr marL="669925" indent="-325438">
                  <a:spcBef>
                    <a:spcPct val="20000"/>
                  </a:spcBef>
                  <a:buChar char="–"/>
                  <a:defRPr sz="1400">
                    <a:solidFill>
                      <a:srgbClr val="0000CC"/>
                    </a:solidFill>
                    <a:latin typeface="Verdana" panose="020B0604030504040204" pitchFamily="34" charset="0"/>
                  </a:defRPr>
                </a:lvl2pPr>
                <a:lvl3pPr marL="1022350" indent="-350838">
                  <a:spcBef>
                    <a:spcPct val="20000"/>
                  </a:spcBef>
                  <a:buChar char="•"/>
                  <a:defRPr sz="1200">
                    <a:solidFill>
                      <a:srgbClr val="0000CC"/>
                    </a:solidFill>
                    <a:latin typeface="Verdana" panose="020B0604030504040204" pitchFamily="34" charset="0"/>
                  </a:defRPr>
                </a:lvl3pPr>
                <a:lvl4pPr marL="1339850" indent="-315913">
                  <a:spcBef>
                    <a:spcPct val="20000"/>
                  </a:spcBef>
                  <a:buChar char="–"/>
                  <a:defRPr sz="1000">
                    <a:solidFill>
                      <a:srgbClr val="0000CC"/>
                    </a:solidFill>
                    <a:latin typeface="Verdana" panose="020B0604030504040204" pitchFamily="34" charset="0"/>
                  </a:defRPr>
                </a:lvl4pPr>
                <a:lvl5pPr marL="1681163" indent="-339725">
                  <a:spcBef>
                    <a:spcPct val="20000"/>
                  </a:spcBef>
                  <a:buChar char="»"/>
                  <a:defRPr sz="1000">
                    <a:solidFill>
                      <a:srgbClr val="0000CC"/>
                    </a:solidFill>
                    <a:latin typeface="Verdana" panose="020B0604030504040204" pitchFamily="34" charset="0"/>
                  </a:defRPr>
                </a:lvl5pPr>
                <a:lvl6pPr marL="2138363" indent="-339725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rgbClr val="0000CC"/>
                    </a:solidFill>
                    <a:latin typeface="Verdana" panose="020B0604030504040204" pitchFamily="34" charset="0"/>
                  </a:defRPr>
                </a:lvl6pPr>
                <a:lvl7pPr marL="2595563" indent="-339725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rgbClr val="0000CC"/>
                    </a:solidFill>
                    <a:latin typeface="Verdana" panose="020B0604030504040204" pitchFamily="34" charset="0"/>
                  </a:defRPr>
                </a:lvl7pPr>
                <a:lvl8pPr marL="3052763" indent="-339725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rgbClr val="0000CC"/>
                    </a:solidFill>
                    <a:latin typeface="Verdana" panose="020B0604030504040204" pitchFamily="34" charset="0"/>
                  </a:defRPr>
                </a:lvl8pPr>
                <a:lvl9pPr marL="3509963" indent="-339725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rgbClr val="0000CC"/>
                    </a:solidFill>
                    <a:latin typeface="Verdana" panose="020B0604030504040204" pitchFamily="34" charset="0"/>
                  </a:defRPr>
                </a:lvl9pPr>
              </a:lstStyle>
              <a:p>
                <a:r>
                  <a:rPr lang="en-US" altLang="en-US" sz="1500"/>
                  <a:t>Encode </a:t>
                </a:r>
                <a:r>
                  <a:rPr lang="en-US" altLang="en-US" sz="1500">
                    <a:solidFill>
                      <a:srgbClr val="66FF33"/>
                    </a:solidFill>
                  </a:rPr>
                  <a:t>1010</a:t>
                </a:r>
                <a:r>
                  <a:rPr lang="en-US" altLang="en-US" sz="1500"/>
                  <a:t>...</a:t>
                </a:r>
              </a:p>
            </p:txBody>
          </p:sp>
          <p:sp>
            <p:nvSpPr>
              <p:cNvPr id="41990" name="Text Box 6">
                <a:extLst>
                  <a:ext uri="{FF2B5EF4-FFF2-40B4-BE49-F238E27FC236}">
                    <a16:creationId xmlns:a16="http://schemas.microsoft.com/office/drawing/2014/main" id="{8C1C6BEC-1B7D-4F3C-80A4-C95045A2F8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3549"/>
                <a:ext cx="432" cy="21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/>
                  <a:t>1</a:t>
                </a:r>
              </a:p>
            </p:txBody>
          </p:sp>
          <p:sp>
            <p:nvSpPr>
              <p:cNvPr id="41991" name="Text Box 7">
                <a:extLst>
                  <a:ext uri="{FF2B5EF4-FFF2-40B4-BE49-F238E27FC236}">
                    <a16:creationId xmlns:a16="http://schemas.microsoft.com/office/drawing/2014/main" id="{7CB7270F-C4C1-4944-B214-DDE44AF843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3549"/>
                <a:ext cx="432" cy="21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/>
                  <a:t>1</a:t>
                </a:r>
              </a:p>
            </p:txBody>
          </p:sp>
          <p:sp>
            <p:nvSpPr>
              <p:cNvPr id="41992" name="Text Box 8">
                <a:extLst>
                  <a:ext uri="{FF2B5EF4-FFF2-40B4-BE49-F238E27FC236}">
                    <a16:creationId xmlns:a16="http://schemas.microsoft.com/office/drawing/2014/main" id="{D4B34189-69C5-44B1-8F19-5AC888B237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3555"/>
                <a:ext cx="432" cy="2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/>
                  <a:t>2</a:t>
                </a:r>
              </a:p>
            </p:txBody>
          </p:sp>
          <p:sp>
            <p:nvSpPr>
              <p:cNvPr id="41993" name="Text Box 9">
                <a:extLst>
                  <a:ext uri="{FF2B5EF4-FFF2-40B4-BE49-F238E27FC236}">
                    <a16:creationId xmlns:a16="http://schemas.microsoft.com/office/drawing/2014/main" id="{F965126D-2309-4DC3-90FD-F46F30DA97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3555"/>
                <a:ext cx="432" cy="2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/>
                  <a:t>0</a:t>
                </a:r>
              </a:p>
            </p:txBody>
          </p:sp>
          <p:sp>
            <p:nvSpPr>
              <p:cNvPr id="41994" name="Text Box 10">
                <a:extLst>
                  <a:ext uri="{FF2B5EF4-FFF2-40B4-BE49-F238E27FC236}">
                    <a16:creationId xmlns:a16="http://schemas.microsoft.com/office/drawing/2014/main" id="{DFBB85E1-5FD7-4279-B2D4-40BCF5FE39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3321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66FF33"/>
                    </a:solidFill>
                  </a:rPr>
                  <a:t>1</a:t>
                </a:r>
              </a:p>
            </p:txBody>
          </p:sp>
          <p:sp>
            <p:nvSpPr>
              <p:cNvPr id="41995" name="Text Box 11">
                <a:extLst>
                  <a:ext uri="{FF2B5EF4-FFF2-40B4-BE49-F238E27FC236}">
                    <a16:creationId xmlns:a16="http://schemas.microsoft.com/office/drawing/2014/main" id="{997B09B8-E164-46AA-8ECB-91A5367A39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3321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66FF33"/>
                    </a:solidFill>
                  </a:rPr>
                  <a:t>0</a:t>
                </a:r>
              </a:p>
            </p:txBody>
          </p:sp>
          <p:sp>
            <p:nvSpPr>
              <p:cNvPr id="41996" name="Text Box 12">
                <a:extLst>
                  <a:ext uri="{FF2B5EF4-FFF2-40B4-BE49-F238E27FC236}">
                    <a16:creationId xmlns:a16="http://schemas.microsoft.com/office/drawing/2014/main" id="{3C630AC1-2B67-47B4-A4DB-5146F27F68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3321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66FF33"/>
                    </a:solidFill>
                  </a:rPr>
                  <a:t>1</a:t>
                </a:r>
              </a:p>
            </p:txBody>
          </p:sp>
          <p:sp>
            <p:nvSpPr>
              <p:cNvPr id="41997" name="Text Box 13">
                <a:extLst>
                  <a:ext uri="{FF2B5EF4-FFF2-40B4-BE49-F238E27FC236}">
                    <a16:creationId xmlns:a16="http://schemas.microsoft.com/office/drawing/2014/main" id="{F455BB2F-E695-4983-B1F7-7ACFA78681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3321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66FF33"/>
                    </a:solidFill>
                  </a:rPr>
                  <a:t>0</a:t>
                </a:r>
              </a:p>
            </p:txBody>
          </p:sp>
          <p:sp>
            <p:nvSpPr>
              <p:cNvPr id="41998" name="Text Box 14">
                <a:extLst>
                  <a:ext uri="{FF2B5EF4-FFF2-40B4-BE49-F238E27FC236}">
                    <a16:creationId xmlns:a16="http://schemas.microsoft.com/office/drawing/2014/main" id="{0FB9B56E-678E-4220-BEEC-45AFBC7C07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354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bit</a:t>
                </a:r>
              </a:p>
            </p:txBody>
          </p:sp>
          <p:sp>
            <p:nvSpPr>
              <p:cNvPr id="41999" name="Text Box 15">
                <a:extLst>
                  <a:ext uri="{FF2B5EF4-FFF2-40B4-BE49-F238E27FC236}">
                    <a16:creationId xmlns:a16="http://schemas.microsoft.com/office/drawing/2014/main" id="{9371EAC7-5316-445B-BE27-82B76463C4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" y="3552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sub.</a:t>
                </a:r>
              </a:p>
            </p:txBody>
          </p:sp>
          <p:sp>
            <p:nvSpPr>
              <p:cNvPr id="42000" name="Line 16">
                <a:extLst>
                  <a:ext uri="{FF2B5EF4-FFF2-40B4-BE49-F238E27FC236}">
                    <a16:creationId xmlns:a16="http://schemas.microsoft.com/office/drawing/2014/main" id="{F55C660A-2528-47A8-99EF-A8666DA7B1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34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1" name="Line 17">
                <a:extLst>
                  <a:ext uri="{FF2B5EF4-FFF2-40B4-BE49-F238E27FC236}">
                    <a16:creationId xmlns:a16="http://schemas.microsoft.com/office/drawing/2014/main" id="{0212AF2D-C9E9-44D7-A2EB-5AD11ABAF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36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2021" name="Picture 37">
              <a:extLst>
                <a:ext uri="{FF2B5EF4-FFF2-40B4-BE49-F238E27FC236}">
                  <a16:creationId xmlns:a16="http://schemas.microsoft.com/office/drawing/2014/main" id="{6034E962-3357-4664-817E-FCD7EA2392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832"/>
              <a:ext cx="768" cy="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986" name="Oval 2">
            <a:extLst>
              <a:ext uri="{FF2B5EF4-FFF2-40B4-BE49-F238E27FC236}">
                <a16:creationId xmlns:a16="http://schemas.microsoft.com/office/drawing/2014/main" id="{C85DDA5E-4B9C-49D1-962F-D1AC1DC5C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302000"/>
            <a:ext cx="914400" cy="457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9">
            <a:extLst>
              <a:ext uri="{FF2B5EF4-FFF2-40B4-BE49-F238E27FC236}">
                <a16:creationId xmlns:a16="http://schemas.microsoft.com/office/drawing/2014/main" id="{CD348108-56F8-475F-9AC5-78F9053FE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Example #2:  Encoding</a:t>
            </a:r>
          </a:p>
        </p:txBody>
      </p:sp>
      <p:graphicFrame>
        <p:nvGraphicFramePr>
          <p:cNvPr id="42004" name="Object 20">
            <a:extLst>
              <a:ext uri="{FF2B5EF4-FFF2-40B4-BE49-F238E27FC236}">
                <a16:creationId xmlns:a16="http://schemas.microsoft.com/office/drawing/2014/main" id="{767D93FC-F68D-49D4-A998-7238B994C536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514600" y="3167063"/>
          <a:ext cx="44196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63480" imgH="457200" progId="Equation.3">
                  <p:embed/>
                </p:oleObj>
              </mc:Choice>
              <mc:Fallback>
                <p:oleObj name="Equation" r:id="rId3" imgW="246348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167063"/>
                        <a:ext cx="44196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5" name="Rectangle 21">
            <a:extLst>
              <a:ext uri="{FF2B5EF4-FFF2-40B4-BE49-F238E27FC236}">
                <a16:creationId xmlns:a16="http://schemas.microsoft.com/office/drawing/2014/main" id="{D5CC2F73-54CE-4F2E-AA70-0F2DF5819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05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669925" indent="-325438">
              <a:spcBef>
                <a:spcPct val="20000"/>
              </a:spcBef>
              <a:buChar char="–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022350" indent="-350838">
              <a:spcBef>
                <a:spcPct val="20000"/>
              </a:spcBef>
              <a:buChar char="•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339850" indent="-315913">
              <a:spcBef>
                <a:spcPct val="20000"/>
              </a:spcBef>
              <a:buChar char="–"/>
              <a:defRPr sz="10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1681163" indent="-339725">
              <a:spcBef>
                <a:spcPct val="20000"/>
              </a:spcBef>
              <a:buChar char="»"/>
              <a:defRPr sz="10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500"/>
              <a:t>Encode </a:t>
            </a:r>
            <a:r>
              <a:rPr lang="en-US" altLang="en-US" sz="1500">
                <a:solidFill>
                  <a:srgbClr val="FF0000"/>
                </a:solidFill>
              </a:rPr>
              <a:t>100</a:t>
            </a:r>
            <a:r>
              <a:rPr lang="en-US" altLang="en-US" sz="1500">
                <a:solidFill>
                  <a:srgbClr val="66FF33"/>
                </a:solidFill>
              </a:rPr>
              <a:t>1010</a:t>
            </a:r>
            <a:r>
              <a:rPr lang="en-US" altLang="en-US" sz="1500"/>
              <a:t>…</a:t>
            </a:r>
          </a:p>
        </p:txBody>
      </p:sp>
      <p:grpSp>
        <p:nvGrpSpPr>
          <p:cNvPr id="42006" name="Group 22">
            <a:extLst>
              <a:ext uri="{FF2B5EF4-FFF2-40B4-BE49-F238E27FC236}">
                <a16:creationId xmlns:a16="http://schemas.microsoft.com/office/drawing/2014/main" id="{1551864B-C956-44E4-B192-CBEA4878EE4B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681163"/>
            <a:ext cx="3200400" cy="1062037"/>
            <a:chOff x="2112" y="960"/>
            <a:chExt cx="2016" cy="669"/>
          </a:xfrm>
        </p:grpSpPr>
        <p:sp>
          <p:nvSpPr>
            <p:cNvPr id="42007" name="Text Box 23">
              <a:extLst>
                <a:ext uri="{FF2B5EF4-FFF2-40B4-BE49-F238E27FC236}">
                  <a16:creationId xmlns:a16="http://schemas.microsoft.com/office/drawing/2014/main" id="{15D3745B-755C-4809-AD4F-C2101739D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386"/>
              <a:ext cx="432" cy="2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1</a:t>
              </a:r>
            </a:p>
          </p:txBody>
        </p:sp>
        <p:sp>
          <p:nvSpPr>
            <p:cNvPr id="42008" name="Text Box 24">
              <a:extLst>
                <a:ext uri="{FF2B5EF4-FFF2-40B4-BE49-F238E27FC236}">
                  <a16:creationId xmlns:a16="http://schemas.microsoft.com/office/drawing/2014/main" id="{305628B6-9A54-4EE4-9BDD-05821D03B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386"/>
              <a:ext cx="432" cy="2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1</a:t>
              </a:r>
            </a:p>
          </p:txBody>
        </p:sp>
        <p:sp>
          <p:nvSpPr>
            <p:cNvPr id="42009" name="Text Box 25">
              <a:extLst>
                <a:ext uri="{FF2B5EF4-FFF2-40B4-BE49-F238E27FC236}">
                  <a16:creationId xmlns:a16="http://schemas.microsoft.com/office/drawing/2014/main" id="{2EA8A179-4F94-4634-8CF6-F8B140770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960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</a:rPr>
                <a:t>100</a:t>
              </a:r>
            </a:p>
          </p:txBody>
        </p:sp>
        <p:sp>
          <p:nvSpPr>
            <p:cNvPr id="42010" name="AutoShape 26">
              <a:extLst>
                <a:ext uri="{FF2B5EF4-FFF2-40B4-BE49-F238E27FC236}">
                  <a16:creationId xmlns:a16="http://schemas.microsoft.com/office/drawing/2014/main" id="{94D1ACF7-CDB3-43C4-A68A-3EBEAEC83C9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2520" y="783"/>
              <a:ext cx="144" cy="960"/>
            </a:xfrm>
            <a:prstGeom prst="rightBrace">
              <a:avLst>
                <a:gd name="adj1" fmla="val 5555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Text Box 27">
              <a:extLst>
                <a:ext uri="{FF2B5EF4-FFF2-40B4-BE49-F238E27FC236}">
                  <a16:creationId xmlns:a16="http://schemas.microsoft.com/office/drawing/2014/main" id="{11CADEA8-DA42-4D11-9E7F-84CFFEEFF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392"/>
              <a:ext cx="432" cy="2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42012" name="Text Box 28">
              <a:extLst>
                <a:ext uri="{FF2B5EF4-FFF2-40B4-BE49-F238E27FC236}">
                  <a16:creationId xmlns:a16="http://schemas.microsoft.com/office/drawing/2014/main" id="{22FEB79D-D050-451E-BB09-79629C337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392"/>
              <a:ext cx="432" cy="2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/>
            </a:p>
          </p:txBody>
        </p:sp>
      </p:grpSp>
      <p:sp>
        <p:nvSpPr>
          <p:cNvPr id="42013" name="Text Box 29">
            <a:extLst>
              <a:ext uri="{FF2B5EF4-FFF2-40B4-BE49-F238E27FC236}">
                <a16:creationId xmlns:a16="http://schemas.microsoft.com/office/drawing/2014/main" id="{0AEDD4C8-231B-4AFF-8238-638677529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816600"/>
            <a:ext cx="685800" cy="3460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1010</a:t>
            </a:r>
          </a:p>
        </p:txBody>
      </p:sp>
      <p:sp>
        <p:nvSpPr>
          <p:cNvPr id="42014" name="Text Box 30">
            <a:extLst>
              <a:ext uri="{FF2B5EF4-FFF2-40B4-BE49-F238E27FC236}">
                <a16:creationId xmlns:a16="http://schemas.microsoft.com/office/drawing/2014/main" id="{BA9D5E7E-389A-420B-8FAA-B2D9ABB2F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16600"/>
            <a:ext cx="685800" cy="3460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0101</a:t>
            </a:r>
          </a:p>
        </p:txBody>
      </p:sp>
      <p:sp>
        <p:nvSpPr>
          <p:cNvPr id="42015" name="Text Box 31">
            <a:extLst>
              <a:ext uri="{FF2B5EF4-FFF2-40B4-BE49-F238E27FC236}">
                <a16:creationId xmlns:a16="http://schemas.microsoft.com/office/drawing/2014/main" id="{9D17C3D3-1050-4F47-A84B-7E4141964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826125"/>
            <a:ext cx="685800" cy="3460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1001</a:t>
            </a:r>
          </a:p>
        </p:txBody>
      </p:sp>
      <p:sp>
        <p:nvSpPr>
          <p:cNvPr id="42016" name="Text Box 32">
            <a:extLst>
              <a:ext uri="{FF2B5EF4-FFF2-40B4-BE49-F238E27FC236}">
                <a16:creationId xmlns:a16="http://schemas.microsoft.com/office/drawing/2014/main" id="{C10D2E4B-29F4-4C0C-916C-B6CB6DE49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826125"/>
            <a:ext cx="685800" cy="3460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0011</a:t>
            </a:r>
          </a:p>
        </p:txBody>
      </p:sp>
      <p:grpSp>
        <p:nvGrpSpPr>
          <p:cNvPr id="42017" name="Group 33">
            <a:extLst>
              <a:ext uri="{FF2B5EF4-FFF2-40B4-BE49-F238E27FC236}">
                <a16:creationId xmlns:a16="http://schemas.microsoft.com/office/drawing/2014/main" id="{F911C308-3B70-4F43-A228-60C64AB66210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366963"/>
            <a:ext cx="1524000" cy="376237"/>
            <a:chOff x="4560" y="912"/>
            <a:chExt cx="960" cy="237"/>
          </a:xfrm>
        </p:grpSpPr>
        <p:sp>
          <p:nvSpPr>
            <p:cNvPr id="42018" name="Text Box 34">
              <a:extLst>
                <a:ext uri="{FF2B5EF4-FFF2-40B4-BE49-F238E27FC236}">
                  <a16:creationId xmlns:a16="http://schemas.microsoft.com/office/drawing/2014/main" id="{74E54F1E-1966-49F5-A036-B42498E2F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912"/>
              <a:ext cx="432" cy="2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2</a:t>
              </a:r>
            </a:p>
          </p:txBody>
        </p:sp>
        <p:sp>
          <p:nvSpPr>
            <p:cNvPr id="42019" name="Text Box 35">
              <a:extLst>
                <a:ext uri="{FF2B5EF4-FFF2-40B4-BE49-F238E27FC236}">
                  <a16:creationId xmlns:a16="http://schemas.microsoft.com/office/drawing/2014/main" id="{8E4EFFD2-5D8D-41C7-8380-9484028F1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912"/>
              <a:ext cx="432" cy="2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3" grpId="0" animBg="1"/>
      <p:bldP spid="42014" grpId="0" animBg="1"/>
      <p:bldP spid="42015" grpId="0" animBg="1"/>
      <p:bldP spid="420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5CE2C8A1-76FF-4D94-A00A-F172001987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4225638C-6F39-47DA-9C27-ADC8E8666CE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E6DEDFAB-A4F6-437A-B977-25E429BF4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/>
              <a:t>Example 2:  Erasure Decoding</a:t>
            </a:r>
          </a:p>
        </p:txBody>
      </p:sp>
      <p:grpSp>
        <p:nvGrpSpPr>
          <p:cNvPr id="43011" name="Group 3">
            <a:extLst>
              <a:ext uri="{FF2B5EF4-FFF2-40B4-BE49-F238E27FC236}">
                <a16:creationId xmlns:a16="http://schemas.microsoft.com/office/drawing/2014/main" id="{64C527BE-CBB4-446C-8CF5-A9EEFD8B3A94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76400"/>
            <a:ext cx="3200400" cy="355600"/>
            <a:chOff x="384" y="928"/>
            <a:chExt cx="2016" cy="224"/>
          </a:xfrm>
        </p:grpSpPr>
        <p:sp>
          <p:nvSpPr>
            <p:cNvPr id="43012" name="Text Box 4">
              <a:extLst>
                <a:ext uri="{FF2B5EF4-FFF2-40B4-BE49-F238E27FC236}">
                  <a16:creationId xmlns:a16="http://schemas.microsoft.com/office/drawing/2014/main" id="{76C60F4A-15A2-4396-8768-73E796C14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928"/>
              <a:ext cx="432" cy="21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1010</a:t>
              </a:r>
            </a:p>
          </p:txBody>
        </p:sp>
        <p:sp>
          <p:nvSpPr>
            <p:cNvPr id="43013" name="Text Box 5">
              <a:extLst>
                <a:ext uri="{FF2B5EF4-FFF2-40B4-BE49-F238E27FC236}">
                  <a16:creationId xmlns:a16="http://schemas.microsoft.com/office/drawing/2014/main" id="{C06FE30A-1E57-4DFE-A175-6A538D939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928"/>
              <a:ext cx="432" cy="21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0101</a:t>
              </a:r>
            </a:p>
          </p:txBody>
        </p:sp>
        <p:sp>
          <p:nvSpPr>
            <p:cNvPr id="43014" name="Text Box 6">
              <a:extLst>
                <a:ext uri="{FF2B5EF4-FFF2-40B4-BE49-F238E27FC236}">
                  <a16:creationId xmlns:a16="http://schemas.microsoft.com/office/drawing/2014/main" id="{E658DF9D-09F8-4D12-9181-EF14A5288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934"/>
              <a:ext cx="432" cy="2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1001</a:t>
              </a:r>
            </a:p>
          </p:txBody>
        </p:sp>
        <p:sp>
          <p:nvSpPr>
            <p:cNvPr id="43015" name="Text Box 7">
              <a:extLst>
                <a:ext uri="{FF2B5EF4-FFF2-40B4-BE49-F238E27FC236}">
                  <a16:creationId xmlns:a16="http://schemas.microsoft.com/office/drawing/2014/main" id="{AC377B07-8856-48D0-8E4D-FA982442F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934"/>
              <a:ext cx="432" cy="2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0011</a:t>
              </a:r>
            </a:p>
          </p:txBody>
        </p:sp>
      </p:grpSp>
      <p:sp>
        <p:nvSpPr>
          <p:cNvPr id="43016" name="AutoShape 8">
            <a:extLst>
              <a:ext uri="{FF2B5EF4-FFF2-40B4-BE49-F238E27FC236}">
                <a16:creationId xmlns:a16="http://schemas.microsoft.com/office/drawing/2014/main" id="{E9F50473-664B-4EE0-97BD-20F8AE27F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7272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7" name="Group 9">
            <a:extLst>
              <a:ext uri="{FF2B5EF4-FFF2-40B4-BE49-F238E27FC236}">
                <a16:creationId xmlns:a16="http://schemas.microsoft.com/office/drawing/2014/main" id="{F3FAA616-229C-46B3-906F-14CC89850F10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651000"/>
            <a:ext cx="3200400" cy="355600"/>
            <a:chOff x="3168" y="912"/>
            <a:chExt cx="2016" cy="224"/>
          </a:xfrm>
        </p:grpSpPr>
        <p:sp>
          <p:nvSpPr>
            <p:cNvPr id="43018" name="Text Box 10">
              <a:extLst>
                <a:ext uri="{FF2B5EF4-FFF2-40B4-BE49-F238E27FC236}">
                  <a16:creationId xmlns:a16="http://schemas.microsoft.com/office/drawing/2014/main" id="{F5EF69C4-C7C9-46B1-AAD5-B8762D4C9A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912"/>
              <a:ext cx="432" cy="21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1</a:t>
              </a:r>
              <a:r>
                <a:rPr lang="en-US" altLang="en-US" sz="1600">
                  <a:solidFill>
                    <a:srgbClr val="FFFF00"/>
                  </a:solidFill>
                </a:rPr>
                <a:t>1</a:t>
              </a:r>
              <a:r>
                <a:rPr lang="en-US" altLang="en-US" sz="1600"/>
                <a:t>10</a:t>
              </a:r>
            </a:p>
          </p:txBody>
        </p:sp>
        <p:sp>
          <p:nvSpPr>
            <p:cNvPr id="43019" name="Text Box 11">
              <a:extLst>
                <a:ext uri="{FF2B5EF4-FFF2-40B4-BE49-F238E27FC236}">
                  <a16:creationId xmlns:a16="http://schemas.microsoft.com/office/drawing/2014/main" id="{89279E2C-683D-4B33-8023-E85E8905E8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912"/>
              <a:ext cx="432" cy="21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0101</a:t>
              </a:r>
            </a:p>
          </p:txBody>
        </p:sp>
        <p:sp>
          <p:nvSpPr>
            <p:cNvPr id="43020" name="Text Box 12">
              <a:extLst>
                <a:ext uri="{FF2B5EF4-FFF2-40B4-BE49-F238E27FC236}">
                  <a16:creationId xmlns:a16="http://schemas.microsoft.com/office/drawing/2014/main" id="{CF3A2B35-F77B-470C-9ABC-F524B109B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918"/>
              <a:ext cx="432" cy="2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1001</a:t>
              </a:r>
            </a:p>
          </p:txBody>
        </p:sp>
        <p:sp>
          <p:nvSpPr>
            <p:cNvPr id="43021" name="Text Box 13">
              <a:extLst>
                <a:ext uri="{FF2B5EF4-FFF2-40B4-BE49-F238E27FC236}">
                  <a16:creationId xmlns:a16="http://schemas.microsoft.com/office/drawing/2014/main" id="{78101DCF-A573-4D72-A907-A4AF8B4CAB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918"/>
              <a:ext cx="432" cy="2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00</a:t>
              </a:r>
              <a:r>
                <a:rPr lang="en-US" altLang="en-US" sz="1600">
                  <a:solidFill>
                    <a:srgbClr val="FFFF00"/>
                  </a:solidFill>
                </a:rPr>
                <a:t>0</a:t>
              </a:r>
              <a:r>
                <a:rPr lang="en-US" altLang="en-US" sz="1600"/>
                <a:t>1</a:t>
              </a:r>
            </a:p>
          </p:txBody>
        </p:sp>
      </p:grpSp>
      <p:grpSp>
        <p:nvGrpSpPr>
          <p:cNvPr id="43022" name="Group 14">
            <a:extLst>
              <a:ext uri="{FF2B5EF4-FFF2-40B4-BE49-F238E27FC236}">
                <a16:creationId xmlns:a16="http://schemas.microsoft.com/office/drawing/2014/main" id="{3C7AED1C-F10D-457A-861A-F890B95D74CA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422400"/>
            <a:ext cx="3352800" cy="838200"/>
            <a:chOff x="3120" y="768"/>
            <a:chExt cx="2112" cy="528"/>
          </a:xfrm>
        </p:grpSpPr>
        <p:sp>
          <p:nvSpPr>
            <p:cNvPr id="43023" name="AutoShape 15">
              <a:extLst>
                <a:ext uri="{FF2B5EF4-FFF2-40B4-BE49-F238E27FC236}">
                  <a16:creationId xmlns:a16="http://schemas.microsoft.com/office/drawing/2014/main" id="{7CB516D2-BDE6-4439-97AF-7669B9480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768"/>
              <a:ext cx="528" cy="528"/>
            </a:xfrm>
            <a:prstGeom prst="irregularSeal1">
              <a:avLst/>
            </a:prstGeom>
            <a:solidFill>
              <a:srgbClr val="FFFF00">
                <a:alpha val="25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AutoShape 16">
              <a:extLst>
                <a:ext uri="{FF2B5EF4-FFF2-40B4-BE49-F238E27FC236}">
                  <a16:creationId xmlns:a16="http://schemas.microsoft.com/office/drawing/2014/main" id="{8EB285D1-07C4-4CF9-9245-55FA0A295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768"/>
              <a:ext cx="528" cy="528"/>
            </a:xfrm>
            <a:prstGeom prst="irregularSeal1">
              <a:avLst/>
            </a:prstGeom>
            <a:solidFill>
              <a:srgbClr val="FFFF00">
                <a:alpha val="25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25" name="Text Box 17">
            <a:extLst>
              <a:ext uri="{FF2B5EF4-FFF2-40B4-BE49-F238E27FC236}">
                <a16:creationId xmlns:a16="http://schemas.microsoft.com/office/drawing/2014/main" id="{D70C2926-DF15-4E3F-9DAD-E4D525DBA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57200"/>
            <a:ext cx="1600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/>
              <a:t>0 =&gt; {0011, 1100}</a:t>
            </a:r>
          </a:p>
          <a:p>
            <a:pPr algn="ctr"/>
            <a:r>
              <a:rPr lang="en-US" altLang="en-US" sz="1400"/>
              <a:t>1 =&gt; {0101, 1010}</a:t>
            </a:r>
          </a:p>
          <a:p>
            <a:pPr algn="ctr"/>
            <a:r>
              <a:rPr lang="en-US" altLang="en-US" sz="1400"/>
              <a:t>2 =&gt; {0110, 1001}</a:t>
            </a:r>
          </a:p>
        </p:txBody>
      </p:sp>
      <p:grpSp>
        <p:nvGrpSpPr>
          <p:cNvPr id="43078" name="Group 70">
            <a:extLst>
              <a:ext uri="{FF2B5EF4-FFF2-40B4-BE49-F238E27FC236}">
                <a16:creationId xmlns:a16="http://schemas.microsoft.com/office/drawing/2014/main" id="{CFD14B03-B269-4155-979C-3C31D177D039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209800"/>
            <a:ext cx="3962400" cy="304800"/>
            <a:chOff x="2640" y="1392"/>
            <a:chExt cx="2496" cy="192"/>
          </a:xfrm>
        </p:grpSpPr>
        <p:sp>
          <p:nvSpPr>
            <p:cNvPr id="43027" name="Text Box 19">
              <a:extLst>
                <a:ext uri="{FF2B5EF4-FFF2-40B4-BE49-F238E27FC236}">
                  <a16:creationId xmlns:a16="http://schemas.microsoft.com/office/drawing/2014/main" id="{D8DCCA60-6763-45DD-B65C-6F0F84E4C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39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?</a:t>
              </a:r>
            </a:p>
          </p:txBody>
        </p:sp>
        <p:sp>
          <p:nvSpPr>
            <p:cNvPr id="43028" name="Text Box 20">
              <a:extLst>
                <a:ext uri="{FF2B5EF4-FFF2-40B4-BE49-F238E27FC236}">
                  <a16:creationId xmlns:a16="http://schemas.microsoft.com/office/drawing/2014/main" id="{41C51835-92F1-458C-96E8-02C8823FA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39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1</a:t>
              </a:r>
            </a:p>
          </p:txBody>
        </p:sp>
        <p:sp>
          <p:nvSpPr>
            <p:cNvPr id="43029" name="Text Box 21">
              <a:extLst>
                <a:ext uri="{FF2B5EF4-FFF2-40B4-BE49-F238E27FC236}">
                  <a16:creationId xmlns:a16="http://schemas.microsoft.com/office/drawing/2014/main" id="{ADDDCC34-4C36-4986-9BF1-745B9936A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39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2</a:t>
              </a:r>
            </a:p>
          </p:txBody>
        </p:sp>
        <p:sp>
          <p:nvSpPr>
            <p:cNvPr id="43030" name="Text Box 22">
              <a:extLst>
                <a:ext uri="{FF2B5EF4-FFF2-40B4-BE49-F238E27FC236}">
                  <a16:creationId xmlns:a16="http://schemas.microsoft.com/office/drawing/2014/main" id="{CB638D4E-E631-4D74-9418-1BC718C48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139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?</a:t>
              </a:r>
            </a:p>
          </p:txBody>
        </p:sp>
        <p:sp>
          <p:nvSpPr>
            <p:cNvPr id="43031" name="Text Box 23">
              <a:extLst>
                <a:ext uri="{FF2B5EF4-FFF2-40B4-BE49-F238E27FC236}">
                  <a16:creationId xmlns:a16="http://schemas.microsoft.com/office/drawing/2014/main" id="{90CB4C50-5AB1-4B96-8B80-4121C176A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392"/>
              <a:ext cx="4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sub.</a:t>
              </a:r>
            </a:p>
          </p:txBody>
        </p:sp>
        <p:sp>
          <p:nvSpPr>
            <p:cNvPr id="43032" name="Line 24">
              <a:extLst>
                <a:ext uri="{FF2B5EF4-FFF2-40B4-BE49-F238E27FC236}">
                  <a16:creationId xmlns:a16="http://schemas.microsoft.com/office/drawing/2014/main" id="{F3F7C533-8E25-4787-94D6-CCE991408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52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3033" name="Object 25">
            <a:extLst>
              <a:ext uri="{FF2B5EF4-FFF2-40B4-BE49-F238E27FC236}">
                <a16:creationId xmlns:a16="http://schemas.microsoft.com/office/drawing/2014/main" id="{17167589-81EE-4BBE-BEB6-B728051B44FD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533400" y="2336800"/>
          <a:ext cx="43354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280" imgH="2286000" progId="Equation.3">
                  <p:embed/>
                </p:oleObj>
              </mc:Choice>
              <mc:Fallback>
                <p:oleObj name="Equation" r:id="rId2" imgW="2438280" imgH="22860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36800"/>
                        <a:ext cx="4335463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4" name="Oval 26">
            <a:extLst>
              <a:ext uri="{FF2B5EF4-FFF2-40B4-BE49-F238E27FC236}">
                <a16:creationId xmlns:a16="http://schemas.microsoft.com/office/drawing/2014/main" id="{C565C407-D63B-4433-A9F8-7A92F67AC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351338"/>
            <a:ext cx="1524000" cy="381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35" name="Group 27">
            <a:extLst>
              <a:ext uri="{FF2B5EF4-FFF2-40B4-BE49-F238E27FC236}">
                <a16:creationId xmlns:a16="http://schemas.microsoft.com/office/drawing/2014/main" id="{122AADE5-D7C9-407E-B4D8-1C067C313D95}"/>
              </a:ext>
            </a:extLst>
          </p:cNvPr>
          <p:cNvGrpSpPr>
            <a:grpSpLocks/>
          </p:cNvGrpSpPr>
          <p:nvPr/>
        </p:nvGrpSpPr>
        <p:grpSpPr bwMode="auto">
          <a:xfrm>
            <a:off x="5138738" y="2489200"/>
            <a:ext cx="2971800" cy="561975"/>
            <a:chOff x="3237" y="1440"/>
            <a:chExt cx="1872" cy="354"/>
          </a:xfrm>
        </p:grpSpPr>
        <p:sp>
          <p:nvSpPr>
            <p:cNvPr id="43036" name="Text Box 28">
              <a:extLst>
                <a:ext uri="{FF2B5EF4-FFF2-40B4-BE49-F238E27FC236}">
                  <a16:creationId xmlns:a16="http://schemas.microsoft.com/office/drawing/2014/main" id="{8A3E77F6-D64C-491B-9715-2CE661FD6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7" y="1563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43037" name="Line 29">
              <a:extLst>
                <a:ext uri="{FF2B5EF4-FFF2-40B4-BE49-F238E27FC236}">
                  <a16:creationId xmlns:a16="http://schemas.microsoft.com/office/drawing/2014/main" id="{7FDFA7FB-425C-42A8-9806-B2F228B0CA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4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Text Box 30">
              <a:extLst>
                <a:ext uri="{FF2B5EF4-FFF2-40B4-BE49-F238E27FC236}">
                  <a16:creationId xmlns:a16="http://schemas.microsoft.com/office/drawing/2014/main" id="{708FE9AC-919B-45CC-ACAD-9D179DBF2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3" y="1563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3039" name="Line 31">
              <a:extLst>
                <a:ext uri="{FF2B5EF4-FFF2-40B4-BE49-F238E27FC236}">
                  <a16:creationId xmlns:a16="http://schemas.microsoft.com/office/drawing/2014/main" id="{73C4103D-9179-4600-9DB4-008C08805E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4" y="14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41" name="Group 33">
            <a:extLst>
              <a:ext uri="{FF2B5EF4-FFF2-40B4-BE49-F238E27FC236}">
                <a16:creationId xmlns:a16="http://schemas.microsoft.com/office/drawing/2014/main" id="{8134EB04-CF3C-4485-9CAB-54CADB89531D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460875"/>
            <a:ext cx="3200400" cy="355600"/>
            <a:chOff x="3264" y="2682"/>
            <a:chExt cx="2016" cy="224"/>
          </a:xfrm>
        </p:grpSpPr>
        <p:sp>
          <p:nvSpPr>
            <p:cNvPr id="43042" name="Text Box 34">
              <a:extLst>
                <a:ext uri="{FF2B5EF4-FFF2-40B4-BE49-F238E27FC236}">
                  <a16:creationId xmlns:a16="http://schemas.microsoft.com/office/drawing/2014/main" id="{3540FFAD-6F2E-4C15-95E8-BCCCAFDE4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682"/>
              <a:ext cx="432" cy="21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1010</a:t>
              </a:r>
            </a:p>
          </p:txBody>
        </p:sp>
        <p:sp>
          <p:nvSpPr>
            <p:cNvPr id="43043" name="Text Box 35">
              <a:extLst>
                <a:ext uri="{FF2B5EF4-FFF2-40B4-BE49-F238E27FC236}">
                  <a16:creationId xmlns:a16="http://schemas.microsoft.com/office/drawing/2014/main" id="{90922BC4-E523-45F1-B7C5-92B148B8F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682"/>
              <a:ext cx="432" cy="21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0101</a:t>
              </a:r>
            </a:p>
          </p:txBody>
        </p:sp>
        <p:sp>
          <p:nvSpPr>
            <p:cNvPr id="43044" name="Text Box 36">
              <a:extLst>
                <a:ext uri="{FF2B5EF4-FFF2-40B4-BE49-F238E27FC236}">
                  <a16:creationId xmlns:a16="http://schemas.microsoft.com/office/drawing/2014/main" id="{94E8BEE3-1B64-4F5B-BDB5-245B5E786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688"/>
              <a:ext cx="432" cy="2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1001</a:t>
              </a:r>
            </a:p>
          </p:txBody>
        </p:sp>
        <p:sp>
          <p:nvSpPr>
            <p:cNvPr id="43045" name="Text Box 37">
              <a:extLst>
                <a:ext uri="{FF2B5EF4-FFF2-40B4-BE49-F238E27FC236}">
                  <a16:creationId xmlns:a16="http://schemas.microsoft.com/office/drawing/2014/main" id="{325D7C38-FE21-4C3C-A82F-E1653F58A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688"/>
              <a:ext cx="432" cy="2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0011</a:t>
              </a:r>
            </a:p>
          </p:txBody>
        </p:sp>
      </p:grpSp>
      <p:sp>
        <p:nvSpPr>
          <p:cNvPr id="43046" name="Text Box 38">
            <a:extLst>
              <a:ext uri="{FF2B5EF4-FFF2-40B4-BE49-F238E27FC236}">
                <a16:creationId xmlns:a16="http://schemas.microsoft.com/office/drawing/2014/main" id="{A097CDE8-4F53-4BE8-B1E5-03A431DAE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641600"/>
            <a:ext cx="1905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(recover s-data)</a:t>
            </a:r>
          </a:p>
          <a:p>
            <a:pPr algn="ctr">
              <a:spcBef>
                <a:spcPct val="50000"/>
              </a:spcBef>
            </a:pPr>
            <a:r>
              <a:rPr lang="en-US" altLang="en-US" sz="1600"/>
              <a:t>11</a:t>
            </a:r>
            <a:r>
              <a:rPr lang="en-US" altLang="en-US" sz="1600" baseline="-25000"/>
              <a:t>3</a:t>
            </a:r>
            <a:r>
              <a:rPr lang="en-US" altLang="en-US" sz="1600"/>
              <a:t> = 100</a:t>
            </a:r>
            <a:r>
              <a:rPr lang="en-US" altLang="en-US" sz="1600" baseline="-25000"/>
              <a:t>2</a:t>
            </a:r>
          </a:p>
        </p:txBody>
      </p:sp>
      <p:grpSp>
        <p:nvGrpSpPr>
          <p:cNvPr id="43047" name="Group 39">
            <a:extLst>
              <a:ext uri="{FF2B5EF4-FFF2-40B4-BE49-F238E27FC236}">
                <a16:creationId xmlns:a16="http://schemas.microsoft.com/office/drawing/2014/main" id="{5B08139B-E70C-44AC-A98F-246E7A827D33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022600"/>
            <a:ext cx="2133600" cy="1295400"/>
            <a:chOff x="2976" y="1776"/>
            <a:chExt cx="1344" cy="816"/>
          </a:xfrm>
        </p:grpSpPr>
        <p:sp>
          <p:nvSpPr>
            <p:cNvPr id="43048" name="Text Box 40">
              <a:extLst>
                <a:ext uri="{FF2B5EF4-FFF2-40B4-BE49-F238E27FC236}">
                  <a16:creationId xmlns:a16="http://schemas.microsoft.com/office/drawing/2014/main" id="{42ECB91B-E26F-4D7A-9B42-AF9C8DC624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149"/>
              <a:ext cx="1344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dist(1110,</a:t>
              </a:r>
              <a:r>
                <a:rPr lang="en-US" altLang="en-US" sz="1600">
                  <a:solidFill>
                    <a:srgbClr val="FF0000"/>
                  </a:solidFill>
                </a:rPr>
                <a:t>0101</a:t>
              </a:r>
              <a:r>
                <a:rPr lang="en-US" altLang="en-US" sz="1600"/>
                <a:t>)=3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1600"/>
                <a:t>dist(1110,</a:t>
              </a:r>
              <a:r>
                <a:rPr lang="en-US" altLang="en-US" sz="1600">
                  <a:solidFill>
                    <a:srgbClr val="FF0000"/>
                  </a:solidFill>
                </a:rPr>
                <a:t>1010</a:t>
              </a:r>
              <a:r>
                <a:rPr lang="en-US" altLang="en-US" sz="1600"/>
                <a:t>)=1</a:t>
              </a:r>
            </a:p>
          </p:txBody>
        </p:sp>
        <p:sp>
          <p:nvSpPr>
            <p:cNvPr id="43049" name="Line 41">
              <a:extLst>
                <a:ext uri="{FF2B5EF4-FFF2-40B4-BE49-F238E27FC236}">
                  <a16:creationId xmlns:a16="http://schemas.microsoft.com/office/drawing/2014/main" id="{22216EFE-27EA-4F13-80B6-D5D6BEDFE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7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50" name="Group 42">
            <a:extLst>
              <a:ext uri="{FF2B5EF4-FFF2-40B4-BE49-F238E27FC236}">
                <a16:creationId xmlns:a16="http://schemas.microsoft.com/office/drawing/2014/main" id="{532C2B83-076E-4D82-B0BD-969BCCD8B20F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022600"/>
            <a:ext cx="2133600" cy="1277938"/>
            <a:chOff x="4272" y="1776"/>
            <a:chExt cx="1344" cy="805"/>
          </a:xfrm>
        </p:grpSpPr>
        <p:sp>
          <p:nvSpPr>
            <p:cNvPr id="43051" name="Text Box 43">
              <a:extLst>
                <a:ext uri="{FF2B5EF4-FFF2-40B4-BE49-F238E27FC236}">
                  <a16:creationId xmlns:a16="http://schemas.microsoft.com/office/drawing/2014/main" id="{6882A978-90F8-43F7-B30D-EDC420C62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138"/>
              <a:ext cx="1344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dist(0001,</a:t>
              </a:r>
              <a:r>
                <a:rPr lang="en-US" altLang="en-US" sz="1600">
                  <a:solidFill>
                    <a:srgbClr val="FF0000"/>
                  </a:solidFill>
                </a:rPr>
                <a:t>0011</a:t>
              </a:r>
              <a:r>
                <a:rPr lang="en-US" altLang="en-US" sz="1600"/>
                <a:t>)=1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1600"/>
                <a:t>dist(0001,</a:t>
              </a:r>
              <a:r>
                <a:rPr lang="en-US" altLang="en-US" sz="1600">
                  <a:solidFill>
                    <a:srgbClr val="FF0000"/>
                  </a:solidFill>
                </a:rPr>
                <a:t>1100</a:t>
              </a:r>
              <a:r>
                <a:rPr lang="en-US" altLang="en-US" sz="1600"/>
                <a:t>)=3</a:t>
              </a:r>
            </a:p>
          </p:txBody>
        </p:sp>
        <p:sp>
          <p:nvSpPr>
            <p:cNvPr id="43052" name="Line 44">
              <a:extLst>
                <a:ext uri="{FF2B5EF4-FFF2-40B4-BE49-F238E27FC236}">
                  <a16:creationId xmlns:a16="http://schemas.microsoft.com/office/drawing/2014/main" id="{6F37D28A-71DE-4BB0-B41A-0A744A678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7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53" name="Group 45">
            <a:extLst>
              <a:ext uri="{FF2B5EF4-FFF2-40B4-BE49-F238E27FC236}">
                <a16:creationId xmlns:a16="http://schemas.microsoft.com/office/drawing/2014/main" id="{6AA1F759-CCE5-4C88-9D6C-BD22E087E2E2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851400"/>
            <a:ext cx="3505200" cy="1143000"/>
            <a:chOff x="3024" y="2928"/>
            <a:chExt cx="2208" cy="720"/>
          </a:xfrm>
        </p:grpSpPr>
        <p:sp>
          <p:nvSpPr>
            <p:cNvPr id="43054" name="Text Box 46">
              <a:extLst>
                <a:ext uri="{FF2B5EF4-FFF2-40B4-BE49-F238E27FC236}">
                  <a16:creationId xmlns:a16="http://schemas.microsoft.com/office/drawing/2014/main" id="{764C1C21-C1A0-420E-A9A0-5E0C8321C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417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(recover c-data)</a:t>
              </a:r>
            </a:p>
          </p:txBody>
        </p:sp>
        <p:sp>
          <p:nvSpPr>
            <p:cNvPr id="43055" name="Text Box 47">
              <a:extLst>
                <a:ext uri="{FF2B5EF4-FFF2-40B4-BE49-F238E27FC236}">
                  <a16:creationId xmlns:a16="http://schemas.microsoft.com/office/drawing/2014/main" id="{35EFBCFE-337A-4A45-A0E1-75646D5E8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92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grp.</a:t>
              </a:r>
            </a:p>
          </p:txBody>
        </p:sp>
        <p:sp>
          <p:nvSpPr>
            <p:cNvPr id="43056" name="Text Box 48">
              <a:extLst>
                <a:ext uri="{FF2B5EF4-FFF2-40B4-BE49-F238E27FC236}">
                  <a16:creationId xmlns:a16="http://schemas.microsoft.com/office/drawing/2014/main" id="{32377419-EF01-416D-857F-1FD053FE8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92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1</a:t>
              </a:r>
            </a:p>
          </p:txBody>
        </p:sp>
        <p:sp>
          <p:nvSpPr>
            <p:cNvPr id="43057" name="Text Box 49">
              <a:extLst>
                <a:ext uri="{FF2B5EF4-FFF2-40B4-BE49-F238E27FC236}">
                  <a16:creationId xmlns:a16="http://schemas.microsoft.com/office/drawing/2014/main" id="{5F9A3671-9A48-4CCD-8CAD-0C8389F61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92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1</a:t>
              </a:r>
            </a:p>
          </p:txBody>
        </p:sp>
        <p:sp>
          <p:nvSpPr>
            <p:cNvPr id="43058" name="Text Box 50">
              <a:extLst>
                <a:ext uri="{FF2B5EF4-FFF2-40B4-BE49-F238E27FC236}">
                  <a16:creationId xmlns:a16="http://schemas.microsoft.com/office/drawing/2014/main" id="{8D6D1C14-E9FA-4E08-AAE8-C4898AD06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92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2</a:t>
              </a:r>
            </a:p>
          </p:txBody>
        </p:sp>
        <p:sp>
          <p:nvSpPr>
            <p:cNvPr id="43059" name="Text Box 51">
              <a:extLst>
                <a:ext uri="{FF2B5EF4-FFF2-40B4-BE49-F238E27FC236}">
                  <a16:creationId xmlns:a16="http://schemas.microsoft.com/office/drawing/2014/main" id="{15AEF74B-6964-4ABD-8F76-B20856943C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92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0</a:t>
              </a:r>
            </a:p>
          </p:txBody>
        </p:sp>
        <p:sp>
          <p:nvSpPr>
            <p:cNvPr id="43060" name="Text Box 52">
              <a:extLst>
                <a:ext uri="{FF2B5EF4-FFF2-40B4-BE49-F238E27FC236}">
                  <a16:creationId xmlns:a16="http://schemas.microsoft.com/office/drawing/2014/main" id="{A9608EE9-54B3-4423-9030-BA8F82602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12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bit</a:t>
              </a:r>
            </a:p>
          </p:txBody>
        </p:sp>
        <p:sp>
          <p:nvSpPr>
            <p:cNvPr id="43061" name="Text Box 53">
              <a:extLst>
                <a:ext uri="{FF2B5EF4-FFF2-40B4-BE49-F238E27FC236}">
                  <a16:creationId xmlns:a16="http://schemas.microsoft.com/office/drawing/2014/main" id="{6BE2F744-30D2-4316-8252-646C61492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12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1</a:t>
              </a:r>
            </a:p>
          </p:txBody>
        </p:sp>
        <p:sp>
          <p:nvSpPr>
            <p:cNvPr id="43062" name="Text Box 54">
              <a:extLst>
                <a:ext uri="{FF2B5EF4-FFF2-40B4-BE49-F238E27FC236}">
                  <a16:creationId xmlns:a16="http://schemas.microsoft.com/office/drawing/2014/main" id="{AE3A7D86-F534-4B3B-A506-A990938C9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12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0</a:t>
              </a:r>
            </a:p>
          </p:txBody>
        </p:sp>
        <p:sp>
          <p:nvSpPr>
            <p:cNvPr id="43063" name="Text Box 55">
              <a:extLst>
                <a:ext uri="{FF2B5EF4-FFF2-40B4-BE49-F238E27FC236}">
                  <a16:creationId xmlns:a16="http://schemas.microsoft.com/office/drawing/2014/main" id="{9D5C5E86-D249-4CA3-9BE7-C332B3B7A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312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1</a:t>
              </a:r>
            </a:p>
          </p:txBody>
        </p:sp>
        <p:sp>
          <p:nvSpPr>
            <p:cNvPr id="43064" name="Text Box 56">
              <a:extLst>
                <a:ext uri="{FF2B5EF4-FFF2-40B4-BE49-F238E27FC236}">
                  <a16:creationId xmlns:a16="http://schemas.microsoft.com/office/drawing/2014/main" id="{0063D954-1BA7-453A-8E4C-D183A4AF3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12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0</a:t>
              </a:r>
            </a:p>
          </p:txBody>
        </p:sp>
      </p:grpSp>
      <p:grpSp>
        <p:nvGrpSpPr>
          <p:cNvPr id="43065" name="Group 57">
            <a:extLst>
              <a:ext uri="{FF2B5EF4-FFF2-40B4-BE49-F238E27FC236}">
                <a16:creationId xmlns:a16="http://schemas.microsoft.com/office/drawing/2014/main" id="{9CA8FEB1-812F-4FCC-9685-CABE1F903A08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2133600"/>
            <a:ext cx="3810000" cy="304800"/>
            <a:chOff x="-48" y="1152"/>
            <a:chExt cx="2400" cy="192"/>
          </a:xfrm>
        </p:grpSpPr>
        <p:sp>
          <p:nvSpPr>
            <p:cNvPr id="43066" name="Text Box 58">
              <a:extLst>
                <a:ext uri="{FF2B5EF4-FFF2-40B4-BE49-F238E27FC236}">
                  <a16:creationId xmlns:a16="http://schemas.microsoft.com/office/drawing/2014/main" id="{7DA1AEE4-67F5-4042-ADBD-E5620B5C4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15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1</a:t>
              </a:r>
            </a:p>
          </p:txBody>
        </p:sp>
        <p:sp>
          <p:nvSpPr>
            <p:cNvPr id="43067" name="Text Box 59">
              <a:extLst>
                <a:ext uri="{FF2B5EF4-FFF2-40B4-BE49-F238E27FC236}">
                  <a16:creationId xmlns:a16="http://schemas.microsoft.com/office/drawing/2014/main" id="{D9A266CB-D414-4AF2-A3CB-BE88E23777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15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1</a:t>
              </a:r>
            </a:p>
          </p:txBody>
        </p:sp>
        <p:sp>
          <p:nvSpPr>
            <p:cNvPr id="43068" name="Text Box 60">
              <a:extLst>
                <a:ext uri="{FF2B5EF4-FFF2-40B4-BE49-F238E27FC236}">
                  <a16:creationId xmlns:a16="http://schemas.microsoft.com/office/drawing/2014/main" id="{70AE7942-406E-4A2D-B4F5-A2F9B11095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15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2</a:t>
              </a:r>
            </a:p>
          </p:txBody>
        </p:sp>
        <p:sp>
          <p:nvSpPr>
            <p:cNvPr id="43069" name="Text Box 61">
              <a:extLst>
                <a:ext uri="{FF2B5EF4-FFF2-40B4-BE49-F238E27FC236}">
                  <a16:creationId xmlns:a16="http://schemas.microsoft.com/office/drawing/2014/main" id="{C2C75D27-D691-4C57-B2C4-221B87227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15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0</a:t>
              </a:r>
            </a:p>
          </p:txBody>
        </p:sp>
        <p:sp>
          <p:nvSpPr>
            <p:cNvPr id="43070" name="Text Box 62">
              <a:extLst>
                <a:ext uri="{FF2B5EF4-FFF2-40B4-BE49-F238E27FC236}">
                  <a16:creationId xmlns:a16="http://schemas.microsoft.com/office/drawing/2014/main" id="{639D65B0-DE7A-46EB-B2BC-86EA541BE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8" y="1152"/>
              <a:ext cx="4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sub.</a:t>
              </a:r>
            </a:p>
          </p:txBody>
        </p:sp>
        <p:sp>
          <p:nvSpPr>
            <p:cNvPr id="43071" name="Line 63">
              <a:extLst>
                <a:ext uri="{FF2B5EF4-FFF2-40B4-BE49-F238E27FC236}">
                  <a16:creationId xmlns:a16="http://schemas.microsoft.com/office/drawing/2014/main" id="{BF57F0F7-4C88-4CCC-8429-3B22E38C2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2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72" name="Group 64">
            <a:extLst>
              <a:ext uri="{FF2B5EF4-FFF2-40B4-BE49-F238E27FC236}">
                <a16:creationId xmlns:a16="http://schemas.microsoft.com/office/drawing/2014/main" id="{A30759D8-FBAB-436A-A701-0CA5943C42E5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949700"/>
            <a:ext cx="749300" cy="520700"/>
            <a:chOff x="3552" y="2360"/>
            <a:chExt cx="472" cy="328"/>
          </a:xfrm>
        </p:grpSpPr>
        <p:sp>
          <p:nvSpPr>
            <p:cNvPr id="43073" name="Line 65">
              <a:extLst>
                <a:ext uri="{FF2B5EF4-FFF2-40B4-BE49-F238E27FC236}">
                  <a16:creationId xmlns:a16="http://schemas.microsoft.com/office/drawing/2014/main" id="{AFAC89FE-6414-48CB-A8E2-841B4482F1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573"/>
              <a:ext cx="157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4" name="Oval 66">
              <a:extLst>
                <a:ext uri="{FF2B5EF4-FFF2-40B4-BE49-F238E27FC236}">
                  <a16:creationId xmlns:a16="http://schemas.microsoft.com/office/drawing/2014/main" id="{676CC8F3-960F-481B-BA8E-940946C36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0" y="2360"/>
              <a:ext cx="384" cy="240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75" name="Group 67">
            <a:extLst>
              <a:ext uri="{FF2B5EF4-FFF2-40B4-BE49-F238E27FC236}">
                <a16:creationId xmlns:a16="http://schemas.microsoft.com/office/drawing/2014/main" id="{949895D7-2B8C-458C-84D9-7B5484B9495C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3556000"/>
            <a:ext cx="609600" cy="914400"/>
            <a:chOff x="4944" y="2112"/>
            <a:chExt cx="384" cy="576"/>
          </a:xfrm>
        </p:grpSpPr>
        <p:sp>
          <p:nvSpPr>
            <p:cNvPr id="43076" name="Line 68">
              <a:extLst>
                <a:ext uri="{FF2B5EF4-FFF2-40B4-BE49-F238E27FC236}">
                  <a16:creationId xmlns:a16="http://schemas.microsoft.com/office/drawing/2014/main" id="{6E684556-6F14-41B2-A914-48548E34B2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0" y="2350"/>
              <a:ext cx="91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7" name="Oval 69">
              <a:extLst>
                <a:ext uri="{FF2B5EF4-FFF2-40B4-BE49-F238E27FC236}">
                  <a16:creationId xmlns:a16="http://schemas.microsoft.com/office/drawing/2014/main" id="{827BA203-B29C-4914-A1C0-7707D1F80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112"/>
              <a:ext cx="384" cy="240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5" grpId="0"/>
      <p:bldP spid="430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CCBFFF1A-0B72-4668-8EC9-3C12BB8686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49E41CCD-97B0-4A30-9F42-3CB7D5EB017A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4034" name="Oval 2">
            <a:extLst>
              <a:ext uri="{FF2B5EF4-FFF2-40B4-BE49-F238E27FC236}">
                <a16:creationId xmlns:a16="http://schemas.microsoft.com/office/drawing/2014/main" id="{22CC1298-D165-40BB-85F3-A5612F0F8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514600"/>
            <a:ext cx="1143000" cy="457200"/>
          </a:xfrm>
          <a:prstGeom prst="ellipse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35" name="Group 3">
            <a:extLst>
              <a:ext uri="{FF2B5EF4-FFF2-40B4-BE49-F238E27FC236}">
                <a16:creationId xmlns:a16="http://schemas.microsoft.com/office/drawing/2014/main" id="{404CB13D-4F70-4C34-A994-5EB2570A131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514600"/>
            <a:ext cx="2590800" cy="457200"/>
            <a:chOff x="192" y="1584"/>
            <a:chExt cx="1632" cy="288"/>
          </a:xfrm>
        </p:grpSpPr>
        <p:sp>
          <p:nvSpPr>
            <p:cNvPr id="44036" name="Oval 4">
              <a:extLst>
                <a:ext uri="{FF2B5EF4-FFF2-40B4-BE49-F238E27FC236}">
                  <a16:creationId xmlns:a16="http://schemas.microsoft.com/office/drawing/2014/main" id="{80B5B713-3ABD-4320-88EC-1326BCDDE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584"/>
              <a:ext cx="1056" cy="288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7" name="Line 5">
              <a:extLst>
                <a:ext uri="{FF2B5EF4-FFF2-40B4-BE49-F238E27FC236}">
                  <a16:creationId xmlns:a16="http://schemas.microsoft.com/office/drawing/2014/main" id="{C0F30959-94D8-4AFA-9C4C-DBF5803DB9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8" y="172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38" name="Rectangle 6">
            <a:extLst>
              <a:ext uri="{FF2B5EF4-FFF2-40B4-BE49-F238E27FC236}">
                <a16:creationId xmlns:a16="http://schemas.microsoft.com/office/drawing/2014/main" id="{36898E18-C925-4429-8958-D947FC5B4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/>
              <a:t>Example 2:  Error Decoding</a:t>
            </a:r>
          </a:p>
        </p:txBody>
      </p:sp>
      <p:graphicFrame>
        <p:nvGraphicFramePr>
          <p:cNvPr id="44039" name="Object 7">
            <a:extLst>
              <a:ext uri="{FF2B5EF4-FFF2-40B4-BE49-F238E27FC236}">
                <a16:creationId xmlns:a16="http://schemas.microsoft.com/office/drawing/2014/main" id="{6321C251-1C3F-4EEE-8882-C14DF0D4081E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401638" y="2133600"/>
          <a:ext cx="3484562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840" imgH="2311200" progId="Equation.3">
                  <p:embed/>
                </p:oleObj>
              </mc:Choice>
              <mc:Fallback>
                <p:oleObj name="Equation" r:id="rId2" imgW="2031840" imgH="231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2133600"/>
                        <a:ext cx="3484562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8">
            <a:extLst>
              <a:ext uri="{FF2B5EF4-FFF2-40B4-BE49-F238E27FC236}">
                <a16:creationId xmlns:a16="http://schemas.microsoft.com/office/drawing/2014/main" id="{5A5D9E3C-6145-4FBC-815F-21F1CEB0D0AC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4876800" y="2438400"/>
          <a:ext cx="36131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560" imgH="228600" progId="Equation.3">
                  <p:embed/>
                </p:oleObj>
              </mc:Choice>
              <mc:Fallback>
                <p:oleObj name="Equation" r:id="rId4" imgW="166356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438400"/>
                        <a:ext cx="361315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41" name="Group 9">
            <a:extLst>
              <a:ext uri="{FF2B5EF4-FFF2-40B4-BE49-F238E27FC236}">
                <a16:creationId xmlns:a16="http://schemas.microsoft.com/office/drawing/2014/main" id="{27350247-8912-4EBE-AED7-A73506724B99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524000"/>
            <a:ext cx="3200400" cy="355600"/>
            <a:chOff x="384" y="928"/>
            <a:chExt cx="2016" cy="224"/>
          </a:xfrm>
        </p:grpSpPr>
        <p:sp>
          <p:nvSpPr>
            <p:cNvPr id="44042" name="Text Box 10">
              <a:extLst>
                <a:ext uri="{FF2B5EF4-FFF2-40B4-BE49-F238E27FC236}">
                  <a16:creationId xmlns:a16="http://schemas.microsoft.com/office/drawing/2014/main" id="{19F3F9B6-68B7-4D50-8C29-77D0C8642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928"/>
              <a:ext cx="432" cy="21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1010</a:t>
              </a:r>
            </a:p>
          </p:txBody>
        </p:sp>
        <p:sp>
          <p:nvSpPr>
            <p:cNvPr id="44043" name="Text Box 11">
              <a:extLst>
                <a:ext uri="{FF2B5EF4-FFF2-40B4-BE49-F238E27FC236}">
                  <a16:creationId xmlns:a16="http://schemas.microsoft.com/office/drawing/2014/main" id="{07FEF533-2036-4864-BA89-272840B42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928"/>
              <a:ext cx="432" cy="21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0101</a:t>
              </a:r>
            </a:p>
          </p:txBody>
        </p:sp>
        <p:sp>
          <p:nvSpPr>
            <p:cNvPr id="44044" name="Text Box 12">
              <a:extLst>
                <a:ext uri="{FF2B5EF4-FFF2-40B4-BE49-F238E27FC236}">
                  <a16:creationId xmlns:a16="http://schemas.microsoft.com/office/drawing/2014/main" id="{F54F6C78-0A2F-4973-921E-C3CA186BB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934"/>
              <a:ext cx="432" cy="2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1001</a:t>
              </a:r>
            </a:p>
          </p:txBody>
        </p:sp>
        <p:sp>
          <p:nvSpPr>
            <p:cNvPr id="44045" name="Text Box 13">
              <a:extLst>
                <a:ext uri="{FF2B5EF4-FFF2-40B4-BE49-F238E27FC236}">
                  <a16:creationId xmlns:a16="http://schemas.microsoft.com/office/drawing/2014/main" id="{5212BA92-C7AD-4704-AF8A-FB963A1D5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934"/>
              <a:ext cx="432" cy="2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0011</a:t>
              </a:r>
            </a:p>
          </p:txBody>
        </p:sp>
      </p:grpSp>
      <p:sp>
        <p:nvSpPr>
          <p:cNvPr id="44046" name="AutoShape 14">
            <a:extLst>
              <a:ext uri="{FF2B5EF4-FFF2-40B4-BE49-F238E27FC236}">
                <a16:creationId xmlns:a16="http://schemas.microsoft.com/office/drawing/2014/main" id="{33B153B0-D833-4615-BDFD-94AE29A49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6002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47" name="Group 15">
            <a:extLst>
              <a:ext uri="{FF2B5EF4-FFF2-40B4-BE49-F238E27FC236}">
                <a16:creationId xmlns:a16="http://schemas.microsoft.com/office/drawing/2014/main" id="{8F51CF15-6F98-4D36-A0DC-71882457E431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524000"/>
            <a:ext cx="3200400" cy="355600"/>
            <a:chOff x="3168" y="912"/>
            <a:chExt cx="2016" cy="224"/>
          </a:xfrm>
        </p:grpSpPr>
        <p:sp>
          <p:nvSpPr>
            <p:cNvPr id="44048" name="Text Box 16">
              <a:extLst>
                <a:ext uri="{FF2B5EF4-FFF2-40B4-BE49-F238E27FC236}">
                  <a16:creationId xmlns:a16="http://schemas.microsoft.com/office/drawing/2014/main" id="{FF33EE60-7B2A-4879-9B1D-9BA621A35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912"/>
              <a:ext cx="432" cy="21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rgbClr val="FFFF00"/>
                  </a:solidFill>
                </a:rPr>
                <a:t>01</a:t>
              </a:r>
              <a:r>
                <a:rPr lang="en-US" altLang="en-US" sz="1600"/>
                <a:t>10</a:t>
              </a:r>
            </a:p>
          </p:txBody>
        </p:sp>
        <p:sp>
          <p:nvSpPr>
            <p:cNvPr id="44049" name="Text Box 17">
              <a:extLst>
                <a:ext uri="{FF2B5EF4-FFF2-40B4-BE49-F238E27FC236}">
                  <a16:creationId xmlns:a16="http://schemas.microsoft.com/office/drawing/2014/main" id="{4BA212F6-C81D-45C9-B5C9-09F3673AD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912"/>
              <a:ext cx="432" cy="21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0101</a:t>
              </a:r>
            </a:p>
          </p:txBody>
        </p:sp>
        <p:sp>
          <p:nvSpPr>
            <p:cNvPr id="44050" name="Text Box 18">
              <a:extLst>
                <a:ext uri="{FF2B5EF4-FFF2-40B4-BE49-F238E27FC236}">
                  <a16:creationId xmlns:a16="http://schemas.microsoft.com/office/drawing/2014/main" id="{52056B1F-2DA5-4C9F-8A37-20B895DF7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918"/>
              <a:ext cx="432" cy="2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1001</a:t>
              </a:r>
            </a:p>
          </p:txBody>
        </p:sp>
        <p:sp>
          <p:nvSpPr>
            <p:cNvPr id="44051" name="Text Box 19">
              <a:extLst>
                <a:ext uri="{FF2B5EF4-FFF2-40B4-BE49-F238E27FC236}">
                  <a16:creationId xmlns:a16="http://schemas.microsoft.com/office/drawing/2014/main" id="{6275EAE9-0433-423C-9F67-DFA86EA6E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918"/>
              <a:ext cx="432" cy="2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0011</a:t>
              </a:r>
            </a:p>
          </p:txBody>
        </p:sp>
      </p:grpSp>
      <p:sp>
        <p:nvSpPr>
          <p:cNvPr id="44052" name="AutoShape 20">
            <a:extLst>
              <a:ext uri="{FF2B5EF4-FFF2-40B4-BE49-F238E27FC236}">
                <a16:creationId xmlns:a16="http://schemas.microsoft.com/office/drawing/2014/main" id="{455DC530-F7CD-4500-94C7-B77005446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295400"/>
            <a:ext cx="838200" cy="838200"/>
          </a:xfrm>
          <a:prstGeom prst="irregularSeal1">
            <a:avLst/>
          </a:prstGeom>
          <a:solidFill>
            <a:srgbClr val="FFFF00">
              <a:alpha val="2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53" name="Group 21">
            <a:extLst>
              <a:ext uri="{FF2B5EF4-FFF2-40B4-BE49-F238E27FC236}">
                <a16:creationId xmlns:a16="http://schemas.microsoft.com/office/drawing/2014/main" id="{AFAC2BD7-B34D-4075-B289-FB162692EDB8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981200"/>
            <a:ext cx="3962400" cy="304800"/>
            <a:chOff x="2640" y="1104"/>
            <a:chExt cx="2496" cy="192"/>
          </a:xfrm>
        </p:grpSpPr>
        <p:sp>
          <p:nvSpPr>
            <p:cNvPr id="44054" name="Text Box 22">
              <a:extLst>
                <a:ext uri="{FF2B5EF4-FFF2-40B4-BE49-F238E27FC236}">
                  <a16:creationId xmlns:a16="http://schemas.microsoft.com/office/drawing/2014/main" id="{36B4769F-F98D-4CC1-B75C-9B4B2A6BFC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104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2</a:t>
              </a:r>
            </a:p>
          </p:txBody>
        </p:sp>
        <p:sp>
          <p:nvSpPr>
            <p:cNvPr id="44055" name="Text Box 23">
              <a:extLst>
                <a:ext uri="{FF2B5EF4-FFF2-40B4-BE49-F238E27FC236}">
                  <a16:creationId xmlns:a16="http://schemas.microsoft.com/office/drawing/2014/main" id="{6E7F870C-F677-4775-87DB-55618B3B2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104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1</a:t>
              </a:r>
            </a:p>
          </p:txBody>
        </p:sp>
        <p:sp>
          <p:nvSpPr>
            <p:cNvPr id="44056" name="Text Box 24">
              <a:extLst>
                <a:ext uri="{FF2B5EF4-FFF2-40B4-BE49-F238E27FC236}">
                  <a16:creationId xmlns:a16="http://schemas.microsoft.com/office/drawing/2014/main" id="{E63EC197-A9D8-4E0E-A83C-D555D552A7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104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2</a:t>
              </a:r>
            </a:p>
          </p:txBody>
        </p:sp>
        <p:sp>
          <p:nvSpPr>
            <p:cNvPr id="44057" name="Text Box 25">
              <a:extLst>
                <a:ext uri="{FF2B5EF4-FFF2-40B4-BE49-F238E27FC236}">
                  <a16:creationId xmlns:a16="http://schemas.microsoft.com/office/drawing/2014/main" id="{7A7EC326-67D8-40A4-AD6C-7CD05695A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1104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0</a:t>
              </a:r>
            </a:p>
          </p:txBody>
        </p:sp>
        <p:sp>
          <p:nvSpPr>
            <p:cNvPr id="44058" name="Text Box 26">
              <a:extLst>
                <a:ext uri="{FF2B5EF4-FFF2-40B4-BE49-F238E27FC236}">
                  <a16:creationId xmlns:a16="http://schemas.microsoft.com/office/drawing/2014/main" id="{DAA4BF5C-D389-4135-85A6-23E2FD3E3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104"/>
              <a:ext cx="4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sub.</a:t>
              </a:r>
            </a:p>
          </p:txBody>
        </p:sp>
        <p:sp>
          <p:nvSpPr>
            <p:cNvPr id="44059" name="Line 27">
              <a:extLst>
                <a:ext uri="{FF2B5EF4-FFF2-40B4-BE49-F238E27FC236}">
                  <a16:creationId xmlns:a16="http://schemas.microsoft.com/office/drawing/2014/main" id="{1B6EC15F-2AD2-4F05-94C6-2E3676E336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23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60" name="Text Box 28">
            <a:extLst>
              <a:ext uri="{FF2B5EF4-FFF2-40B4-BE49-F238E27FC236}">
                <a16:creationId xmlns:a16="http://schemas.microsoft.com/office/drawing/2014/main" id="{C9DDA8C6-0E5B-4DA0-B80D-FA6E3ADEE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57200"/>
            <a:ext cx="1600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/>
              <a:t>0 =&gt; {0011, 1100}</a:t>
            </a:r>
          </a:p>
          <a:p>
            <a:pPr algn="ctr"/>
            <a:r>
              <a:rPr lang="en-US" altLang="en-US" sz="1200"/>
              <a:t>1 =&gt; {0101, 1010}</a:t>
            </a:r>
          </a:p>
          <a:p>
            <a:pPr algn="ctr"/>
            <a:r>
              <a:rPr lang="en-US" altLang="en-US" sz="1200"/>
              <a:t>2 =&gt; {0110, 1001}</a:t>
            </a:r>
          </a:p>
        </p:txBody>
      </p:sp>
      <p:grpSp>
        <p:nvGrpSpPr>
          <p:cNvPr id="44061" name="Group 29">
            <a:extLst>
              <a:ext uri="{FF2B5EF4-FFF2-40B4-BE49-F238E27FC236}">
                <a16:creationId xmlns:a16="http://schemas.microsoft.com/office/drawing/2014/main" id="{6EF6AB84-26B9-47ED-BF5B-548CC1C24C60}"/>
              </a:ext>
            </a:extLst>
          </p:cNvPr>
          <p:cNvGrpSpPr>
            <a:grpSpLocks/>
          </p:cNvGrpSpPr>
          <p:nvPr/>
        </p:nvGrpSpPr>
        <p:grpSpPr bwMode="auto">
          <a:xfrm>
            <a:off x="-152400" y="1905000"/>
            <a:ext cx="3810000" cy="304800"/>
            <a:chOff x="-48" y="1152"/>
            <a:chExt cx="2400" cy="192"/>
          </a:xfrm>
        </p:grpSpPr>
        <p:sp>
          <p:nvSpPr>
            <p:cNvPr id="44062" name="Text Box 30">
              <a:extLst>
                <a:ext uri="{FF2B5EF4-FFF2-40B4-BE49-F238E27FC236}">
                  <a16:creationId xmlns:a16="http://schemas.microsoft.com/office/drawing/2014/main" id="{43C50E39-11D3-4BB7-99CC-6C6AC457B2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15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1</a:t>
              </a:r>
            </a:p>
          </p:txBody>
        </p:sp>
        <p:sp>
          <p:nvSpPr>
            <p:cNvPr id="44063" name="Text Box 31">
              <a:extLst>
                <a:ext uri="{FF2B5EF4-FFF2-40B4-BE49-F238E27FC236}">
                  <a16:creationId xmlns:a16="http://schemas.microsoft.com/office/drawing/2014/main" id="{9AF89240-F076-462F-9ACA-BC2AB664A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15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1</a:t>
              </a:r>
            </a:p>
          </p:txBody>
        </p:sp>
        <p:sp>
          <p:nvSpPr>
            <p:cNvPr id="44064" name="Text Box 32">
              <a:extLst>
                <a:ext uri="{FF2B5EF4-FFF2-40B4-BE49-F238E27FC236}">
                  <a16:creationId xmlns:a16="http://schemas.microsoft.com/office/drawing/2014/main" id="{21D48629-031F-480D-8317-B9B3B001C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15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2</a:t>
              </a:r>
            </a:p>
          </p:txBody>
        </p:sp>
        <p:sp>
          <p:nvSpPr>
            <p:cNvPr id="44065" name="Text Box 33">
              <a:extLst>
                <a:ext uri="{FF2B5EF4-FFF2-40B4-BE49-F238E27FC236}">
                  <a16:creationId xmlns:a16="http://schemas.microsoft.com/office/drawing/2014/main" id="{41A44B7E-3FE3-4573-8CDF-08729AF9C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15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0</a:t>
              </a:r>
            </a:p>
          </p:txBody>
        </p:sp>
        <p:sp>
          <p:nvSpPr>
            <p:cNvPr id="44066" name="Text Box 34">
              <a:extLst>
                <a:ext uri="{FF2B5EF4-FFF2-40B4-BE49-F238E27FC236}">
                  <a16:creationId xmlns:a16="http://schemas.microsoft.com/office/drawing/2014/main" id="{6A6E511A-CF24-4B1E-BFBD-EE4E3FFB8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8" y="1152"/>
              <a:ext cx="4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sub.</a:t>
              </a:r>
            </a:p>
          </p:txBody>
        </p:sp>
        <p:sp>
          <p:nvSpPr>
            <p:cNvPr id="44067" name="Line 35">
              <a:extLst>
                <a:ext uri="{FF2B5EF4-FFF2-40B4-BE49-F238E27FC236}">
                  <a16:creationId xmlns:a16="http://schemas.microsoft.com/office/drawing/2014/main" id="{288FE534-1F0D-4048-8175-879346FBEB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2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68" name="Oval 36">
            <a:extLst>
              <a:ext uri="{FF2B5EF4-FFF2-40B4-BE49-F238E27FC236}">
                <a16:creationId xmlns:a16="http://schemas.microsoft.com/office/drawing/2014/main" id="{EC55F134-D216-48E5-9AF1-26780EBA9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362200"/>
            <a:ext cx="1143000" cy="5334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69" name="Group 37">
            <a:extLst>
              <a:ext uri="{FF2B5EF4-FFF2-40B4-BE49-F238E27FC236}">
                <a16:creationId xmlns:a16="http://schemas.microsoft.com/office/drawing/2014/main" id="{12BB7698-7DED-45EE-A71E-F845F7185E81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743200"/>
            <a:ext cx="4648200" cy="609600"/>
            <a:chOff x="1824" y="1728"/>
            <a:chExt cx="2928" cy="384"/>
          </a:xfrm>
        </p:grpSpPr>
        <p:sp>
          <p:nvSpPr>
            <p:cNvPr id="44070" name="Oval 38">
              <a:extLst>
                <a:ext uri="{FF2B5EF4-FFF2-40B4-BE49-F238E27FC236}">
                  <a16:creationId xmlns:a16="http://schemas.microsoft.com/office/drawing/2014/main" id="{983BF2E7-0250-4ED7-AA44-074783D2F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824"/>
              <a:ext cx="720" cy="288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1" name="Line 39">
              <a:extLst>
                <a:ext uri="{FF2B5EF4-FFF2-40B4-BE49-F238E27FC236}">
                  <a16:creationId xmlns:a16="http://schemas.microsoft.com/office/drawing/2014/main" id="{DEBBEF5C-F3FB-46CA-B80C-EE291EE2BC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1728"/>
              <a:ext cx="220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2" name="Group 40">
            <a:extLst>
              <a:ext uri="{FF2B5EF4-FFF2-40B4-BE49-F238E27FC236}">
                <a16:creationId xmlns:a16="http://schemas.microsoft.com/office/drawing/2014/main" id="{1EF9FF73-805F-4F25-B35E-AB9F0150723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95600"/>
            <a:ext cx="2590800" cy="457200"/>
            <a:chOff x="192" y="1824"/>
            <a:chExt cx="1632" cy="288"/>
          </a:xfrm>
        </p:grpSpPr>
        <p:sp>
          <p:nvSpPr>
            <p:cNvPr id="44073" name="Oval 41">
              <a:extLst>
                <a:ext uri="{FF2B5EF4-FFF2-40B4-BE49-F238E27FC236}">
                  <a16:creationId xmlns:a16="http://schemas.microsoft.com/office/drawing/2014/main" id="{80D39BD3-A85B-4E74-87DA-9AB31334B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824"/>
              <a:ext cx="1056" cy="288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4" name="Line 42">
              <a:extLst>
                <a:ext uri="{FF2B5EF4-FFF2-40B4-BE49-F238E27FC236}">
                  <a16:creationId xmlns:a16="http://schemas.microsoft.com/office/drawing/2014/main" id="{2075524C-9DE5-4AF0-8E1B-A12EBC7A4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8" y="196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4075" name="Object 43">
            <a:extLst>
              <a:ext uri="{FF2B5EF4-FFF2-40B4-BE49-F238E27FC236}">
                <a16:creationId xmlns:a16="http://schemas.microsoft.com/office/drawing/2014/main" id="{BF871490-DBE0-402A-AB8B-2755E01F0FB7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4267200" y="3429000"/>
          <a:ext cx="44196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28720" imgH="215640" progId="Equation.3">
                  <p:embed/>
                </p:oleObj>
              </mc:Choice>
              <mc:Fallback>
                <p:oleObj name="Equation" r:id="rId6" imgW="2628720" imgH="21564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429000"/>
                        <a:ext cx="44196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6" name="Text Box 44">
            <a:extLst>
              <a:ext uri="{FF2B5EF4-FFF2-40B4-BE49-F238E27FC236}">
                <a16:creationId xmlns:a16="http://schemas.microsoft.com/office/drawing/2014/main" id="{D8C00FB7-2B18-43AD-82DE-9500B0051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962400"/>
            <a:ext cx="2667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dist(0110,</a:t>
            </a:r>
            <a:r>
              <a:rPr lang="en-US" altLang="en-US">
                <a:solidFill>
                  <a:srgbClr val="FF0000"/>
                </a:solidFill>
              </a:rPr>
              <a:t>0101</a:t>
            </a:r>
            <a:r>
              <a:rPr lang="en-US" altLang="en-US"/>
              <a:t>)=2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dist(0110,</a:t>
            </a:r>
            <a:r>
              <a:rPr lang="en-US" altLang="en-US">
                <a:solidFill>
                  <a:srgbClr val="FF0000"/>
                </a:solidFill>
              </a:rPr>
              <a:t>1010</a:t>
            </a:r>
            <a:r>
              <a:rPr lang="en-US" altLang="en-US"/>
              <a:t>)=2</a:t>
            </a:r>
          </a:p>
        </p:txBody>
      </p:sp>
      <p:sp>
        <p:nvSpPr>
          <p:cNvPr id="44077" name="Text Box 45">
            <a:extLst>
              <a:ext uri="{FF2B5EF4-FFF2-40B4-BE49-F238E27FC236}">
                <a16:creationId xmlns:a16="http://schemas.microsoft.com/office/drawing/2014/main" id="{F2BC83EB-37A0-437F-905C-BC8DC9B1C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800600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0000CC"/>
                </a:solidFill>
              </a:rPr>
              <a:t>Can’t correct nCm symbol without partitioning for more distance</a:t>
            </a:r>
          </a:p>
        </p:txBody>
      </p:sp>
      <p:sp>
        <p:nvSpPr>
          <p:cNvPr id="44078" name="Text Box 46">
            <a:extLst>
              <a:ext uri="{FF2B5EF4-FFF2-40B4-BE49-F238E27FC236}">
                <a16:creationId xmlns:a16="http://schemas.microsoft.com/office/drawing/2014/main" id="{835DC669-712F-4260-BABF-ABD301D09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39963"/>
            <a:ext cx="990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no error</a:t>
            </a:r>
          </a:p>
        </p:txBody>
      </p:sp>
      <p:sp>
        <p:nvSpPr>
          <p:cNvPr id="44079" name="Oval 47">
            <a:extLst>
              <a:ext uri="{FF2B5EF4-FFF2-40B4-BE49-F238E27FC236}">
                <a16:creationId xmlns:a16="http://schemas.microsoft.com/office/drawing/2014/main" id="{82AC05F5-4B6E-4615-8F65-D47E6D639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25" y="3400425"/>
            <a:ext cx="381000" cy="381000"/>
          </a:xfrm>
          <a:prstGeom prst="ellipse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4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4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4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0" grpId="0"/>
      <p:bldP spid="44076" grpId="0"/>
      <p:bldP spid="44077" grpId="0"/>
      <p:bldP spid="44078" grpId="0"/>
      <p:bldP spid="4407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C06B8485-28A0-4C21-B588-491FEB99EF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ABFD0657-D297-4CCA-871F-B58FFACE49BA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57D81853-076C-41C7-A793-5BD8BFCB2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Example 3:  Multiple Bit Error Correction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B743E88-58DF-400F-9B3E-BEDC65DCBA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3581400" cy="1314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400"/>
              <a:t>4 x 6c3 channels</a:t>
            </a:r>
          </a:p>
          <a:p>
            <a:pPr>
              <a:lnSpc>
                <a:spcPct val="80000"/>
              </a:lnSpc>
            </a:pPr>
            <a:r>
              <a:rPr lang="en-US" altLang="en-US" sz="1400"/>
              <a:t>9 subsets, 2 sym/subset, distance=6</a:t>
            </a:r>
          </a:p>
          <a:p>
            <a:pPr>
              <a:lnSpc>
                <a:spcPct val="80000"/>
              </a:lnSpc>
            </a:pPr>
            <a:r>
              <a:rPr lang="en-US" altLang="en-US" sz="1400"/>
              <a:t>Assume (4,2,3) MDS code</a:t>
            </a:r>
          </a:p>
          <a:p>
            <a:pPr>
              <a:lnSpc>
                <a:spcPct val="80000"/>
              </a:lnSpc>
            </a:pPr>
            <a:r>
              <a:rPr lang="en-US" altLang="en-US" sz="1400"/>
              <a:t>rel=10/16=.63, abs=10/24=42%</a:t>
            </a:r>
          </a:p>
        </p:txBody>
      </p:sp>
      <p:graphicFrame>
        <p:nvGraphicFramePr>
          <p:cNvPr id="45060" name="Object 4">
            <a:extLst>
              <a:ext uri="{FF2B5EF4-FFF2-40B4-BE49-F238E27FC236}">
                <a16:creationId xmlns:a16="http://schemas.microsoft.com/office/drawing/2014/main" id="{91756FED-218F-47D5-BE91-68246C05F065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914400" y="4789488"/>
          <a:ext cx="2209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457200" progId="Equation.3">
                  <p:embed/>
                </p:oleObj>
              </mc:Choice>
              <mc:Fallback>
                <p:oleObj name="Equation" r:id="rId2" imgW="11430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89488"/>
                        <a:ext cx="2209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>
            <a:extLst>
              <a:ext uri="{FF2B5EF4-FFF2-40B4-BE49-F238E27FC236}">
                <a16:creationId xmlns:a16="http://schemas.microsoft.com/office/drawing/2014/main" id="{4C36B8A6-02DC-4BDD-B498-45FDF28CC127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885825" y="5522913"/>
          <a:ext cx="22098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800" imgH="457200" progId="Equation.3">
                  <p:embed/>
                </p:oleObj>
              </mc:Choice>
              <mc:Fallback>
                <p:oleObj name="Equation" r:id="rId4" imgW="11808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5522913"/>
                        <a:ext cx="220980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62" name="Group 6">
            <a:extLst>
              <a:ext uri="{FF2B5EF4-FFF2-40B4-BE49-F238E27FC236}">
                <a16:creationId xmlns:a16="http://schemas.microsoft.com/office/drawing/2014/main" id="{18618965-4605-4E9F-86C1-7E77D7082B5A}"/>
              </a:ext>
            </a:extLst>
          </p:cNvPr>
          <p:cNvGrpSpPr>
            <a:grpSpLocks/>
          </p:cNvGrpSpPr>
          <p:nvPr/>
        </p:nvGrpSpPr>
        <p:grpSpPr bwMode="auto">
          <a:xfrm>
            <a:off x="3670300" y="1614488"/>
            <a:ext cx="4495800" cy="609600"/>
            <a:chOff x="2208" y="768"/>
            <a:chExt cx="2832" cy="384"/>
          </a:xfrm>
        </p:grpSpPr>
        <p:sp>
          <p:nvSpPr>
            <p:cNvPr id="45063" name="Text Box 7">
              <a:extLst>
                <a:ext uri="{FF2B5EF4-FFF2-40B4-BE49-F238E27FC236}">
                  <a16:creationId xmlns:a16="http://schemas.microsoft.com/office/drawing/2014/main" id="{BE3FA239-7E8B-49A6-8168-5FFFC70D5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768"/>
              <a:ext cx="528" cy="17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/>
                <a:t>010110</a:t>
              </a:r>
            </a:p>
          </p:txBody>
        </p:sp>
        <p:sp>
          <p:nvSpPr>
            <p:cNvPr id="45064" name="Text Box 8">
              <a:extLst>
                <a:ext uri="{FF2B5EF4-FFF2-40B4-BE49-F238E27FC236}">
                  <a16:creationId xmlns:a16="http://schemas.microsoft.com/office/drawing/2014/main" id="{B4462429-C4C8-4372-800E-EA6667C40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768"/>
              <a:ext cx="528" cy="17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/>
                <a:t>110010</a:t>
              </a:r>
            </a:p>
          </p:txBody>
        </p:sp>
        <p:sp>
          <p:nvSpPr>
            <p:cNvPr id="45065" name="Text Box 9">
              <a:extLst>
                <a:ext uri="{FF2B5EF4-FFF2-40B4-BE49-F238E27FC236}">
                  <a16:creationId xmlns:a16="http://schemas.microsoft.com/office/drawing/2014/main" id="{1DB2504C-5187-462E-A281-65C5B0203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774"/>
              <a:ext cx="528" cy="1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/>
                <a:t>100101</a:t>
              </a:r>
            </a:p>
          </p:txBody>
        </p:sp>
        <p:sp>
          <p:nvSpPr>
            <p:cNvPr id="45066" name="Text Box 10">
              <a:extLst>
                <a:ext uri="{FF2B5EF4-FFF2-40B4-BE49-F238E27FC236}">
                  <a16:creationId xmlns:a16="http://schemas.microsoft.com/office/drawing/2014/main" id="{B59A7727-1658-4593-B51F-A7C0CEB4A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774"/>
              <a:ext cx="528" cy="1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/>
                <a:t>001011</a:t>
              </a:r>
            </a:p>
          </p:txBody>
        </p:sp>
        <p:sp>
          <p:nvSpPr>
            <p:cNvPr id="45067" name="Text Box 11">
              <a:extLst>
                <a:ext uri="{FF2B5EF4-FFF2-40B4-BE49-F238E27FC236}">
                  <a16:creationId xmlns:a16="http://schemas.microsoft.com/office/drawing/2014/main" id="{96B8AD9A-CDB3-4688-A0CE-3C2A4207F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9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6</a:t>
              </a:r>
            </a:p>
          </p:txBody>
        </p:sp>
        <p:sp>
          <p:nvSpPr>
            <p:cNvPr id="45068" name="Text Box 12">
              <a:extLst>
                <a:ext uri="{FF2B5EF4-FFF2-40B4-BE49-F238E27FC236}">
                  <a16:creationId xmlns:a16="http://schemas.microsoft.com/office/drawing/2014/main" id="{FDA55DA5-6E1E-4A9D-87D2-DAC7031E3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9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2</a:t>
              </a:r>
            </a:p>
          </p:txBody>
        </p:sp>
        <p:sp>
          <p:nvSpPr>
            <p:cNvPr id="45069" name="Text Box 13">
              <a:extLst>
                <a:ext uri="{FF2B5EF4-FFF2-40B4-BE49-F238E27FC236}">
                  <a16:creationId xmlns:a16="http://schemas.microsoft.com/office/drawing/2014/main" id="{9121CD6E-94A9-49F9-9AAE-68B29DFAE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9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8</a:t>
              </a:r>
            </a:p>
          </p:txBody>
        </p:sp>
        <p:sp>
          <p:nvSpPr>
            <p:cNvPr id="45070" name="Text Box 14">
              <a:extLst>
                <a:ext uri="{FF2B5EF4-FFF2-40B4-BE49-F238E27FC236}">
                  <a16:creationId xmlns:a16="http://schemas.microsoft.com/office/drawing/2014/main" id="{627AF3C0-8AE5-47B0-99D5-49425FE13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9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1</a:t>
              </a:r>
            </a:p>
          </p:txBody>
        </p:sp>
        <p:sp>
          <p:nvSpPr>
            <p:cNvPr id="45071" name="Text Box 15">
              <a:extLst>
                <a:ext uri="{FF2B5EF4-FFF2-40B4-BE49-F238E27FC236}">
                  <a16:creationId xmlns:a16="http://schemas.microsoft.com/office/drawing/2014/main" id="{51531845-0551-4B71-A97C-F760FABB4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960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sub.</a:t>
              </a:r>
            </a:p>
          </p:txBody>
        </p:sp>
        <p:sp>
          <p:nvSpPr>
            <p:cNvPr id="45072" name="Line 16">
              <a:extLst>
                <a:ext uri="{FF2B5EF4-FFF2-40B4-BE49-F238E27FC236}">
                  <a16:creationId xmlns:a16="http://schemas.microsoft.com/office/drawing/2014/main" id="{D244D1F6-F050-417D-B017-013BBC205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0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3" name="Group 17">
            <a:extLst>
              <a:ext uri="{FF2B5EF4-FFF2-40B4-BE49-F238E27FC236}">
                <a16:creationId xmlns:a16="http://schemas.microsoft.com/office/drawing/2014/main" id="{9597BB0E-72CB-42FD-BC7B-9BF11AB3A683}"/>
              </a:ext>
            </a:extLst>
          </p:cNvPr>
          <p:cNvGrpSpPr>
            <a:grpSpLocks/>
          </p:cNvGrpSpPr>
          <p:nvPr/>
        </p:nvGrpSpPr>
        <p:grpSpPr bwMode="auto">
          <a:xfrm>
            <a:off x="3670300" y="2071688"/>
            <a:ext cx="4495800" cy="1524000"/>
            <a:chOff x="2208" y="1152"/>
            <a:chExt cx="2832" cy="960"/>
          </a:xfrm>
        </p:grpSpPr>
        <p:sp>
          <p:nvSpPr>
            <p:cNvPr id="45074" name="Text Box 18">
              <a:extLst>
                <a:ext uri="{FF2B5EF4-FFF2-40B4-BE49-F238E27FC236}">
                  <a16:creationId xmlns:a16="http://schemas.microsoft.com/office/drawing/2014/main" id="{3C5B7595-7001-4165-8EA7-9086FEDE85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632"/>
              <a:ext cx="528" cy="17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/>
                <a:t>010110</a:t>
              </a:r>
            </a:p>
          </p:txBody>
        </p:sp>
        <p:sp>
          <p:nvSpPr>
            <p:cNvPr id="45075" name="Text Box 19">
              <a:extLst>
                <a:ext uri="{FF2B5EF4-FFF2-40B4-BE49-F238E27FC236}">
                  <a16:creationId xmlns:a16="http://schemas.microsoft.com/office/drawing/2014/main" id="{70392BE2-57E6-4402-873D-974B77130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632"/>
              <a:ext cx="528" cy="17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/>
                <a:t>110010</a:t>
              </a:r>
            </a:p>
          </p:txBody>
        </p:sp>
        <p:sp>
          <p:nvSpPr>
            <p:cNvPr id="45076" name="Text Box 20">
              <a:extLst>
                <a:ext uri="{FF2B5EF4-FFF2-40B4-BE49-F238E27FC236}">
                  <a16:creationId xmlns:a16="http://schemas.microsoft.com/office/drawing/2014/main" id="{75679784-E42E-4860-AD45-2C2E73978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638"/>
              <a:ext cx="528" cy="1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/>
                <a:t>10</a:t>
              </a:r>
              <a:r>
                <a:rPr lang="en-US" altLang="en-US" sz="1200">
                  <a:solidFill>
                    <a:srgbClr val="FFFF00"/>
                  </a:solidFill>
                </a:rPr>
                <a:t>10</a:t>
              </a:r>
              <a:r>
                <a:rPr lang="en-US" altLang="en-US" sz="1200"/>
                <a:t>01</a:t>
              </a:r>
            </a:p>
          </p:txBody>
        </p:sp>
        <p:sp>
          <p:nvSpPr>
            <p:cNvPr id="45077" name="Text Box 21">
              <a:extLst>
                <a:ext uri="{FF2B5EF4-FFF2-40B4-BE49-F238E27FC236}">
                  <a16:creationId xmlns:a16="http://schemas.microsoft.com/office/drawing/2014/main" id="{DB38EBA8-952A-4ABA-B16D-C80BFC997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638"/>
              <a:ext cx="528" cy="1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/>
                <a:t>001011</a:t>
              </a:r>
            </a:p>
          </p:txBody>
        </p:sp>
        <p:sp>
          <p:nvSpPr>
            <p:cNvPr id="45078" name="AutoShape 22">
              <a:extLst>
                <a:ext uri="{FF2B5EF4-FFF2-40B4-BE49-F238E27FC236}">
                  <a16:creationId xmlns:a16="http://schemas.microsoft.com/office/drawing/2014/main" id="{0F8E4772-8CEE-457E-9D39-B7BEBC3DC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88"/>
              <a:ext cx="624" cy="528"/>
            </a:xfrm>
            <a:prstGeom prst="irregularSeal1">
              <a:avLst/>
            </a:prstGeom>
            <a:solidFill>
              <a:srgbClr val="FFFF00">
                <a:alpha val="25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9" name="AutoShape 23">
              <a:extLst>
                <a:ext uri="{FF2B5EF4-FFF2-40B4-BE49-F238E27FC236}">
                  <a16:creationId xmlns:a16="http://schemas.microsoft.com/office/drawing/2014/main" id="{8268CEB0-43B0-40FB-8864-5A1842FF3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152"/>
              <a:ext cx="96" cy="384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0" name="Text Box 24">
              <a:extLst>
                <a:ext uri="{FF2B5EF4-FFF2-40B4-BE49-F238E27FC236}">
                  <a16:creationId xmlns:a16="http://schemas.microsoft.com/office/drawing/2014/main" id="{66C55C6D-EB66-4453-97E6-1F1B68249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92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6</a:t>
              </a:r>
            </a:p>
          </p:txBody>
        </p:sp>
        <p:sp>
          <p:nvSpPr>
            <p:cNvPr id="45081" name="Text Box 25">
              <a:extLst>
                <a:ext uri="{FF2B5EF4-FFF2-40B4-BE49-F238E27FC236}">
                  <a16:creationId xmlns:a16="http://schemas.microsoft.com/office/drawing/2014/main" id="{23D6807D-0FE2-4056-8B18-9F4DB45E17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92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2</a:t>
              </a:r>
            </a:p>
          </p:txBody>
        </p:sp>
        <p:sp>
          <p:nvSpPr>
            <p:cNvPr id="45082" name="Text Box 26">
              <a:extLst>
                <a:ext uri="{FF2B5EF4-FFF2-40B4-BE49-F238E27FC236}">
                  <a16:creationId xmlns:a16="http://schemas.microsoft.com/office/drawing/2014/main" id="{F8DC03E2-2F8D-4926-A286-2C699E4CD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92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6</a:t>
              </a:r>
            </a:p>
          </p:txBody>
        </p:sp>
        <p:sp>
          <p:nvSpPr>
            <p:cNvPr id="45083" name="Text Box 27">
              <a:extLst>
                <a:ext uri="{FF2B5EF4-FFF2-40B4-BE49-F238E27FC236}">
                  <a16:creationId xmlns:a16="http://schemas.microsoft.com/office/drawing/2014/main" id="{36033406-BA79-416C-94FF-7A32934EA2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92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1</a:t>
              </a:r>
            </a:p>
          </p:txBody>
        </p:sp>
        <p:sp>
          <p:nvSpPr>
            <p:cNvPr id="45084" name="Text Box 28">
              <a:extLst>
                <a:ext uri="{FF2B5EF4-FFF2-40B4-BE49-F238E27FC236}">
                  <a16:creationId xmlns:a16="http://schemas.microsoft.com/office/drawing/2014/main" id="{E6595E81-1876-4809-8B37-5CD77C889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920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sub.</a:t>
              </a:r>
            </a:p>
          </p:txBody>
        </p:sp>
        <p:sp>
          <p:nvSpPr>
            <p:cNvPr id="45085" name="Line 29">
              <a:extLst>
                <a:ext uri="{FF2B5EF4-FFF2-40B4-BE49-F238E27FC236}">
                  <a16:creationId xmlns:a16="http://schemas.microsoft.com/office/drawing/2014/main" id="{EC54FFF1-F44B-4F19-B74D-8AB1A215FA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0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5086" name="Object 30">
            <a:extLst>
              <a:ext uri="{FF2B5EF4-FFF2-40B4-BE49-F238E27FC236}">
                <a16:creationId xmlns:a16="http://schemas.microsoft.com/office/drawing/2014/main" id="{88F66652-8507-496F-8297-A61C827C38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9013" y="3824288"/>
          <a:ext cx="531018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33640" imgH="228600" progId="Equation.3">
                  <p:embed/>
                </p:oleObj>
              </mc:Choice>
              <mc:Fallback>
                <p:oleObj name="Equation" r:id="rId6" imgW="293364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3824288"/>
                        <a:ext cx="5310187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7" name="Object 31">
            <a:extLst>
              <a:ext uri="{FF2B5EF4-FFF2-40B4-BE49-F238E27FC236}">
                <a16:creationId xmlns:a16="http://schemas.microsoft.com/office/drawing/2014/main" id="{BB056CBF-1BA7-4491-B803-1A199339A0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4100" y="4433888"/>
          <a:ext cx="5181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6880" imgH="215640" progId="Equation.3">
                  <p:embed/>
                </p:oleObj>
              </mc:Choice>
              <mc:Fallback>
                <p:oleObj name="Equation" r:id="rId8" imgW="2666880" imgH="2156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4433888"/>
                        <a:ext cx="5181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8" name="Text Box 32">
            <a:extLst>
              <a:ext uri="{FF2B5EF4-FFF2-40B4-BE49-F238E27FC236}">
                <a16:creationId xmlns:a16="http://schemas.microsoft.com/office/drawing/2014/main" id="{872CEE70-BACC-47B8-B9E1-4116B2F10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700" y="4949825"/>
            <a:ext cx="3048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dist(101001,</a:t>
            </a:r>
            <a:r>
              <a:rPr lang="en-US" altLang="en-US">
                <a:solidFill>
                  <a:srgbClr val="FF0000"/>
                </a:solidFill>
              </a:rPr>
              <a:t>011010</a:t>
            </a:r>
            <a:r>
              <a:rPr lang="en-US" altLang="en-US"/>
              <a:t>)=4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dist(101001,</a:t>
            </a:r>
            <a:r>
              <a:rPr lang="en-US" altLang="en-US">
                <a:solidFill>
                  <a:srgbClr val="FF0000"/>
                </a:solidFill>
              </a:rPr>
              <a:t>100101</a:t>
            </a:r>
            <a:r>
              <a:rPr lang="en-US" altLang="en-US"/>
              <a:t>)=2</a:t>
            </a:r>
          </a:p>
        </p:txBody>
      </p:sp>
      <p:sp>
        <p:nvSpPr>
          <p:cNvPr id="45089" name="Text Box 33">
            <a:extLst>
              <a:ext uri="{FF2B5EF4-FFF2-40B4-BE49-F238E27FC236}">
                <a16:creationId xmlns:a16="http://schemas.microsoft.com/office/drawing/2014/main" id="{4BB6B980-4D06-44C7-9104-5E6B95A7D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0" y="58816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corrected symbol is </a:t>
            </a:r>
            <a:r>
              <a:rPr lang="en-US" altLang="en-US">
                <a:solidFill>
                  <a:srgbClr val="FF0000"/>
                </a:solidFill>
              </a:rPr>
              <a:t>100101</a:t>
            </a:r>
          </a:p>
        </p:txBody>
      </p:sp>
      <p:sp>
        <p:nvSpPr>
          <p:cNvPr id="45091" name="Oval 35">
            <a:extLst>
              <a:ext uri="{FF2B5EF4-FFF2-40B4-BE49-F238E27FC236}">
                <a16:creationId xmlns:a16="http://schemas.microsoft.com/office/drawing/2014/main" id="{F37521B5-AB9B-4D53-8858-A23A2D246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100" y="4433888"/>
            <a:ext cx="381000" cy="381000"/>
          </a:xfrm>
          <a:prstGeom prst="ellipse">
            <a:avLst/>
          </a:prstGeom>
          <a:solidFill>
            <a:srgbClr val="FFFF00">
              <a:alpha val="25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5094" name="Object 38">
            <a:extLst>
              <a:ext uri="{FF2B5EF4-FFF2-40B4-BE49-F238E27FC236}">
                <a16:creationId xmlns:a16="http://schemas.microsoft.com/office/drawing/2014/main" id="{BEFD0188-F62D-4D88-95B4-18F9FC0411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667000"/>
          <a:ext cx="173355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1733333" imgH="2076740" progId="Paint.Picture">
                  <p:embed/>
                </p:oleObj>
              </mc:Choice>
              <mc:Fallback>
                <p:oleObj name="Bitmap Image" r:id="rId10" imgW="1733333" imgH="2076740" progId="Paint.Picture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67000"/>
                        <a:ext cx="1733550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92" name="Oval 36">
            <a:extLst>
              <a:ext uri="{FF2B5EF4-FFF2-40B4-BE49-F238E27FC236}">
                <a16:creationId xmlns:a16="http://schemas.microsoft.com/office/drawing/2014/main" id="{67CE4D0B-5107-4344-839C-917CAA7BF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19600"/>
            <a:ext cx="2133600" cy="381000"/>
          </a:xfrm>
          <a:prstGeom prst="ellipse">
            <a:avLst/>
          </a:prstGeom>
          <a:solidFill>
            <a:srgbClr val="FF0000">
              <a:alpha val="25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8" grpId="0"/>
      <p:bldP spid="4508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3D1A2ADB-673A-44E2-A26A-DED1194310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E751461A-9177-4EB4-9BFE-535FB27C4DFA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E97714ED-1476-4D55-AF7D-8ACE8B3F7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LHECC Theory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36702369-298A-472F-9119-E720E1B49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524000"/>
          </a:xfrm>
        </p:spPr>
        <p:txBody>
          <a:bodyPr/>
          <a:lstStyle/>
          <a:p>
            <a:r>
              <a:rPr lang="en-US" altLang="en-US" sz="1600"/>
              <a:t>LHECC is equivalent to binary code space over MBDS channels</a:t>
            </a:r>
          </a:p>
          <a:p>
            <a:r>
              <a:rPr lang="en-US" altLang="en-US" sz="1600"/>
              <a:t>Example:  LHECC-encoded code word</a:t>
            </a:r>
          </a:p>
          <a:p>
            <a:pPr lvl="1"/>
            <a:r>
              <a:rPr lang="en-US" altLang="en-US" sz="1400"/>
              <a:t>high-level distance=2</a:t>
            </a:r>
          </a:p>
          <a:p>
            <a:pPr lvl="1"/>
            <a:r>
              <a:rPr lang="en-US" altLang="en-US" sz="1400"/>
              <a:t>low-level distance=4</a:t>
            </a:r>
          </a:p>
          <a:p>
            <a:pPr lvl="1"/>
            <a:r>
              <a:rPr lang="en-US" altLang="en-US" sz="1400"/>
              <a:t>Assume inter-subset distance=2</a:t>
            </a:r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2159EB96-7326-4069-9D4C-662FE25DC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6576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CC"/>
                </a:solidFill>
              </a:rPr>
              <a:t>s-data:  111, c-data:  110</a:t>
            </a:r>
          </a:p>
        </p:txBody>
      </p:sp>
      <p:sp>
        <p:nvSpPr>
          <p:cNvPr id="70662" name="Text Box 6">
            <a:extLst>
              <a:ext uri="{FF2B5EF4-FFF2-40B4-BE49-F238E27FC236}">
                <a16:creationId xmlns:a16="http://schemas.microsoft.com/office/drawing/2014/main" id="{B2BD9C83-C149-48EA-B48F-2315F0C04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657600"/>
            <a:ext cx="762000" cy="30480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0101</a:t>
            </a:r>
          </a:p>
        </p:txBody>
      </p:sp>
      <p:sp>
        <p:nvSpPr>
          <p:cNvPr id="70663" name="Text Box 7">
            <a:extLst>
              <a:ext uri="{FF2B5EF4-FFF2-40B4-BE49-F238E27FC236}">
                <a16:creationId xmlns:a16="http://schemas.microsoft.com/office/drawing/2014/main" id="{DF6071C4-7D3C-4488-A69F-4D15FB5E2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657600"/>
            <a:ext cx="762000" cy="30480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0101</a:t>
            </a:r>
          </a:p>
        </p:txBody>
      </p:sp>
      <p:sp>
        <p:nvSpPr>
          <p:cNvPr id="70664" name="Text Box 8">
            <a:extLst>
              <a:ext uri="{FF2B5EF4-FFF2-40B4-BE49-F238E27FC236}">
                <a16:creationId xmlns:a16="http://schemas.microsoft.com/office/drawing/2014/main" id="{DAD4CE58-E762-432B-974C-0962CB1D8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657600"/>
            <a:ext cx="762000" cy="30480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0101</a:t>
            </a:r>
          </a:p>
        </p:txBody>
      </p:sp>
      <p:sp>
        <p:nvSpPr>
          <p:cNvPr id="70665" name="Text Box 9">
            <a:extLst>
              <a:ext uri="{FF2B5EF4-FFF2-40B4-BE49-F238E27FC236}">
                <a16:creationId xmlns:a16="http://schemas.microsoft.com/office/drawing/2014/main" id="{F2A0EA41-01D5-4F60-B8D0-FDD6F2A1D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CC"/>
                </a:solidFill>
              </a:rPr>
              <a:t>s-data:  111, c-data:  11</a:t>
            </a:r>
            <a:r>
              <a:rPr lang="en-US" altLang="en-US" sz="140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70680" name="Group 24">
            <a:extLst>
              <a:ext uri="{FF2B5EF4-FFF2-40B4-BE49-F238E27FC236}">
                <a16:creationId xmlns:a16="http://schemas.microsoft.com/office/drawing/2014/main" id="{BBCDDAFD-0FD0-4445-AFA2-87A8DEB829BD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267200"/>
            <a:ext cx="2438400" cy="304800"/>
            <a:chOff x="2256" y="2400"/>
            <a:chExt cx="1536" cy="192"/>
          </a:xfrm>
        </p:grpSpPr>
        <p:sp>
          <p:nvSpPr>
            <p:cNvPr id="70666" name="Text Box 10">
              <a:extLst>
                <a:ext uri="{FF2B5EF4-FFF2-40B4-BE49-F238E27FC236}">
                  <a16:creationId xmlns:a16="http://schemas.microsoft.com/office/drawing/2014/main" id="{353ABA57-29DB-454A-910F-54EC3EC3B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400"/>
              <a:ext cx="480" cy="192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>
                  <a:solidFill>
                    <a:schemeClr val="bg1"/>
                  </a:solidFill>
                </a:rPr>
                <a:t>0101</a:t>
              </a:r>
            </a:p>
          </p:txBody>
        </p:sp>
        <p:sp>
          <p:nvSpPr>
            <p:cNvPr id="70667" name="Text Box 11">
              <a:extLst>
                <a:ext uri="{FF2B5EF4-FFF2-40B4-BE49-F238E27FC236}">
                  <a16:creationId xmlns:a16="http://schemas.microsoft.com/office/drawing/2014/main" id="{5F54C225-FA81-4957-8A83-441A82204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400"/>
              <a:ext cx="480" cy="192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>
                  <a:solidFill>
                    <a:schemeClr val="bg1"/>
                  </a:solidFill>
                </a:rPr>
                <a:t>0101</a:t>
              </a:r>
            </a:p>
          </p:txBody>
        </p:sp>
        <p:sp>
          <p:nvSpPr>
            <p:cNvPr id="70668" name="Text Box 12">
              <a:extLst>
                <a:ext uri="{FF2B5EF4-FFF2-40B4-BE49-F238E27FC236}">
                  <a16:creationId xmlns:a16="http://schemas.microsoft.com/office/drawing/2014/main" id="{433D5A22-BA79-4A51-B92F-D9D89FF12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400"/>
              <a:ext cx="480" cy="1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>
                  <a:solidFill>
                    <a:schemeClr val="bg1"/>
                  </a:solidFill>
                </a:rPr>
                <a:t>1010</a:t>
              </a:r>
            </a:p>
          </p:txBody>
        </p:sp>
      </p:grpSp>
      <p:grpSp>
        <p:nvGrpSpPr>
          <p:cNvPr id="70681" name="Group 25">
            <a:extLst>
              <a:ext uri="{FF2B5EF4-FFF2-40B4-BE49-F238E27FC236}">
                <a16:creationId xmlns:a16="http://schemas.microsoft.com/office/drawing/2014/main" id="{AA71A768-D5FC-4EE4-A66C-8EE23DE259CE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3962400"/>
            <a:ext cx="2286000" cy="304800"/>
            <a:chOff x="3456" y="2208"/>
            <a:chExt cx="1440" cy="192"/>
          </a:xfrm>
        </p:grpSpPr>
        <p:sp>
          <p:nvSpPr>
            <p:cNvPr id="70669" name="Text Box 13">
              <a:extLst>
                <a:ext uri="{FF2B5EF4-FFF2-40B4-BE49-F238E27FC236}">
                  <a16:creationId xmlns:a16="http://schemas.microsoft.com/office/drawing/2014/main" id="{FD464FD9-72F1-4286-B40F-D46C5E1D1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208"/>
              <a:ext cx="1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CC"/>
                  </a:solidFill>
                </a:rPr>
                <a:t>Hamming displacement=4</a:t>
              </a:r>
            </a:p>
          </p:txBody>
        </p:sp>
        <p:sp>
          <p:nvSpPr>
            <p:cNvPr id="70671" name="AutoShape 15">
              <a:extLst>
                <a:ext uri="{FF2B5EF4-FFF2-40B4-BE49-F238E27FC236}">
                  <a16:creationId xmlns:a16="http://schemas.microsoft.com/office/drawing/2014/main" id="{60C6FDC8-1BA5-4E50-B47D-75E93FCEF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upDownArrow">
              <a:avLst>
                <a:gd name="adj1" fmla="val 50000"/>
                <a:gd name="adj2" fmla="val 2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72" name="Text Box 16">
            <a:extLst>
              <a:ext uri="{FF2B5EF4-FFF2-40B4-BE49-F238E27FC236}">
                <a16:creationId xmlns:a16="http://schemas.microsoft.com/office/drawing/2014/main" id="{6863C21A-DDCC-4403-8827-017463280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8768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CC"/>
                </a:solidFill>
              </a:rPr>
              <a:t>s-data:  101, c-data:  110</a:t>
            </a:r>
          </a:p>
        </p:txBody>
      </p:sp>
      <p:grpSp>
        <p:nvGrpSpPr>
          <p:cNvPr id="70683" name="Group 27">
            <a:extLst>
              <a:ext uri="{FF2B5EF4-FFF2-40B4-BE49-F238E27FC236}">
                <a16:creationId xmlns:a16="http://schemas.microsoft.com/office/drawing/2014/main" id="{D04AF7E2-700A-4E99-B2FF-8CC948523690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876800"/>
            <a:ext cx="2438400" cy="304800"/>
            <a:chOff x="2256" y="2784"/>
            <a:chExt cx="1536" cy="192"/>
          </a:xfrm>
        </p:grpSpPr>
        <p:sp>
          <p:nvSpPr>
            <p:cNvPr id="70673" name="Text Box 17">
              <a:extLst>
                <a:ext uri="{FF2B5EF4-FFF2-40B4-BE49-F238E27FC236}">
                  <a16:creationId xmlns:a16="http://schemas.microsoft.com/office/drawing/2014/main" id="{B63F20D0-9F2D-48D2-92B0-3F2B45D5FA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784"/>
              <a:ext cx="480" cy="192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>
                  <a:solidFill>
                    <a:schemeClr val="bg1"/>
                  </a:solidFill>
                </a:rPr>
                <a:t>0101</a:t>
              </a:r>
            </a:p>
          </p:txBody>
        </p:sp>
        <p:sp>
          <p:nvSpPr>
            <p:cNvPr id="70674" name="Text Box 18">
              <a:extLst>
                <a:ext uri="{FF2B5EF4-FFF2-40B4-BE49-F238E27FC236}">
                  <a16:creationId xmlns:a16="http://schemas.microsoft.com/office/drawing/2014/main" id="{877FD2C9-9BC7-4BFB-B684-7D6003AAE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784"/>
              <a:ext cx="480" cy="1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>
                  <a:solidFill>
                    <a:schemeClr val="bg1"/>
                  </a:solidFill>
                </a:rPr>
                <a:t>0011</a:t>
              </a:r>
            </a:p>
          </p:txBody>
        </p:sp>
        <p:sp>
          <p:nvSpPr>
            <p:cNvPr id="70675" name="Text Box 19">
              <a:extLst>
                <a:ext uri="{FF2B5EF4-FFF2-40B4-BE49-F238E27FC236}">
                  <a16:creationId xmlns:a16="http://schemas.microsoft.com/office/drawing/2014/main" id="{9AB2D7BD-23D7-45E5-977F-A02588FFA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784"/>
              <a:ext cx="480" cy="1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>
                  <a:solidFill>
                    <a:schemeClr val="bg1"/>
                  </a:solidFill>
                </a:rPr>
                <a:t>1001</a:t>
              </a:r>
            </a:p>
          </p:txBody>
        </p:sp>
      </p:grpSp>
      <p:grpSp>
        <p:nvGrpSpPr>
          <p:cNvPr id="70682" name="Group 26">
            <a:extLst>
              <a:ext uri="{FF2B5EF4-FFF2-40B4-BE49-F238E27FC236}">
                <a16:creationId xmlns:a16="http://schemas.microsoft.com/office/drawing/2014/main" id="{A4B5EE65-14DD-49BF-9B8E-5B7F70A0F57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962400"/>
            <a:ext cx="4953000" cy="914400"/>
            <a:chOff x="1728" y="2208"/>
            <a:chExt cx="3120" cy="576"/>
          </a:xfrm>
        </p:grpSpPr>
        <p:sp>
          <p:nvSpPr>
            <p:cNvPr id="70676" name="Text Box 20">
              <a:extLst>
                <a:ext uri="{FF2B5EF4-FFF2-40B4-BE49-F238E27FC236}">
                  <a16:creationId xmlns:a16="http://schemas.microsoft.com/office/drawing/2014/main" id="{AB526048-C5A5-4359-B793-CB056A8CA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592"/>
              <a:ext cx="1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CC"/>
                  </a:solidFill>
                </a:rPr>
                <a:t>Hamming displacement=2</a:t>
              </a:r>
            </a:p>
          </p:txBody>
        </p:sp>
        <p:sp>
          <p:nvSpPr>
            <p:cNvPr id="70677" name="AutoShape 21">
              <a:extLst>
                <a:ext uri="{FF2B5EF4-FFF2-40B4-BE49-F238E27FC236}">
                  <a16:creationId xmlns:a16="http://schemas.microsoft.com/office/drawing/2014/main" id="{116D2EAC-111D-4CEF-9324-56244659B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576"/>
            </a:xfrm>
            <a:prstGeom prst="upDownArrow">
              <a:avLst>
                <a:gd name="adj1" fmla="val 50000"/>
                <a:gd name="adj2" fmla="val 6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8" name="AutoShape 22">
              <a:extLst>
                <a:ext uri="{FF2B5EF4-FFF2-40B4-BE49-F238E27FC236}">
                  <a16:creationId xmlns:a16="http://schemas.microsoft.com/office/drawing/2014/main" id="{5FE84C9D-47CE-42DD-BCF1-789F3C599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208"/>
              <a:ext cx="192" cy="576"/>
            </a:xfrm>
            <a:prstGeom prst="upDownArrow">
              <a:avLst>
                <a:gd name="adj1" fmla="val 50000"/>
                <a:gd name="adj2" fmla="val 6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9" name="Text Box 23">
              <a:extLst>
                <a:ext uri="{FF2B5EF4-FFF2-40B4-BE49-F238E27FC236}">
                  <a16:creationId xmlns:a16="http://schemas.microsoft.com/office/drawing/2014/main" id="{9F413C7A-CAFC-4423-AF25-AC34B010E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592"/>
              <a:ext cx="1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CC"/>
                  </a:solidFill>
                </a:rPr>
                <a:t>Hamming displacement=2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5" grpId="0"/>
      <p:bldP spid="70665" grpId="1"/>
      <p:bldP spid="706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 Placeholder 3">
            <a:extLst>
              <a:ext uri="{FF2B5EF4-FFF2-40B4-BE49-F238E27FC236}">
                <a16:creationId xmlns:a16="http://schemas.microsoft.com/office/drawing/2014/main" id="{B9497C0F-12FC-4D8C-A810-22A826AA73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257155A5-BAA0-4EE1-A946-62D9BB392D20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7E563A75-3610-4B7A-A34F-CCE173235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Partitionings</a:t>
            </a:r>
          </a:p>
        </p:txBody>
      </p:sp>
      <p:graphicFrame>
        <p:nvGraphicFramePr>
          <p:cNvPr id="27132" name="Group 508">
            <a:extLst>
              <a:ext uri="{FF2B5EF4-FFF2-40B4-BE49-F238E27FC236}">
                <a16:creationId xmlns:a16="http://schemas.microsoft.com/office/drawing/2014/main" id="{FD2430C9-39D7-49A6-A16A-CBB3CB07CD07}"/>
              </a:ext>
            </a:extLst>
          </p:cNvPr>
          <p:cNvGraphicFramePr>
            <a:graphicFrameLocks noGrp="1"/>
          </p:cNvGraphicFramePr>
          <p:nvPr/>
        </p:nvGraphicFramePr>
        <p:xfrm>
          <a:off x="957263" y="1841500"/>
          <a:ext cx="7281862" cy="3763963"/>
        </p:xfrm>
        <a:graphic>
          <a:graphicData uri="http://schemas.openxmlformats.org/drawingml/2006/table">
            <a:tbl>
              <a:tblPr/>
              <a:tblGrid>
                <a:gridCol w="795337">
                  <a:extLst>
                    <a:ext uri="{9D8B030D-6E8A-4147-A177-3AD203B41FA5}">
                      <a16:colId xmlns:a16="http://schemas.microsoft.com/office/drawing/2014/main" val="4033058269"/>
                    </a:ext>
                  </a:extLst>
                </a:gridCol>
                <a:gridCol w="1062038">
                  <a:extLst>
                    <a:ext uri="{9D8B030D-6E8A-4147-A177-3AD203B41FA5}">
                      <a16:colId xmlns:a16="http://schemas.microsoft.com/office/drawing/2014/main" val="4118533837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2405224124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3060196879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1031968331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436706109"/>
                    </a:ext>
                  </a:extLst>
                </a:gridCol>
                <a:gridCol w="1301750">
                  <a:extLst>
                    <a:ext uri="{9D8B030D-6E8A-4147-A177-3AD203B41FA5}">
                      <a16:colId xmlns:a16="http://schemas.microsoft.com/office/drawing/2014/main" val="2498539963"/>
                    </a:ext>
                  </a:extLst>
                </a:gridCol>
              </a:tblGrid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symbol set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symbols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subsets (s)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symbols/subset (c)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distance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overhead/parity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relative overhead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8192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4c2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.79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47529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6c3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3.3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.83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47225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6c3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.50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148763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8c4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3.3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.55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562818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8c4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5.1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.85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932975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8c4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2.8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.47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905097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8c4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.50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232679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10c5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252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.43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84311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10c5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252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.71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72810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12c6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924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.33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03689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87293-D08D-4186-9C67-BDF70FABD5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079026D8-4CF2-458D-9199-14A5157BE015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716E47FD-7545-4D61-AB89-1FC59FAC8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Talk Outline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3C8CFF08-ED07-43A6-95D4-67CC1EECC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Multi-Bit Differential Signaling (MBDS)</a:t>
            </a:r>
          </a:p>
          <a:p>
            <a:pPr lvl="1"/>
            <a:r>
              <a:rPr lang="en-US" altLang="en-US" sz="1800"/>
              <a:t>“N choose M” data encoding</a:t>
            </a:r>
          </a:p>
          <a:p>
            <a:r>
              <a:rPr lang="en-US" altLang="en-US" sz="2000"/>
              <a:t>Lightweight Hierarchical Error Control Codes (LHECC)</a:t>
            </a:r>
          </a:p>
          <a:p>
            <a:r>
              <a:rPr lang="en-US" altLang="en-US" sz="2000">
                <a:solidFill>
                  <a:srgbClr val="FF0000"/>
                </a:solidFill>
              </a:rPr>
              <a:t>Encoder/decoder implementation</a:t>
            </a:r>
          </a:p>
          <a:p>
            <a:r>
              <a:rPr lang="en-US" altLang="en-US" sz="2000"/>
              <a:t>Experimental verification</a:t>
            </a:r>
          </a:p>
          <a:p>
            <a:pPr lvl="1"/>
            <a:r>
              <a:rPr lang="en-US" altLang="en-US" sz="1800"/>
              <a:t>Link modeling</a:t>
            </a:r>
          </a:p>
          <a:p>
            <a:pPr lvl="1"/>
            <a:r>
              <a:rPr lang="en-US" altLang="en-US" sz="1800"/>
              <a:t>Noise modeling</a:t>
            </a:r>
          </a:p>
          <a:p>
            <a:r>
              <a:rPr lang="en-US" altLang="en-US" sz="2000"/>
              <a:t>Experimental results</a:t>
            </a:r>
          </a:p>
          <a:p>
            <a:r>
              <a:rPr lang="en-US" altLang="en-US" sz="2000"/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80B6EB3-7401-4376-8854-786C3ECFD1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EAFDFF13-E5FC-46CE-A3A3-2FA616F96E9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E2ECE96F-6B3E-4192-9059-CA72EF5883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System-Level Interconnect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DF53D06A-D457-4090-9772-28D15820F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3200" y="1676400"/>
            <a:ext cx="2590800" cy="268288"/>
          </a:xfrm>
        </p:spPr>
        <p:txBody>
          <a:bodyPr/>
          <a:lstStyle/>
          <a:p>
            <a:pPr algn="ctr"/>
            <a:r>
              <a:rPr lang="en-US" altLang="en-US" sz="1200"/>
              <a:t>Network-on-chip</a:t>
            </a:r>
          </a:p>
        </p:txBody>
      </p:sp>
      <p:pic>
        <p:nvPicPr>
          <p:cNvPr id="107524" name="Picture 4">
            <a:extLst>
              <a:ext uri="{FF2B5EF4-FFF2-40B4-BE49-F238E27FC236}">
                <a16:creationId xmlns:a16="http://schemas.microsoft.com/office/drawing/2014/main" id="{E55ECE82-782F-475D-8BF1-1C491480F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905000"/>
            <a:ext cx="20510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5" name="Rectangle 5">
            <a:extLst>
              <a:ext uri="{FF2B5EF4-FFF2-40B4-BE49-F238E27FC236}">
                <a16:creationId xmlns:a16="http://schemas.microsoft.com/office/drawing/2014/main" id="{BA662073-D335-4B40-A199-27116384C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9243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1200"/>
              <a:t>Printed circuit boards</a:t>
            </a:r>
          </a:p>
        </p:txBody>
      </p:sp>
      <p:pic>
        <p:nvPicPr>
          <p:cNvPr id="107526" name="Picture 6">
            <a:extLst>
              <a:ext uri="{FF2B5EF4-FFF2-40B4-BE49-F238E27FC236}">
                <a16:creationId xmlns:a16="http://schemas.microsoft.com/office/drawing/2014/main" id="{74B24B15-8EC1-4577-95CE-4B937B81A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7" name="Rectangle 7">
            <a:extLst>
              <a:ext uri="{FF2B5EF4-FFF2-40B4-BE49-F238E27FC236}">
                <a16:creationId xmlns:a16="http://schemas.microsoft.com/office/drawing/2014/main" id="{B1F15775-B1AD-4A4E-A60E-C8CA7631C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764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1200"/>
              <a:t>Multi-Chip Modules</a:t>
            </a:r>
          </a:p>
        </p:txBody>
      </p:sp>
      <p:pic>
        <p:nvPicPr>
          <p:cNvPr id="107528" name="Picture 8">
            <a:extLst>
              <a:ext uri="{FF2B5EF4-FFF2-40B4-BE49-F238E27FC236}">
                <a16:creationId xmlns:a16="http://schemas.microsoft.com/office/drawing/2014/main" id="{9EC6C61C-4FB7-4368-9C69-2A6A63E24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67200"/>
            <a:ext cx="2590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9" name="Rectangle 9">
            <a:extLst>
              <a:ext uri="{FF2B5EF4-FFF2-40B4-BE49-F238E27FC236}">
                <a16:creationId xmlns:a16="http://schemas.microsoft.com/office/drawing/2014/main" id="{A416D9AA-3E0F-4E62-BB63-2EDEA1055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038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1200"/>
              <a:t>Backplanes</a:t>
            </a:r>
          </a:p>
        </p:txBody>
      </p:sp>
      <p:pic>
        <p:nvPicPr>
          <p:cNvPr id="107530" name="Picture 10">
            <a:extLst>
              <a:ext uri="{FF2B5EF4-FFF2-40B4-BE49-F238E27FC236}">
                <a16:creationId xmlns:a16="http://schemas.microsoft.com/office/drawing/2014/main" id="{BBF2ABEC-F7CD-408D-8CF1-935C8FB54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2590800" cy="205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1" name="Picture 11">
            <a:extLst>
              <a:ext uri="{FF2B5EF4-FFF2-40B4-BE49-F238E27FC236}">
                <a16:creationId xmlns:a16="http://schemas.microsoft.com/office/drawing/2014/main" id="{485DF31A-D203-4377-9F37-D13074F6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2362200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32" name="Rectangle 12">
            <a:extLst>
              <a:ext uri="{FF2B5EF4-FFF2-40B4-BE49-F238E27FC236}">
                <a16:creationId xmlns:a16="http://schemas.microsoft.com/office/drawing/2014/main" id="{0678C688-B9BD-4517-9841-B195269B5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0386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1200"/>
              <a:t>Peripherals</a:t>
            </a:r>
          </a:p>
        </p:txBody>
      </p:sp>
      <p:sp>
        <p:nvSpPr>
          <p:cNvPr id="107533" name="Text Box 13">
            <a:extLst>
              <a:ext uri="{FF2B5EF4-FFF2-40B4-BE49-F238E27FC236}">
                <a16:creationId xmlns:a16="http://schemas.microsoft.com/office/drawing/2014/main" id="{ADA5636B-C328-4E41-A2F4-53D6EF52F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44675"/>
            <a:ext cx="27432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0000CC"/>
                </a:solidFill>
                <a:latin typeface="Verdana" panose="020B0604030504040204" pitchFamily="34" charset="0"/>
              </a:rPr>
              <a:t>System-level interconnect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0000CC"/>
                </a:solidFill>
                <a:latin typeface="Verdana" panose="020B0604030504040204" pitchFamily="34" charset="0"/>
              </a:rPr>
              <a:t>Short-haul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0000CC"/>
                </a:solidFill>
                <a:latin typeface="Verdana" panose="020B0604030504040204" pitchFamily="34" charset="0"/>
              </a:rPr>
              <a:t>High-speed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  <p:bldP spid="107525" grpId="0"/>
      <p:bldP spid="107527" grpId="0"/>
      <p:bldP spid="107529" grpId="0"/>
      <p:bldP spid="1075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lide Number Placeholder 3">
            <a:extLst>
              <a:ext uri="{FF2B5EF4-FFF2-40B4-BE49-F238E27FC236}">
                <a16:creationId xmlns:a16="http://schemas.microsoft.com/office/drawing/2014/main" id="{4AE587A0-AB1F-45A6-94ED-C701DF1F5E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D36F08C6-52C2-4471-B59D-133CA9878432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AF44AE52-0E09-4C4C-93D6-CC4B9206E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Encoder/Decoder Implementation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0C01E86-EE3E-4612-A540-6C027BCC6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400"/>
              <a:t>Responsible for binary-to-nCm conversion as well as error detection/correction</a:t>
            </a:r>
          </a:p>
          <a:p>
            <a:r>
              <a:rPr lang="en-US" altLang="en-US" sz="1400"/>
              <a:t>Encoders/decoders should be small</a:t>
            </a:r>
          </a:p>
          <a:p>
            <a:r>
              <a:rPr lang="en-US" altLang="en-US" sz="1400"/>
              <a:t>Should operate at core speed</a:t>
            </a:r>
          </a:p>
          <a:p>
            <a:pPr lvl="1"/>
            <a:r>
              <a:rPr lang="en-US" altLang="en-US" sz="1200"/>
              <a:t>Hierarchical encoding/decoding lends itself to pipelined implementation</a:t>
            </a:r>
          </a:p>
          <a:p>
            <a:r>
              <a:rPr lang="en-US" altLang="en-US" sz="1400"/>
              <a:t>Synthesized using standard cell library</a:t>
            </a:r>
          </a:p>
          <a:p>
            <a:pPr lvl="1"/>
            <a:r>
              <a:rPr lang="en-US" altLang="en-US" sz="1200"/>
              <a:t>Latch, inverter, 2/3-input NAND, 2/3-input NOR</a:t>
            </a:r>
          </a:p>
          <a:p>
            <a:r>
              <a:rPr lang="en-US" altLang="en-US" sz="1400"/>
              <a:t>Example interconnect organization:</a:t>
            </a:r>
            <a:endParaRPr lang="en-US" altLang="en-US" sz="1600"/>
          </a:p>
        </p:txBody>
      </p:sp>
      <p:sp>
        <p:nvSpPr>
          <p:cNvPr id="61453" name="Text Box 13">
            <a:extLst>
              <a:ext uri="{FF2B5EF4-FFF2-40B4-BE49-F238E27FC236}">
                <a16:creationId xmlns:a16="http://schemas.microsoft.com/office/drawing/2014/main" id="{C1B04ECF-CE1D-4F18-96EB-E9218775F88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443663" y="3765550"/>
            <a:ext cx="749300" cy="2381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/>
              <a:t>receiver</a:t>
            </a:r>
          </a:p>
        </p:txBody>
      </p:sp>
      <p:sp>
        <p:nvSpPr>
          <p:cNvPr id="61455" name="Line 15">
            <a:extLst>
              <a:ext uri="{FF2B5EF4-FFF2-40B4-BE49-F238E27FC236}">
                <a16:creationId xmlns:a16="http://schemas.microsoft.com/office/drawing/2014/main" id="{B9F968D8-02D1-4D31-908D-1295E9DF1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956050"/>
            <a:ext cx="568325" cy="566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6" name="Line 16">
            <a:extLst>
              <a:ext uri="{FF2B5EF4-FFF2-40B4-BE49-F238E27FC236}">
                <a16:creationId xmlns:a16="http://schemas.microsoft.com/office/drawing/2014/main" id="{5DFB8AFC-BE79-4610-A124-DAC617203F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4806950"/>
            <a:ext cx="56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7" name="Line 17">
            <a:extLst>
              <a:ext uri="{FF2B5EF4-FFF2-40B4-BE49-F238E27FC236}">
                <a16:creationId xmlns:a16="http://schemas.microsoft.com/office/drawing/2014/main" id="{B87FD664-D7A6-4C36-BEBB-F2AC124BA0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5091113"/>
            <a:ext cx="568325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8" name="Line 18">
            <a:extLst>
              <a:ext uri="{FF2B5EF4-FFF2-40B4-BE49-F238E27FC236}">
                <a16:creationId xmlns:a16="http://schemas.microsoft.com/office/drawing/2014/main" id="{1E2EB47B-101F-4C08-A02A-A63F56D1E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48069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9" name="Text Box 19">
            <a:extLst>
              <a:ext uri="{FF2B5EF4-FFF2-40B4-BE49-F238E27FC236}">
                <a16:creationId xmlns:a16="http://schemas.microsoft.com/office/drawing/2014/main" id="{9FAC1A56-DB3E-454E-A888-B21DD8D8340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819232" y="4715669"/>
            <a:ext cx="1041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binary</a:t>
            </a:r>
          </a:p>
        </p:txBody>
      </p:sp>
      <p:grpSp>
        <p:nvGrpSpPr>
          <p:cNvPr id="61460" name="Group 20">
            <a:extLst>
              <a:ext uri="{FF2B5EF4-FFF2-40B4-BE49-F238E27FC236}">
                <a16:creationId xmlns:a16="http://schemas.microsoft.com/office/drawing/2014/main" id="{C5CBD4DF-989E-48B2-A118-44B7766F8B95}"/>
              </a:ext>
            </a:extLst>
          </p:cNvPr>
          <p:cNvGrpSpPr>
            <a:grpSpLocks/>
          </p:cNvGrpSpPr>
          <p:nvPr/>
        </p:nvGrpSpPr>
        <p:grpSpPr bwMode="auto">
          <a:xfrm>
            <a:off x="5673725" y="4195763"/>
            <a:ext cx="79375" cy="179387"/>
            <a:chOff x="432" y="1680"/>
            <a:chExt cx="96" cy="288"/>
          </a:xfrm>
        </p:grpSpPr>
        <p:sp>
          <p:nvSpPr>
            <p:cNvPr id="61461" name="Line 21">
              <a:extLst>
                <a:ext uri="{FF2B5EF4-FFF2-40B4-BE49-F238E27FC236}">
                  <a16:creationId xmlns:a16="http://schemas.microsoft.com/office/drawing/2014/main" id="{714795F5-7AD1-4E29-AB0F-825414DBA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Line 22">
              <a:extLst>
                <a:ext uri="{FF2B5EF4-FFF2-40B4-BE49-F238E27FC236}">
                  <a16:creationId xmlns:a16="http://schemas.microsoft.com/office/drawing/2014/main" id="{1CA70718-86C5-45FA-BDE6-CA956F5C3F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7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Line 23">
              <a:extLst>
                <a:ext uri="{FF2B5EF4-FFF2-40B4-BE49-F238E27FC236}">
                  <a16:creationId xmlns:a16="http://schemas.microsoft.com/office/drawing/2014/main" id="{B9EE2DB4-586A-4302-90A0-FD56B515D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Line 24">
              <a:extLst>
                <a:ext uri="{FF2B5EF4-FFF2-40B4-BE49-F238E27FC236}">
                  <a16:creationId xmlns:a16="http://schemas.microsoft.com/office/drawing/2014/main" id="{127B4975-EEEB-4502-9953-645A49843E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82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5" name="Line 25">
              <a:extLst>
                <a:ext uri="{FF2B5EF4-FFF2-40B4-BE49-F238E27FC236}">
                  <a16:creationId xmlns:a16="http://schemas.microsoft.com/office/drawing/2014/main" id="{5D55FB8E-1D91-4A90-9C53-78D14039EE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7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6" name="Line 26">
              <a:extLst>
                <a:ext uri="{FF2B5EF4-FFF2-40B4-BE49-F238E27FC236}">
                  <a16:creationId xmlns:a16="http://schemas.microsoft.com/office/drawing/2014/main" id="{502090BF-12FF-44C7-8327-9DA2BBD857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67" name="Group 27">
            <a:extLst>
              <a:ext uri="{FF2B5EF4-FFF2-40B4-BE49-F238E27FC236}">
                <a16:creationId xmlns:a16="http://schemas.microsoft.com/office/drawing/2014/main" id="{F8691A0B-263B-4AF7-9FCE-C49CEE20C983}"/>
              </a:ext>
            </a:extLst>
          </p:cNvPr>
          <p:cNvGrpSpPr>
            <a:grpSpLocks/>
          </p:cNvGrpSpPr>
          <p:nvPr/>
        </p:nvGrpSpPr>
        <p:grpSpPr bwMode="auto">
          <a:xfrm>
            <a:off x="5792788" y="4195763"/>
            <a:ext cx="80962" cy="179387"/>
            <a:chOff x="432" y="1680"/>
            <a:chExt cx="96" cy="288"/>
          </a:xfrm>
        </p:grpSpPr>
        <p:sp>
          <p:nvSpPr>
            <p:cNvPr id="61468" name="Line 28">
              <a:extLst>
                <a:ext uri="{FF2B5EF4-FFF2-40B4-BE49-F238E27FC236}">
                  <a16:creationId xmlns:a16="http://schemas.microsoft.com/office/drawing/2014/main" id="{4252ECB5-88F1-46B3-A916-D72627B2E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9" name="Line 29">
              <a:extLst>
                <a:ext uri="{FF2B5EF4-FFF2-40B4-BE49-F238E27FC236}">
                  <a16:creationId xmlns:a16="http://schemas.microsoft.com/office/drawing/2014/main" id="{56E70AA1-EA0B-47F2-8E41-B07510F8F2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7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0" name="Line 30">
              <a:extLst>
                <a:ext uri="{FF2B5EF4-FFF2-40B4-BE49-F238E27FC236}">
                  <a16:creationId xmlns:a16="http://schemas.microsoft.com/office/drawing/2014/main" id="{52039F8D-A8DC-4F35-BACE-36F820B472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1" name="Line 31">
              <a:extLst>
                <a:ext uri="{FF2B5EF4-FFF2-40B4-BE49-F238E27FC236}">
                  <a16:creationId xmlns:a16="http://schemas.microsoft.com/office/drawing/2014/main" id="{6C876E89-4A43-40E2-9535-CE9EEB9A29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82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2" name="Line 32">
              <a:extLst>
                <a:ext uri="{FF2B5EF4-FFF2-40B4-BE49-F238E27FC236}">
                  <a16:creationId xmlns:a16="http://schemas.microsoft.com/office/drawing/2014/main" id="{38783312-715A-47D8-96AB-33F881520F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7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3" name="Line 33">
              <a:extLst>
                <a:ext uri="{FF2B5EF4-FFF2-40B4-BE49-F238E27FC236}">
                  <a16:creationId xmlns:a16="http://schemas.microsoft.com/office/drawing/2014/main" id="{88A314FB-8596-44D8-8814-3F7670B047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74" name="Group 34">
            <a:extLst>
              <a:ext uri="{FF2B5EF4-FFF2-40B4-BE49-F238E27FC236}">
                <a16:creationId xmlns:a16="http://schemas.microsoft.com/office/drawing/2014/main" id="{463F7154-ED3F-4566-A88C-D90506DECEEA}"/>
              </a:ext>
            </a:extLst>
          </p:cNvPr>
          <p:cNvGrpSpPr>
            <a:grpSpLocks/>
          </p:cNvGrpSpPr>
          <p:nvPr/>
        </p:nvGrpSpPr>
        <p:grpSpPr bwMode="auto">
          <a:xfrm>
            <a:off x="5911850" y="4195763"/>
            <a:ext cx="79375" cy="179387"/>
            <a:chOff x="432" y="1680"/>
            <a:chExt cx="96" cy="288"/>
          </a:xfrm>
        </p:grpSpPr>
        <p:sp>
          <p:nvSpPr>
            <p:cNvPr id="61475" name="Line 35">
              <a:extLst>
                <a:ext uri="{FF2B5EF4-FFF2-40B4-BE49-F238E27FC236}">
                  <a16:creationId xmlns:a16="http://schemas.microsoft.com/office/drawing/2014/main" id="{22852D73-EE1A-4F4D-BF58-B376ADF73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6" name="Line 36">
              <a:extLst>
                <a:ext uri="{FF2B5EF4-FFF2-40B4-BE49-F238E27FC236}">
                  <a16:creationId xmlns:a16="http://schemas.microsoft.com/office/drawing/2014/main" id="{DA42BB94-4013-4723-A00E-76F57C4DBA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7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7" name="Line 37">
              <a:extLst>
                <a:ext uri="{FF2B5EF4-FFF2-40B4-BE49-F238E27FC236}">
                  <a16:creationId xmlns:a16="http://schemas.microsoft.com/office/drawing/2014/main" id="{5246D5F7-9362-4B42-AA1E-46770DA65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8" name="Line 38">
              <a:extLst>
                <a:ext uri="{FF2B5EF4-FFF2-40B4-BE49-F238E27FC236}">
                  <a16:creationId xmlns:a16="http://schemas.microsoft.com/office/drawing/2014/main" id="{A80269A5-46B9-4EA2-AF85-05E6B99F44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82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9" name="Line 39">
              <a:extLst>
                <a:ext uri="{FF2B5EF4-FFF2-40B4-BE49-F238E27FC236}">
                  <a16:creationId xmlns:a16="http://schemas.microsoft.com/office/drawing/2014/main" id="{51939E27-005D-40B5-AD69-D9047D115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7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0" name="Line 40">
              <a:extLst>
                <a:ext uri="{FF2B5EF4-FFF2-40B4-BE49-F238E27FC236}">
                  <a16:creationId xmlns:a16="http://schemas.microsoft.com/office/drawing/2014/main" id="{AD7468DC-2079-470F-8F3D-EB3EC131DE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81" name="Group 41">
            <a:extLst>
              <a:ext uri="{FF2B5EF4-FFF2-40B4-BE49-F238E27FC236}">
                <a16:creationId xmlns:a16="http://schemas.microsoft.com/office/drawing/2014/main" id="{892265EA-0E87-4321-A923-3E17195A7C9A}"/>
              </a:ext>
            </a:extLst>
          </p:cNvPr>
          <p:cNvGrpSpPr>
            <a:grpSpLocks/>
          </p:cNvGrpSpPr>
          <p:nvPr/>
        </p:nvGrpSpPr>
        <p:grpSpPr bwMode="auto">
          <a:xfrm>
            <a:off x="6032500" y="4195763"/>
            <a:ext cx="79375" cy="179387"/>
            <a:chOff x="432" y="1680"/>
            <a:chExt cx="96" cy="288"/>
          </a:xfrm>
        </p:grpSpPr>
        <p:sp>
          <p:nvSpPr>
            <p:cNvPr id="61482" name="Line 42">
              <a:extLst>
                <a:ext uri="{FF2B5EF4-FFF2-40B4-BE49-F238E27FC236}">
                  <a16:creationId xmlns:a16="http://schemas.microsoft.com/office/drawing/2014/main" id="{B2A32EEF-9E40-476A-9D1E-E331CEDA6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3" name="Line 43">
              <a:extLst>
                <a:ext uri="{FF2B5EF4-FFF2-40B4-BE49-F238E27FC236}">
                  <a16:creationId xmlns:a16="http://schemas.microsoft.com/office/drawing/2014/main" id="{97812D3E-3C27-4B92-813F-F1EDB421C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7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4" name="Line 44">
              <a:extLst>
                <a:ext uri="{FF2B5EF4-FFF2-40B4-BE49-F238E27FC236}">
                  <a16:creationId xmlns:a16="http://schemas.microsoft.com/office/drawing/2014/main" id="{9E33A301-4473-4DE2-8CBB-4EF095BF47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5" name="Line 45">
              <a:extLst>
                <a:ext uri="{FF2B5EF4-FFF2-40B4-BE49-F238E27FC236}">
                  <a16:creationId xmlns:a16="http://schemas.microsoft.com/office/drawing/2014/main" id="{F204E6EF-869C-413D-B636-C6F3BC723F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82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6" name="Line 46">
              <a:extLst>
                <a:ext uri="{FF2B5EF4-FFF2-40B4-BE49-F238E27FC236}">
                  <a16:creationId xmlns:a16="http://schemas.microsoft.com/office/drawing/2014/main" id="{DB01E499-9B3A-4CAE-8B4A-F157ED708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7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7" name="Line 47">
              <a:extLst>
                <a:ext uri="{FF2B5EF4-FFF2-40B4-BE49-F238E27FC236}">
                  <a16:creationId xmlns:a16="http://schemas.microsoft.com/office/drawing/2014/main" id="{AC7DD5A2-D6E4-455E-8B98-9F04879A6C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88" name="Line 48">
            <a:extLst>
              <a:ext uri="{FF2B5EF4-FFF2-40B4-BE49-F238E27FC236}">
                <a16:creationId xmlns:a16="http://schemas.microsoft.com/office/drawing/2014/main" id="{A7388DB9-511E-41E1-A2D6-0D1FD0D1E0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13413" y="3751263"/>
            <a:ext cx="1587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9" name="Line 49">
            <a:extLst>
              <a:ext uri="{FF2B5EF4-FFF2-40B4-BE49-F238E27FC236}">
                <a16:creationId xmlns:a16="http://schemas.microsoft.com/office/drawing/2014/main" id="{6827E6A3-75AC-41F9-AB81-1918F44A41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29300" y="3811588"/>
            <a:ext cx="4763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0" name="Line 50">
            <a:extLst>
              <a:ext uri="{FF2B5EF4-FFF2-40B4-BE49-F238E27FC236}">
                <a16:creationId xmlns:a16="http://schemas.microsoft.com/office/drawing/2014/main" id="{F0C1F8CB-2369-4C91-BFB5-88A795774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9950" y="3878263"/>
            <a:ext cx="3175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1" name="Line 51">
            <a:extLst>
              <a:ext uri="{FF2B5EF4-FFF2-40B4-BE49-F238E27FC236}">
                <a16:creationId xmlns:a16="http://schemas.microsoft.com/office/drawing/2014/main" id="{7132483B-1B73-4504-9EB8-9E6DCB11FB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3038" y="3749675"/>
            <a:ext cx="397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2" name="Line 52">
            <a:extLst>
              <a:ext uri="{FF2B5EF4-FFF2-40B4-BE49-F238E27FC236}">
                <a16:creationId xmlns:a16="http://schemas.microsoft.com/office/drawing/2014/main" id="{7F137189-0037-4E4D-A67A-060C1C2D5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2188" y="3930650"/>
            <a:ext cx="0" cy="265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3" name="Line 53">
            <a:extLst>
              <a:ext uri="{FF2B5EF4-FFF2-40B4-BE49-F238E27FC236}">
                <a16:creationId xmlns:a16="http://schemas.microsoft.com/office/drawing/2014/main" id="{49945C4D-835E-420A-B284-A012D556E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413" y="4375150"/>
            <a:ext cx="0" cy="5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4" name="Line 54">
            <a:extLst>
              <a:ext uri="{FF2B5EF4-FFF2-40B4-BE49-F238E27FC236}">
                <a16:creationId xmlns:a16="http://schemas.microsoft.com/office/drawing/2014/main" id="{0608FDD9-2F15-470D-AEF8-D0D019B6F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0888" y="4375150"/>
            <a:ext cx="0" cy="5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5" name="Line 55">
            <a:extLst>
              <a:ext uri="{FF2B5EF4-FFF2-40B4-BE49-F238E27FC236}">
                <a16:creationId xmlns:a16="http://schemas.microsoft.com/office/drawing/2014/main" id="{7AA120CC-2377-4F7C-9BF8-D42692B6D7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4375150"/>
            <a:ext cx="0" cy="5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6" name="Line 56">
            <a:extLst>
              <a:ext uri="{FF2B5EF4-FFF2-40B4-BE49-F238E27FC236}">
                <a16:creationId xmlns:a16="http://schemas.microsoft.com/office/drawing/2014/main" id="{CFE72D78-40DE-4971-B851-803011A7C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2188" y="4375150"/>
            <a:ext cx="0" cy="5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7" name="Line 57">
            <a:extLst>
              <a:ext uri="{FF2B5EF4-FFF2-40B4-BE49-F238E27FC236}">
                <a16:creationId xmlns:a16="http://schemas.microsoft.com/office/drawing/2014/main" id="{2A441EEF-CC4D-401E-B57D-454BE1052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300" y="4433888"/>
            <a:ext cx="60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8" name="Line 58">
            <a:extLst>
              <a:ext uri="{FF2B5EF4-FFF2-40B4-BE49-F238E27FC236}">
                <a16:creationId xmlns:a16="http://schemas.microsoft.com/office/drawing/2014/main" id="{D768EF0E-5AA9-481B-9EB4-23A5BD4E68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3038" y="3813175"/>
            <a:ext cx="397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9" name="Line 59">
            <a:extLst>
              <a:ext uri="{FF2B5EF4-FFF2-40B4-BE49-F238E27FC236}">
                <a16:creationId xmlns:a16="http://schemas.microsoft.com/office/drawing/2014/main" id="{E7E6EAB8-90B2-4C95-97B4-D155EA0F6D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3038" y="3876675"/>
            <a:ext cx="397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0" name="Line 60">
            <a:extLst>
              <a:ext uri="{FF2B5EF4-FFF2-40B4-BE49-F238E27FC236}">
                <a16:creationId xmlns:a16="http://schemas.microsoft.com/office/drawing/2014/main" id="{94E838EE-62CB-4355-8D0A-F98971C3CA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3038" y="3938588"/>
            <a:ext cx="397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2" name="Line 92">
            <a:extLst>
              <a:ext uri="{FF2B5EF4-FFF2-40B4-BE49-F238E27FC236}">
                <a16:creationId xmlns:a16="http://schemas.microsoft.com/office/drawing/2014/main" id="{659DC44F-BFA0-4FBE-A068-1CCCD82D40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3038" y="4618038"/>
            <a:ext cx="397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9" name="Line 99">
            <a:extLst>
              <a:ext uri="{FF2B5EF4-FFF2-40B4-BE49-F238E27FC236}">
                <a16:creationId xmlns:a16="http://schemas.microsoft.com/office/drawing/2014/main" id="{EA047C9A-8607-4420-BE93-32EF08712D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3038" y="4681538"/>
            <a:ext cx="397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0" name="Line 100">
            <a:extLst>
              <a:ext uri="{FF2B5EF4-FFF2-40B4-BE49-F238E27FC236}">
                <a16:creationId xmlns:a16="http://schemas.microsoft.com/office/drawing/2014/main" id="{8DE96936-6A1B-4451-AB2E-89EF95AD9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3038" y="4745038"/>
            <a:ext cx="397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1" name="Line 101">
            <a:extLst>
              <a:ext uri="{FF2B5EF4-FFF2-40B4-BE49-F238E27FC236}">
                <a16:creationId xmlns:a16="http://schemas.microsoft.com/office/drawing/2014/main" id="{15C47DE8-9B69-4DD8-8E30-8AA6D53B77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3038" y="4806950"/>
            <a:ext cx="397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3" name="Line 133">
            <a:extLst>
              <a:ext uri="{FF2B5EF4-FFF2-40B4-BE49-F238E27FC236}">
                <a16:creationId xmlns:a16="http://schemas.microsoft.com/office/drawing/2014/main" id="{4C2101BE-B30F-4CFD-8C09-D2B45EEF6D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3038" y="5448300"/>
            <a:ext cx="397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0" name="Line 140">
            <a:extLst>
              <a:ext uri="{FF2B5EF4-FFF2-40B4-BE49-F238E27FC236}">
                <a16:creationId xmlns:a16="http://schemas.microsoft.com/office/drawing/2014/main" id="{937C01CD-7CC9-4D20-9EE8-84A2D629BC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3038" y="5511800"/>
            <a:ext cx="397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1" name="Line 141">
            <a:extLst>
              <a:ext uri="{FF2B5EF4-FFF2-40B4-BE49-F238E27FC236}">
                <a16:creationId xmlns:a16="http://schemas.microsoft.com/office/drawing/2014/main" id="{D0286174-919E-4F88-B423-50169411D2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3038" y="5575300"/>
            <a:ext cx="397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2" name="Line 142">
            <a:extLst>
              <a:ext uri="{FF2B5EF4-FFF2-40B4-BE49-F238E27FC236}">
                <a16:creationId xmlns:a16="http://schemas.microsoft.com/office/drawing/2014/main" id="{ED146095-C16C-42D3-8ECD-A4297E4BEA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3038" y="5637213"/>
            <a:ext cx="397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3" name="Text Box 143">
            <a:extLst>
              <a:ext uri="{FF2B5EF4-FFF2-40B4-BE49-F238E27FC236}">
                <a16:creationId xmlns:a16="http://schemas.microsoft.com/office/drawing/2014/main" id="{13CED56A-96CC-4D56-8A5E-50EB4B40E76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477000" y="4640263"/>
            <a:ext cx="663575" cy="2381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/>
              <a:t>receiver</a:t>
            </a:r>
          </a:p>
        </p:txBody>
      </p:sp>
      <p:sp>
        <p:nvSpPr>
          <p:cNvPr id="61584" name="Text Box 144">
            <a:extLst>
              <a:ext uri="{FF2B5EF4-FFF2-40B4-BE49-F238E27FC236}">
                <a16:creationId xmlns:a16="http://schemas.microsoft.com/office/drawing/2014/main" id="{78F38136-CC84-4900-AD52-808CA6BF843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429375" y="5518150"/>
            <a:ext cx="758825" cy="2381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/>
              <a:t>receiver</a:t>
            </a:r>
          </a:p>
        </p:txBody>
      </p:sp>
      <p:sp>
        <p:nvSpPr>
          <p:cNvPr id="61445" name="Line 5">
            <a:extLst>
              <a:ext uri="{FF2B5EF4-FFF2-40B4-BE49-F238E27FC236}">
                <a16:creationId xmlns:a16="http://schemas.microsoft.com/office/drawing/2014/main" id="{419D68B3-5310-43DE-972F-14AD773067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4713288"/>
            <a:ext cx="473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DC85E870-AC40-4C66-8095-88928616657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39725" y="4622800"/>
            <a:ext cx="10429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binary</a:t>
            </a:r>
          </a:p>
        </p:txBody>
      </p:sp>
      <p:sp>
        <p:nvSpPr>
          <p:cNvPr id="61450" name="Line 10">
            <a:extLst>
              <a:ext uri="{FF2B5EF4-FFF2-40B4-BE49-F238E27FC236}">
                <a16:creationId xmlns:a16="http://schemas.microsoft.com/office/drawing/2014/main" id="{7EDDB99C-08EF-4DB4-A65B-A0E4AE9F1B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3956050"/>
            <a:ext cx="639763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1" name="Line 11">
            <a:extLst>
              <a:ext uri="{FF2B5EF4-FFF2-40B4-BE49-F238E27FC236}">
                <a16:creationId xmlns:a16="http://schemas.microsoft.com/office/drawing/2014/main" id="{906582A9-F307-4B4E-BB9A-E9C98B81BB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4713288"/>
            <a:ext cx="63976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2" name="Line 12">
            <a:extLst>
              <a:ext uri="{FF2B5EF4-FFF2-40B4-BE49-F238E27FC236}">
                <a16:creationId xmlns:a16="http://schemas.microsoft.com/office/drawing/2014/main" id="{5A7CAB1F-1438-4116-AFC0-93D9E4F46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876800"/>
            <a:ext cx="639763" cy="59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6" name="Line 146">
            <a:extLst>
              <a:ext uri="{FF2B5EF4-FFF2-40B4-BE49-F238E27FC236}">
                <a16:creationId xmlns:a16="http://schemas.microsoft.com/office/drawing/2014/main" id="{96D89835-37FE-45CC-8A7B-0F636320E6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6213" y="4002088"/>
            <a:ext cx="397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7" name="Line 147">
            <a:extLst>
              <a:ext uri="{FF2B5EF4-FFF2-40B4-BE49-F238E27FC236}">
                <a16:creationId xmlns:a16="http://schemas.microsoft.com/office/drawing/2014/main" id="{E82E1BE9-3422-49B5-AA1E-6DA3F51A6A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4625" y="4056063"/>
            <a:ext cx="3976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88" name="Group 148">
            <a:extLst>
              <a:ext uri="{FF2B5EF4-FFF2-40B4-BE49-F238E27FC236}">
                <a16:creationId xmlns:a16="http://schemas.microsoft.com/office/drawing/2014/main" id="{B848CE83-86F8-4E70-9180-F5133AEDB2A8}"/>
              </a:ext>
            </a:extLst>
          </p:cNvPr>
          <p:cNvGrpSpPr>
            <a:grpSpLocks/>
          </p:cNvGrpSpPr>
          <p:nvPr/>
        </p:nvGrpSpPr>
        <p:grpSpPr bwMode="auto">
          <a:xfrm>
            <a:off x="6143625" y="4195763"/>
            <a:ext cx="79375" cy="179387"/>
            <a:chOff x="432" y="1680"/>
            <a:chExt cx="96" cy="288"/>
          </a:xfrm>
        </p:grpSpPr>
        <p:sp>
          <p:nvSpPr>
            <p:cNvPr id="61589" name="Line 149">
              <a:extLst>
                <a:ext uri="{FF2B5EF4-FFF2-40B4-BE49-F238E27FC236}">
                  <a16:creationId xmlns:a16="http://schemas.microsoft.com/office/drawing/2014/main" id="{D29DDE34-FB62-4430-9C1D-0848410C9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0" name="Line 150">
              <a:extLst>
                <a:ext uri="{FF2B5EF4-FFF2-40B4-BE49-F238E27FC236}">
                  <a16:creationId xmlns:a16="http://schemas.microsoft.com/office/drawing/2014/main" id="{A6263404-C55B-4544-909C-3FEADC818D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7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1" name="Line 151">
              <a:extLst>
                <a:ext uri="{FF2B5EF4-FFF2-40B4-BE49-F238E27FC236}">
                  <a16:creationId xmlns:a16="http://schemas.microsoft.com/office/drawing/2014/main" id="{B3B98E2C-BC54-405D-BDC6-CDB6E1C59A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2" name="Line 152">
              <a:extLst>
                <a:ext uri="{FF2B5EF4-FFF2-40B4-BE49-F238E27FC236}">
                  <a16:creationId xmlns:a16="http://schemas.microsoft.com/office/drawing/2014/main" id="{4353F0A0-15E2-474A-B444-E0BEE62D7A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82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3" name="Line 153">
              <a:extLst>
                <a:ext uri="{FF2B5EF4-FFF2-40B4-BE49-F238E27FC236}">
                  <a16:creationId xmlns:a16="http://schemas.microsoft.com/office/drawing/2014/main" id="{A27D2E80-E792-47BF-86E5-8EAC10E5A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7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4" name="Line 154">
              <a:extLst>
                <a:ext uri="{FF2B5EF4-FFF2-40B4-BE49-F238E27FC236}">
                  <a16:creationId xmlns:a16="http://schemas.microsoft.com/office/drawing/2014/main" id="{68722F54-5AFA-434E-A865-D36D6A797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95" name="Group 155">
            <a:extLst>
              <a:ext uri="{FF2B5EF4-FFF2-40B4-BE49-F238E27FC236}">
                <a16:creationId xmlns:a16="http://schemas.microsoft.com/office/drawing/2014/main" id="{D8C8949E-AAF8-4D6D-95C2-9A8855AF407B}"/>
              </a:ext>
            </a:extLst>
          </p:cNvPr>
          <p:cNvGrpSpPr>
            <a:grpSpLocks/>
          </p:cNvGrpSpPr>
          <p:nvPr/>
        </p:nvGrpSpPr>
        <p:grpSpPr bwMode="auto">
          <a:xfrm>
            <a:off x="6257925" y="4195763"/>
            <a:ext cx="79375" cy="179387"/>
            <a:chOff x="432" y="1680"/>
            <a:chExt cx="96" cy="288"/>
          </a:xfrm>
        </p:grpSpPr>
        <p:sp>
          <p:nvSpPr>
            <p:cNvPr id="61596" name="Line 156">
              <a:extLst>
                <a:ext uri="{FF2B5EF4-FFF2-40B4-BE49-F238E27FC236}">
                  <a16:creationId xmlns:a16="http://schemas.microsoft.com/office/drawing/2014/main" id="{CF03EBE4-CCC1-41D4-BFB7-2523960C1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7" name="Line 157">
              <a:extLst>
                <a:ext uri="{FF2B5EF4-FFF2-40B4-BE49-F238E27FC236}">
                  <a16:creationId xmlns:a16="http://schemas.microsoft.com/office/drawing/2014/main" id="{7BAE596A-CC24-4E39-A2AF-59F0D993CC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7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8" name="Line 158">
              <a:extLst>
                <a:ext uri="{FF2B5EF4-FFF2-40B4-BE49-F238E27FC236}">
                  <a16:creationId xmlns:a16="http://schemas.microsoft.com/office/drawing/2014/main" id="{2F9613DA-8CD5-466E-8A3B-6520936835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9" name="Line 159">
              <a:extLst>
                <a:ext uri="{FF2B5EF4-FFF2-40B4-BE49-F238E27FC236}">
                  <a16:creationId xmlns:a16="http://schemas.microsoft.com/office/drawing/2014/main" id="{B357F609-6FB8-4291-A280-BA35544C02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82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0" name="Line 160">
              <a:extLst>
                <a:ext uri="{FF2B5EF4-FFF2-40B4-BE49-F238E27FC236}">
                  <a16:creationId xmlns:a16="http://schemas.microsoft.com/office/drawing/2014/main" id="{6EF35CFB-6F4A-4A4B-82D4-06C661C62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7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1" name="Line 161">
              <a:extLst>
                <a:ext uri="{FF2B5EF4-FFF2-40B4-BE49-F238E27FC236}">
                  <a16:creationId xmlns:a16="http://schemas.microsoft.com/office/drawing/2014/main" id="{5B936447-C28E-4C6E-ADA3-920F1A9F9D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02" name="Line 162">
            <a:extLst>
              <a:ext uri="{FF2B5EF4-FFF2-40B4-BE49-F238E27FC236}">
                <a16:creationId xmlns:a16="http://schemas.microsoft.com/office/drawing/2014/main" id="{7855B49D-FD29-4489-B300-7115729B2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725" y="4375150"/>
            <a:ext cx="0" cy="5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3" name="Line 163">
            <a:extLst>
              <a:ext uri="{FF2B5EF4-FFF2-40B4-BE49-F238E27FC236}">
                <a16:creationId xmlns:a16="http://schemas.microsoft.com/office/drawing/2014/main" id="{68F57D5C-B4C1-449A-B125-D8354C25A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6025" y="4371975"/>
            <a:ext cx="0" cy="5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4" name="Line 164">
            <a:extLst>
              <a:ext uri="{FF2B5EF4-FFF2-40B4-BE49-F238E27FC236}">
                <a16:creationId xmlns:a16="http://schemas.microsoft.com/office/drawing/2014/main" id="{06BA0518-0D42-42CF-8F8D-12ABA86BA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725" y="399573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5" name="Line 165">
            <a:extLst>
              <a:ext uri="{FF2B5EF4-FFF2-40B4-BE49-F238E27FC236}">
                <a16:creationId xmlns:a16="http://schemas.microsoft.com/office/drawing/2014/main" id="{3ABFEB06-8F53-4C9A-96DD-D9C04BC6F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4057650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06" name="Group 166">
            <a:extLst>
              <a:ext uri="{FF2B5EF4-FFF2-40B4-BE49-F238E27FC236}">
                <a16:creationId xmlns:a16="http://schemas.microsoft.com/office/drawing/2014/main" id="{CBB60B07-E18B-4025-8DC6-FD95F8471B98}"/>
              </a:ext>
            </a:extLst>
          </p:cNvPr>
          <p:cNvGrpSpPr>
            <a:grpSpLocks/>
          </p:cNvGrpSpPr>
          <p:nvPr/>
        </p:nvGrpSpPr>
        <p:grpSpPr bwMode="auto">
          <a:xfrm>
            <a:off x="5675313" y="5062538"/>
            <a:ext cx="79375" cy="179387"/>
            <a:chOff x="432" y="1680"/>
            <a:chExt cx="96" cy="288"/>
          </a:xfrm>
        </p:grpSpPr>
        <p:sp>
          <p:nvSpPr>
            <p:cNvPr id="61607" name="Line 167">
              <a:extLst>
                <a:ext uri="{FF2B5EF4-FFF2-40B4-BE49-F238E27FC236}">
                  <a16:creationId xmlns:a16="http://schemas.microsoft.com/office/drawing/2014/main" id="{BFA61588-EBB2-4A35-BAE6-01AF6C8BD7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8" name="Line 168">
              <a:extLst>
                <a:ext uri="{FF2B5EF4-FFF2-40B4-BE49-F238E27FC236}">
                  <a16:creationId xmlns:a16="http://schemas.microsoft.com/office/drawing/2014/main" id="{F3B51B56-6220-4976-A35C-86B8B28266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7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9" name="Line 169">
              <a:extLst>
                <a:ext uri="{FF2B5EF4-FFF2-40B4-BE49-F238E27FC236}">
                  <a16:creationId xmlns:a16="http://schemas.microsoft.com/office/drawing/2014/main" id="{1226AF24-2EC5-4CB3-B532-6BC7B42089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0" name="Line 170">
              <a:extLst>
                <a:ext uri="{FF2B5EF4-FFF2-40B4-BE49-F238E27FC236}">
                  <a16:creationId xmlns:a16="http://schemas.microsoft.com/office/drawing/2014/main" id="{05AE3AB0-0AFF-4B5E-8D90-3D239CC870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82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1" name="Line 171">
              <a:extLst>
                <a:ext uri="{FF2B5EF4-FFF2-40B4-BE49-F238E27FC236}">
                  <a16:creationId xmlns:a16="http://schemas.microsoft.com/office/drawing/2014/main" id="{010B9EFE-0B4C-4A65-9BB9-43539F1492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7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2" name="Line 172">
              <a:extLst>
                <a:ext uri="{FF2B5EF4-FFF2-40B4-BE49-F238E27FC236}">
                  <a16:creationId xmlns:a16="http://schemas.microsoft.com/office/drawing/2014/main" id="{DA4B7F82-F76A-48DB-A217-04B7410413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613" name="Group 173">
            <a:extLst>
              <a:ext uri="{FF2B5EF4-FFF2-40B4-BE49-F238E27FC236}">
                <a16:creationId xmlns:a16="http://schemas.microsoft.com/office/drawing/2014/main" id="{3FD3A799-DE40-46F5-A8BD-A1B802B9FBFC}"/>
              </a:ext>
            </a:extLst>
          </p:cNvPr>
          <p:cNvGrpSpPr>
            <a:grpSpLocks/>
          </p:cNvGrpSpPr>
          <p:nvPr/>
        </p:nvGrpSpPr>
        <p:grpSpPr bwMode="auto">
          <a:xfrm>
            <a:off x="5794375" y="5062538"/>
            <a:ext cx="80963" cy="179387"/>
            <a:chOff x="432" y="1680"/>
            <a:chExt cx="96" cy="288"/>
          </a:xfrm>
        </p:grpSpPr>
        <p:sp>
          <p:nvSpPr>
            <p:cNvPr id="61614" name="Line 174">
              <a:extLst>
                <a:ext uri="{FF2B5EF4-FFF2-40B4-BE49-F238E27FC236}">
                  <a16:creationId xmlns:a16="http://schemas.microsoft.com/office/drawing/2014/main" id="{F257F383-B7DF-413B-A0FA-6181E9F2A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5" name="Line 175">
              <a:extLst>
                <a:ext uri="{FF2B5EF4-FFF2-40B4-BE49-F238E27FC236}">
                  <a16:creationId xmlns:a16="http://schemas.microsoft.com/office/drawing/2014/main" id="{E69452B9-14CC-4D68-B6BE-35E01F9D9A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7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6" name="Line 176">
              <a:extLst>
                <a:ext uri="{FF2B5EF4-FFF2-40B4-BE49-F238E27FC236}">
                  <a16:creationId xmlns:a16="http://schemas.microsoft.com/office/drawing/2014/main" id="{19455D4E-92EA-4832-BB8B-4D1392942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7" name="Line 177">
              <a:extLst>
                <a:ext uri="{FF2B5EF4-FFF2-40B4-BE49-F238E27FC236}">
                  <a16:creationId xmlns:a16="http://schemas.microsoft.com/office/drawing/2014/main" id="{4B88C5F9-B114-4C3C-BB05-261623685B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82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8" name="Line 178">
              <a:extLst>
                <a:ext uri="{FF2B5EF4-FFF2-40B4-BE49-F238E27FC236}">
                  <a16:creationId xmlns:a16="http://schemas.microsoft.com/office/drawing/2014/main" id="{CE2BD8D7-740E-408A-A36A-19B3257189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7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9" name="Line 179">
              <a:extLst>
                <a:ext uri="{FF2B5EF4-FFF2-40B4-BE49-F238E27FC236}">
                  <a16:creationId xmlns:a16="http://schemas.microsoft.com/office/drawing/2014/main" id="{79062AE1-4B7B-423B-8CF4-28B36A607D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620" name="Group 180">
            <a:extLst>
              <a:ext uri="{FF2B5EF4-FFF2-40B4-BE49-F238E27FC236}">
                <a16:creationId xmlns:a16="http://schemas.microsoft.com/office/drawing/2014/main" id="{A66EE3F3-3DB3-45B7-AE68-1464FE65D6D5}"/>
              </a:ext>
            </a:extLst>
          </p:cNvPr>
          <p:cNvGrpSpPr>
            <a:grpSpLocks/>
          </p:cNvGrpSpPr>
          <p:nvPr/>
        </p:nvGrpSpPr>
        <p:grpSpPr bwMode="auto">
          <a:xfrm>
            <a:off x="5913438" y="5062538"/>
            <a:ext cx="79375" cy="179387"/>
            <a:chOff x="432" y="1680"/>
            <a:chExt cx="96" cy="288"/>
          </a:xfrm>
        </p:grpSpPr>
        <p:sp>
          <p:nvSpPr>
            <p:cNvPr id="61621" name="Line 181">
              <a:extLst>
                <a:ext uri="{FF2B5EF4-FFF2-40B4-BE49-F238E27FC236}">
                  <a16:creationId xmlns:a16="http://schemas.microsoft.com/office/drawing/2014/main" id="{679CC644-BD4E-4F02-B136-A4C10F9C96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2" name="Line 182">
              <a:extLst>
                <a:ext uri="{FF2B5EF4-FFF2-40B4-BE49-F238E27FC236}">
                  <a16:creationId xmlns:a16="http://schemas.microsoft.com/office/drawing/2014/main" id="{8C12EF45-7363-42DD-9B73-5E1A3204EF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7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3" name="Line 183">
              <a:extLst>
                <a:ext uri="{FF2B5EF4-FFF2-40B4-BE49-F238E27FC236}">
                  <a16:creationId xmlns:a16="http://schemas.microsoft.com/office/drawing/2014/main" id="{A43A8849-D5C3-4B9F-AC6D-2A757128A6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4" name="Line 184">
              <a:extLst>
                <a:ext uri="{FF2B5EF4-FFF2-40B4-BE49-F238E27FC236}">
                  <a16:creationId xmlns:a16="http://schemas.microsoft.com/office/drawing/2014/main" id="{6C975B79-683F-4246-9765-264E255BBF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82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5" name="Line 185">
              <a:extLst>
                <a:ext uri="{FF2B5EF4-FFF2-40B4-BE49-F238E27FC236}">
                  <a16:creationId xmlns:a16="http://schemas.microsoft.com/office/drawing/2014/main" id="{B1343657-3D2E-4095-9006-329FBACDA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7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6" name="Line 186">
              <a:extLst>
                <a:ext uri="{FF2B5EF4-FFF2-40B4-BE49-F238E27FC236}">
                  <a16:creationId xmlns:a16="http://schemas.microsoft.com/office/drawing/2014/main" id="{FFFA2E57-3CE6-4704-811B-E17B18C4C7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627" name="Group 187">
            <a:extLst>
              <a:ext uri="{FF2B5EF4-FFF2-40B4-BE49-F238E27FC236}">
                <a16:creationId xmlns:a16="http://schemas.microsoft.com/office/drawing/2014/main" id="{8012C8A3-8DAA-4473-9EF1-E154A05010ED}"/>
              </a:ext>
            </a:extLst>
          </p:cNvPr>
          <p:cNvGrpSpPr>
            <a:grpSpLocks/>
          </p:cNvGrpSpPr>
          <p:nvPr/>
        </p:nvGrpSpPr>
        <p:grpSpPr bwMode="auto">
          <a:xfrm>
            <a:off x="6034088" y="5062538"/>
            <a:ext cx="79375" cy="179387"/>
            <a:chOff x="432" y="1680"/>
            <a:chExt cx="96" cy="288"/>
          </a:xfrm>
        </p:grpSpPr>
        <p:sp>
          <p:nvSpPr>
            <p:cNvPr id="61628" name="Line 188">
              <a:extLst>
                <a:ext uri="{FF2B5EF4-FFF2-40B4-BE49-F238E27FC236}">
                  <a16:creationId xmlns:a16="http://schemas.microsoft.com/office/drawing/2014/main" id="{79EC3B80-B7C0-4BCD-BC14-0ACE23E388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9" name="Line 189">
              <a:extLst>
                <a:ext uri="{FF2B5EF4-FFF2-40B4-BE49-F238E27FC236}">
                  <a16:creationId xmlns:a16="http://schemas.microsoft.com/office/drawing/2014/main" id="{A01EE6A6-B7BC-4819-947C-21AF437062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7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0" name="Line 190">
              <a:extLst>
                <a:ext uri="{FF2B5EF4-FFF2-40B4-BE49-F238E27FC236}">
                  <a16:creationId xmlns:a16="http://schemas.microsoft.com/office/drawing/2014/main" id="{36B3A550-784B-4025-8502-DAC8E30EE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1" name="Line 191">
              <a:extLst>
                <a:ext uri="{FF2B5EF4-FFF2-40B4-BE49-F238E27FC236}">
                  <a16:creationId xmlns:a16="http://schemas.microsoft.com/office/drawing/2014/main" id="{C6FDDF7B-A3C0-4756-AC13-7A80273259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82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2" name="Line 192">
              <a:extLst>
                <a:ext uri="{FF2B5EF4-FFF2-40B4-BE49-F238E27FC236}">
                  <a16:creationId xmlns:a16="http://schemas.microsoft.com/office/drawing/2014/main" id="{BF9A0F4D-6098-44C4-93D2-7BAD01675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7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3" name="Line 193">
              <a:extLst>
                <a:ext uri="{FF2B5EF4-FFF2-40B4-BE49-F238E27FC236}">
                  <a16:creationId xmlns:a16="http://schemas.microsoft.com/office/drawing/2014/main" id="{90326EB2-F44D-4B98-9D5C-FA9EA9C4B9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34" name="Line 194">
            <a:extLst>
              <a:ext uri="{FF2B5EF4-FFF2-40B4-BE49-F238E27FC236}">
                <a16:creationId xmlns:a16="http://schemas.microsoft.com/office/drawing/2014/main" id="{C0E62A2E-C744-4C13-A55F-0F8C6FD3A6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15000" y="4618038"/>
            <a:ext cx="1588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5" name="Line 195">
            <a:extLst>
              <a:ext uri="{FF2B5EF4-FFF2-40B4-BE49-F238E27FC236}">
                <a16:creationId xmlns:a16="http://schemas.microsoft.com/office/drawing/2014/main" id="{8D3B873E-1A0F-4D4D-9F1B-07AC43CAE0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30888" y="4678363"/>
            <a:ext cx="4762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6" name="Line 196">
            <a:extLst>
              <a:ext uri="{FF2B5EF4-FFF2-40B4-BE49-F238E27FC236}">
                <a16:creationId xmlns:a16="http://schemas.microsoft.com/office/drawing/2014/main" id="{60FB2ADE-6486-461F-83C7-A26F1586D2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1538" y="4745038"/>
            <a:ext cx="3175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7" name="Line 197">
            <a:extLst>
              <a:ext uri="{FF2B5EF4-FFF2-40B4-BE49-F238E27FC236}">
                <a16:creationId xmlns:a16="http://schemas.microsoft.com/office/drawing/2014/main" id="{E9FDB22E-047B-456C-A8BE-DE35E7C93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3775" y="4797425"/>
            <a:ext cx="0" cy="265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8" name="Line 198">
            <a:extLst>
              <a:ext uri="{FF2B5EF4-FFF2-40B4-BE49-F238E27FC236}">
                <a16:creationId xmlns:a16="http://schemas.microsoft.com/office/drawing/2014/main" id="{6FB0ED46-A7CB-4C3A-BCCD-8827CCE19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5241925"/>
            <a:ext cx="0" cy="5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9" name="Line 199">
            <a:extLst>
              <a:ext uri="{FF2B5EF4-FFF2-40B4-BE49-F238E27FC236}">
                <a16:creationId xmlns:a16="http://schemas.microsoft.com/office/drawing/2014/main" id="{2B1B104C-7358-452C-A0E0-12E7BC1BA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2475" y="5241925"/>
            <a:ext cx="0" cy="5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0" name="Line 200">
            <a:extLst>
              <a:ext uri="{FF2B5EF4-FFF2-40B4-BE49-F238E27FC236}">
                <a16:creationId xmlns:a16="http://schemas.microsoft.com/office/drawing/2014/main" id="{E12D1FD3-EB28-4799-B35E-253927A116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25" y="5241925"/>
            <a:ext cx="0" cy="5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1" name="Line 201">
            <a:extLst>
              <a:ext uri="{FF2B5EF4-FFF2-40B4-BE49-F238E27FC236}">
                <a16:creationId xmlns:a16="http://schemas.microsoft.com/office/drawing/2014/main" id="{6ED73E20-8C7A-4CCF-9EE8-F9DC6ED21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3775" y="5241925"/>
            <a:ext cx="0" cy="5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2" name="Line 202">
            <a:extLst>
              <a:ext uri="{FF2B5EF4-FFF2-40B4-BE49-F238E27FC236}">
                <a16:creationId xmlns:a16="http://schemas.microsoft.com/office/drawing/2014/main" id="{FFDFDD2B-81D5-4F3C-8C69-8E8180689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3888" y="5300663"/>
            <a:ext cx="60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43" name="Group 203">
            <a:extLst>
              <a:ext uri="{FF2B5EF4-FFF2-40B4-BE49-F238E27FC236}">
                <a16:creationId xmlns:a16="http://schemas.microsoft.com/office/drawing/2014/main" id="{EDD05BF5-FC2E-4627-9297-94C549024729}"/>
              </a:ext>
            </a:extLst>
          </p:cNvPr>
          <p:cNvGrpSpPr>
            <a:grpSpLocks/>
          </p:cNvGrpSpPr>
          <p:nvPr/>
        </p:nvGrpSpPr>
        <p:grpSpPr bwMode="auto">
          <a:xfrm>
            <a:off x="6145213" y="5062538"/>
            <a:ext cx="79375" cy="179387"/>
            <a:chOff x="432" y="1680"/>
            <a:chExt cx="96" cy="288"/>
          </a:xfrm>
        </p:grpSpPr>
        <p:sp>
          <p:nvSpPr>
            <p:cNvPr id="61644" name="Line 204">
              <a:extLst>
                <a:ext uri="{FF2B5EF4-FFF2-40B4-BE49-F238E27FC236}">
                  <a16:creationId xmlns:a16="http://schemas.microsoft.com/office/drawing/2014/main" id="{46EE9D50-424D-4CBD-A470-CEB3FF707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5" name="Line 205">
              <a:extLst>
                <a:ext uri="{FF2B5EF4-FFF2-40B4-BE49-F238E27FC236}">
                  <a16:creationId xmlns:a16="http://schemas.microsoft.com/office/drawing/2014/main" id="{AABC06AD-7A31-48F6-B0E8-0F08171337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7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6" name="Line 206">
              <a:extLst>
                <a:ext uri="{FF2B5EF4-FFF2-40B4-BE49-F238E27FC236}">
                  <a16:creationId xmlns:a16="http://schemas.microsoft.com/office/drawing/2014/main" id="{8511760C-6A31-4062-BC05-C4B7A0989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7" name="Line 207">
              <a:extLst>
                <a:ext uri="{FF2B5EF4-FFF2-40B4-BE49-F238E27FC236}">
                  <a16:creationId xmlns:a16="http://schemas.microsoft.com/office/drawing/2014/main" id="{F63025B1-8FFF-4281-8F47-8C0C4FADD7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82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" name="Line 208">
              <a:extLst>
                <a:ext uri="{FF2B5EF4-FFF2-40B4-BE49-F238E27FC236}">
                  <a16:creationId xmlns:a16="http://schemas.microsoft.com/office/drawing/2014/main" id="{D802D438-C671-4A97-814F-BDBAB632E4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7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9" name="Line 209">
              <a:extLst>
                <a:ext uri="{FF2B5EF4-FFF2-40B4-BE49-F238E27FC236}">
                  <a16:creationId xmlns:a16="http://schemas.microsoft.com/office/drawing/2014/main" id="{935037BA-29A4-4905-8FB3-533E7B80E0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650" name="Group 210">
            <a:extLst>
              <a:ext uri="{FF2B5EF4-FFF2-40B4-BE49-F238E27FC236}">
                <a16:creationId xmlns:a16="http://schemas.microsoft.com/office/drawing/2014/main" id="{325E8E8B-9000-454B-8F29-17405539E196}"/>
              </a:ext>
            </a:extLst>
          </p:cNvPr>
          <p:cNvGrpSpPr>
            <a:grpSpLocks/>
          </p:cNvGrpSpPr>
          <p:nvPr/>
        </p:nvGrpSpPr>
        <p:grpSpPr bwMode="auto">
          <a:xfrm>
            <a:off x="6259513" y="5062538"/>
            <a:ext cx="79375" cy="179387"/>
            <a:chOff x="432" y="1680"/>
            <a:chExt cx="96" cy="288"/>
          </a:xfrm>
        </p:grpSpPr>
        <p:sp>
          <p:nvSpPr>
            <p:cNvPr id="61651" name="Line 211">
              <a:extLst>
                <a:ext uri="{FF2B5EF4-FFF2-40B4-BE49-F238E27FC236}">
                  <a16:creationId xmlns:a16="http://schemas.microsoft.com/office/drawing/2014/main" id="{C8B38EAF-252E-43C4-AB51-F6BC11365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2" name="Line 212">
              <a:extLst>
                <a:ext uri="{FF2B5EF4-FFF2-40B4-BE49-F238E27FC236}">
                  <a16:creationId xmlns:a16="http://schemas.microsoft.com/office/drawing/2014/main" id="{92CD0E58-4420-4B66-B07B-C54C3C42FB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7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3" name="Line 213">
              <a:extLst>
                <a:ext uri="{FF2B5EF4-FFF2-40B4-BE49-F238E27FC236}">
                  <a16:creationId xmlns:a16="http://schemas.microsoft.com/office/drawing/2014/main" id="{D903BD1C-89F6-4B4D-B09C-74B37744C7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4" name="Line 214">
              <a:extLst>
                <a:ext uri="{FF2B5EF4-FFF2-40B4-BE49-F238E27FC236}">
                  <a16:creationId xmlns:a16="http://schemas.microsoft.com/office/drawing/2014/main" id="{4CA1C31B-16BE-4BA9-A380-1A492E599F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82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5" name="Line 215">
              <a:extLst>
                <a:ext uri="{FF2B5EF4-FFF2-40B4-BE49-F238E27FC236}">
                  <a16:creationId xmlns:a16="http://schemas.microsoft.com/office/drawing/2014/main" id="{54BCDDF4-4E1D-4974-8022-F198D5B44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7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6" name="Line 216">
              <a:extLst>
                <a:ext uri="{FF2B5EF4-FFF2-40B4-BE49-F238E27FC236}">
                  <a16:creationId xmlns:a16="http://schemas.microsoft.com/office/drawing/2014/main" id="{7906A9B2-D349-4147-A38C-6FBC0CA29F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57" name="Line 217">
            <a:extLst>
              <a:ext uri="{FF2B5EF4-FFF2-40B4-BE49-F238E27FC236}">
                <a16:creationId xmlns:a16="http://schemas.microsoft.com/office/drawing/2014/main" id="{789AAC05-822E-4DCC-BDF1-CBE43C4521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3313" y="5241925"/>
            <a:ext cx="0" cy="5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58" name="Line 218">
            <a:extLst>
              <a:ext uri="{FF2B5EF4-FFF2-40B4-BE49-F238E27FC236}">
                <a16:creationId xmlns:a16="http://schemas.microsoft.com/office/drawing/2014/main" id="{E2E18118-6160-4A7F-84DD-4CEF8BBCB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7613" y="5238750"/>
            <a:ext cx="0" cy="5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59" name="Line 219">
            <a:extLst>
              <a:ext uri="{FF2B5EF4-FFF2-40B4-BE49-F238E27FC236}">
                <a16:creationId xmlns:a16="http://schemas.microsoft.com/office/drawing/2014/main" id="{C1688F09-62BC-424C-91B6-170E56E04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3313" y="4862513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0" name="Line 220">
            <a:extLst>
              <a:ext uri="{FF2B5EF4-FFF2-40B4-BE49-F238E27FC236}">
                <a16:creationId xmlns:a16="http://schemas.microsoft.com/office/drawing/2014/main" id="{F52EAC7C-07F0-488D-9985-6D19DE611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2375" y="4924425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61" name="Group 221">
            <a:extLst>
              <a:ext uri="{FF2B5EF4-FFF2-40B4-BE49-F238E27FC236}">
                <a16:creationId xmlns:a16="http://schemas.microsoft.com/office/drawing/2014/main" id="{A316917A-82C2-43C5-9C1A-35C884BCABE1}"/>
              </a:ext>
            </a:extLst>
          </p:cNvPr>
          <p:cNvGrpSpPr>
            <a:grpSpLocks/>
          </p:cNvGrpSpPr>
          <p:nvPr/>
        </p:nvGrpSpPr>
        <p:grpSpPr bwMode="auto">
          <a:xfrm>
            <a:off x="5676900" y="5892800"/>
            <a:ext cx="79375" cy="179388"/>
            <a:chOff x="432" y="1680"/>
            <a:chExt cx="96" cy="288"/>
          </a:xfrm>
        </p:grpSpPr>
        <p:sp>
          <p:nvSpPr>
            <p:cNvPr id="61662" name="Line 222">
              <a:extLst>
                <a:ext uri="{FF2B5EF4-FFF2-40B4-BE49-F238E27FC236}">
                  <a16:creationId xmlns:a16="http://schemas.microsoft.com/office/drawing/2014/main" id="{7692F572-FBCD-4AF5-AE45-D7FD156194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3" name="Line 223">
              <a:extLst>
                <a:ext uri="{FF2B5EF4-FFF2-40B4-BE49-F238E27FC236}">
                  <a16:creationId xmlns:a16="http://schemas.microsoft.com/office/drawing/2014/main" id="{598C4C54-3072-4EFA-AB9E-67C7D81E9B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7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4" name="Line 224">
              <a:extLst>
                <a:ext uri="{FF2B5EF4-FFF2-40B4-BE49-F238E27FC236}">
                  <a16:creationId xmlns:a16="http://schemas.microsoft.com/office/drawing/2014/main" id="{F569859D-ABF5-4E7F-B415-885A8186A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5" name="Line 225">
              <a:extLst>
                <a:ext uri="{FF2B5EF4-FFF2-40B4-BE49-F238E27FC236}">
                  <a16:creationId xmlns:a16="http://schemas.microsoft.com/office/drawing/2014/main" id="{7BB73A26-ADB8-47C1-AB7F-411D946BF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82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6" name="Line 226">
              <a:extLst>
                <a:ext uri="{FF2B5EF4-FFF2-40B4-BE49-F238E27FC236}">
                  <a16:creationId xmlns:a16="http://schemas.microsoft.com/office/drawing/2014/main" id="{DF47B0C2-7B51-4560-816F-10FDB0D6D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7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7" name="Line 227">
              <a:extLst>
                <a:ext uri="{FF2B5EF4-FFF2-40B4-BE49-F238E27FC236}">
                  <a16:creationId xmlns:a16="http://schemas.microsoft.com/office/drawing/2014/main" id="{6B646334-B32C-41F4-8593-2D2809BCF6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668" name="Group 228">
            <a:extLst>
              <a:ext uri="{FF2B5EF4-FFF2-40B4-BE49-F238E27FC236}">
                <a16:creationId xmlns:a16="http://schemas.microsoft.com/office/drawing/2014/main" id="{C507EE18-F39E-4CD5-9E00-0F5BD8691C9D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5892800"/>
            <a:ext cx="80962" cy="179388"/>
            <a:chOff x="432" y="1680"/>
            <a:chExt cx="96" cy="288"/>
          </a:xfrm>
        </p:grpSpPr>
        <p:sp>
          <p:nvSpPr>
            <p:cNvPr id="61669" name="Line 229">
              <a:extLst>
                <a:ext uri="{FF2B5EF4-FFF2-40B4-BE49-F238E27FC236}">
                  <a16:creationId xmlns:a16="http://schemas.microsoft.com/office/drawing/2014/main" id="{91682315-2F44-414F-9776-0B56A6A8E5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0" name="Line 230">
              <a:extLst>
                <a:ext uri="{FF2B5EF4-FFF2-40B4-BE49-F238E27FC236}">
                  <a16:creationId xmlns:a16="http://schemas.microsoft.com/office/drawing/2014/main" id="{03D403F9-8D59-48CB-B8CC-B3B9EA4481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7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1" name="Line 231">
              <a:extLst>
                <a:ext uri="{FF2B5EF4-FFF2-40B4-BE49-F238E27FC236}">
                  <a16:creationId xmlns:a16="http://schemas.microsoft.com/office/drawing/2014/main" id="{1C6C43A5-12CA-40DB-9E3C-EEC786989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2" name="Line 232">
              <a:extLst>
                <a:ext uri="{FF2B5EF4-FFF2-40B4-BE49-F238E27FC236}">
                  <a16:creationId xmlns:a16="http://schemas.microsoft.com/office/drawing/2014/main" id="{C21CA953-089A-4354-87FE-CA45AF4309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82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3" name="Line 233">
              <a:extLst>
                <a:ext uri="{FF2B5EF4-FFF2-40B4-BE49-F238E27FC236}">
                  <a16:creationId xmlns:a16="http://schemas.microsoft.com/office/drawing/2014/main" id="{5BB3BD7D-5655-4291-AE8D-8E4336A3F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7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4" name="Line 234">
              <a:extLst>
                <a:ext uri="{FF2B5EF4-FFF2-40B4-BE49-F238E27FC236}">
                  <a16:creationId xmlns:a16="http://schemas.microsoft.com/office/drawing/2014/main" id="{684F97BD-5445-45F4-A799-8B8A10FDE6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675" name="Group 235">
            <a:extLst>
              <a:ext uri="{FF2B5EF4-FFF2-40B4-BE49-F238E27FC236}">
                <a16:creationId xmlns:a16="http://schemas.microsoft.com/office/drawing/2014/main" id="{9FF2B7E5-78A6-4BFD-A7C5-93EF693D2732}"/>
              </a:ext>
            </a:extLst>
          </p:cNvPr>
          <p:cNvGrpSpPr>
            <a:grpSpLocks/>
          </p:cNvGrpSpPr>
          <p:nvPr/>
        </p:nvGrpSpPr>
        <p:grpSpPr bwMode="auto">
          <a:xfrm>
            <a:off x="5915025" y="5892800"/>
            <a:ext cx="79375" cy="179388"/>
            <a:chOff x="432" y="1680"/>
            <a:chExt cx="96" cy="288"/>
          </a:xfrm>
        </p:grpSpPr>
        <p:sp>
          <p:nvSpPr>
            <p:cNvPr id="61676" name="Line 236">
              <a:extLst>
                <a:ext uri="{FF2B5EF4-FFF2-40B4-BE49-F238E27FC236}">
                  <a16:creationId xmlns:a16="http://schemas.microsoft.com/office/drawing/2014/main" id="{30BF73AA-2E30-4E63-B03F-5D3E06992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7" name="Line 237">
              <a:extLst>
                <a:ext uri="{FF2B5EF4-FFF2-40B4-BE49-F238E27FC236}">
                  <a16:creationId xmlns:a16="http://schemas.microsoft.com/office/drawing/2014/main" id="{2E8D31D7-CE3F-4D4F-89B2-DE033F39C2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7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8" name="Line 238">
              <a:extLst>
                <a:ext uri="{FF2B5EF4-FFF2-40B4-BE49-F238E27FC236}">
                  <a16:creationId xmlns:a16="http://schemas.microsoft.com/office/drawing/2014/main" id="{660DC11B-AEA0-429C-9DE0-66F0EB7235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9" name="Line 239">
              <a:extLst>
                <a:ext uri="{FF2B5EF4-FFF2-40B4-BE49-F238E27FC236}">
                  <a16:creationId xmlns:a16="http://schemas.microsoft.com/office/drawing/2014/main" id="{DF03CB65-E01F-4AE9-90EA-EEA813C1A9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82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0" name="Line 240">
              <a:extLst>
                <a:ext uri="{FF2B5EF4-FFF2-40B4-BE49-F238E27FC236}">
                  <a16:creationId xmlns:a16="http://schemas.microsoft.com/office/drawing/2014/main" id="{DA341C9D-B020-4BCA-BF25-1648251D4D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7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1" name="Line 241">
              <a:extLst>
                <a:ext uri="{FF2B5EF4-FFF2-40B4-BE49-F238E27FC236}">
                  <a16:creationId xmlns:a16="http://schemas.microsoft.com/office/drawing/2014/main" id="{5C0363A2-6561-4C17-9248-6C51CC9B9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682" name="Group 242">
            <a:extLst>
              <a:ext uri="{FF2B5EF4-FFF2-40B4-BE49-F238E27FC236}">
                <a16:creationId xmlns:a16="http://schemas.microsoft.com/office/drawing/2014/main" id="{95AEC777-70DE-45C5-8C93-E5EF7D7C42AB}"/>
              </a:ext>
            </a:extLst>
          </p:cNvPr>
          <p:cNvGrpSpPr>
            <a:grpSpLocks/>
          </p:cNvGrpSpPr>
          <p:nvPr/>
        </p:nvGrpSpPr>
        <p:grpSpPr bwMode="auto">
          <a:xfrm>
            <a:off x="6035675" y="5892800"/>
            <a:ext cx="79375" cy="179388"/>
            <a:chOff x="432" y="1680"/>
            <a:chExt cx="96" cy="288"/>
          </a:xfrm>
        </p:grpSpPr>
        <p:sp>
          <p:nvSpPr>
            <p:cNvPr id="61683" name="Line 243">
              <a:extLst>
                <a:ext uri="{FF2B5EF4-FFF2-40B4-BE49-F238E27FC236}">
                  <a16:creationId xmlns:a16="http://schemas.microsoft.com/office/drawing/2014/main" id="{E1E20119-D418-4FAE-8D0A-8C1622C3D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4" name="Line 244">
              <a:extLst>
                <a:ext uri="{FF2B5EF4-FFF2-40B4-BE49-F238E27FC236}">
                  <a16:creationId xmlns:a16="http://schemas.microsoft.com/office/drawing/2014/main" id="{C60360F9-339F-41E3-892C-1A406CE8D0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7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5" name="Line 245">
              <a:extLst>
                <a:ext uri="{FF2B5EF4-FFF2-40B4-BE49-F238E27FC236}">
                  <a16:creationId xmlns:a16="http://schemas.microsoft.com/office/drawing/2014/main" id="{3E8E7CAD-5874-4CB0-9608-B52C279CA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6" name="Line 246">
              <a:extLst>
                <a:ext uri="{FF2B5EF4-FFF2-40B4-BE49-F238E27FC236}">
                  <a16:creationId xmlns:a16="http://schemas.microsoft.com/office/drawing/2014/main" id="{4024A37C-79E9-485D-BF69-6E3B2C654A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82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7" name="Line 247">
              <a:extLst>
                <a:ext uri="{FF2B5EF4-FFF2-40B4-BE49-F238E27FC236}">
                  <a16:creationId xmlns:a16="http://schemas.microsoft.com/office/drawing/2014/main" id="{45225CE3-9907-4C31-9673-C8D13DC24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7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8" name="Line 248">
              <a:extLst>
                <a:ext uri="{FF2B5EF4-FFF2-40B4-BE49-F238E27FC236}">
                  <a16:creationId xmlns:a16="http://schemas.microsoft.com/office/drawing/2014/main" id="{ACFB10A2-D18C-4A93-9DF3-B465B9196B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89" name="Line 249">
            <a:extLst>
              <a:ext uri="{FF2B5EF4-FFF2-40B4-BE49-F238E27FC236}">
                <a16:creationId xmlns:a16="http://schemas.microsoft.com/office/drawing/2014/main" id="{E9872B74-FB56-4BEA-AAA5-63CAD724CFD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16588" y="5448300"/>
            <a:ext cx="1587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0" name="Line 250">
            <a:extLst>
              <a:ext uri="{FF2B5EF4-FFF2-40B4-BE49-F238E27FC236}">
                <a16:creationId xmlns:a16="http://schemas.microsoft.com/office/drawing/2014/main" id="{0EF08D14-6CCE-45D0-84A1-71F2B14505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32475" y="5508625"/>
            <a:ext cx="4763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1" name="Line 251">
            <a:extLst>
              <a:ext uri="{FF2B5EF4-FFF2-40B4-BE49-F238E27FC236}">
                <a16:creationId xmlns:a16="http://schemas.microsoft.com/office/drawing/2014/main" id="{C65E310E-5D88-41C7-85F4-4FF32071C5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3125" y="5575300"/>
            <a:ext cx="3175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2" name="Line 252">
            <a:extLst>
              <a:ext uri="{FF2B5EF4-FFF2-40B4-BE49-F238E27FC236}">
                <a16:creationId xmlns:a16="http://schemas.microsoft.com/office/drawing/2014/main" id="{417CFD98-4B7B-4011-A6C2-ABC74AFCEE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5363" y="5627688"/>
            <a:ext cx="0" cy="26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3" name="Line 253">
            <a:extLst>
              <a:ext uri="{FF2B5EF4-FFF2-40B4-BE49-F238E27FC236}">
                <a16:creationId xmlns:a16="http://schemas.microsoft.com/office/drawing/2014/main" id="{C268E544-B1A7-454F-B447-E6A9CF3CBE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588" y="6072188"/>
            <a:ext cx="0" cy="58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94" name="Line 254">
            <a:extLst>
              <a:ext uri="{FF2B5EF4-FFF2-40B4-BE49-F238E27FC236}">
                <a16:creationId xmlns:a16="http://schemas.microsoft.com/office/drawing/2014/main" id="{A2FBB89B-49E7-4F82-9F0E-97273217C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4063" y="6072188"/>
            <a:ext cx="0" cy="58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95" name="Line 255">
            <a:extLst>
              <a:ext uri="{FF2B5EF4-FFF2-40B4-BE49-F238E27FC236}">
                <a16:creationId xmlns:a16="http://schemas.microsoft.com/office/drawing/2014/main" id="{E32F0861-E876-4FBD-B9E9-4EC396FD7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4713" y="6072188"/>
            <a:ext cx="0" cy="58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96" name="Line 256">
            <a:extLst>
              <a:ext uri="{FF2B5EF4-FFF2-40B4-BE49-F238E27FC236}">
                <a16:creationId xmlns:a16="http://schemas.microsoft.com/office/drawing/2014/main" id="{5F137D6A-A7A1-4F51-BB84-CAB0C97B6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5363" y="6072188"/>
            <a:ext cx="0" cy="58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97" name="Line 257">
            <a:extLst>
              <a:ext uri="{FF2B5EF4-FFF2-40B4-BE49-F238E27FC236}">
                <a16:creationId xmlns:a16="http://schemas.microsoft.com/office/drawing/2014/main" id="{9B32B360-F358-4D7D-B4D8-6EDB02CB4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5475" y="6130925"/>
            <a:ext cx="60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98" name="Group 258">
            <a:extLst>
              <a:ext uri="{FF2B5EF4-FFF2-40B4-BE49-F238E27FC236}">
                <a16:creationId xmlns:a16="http://schemas.microsoft.com/office/drawing/2014/main" id="{958B4B2F-78E0-4C0F-B3FE-67F09C3697B4}"/>
              </a:ext>
            </a:extLst>
          </p:cNvPr>
          <p:cNvGrpSpPr>
            <a:grpSpLocks/>
          </p:cNvGrpSpPr>
          <p:nvPr/>
        </p:nvGrpSpPr>
        <p:grpSpPr bwMode="auto">
          <a:xfrm>
            <a:off x="6146800" y="5892800"/>
            <a:ext cx="79375" cy="179388"/>
            <a:chOff x="432" y="1680"/>
            <a:chExt cx="96" cy="288"/>
          </a:xfrm>
        </p:grpSpPr>
        <p:sp>
          <p:nvSpPr>
            <p:cNvPr id="61699" name="Line 259">
              <a:extLst>
                <a:ext uri="{FF2B5EF4-FFF2-40B4-BE49-F238E27FC236}">
                  <a16:creationId xmlns:a16="http://schemas.microsoft.com/office/drawing/2014/main" id="{A869562F-33F0-49AE-A7C9-E09321DAA0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0" name="Line 260">
              <a:extLst>
                <a:ext uri="{FF2B5EF4-FFF2-40B4-BE49-F238E27FC236}">
                  <a16:creationId xmlns:a16="http://schemas.microsoft.com/office/drawing/2014/main" id="{81481875-5514-482A-A8FD-E0C084B2A1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7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1" name="Line 261">
              <a:extLst>
                <a:ext uri="{FF2B5EF4-FFF2-40B4-BE49-F238E27FC236}">
                  <a16:creationId xmlns:a16="http://schemas.microsoft.com/office/drawing/2014/main" id="{54578815-401A-43FC-8558-E6A0206AA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2" name="Line 262">
              <a:extLst>
                <a:ext uri="{FF2B5EF4-FFF2-40B4-BE49-F238E27FC236}">
                  <a16:creationId xmlns:a16="http://schemas.microsoft.com/office/drawing/2014/main" id="{6C77D3F7-01A6-48AE-A012-4B3E6E3F6A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82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3" name="Line 263">
              <a:extLst>
                <a:ext uri="{FF2B5EF4-FFF2-40B4-BE49-F238E27FC236}">
                  <a16:creationId xmlns:a16="http://schemas.microsoft.com/office/drawing/2014/main" id="{10C75338-4C17-46C1-A6B9-A48FCBEC7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7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4" name="Line 264">
              <a:extLst>
                <a:ext uri="{FF2B5EF4-FFF2-40B4-BE49-F238E27FC236}">
                  <a16:creationId xmlns:a16="http://schemas.microsoft.com/office/drawing/2014/main" id="{28CFCC02-EB86-4D12-A1B2-9CFB65D715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705" name="Group 265">
            <a:extLst>
              <a:ext uri="{FF2B5EF4-FFF2-40B4-BE49-F238E27FC236}">
                <a16:creationId xmlns:a16="http://schemas.microsoft.com/office/drawing/2014/main" id="{9683BD66-A24B-4782-A3D8-7C813EC8AE93}"/>
              </a:ext>
            </a:extLst>
          </p:cNvPr>
          <p:cNvGrpSpPr>
            <a:grpSpLocks/>
          </p:cNvGrpSpPr>
          <p:nvPr/>
        </p:nvGrpSpPr>
        <p:grpSpPr bwMode="auto">
          <a:xfrm>
            <a:off x="6261100" y="5892800"/>
            <a:ext cx="79375" cy="179388"/>
            <a:chOff x="432" y="1680"/>
            <a:chExt cx="96" cy="288"/>
          </a:xfrm>
        </p:grpSpPr>
        <p:sp>
          <p:nvSpPr>
            <p:cNvPr id="61706" name="Line 266">
              <a:extLst>
                <a:ext uri="{FF2B5EF4-FFF2-40B4-BE49-F238E27FC236}">
                  <a16:creationId xmlns:a16="http://schemas.microsoft.com/office/drawing/2014/main" id="{09F0CDF4-C540-4A59-A3F5-77EC4A9F11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7" name="Line 267">
              <a:extLst>
                <a:ext uri="{FF2B5EF4-FFF2-40B4-BE49-F238E27FC236}">
                  <a16:creationId xmlns:a16="http://schemas.microsoft.com/office/drawing/2014/main" id="{02680D82-01F7-4CFA-AB18-50C209F12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7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8" name="Line 268">
              <a:extLst>
                <a:ext uri="{FF2B5EF4-FFF2-40B4-BE49-F238E27FC236}">
                  <a16:creationId xmlns:a16="http://schemas.microsoft.com/office/drawing/2014/main" id="{48775463-9C0C-4EDA-A29D-D5A65BCC69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9" name="Line 269">
              <a:extLst>
                <a:ext uri="{FF2B5EF4-FFF2-40B4-BE49-F238E27FC236}">
                  <a16:creationId xmlns:a16="http://schemas.microsoft.com/office/drawing/2014/main" id="{2C0D132E-E587-4AA5-A625-8C6CA7E5A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82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0" name="Line 270">
              <a:extLst>
                <a:ext uri="{FF2B5EF4-FFF2-40B4-BE49-F238E27FC236}">
                  <a16:creationId xmlns:a16="http://schemas.microsoft.com/office/drawing/2014/main" id="{F1162AD5-DEC0-415D-8B46-AFE164303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7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1" name="Line 271">
              <a:extLst>
                <a:ext uri="{FF2B5EF4-FFF2-40B4-BE49-F238E27FC236}">
                  <a16:creationId xmlns:a16="http://schemas.microsoft.com/office/drawing/2014/main" id="{F90DA981-F3CA-4E16-BC2F-BE7F44CDEE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712" name="Line 272">
            <a:extLst>
              <a:ext uri="{FF2B5EF4-FFF2-40B4-BE49-F238E27FC236}">
                <a16:creationId xmlns:a16="http://schemas.microsoft.com/office/drawing/2014/main" id="{9B33A476-3C79-4EA2-8430-604B89EBE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4900" y="6072188"/>
            <a:ext cx="0" cy="58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3" name="Line 273">
            <a:extLst>
              <a:ext uri="{FF2B5EF4-FFF2-40B4-BE49-F238E27FC236}">
                <a16:creationId xmlns:a16="http://schemas.microsoft.com/office/drawing/2014/main" id="{3973B387-2AED-463E-AD51-22D35A9B2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9200" y="6069013"/>
            <a:ext cx="0" cy="58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4" name="Line 274">
            <a:extLst>
              <a:ext uri="{FF2B5EF4-FFF2-40B4-BE49-F238E27FC236}">
                <a16:creationId xmlns:a16="http://schemas.microsoft.com/office/drawing/2014/main" id="{11CEB5D0-4B75-458E-9DD5-D112C1F1C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4900" y="5692775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5" name="Line 275">
            <a:extLst>
              <a:ext uri="{FF2B5EF4-FFF2-40B4-BE49-F238E27FC236}">
                <a16:creationId xmlns:a16="http://schemas.microsoft.com/office/drawing/2014/main" id="{E06022BB-E608-46BA-BE8F-AAD4FFCCB5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3963" y="5754688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6" name="Line 276">
            <a:extLst>
              <a:ext uri="{FF2B5EF4-FFF2-40B4-BE49-F238E27FC236}">
                <a16:creationId xmlns:a16="http://schemas.microsoft.com/office/drawing/2014/main" id="{ABD07282-A2B3-4DD7-96F3-374B3CA9C8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9863" y="4857750"/>
            <a:ext cx="397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7" name="Line 277">
            <a:extLst>
              <a:ext uri="{FF2B5EF4-FFF2-40B4-BE49-F238E27FC236}">
                <a16:creationId xmlns:a16="http://schemas.microsoft.com/office/drawing/2014/main" id="{DB7ACD4D-68BB-423C-BCB4-43E0024472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8275" y="4921250"/>
            <a:ext cx="3976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8" name="Line 278">
            <a:extLst>
              <a:ext uri="{FF2B5EF4-FFF2-40B4-BE49-F238E27FC236}">
                <a16:creationId xmlns:a16="http://schemas.microsoft.com/office/drawing/2014/main" id="{B00082F6-15BC-40E0-A5EE-E450D7D66B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3038" y="5692775"/>
            <a:ext cx="397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9" name="Line 279">
            <a:extLst>
              <a:ext uri="{FF2B5EF4-FFF2-40B4-BE49-F238E27FC236}">
                <a16:creationId xmlns:a16="http://schemas.microsoft.com/office/drawing/2014/main" id="{01D7A3AF-5CA1-41D9-83F8-0C893E6AAE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1450" y="5756275"/>
            <a:ext cx="3976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39062D38-DE9F-4BA9-A371-4FE8ED76885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137444" y="4571207"/>
            <a:ext cx="1136650" cy="2841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encoder</a:t>
            </a: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59BF0DBD-0DD8-43A2-ACBB-EA454B00FD5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216944" y="3755231"/>
            <a:ext cx="661988" cy="3143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/>
              <a:t>driver</a:t>
            </a:r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id="{F09753A2-0247-4402-AEC9-8372C151192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223294" y="4558506"/>
            <a:ext cx="661988" cy="3143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/>
              <a:t>driver</a:t>
            </a:r>
          </a:p>
        </p:txBody>
      </p:sp>
      <p:sp>
        <p:nvSpPr>
          <p:cNvPr id="61449" name="Text Box 9">
            <a:extLst>
              <a:ext uri="{FF2B5EF4-FFF2-40B4-BE49-F238E27FC236}">
                <a16:creationId xmlns:a16="http://schemas.microsoft.com/office/drawing/2014/main" id="{9C597AC4-AFCA-48E6-948D-061A7191C7B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223294" y="5355431"/>
            <a:ext cx="661988" cy="3143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/>
              <a:t>driver</a:t>
            </a:r>
          </a:p>
        </p:txBody>
      </p:sp>
      <p:sp>
        <p:nvSpPr>
          <p:cNvPr id="61454" name="Text Box 14">
            <a:extLst>
              <a:ext uri="{FF2B5EF4-FFF2-40B4-BE49-F238E27FC236}">
                <a16:creationId xmlns:a16="http://schemas.microsoft.com/office/drawing/2014/main" id="{37196A25-393C-4265-AB67-BE4C09CF4FA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068344" y="4664869"/>
            <a:ext cx="1136650" cy="2841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decoder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0895FF87-CDC3-4E1A-994A-3D32AAC4A8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763D43BE-B914-4E5F-A159-EAB7ECB0EC8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04CD9C39-346F-4B51-AE6E-D6BF8BEEE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3x6c3 Encoder Implementation</a:t>
            </a:r>
          </a:p>
        </p:txBody>
      </p:sp>
      <p:grpSp>
        <p:nvGrpSpPr>
          <p:cNvPr id="48179" name="Group 51">
            <a:extLst>
              <a:ext uri="{FF2B5EF4-FFF2-40B4-BE49-F238E27FC236}">
                <a16:creationId xmlns:a16="http://schemas.microsoft.com/office/drawing/2014/main" id="{71511319-9854-4842-A025-848288A89619}"/>
              </a:ext>
            </a:extLst>
          </p:cNvPr>
          <p:cNvGrpSpPr>
            <a:grpSpLocks/>
          </p:cNvGrpSpPr>
          <p:nvPr/>
        </p:nvGrpSpPr>
        <p:grpSpPr bwMode="auto">
          <a:xfrm>
            <a:off x="4130675" y="3048000"/>
            <a:ext cx="1838325" cy="2894013"/>
            <a:chOff x="2122" y="1824"/>
            <a:chExt cx="1158" cy="1823"/>
          </a:xfrm>
        </p:grpSpPr>
        <p:sp>
          <p:nvSpPr>
            <p:cNvPr id="48134" name="Text Box 6">
              <a:extLst>
                <a:ext uri="{FF2B5EF4-FFF2-40B4-BE49-F238E27FC236}">
                  <a16:creationId xmlns:a16="http://schemas.microsoft.com/office/drawing/2014/main" id="{9C614EE2-0139-418B-B6C2-44CCB7DB9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839" y="2490"/>
              <a:ext cx="72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000"/>
                <a:t>s-data (4 bits)</a:t>
              </a:r>
            </a:p>
          </p:txBody>
        </p:sp>
        <p:sp>
          <p:nvSpPr>
            <p:cNvPr id="48137" name="Text Box 9">
              <a:extLst>
                <a:ext uri="{FF2B5EF4-FFF2-40B4-BE49-F238E27FC236}">
                  <a16:creationId xmlns:a16="http://schemas.microsoft.com/office/drawing/2014/main" id="{D801C48C-A0E6-43E9-ADBC-C21905B13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839" y="3210"/>
              <a:ext cx="72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000"/>
                <a:t>c-data (6 bits)</a:t>
              </a:r>
            </a:p>
          </p:txBody>
        </p:sp>
        <p:sp>
          <p:nvSpPr>
            <p:cNvPr id="48139" name="Text Box 11">
              <a:extLst>
                <a:ext uri="{FF2B5EF4-FFF2-40B4-BE49-F238E27FC236}">
                  <a16:creationId xmlns:a16="http://schemas.microsoft.com/office/drawing/2014/main" id="{1CFA2F9A-2D45-470D-88D3-0B5B7FBA4E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378" y="2518"/>
              <a:ext cx="721" cy="19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checksum</a:t>
              </a:r>
            </a:p>
          </p:txBody>
        </p:sp>
        <p:sp>
          <p:nvSpPr>
            <p:cNvPr id="48140" name="Line 12">
              <a:extLst>
                <a:ext uri="{FF2B5EF4-FFF2-40B4-BE49-F238E27FC236}">
                  <a16:creationId xmlns:a16="http://schemas.microsoft.com/office/drawing/2014/main" id="{DB7B6D22-AB9E-4BAF-A21E-BDC36924A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5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Line 13">
              <a:extLst>
                <a:ext uri="{FF2B5EF4-FFF2-40B4-BE49-F238E27FC236}">
                  <a16:creationId xmlns:a16="http://schemas.microsoft.com/office/drawing/2014/main" id="{1E992BBE-B6BB-431F-A160-422AB5E4E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5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Line 14">
              <a:extLst>
                <a:ext uri="{FF2B5EF4-FFF2-40B4-BE49-F238E27FC236}">
                  <a16:creationId xmlns:a16="http://schemas.microsoft.com/office/drawing/2014/main" id="{5DD1F196-DF2E-4A2C-8A72-5892E3508B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16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Line 15">
              <a:extLst>
                <a:ext uri="{FF2B5EF4-FFF2-40B4-BE49-F238E27FC236}">
                  <a16:creationId xmlns:a16="http://schemas.microsoft.com/office/drawing/2014/main" id="{6FB8EED7-7F0C-4B34-BC37-A8FEDEDF7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16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Line 16">
              <a:extLst>
                <a:ext uri="{FF2B5EF4-FFF2-40B4-BE49-F238E27FC236}">
                  <a16:creationId xmlns:a16="http://schemas.microsoft.com/office/drawing/2014/main" id="{77C86F11-7E6C-4EA7-BE11-7FB20D9DE6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26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6" name="Text Box 18">
              <a:extLst>
                <a:ext uri="{FF2B5EF4-FFF2-40B4-BE49-F238E27FC236}">
                  <a16:creationId xmlns:a16="http://schemas.microsoft.com/office/drawing/2014/main" id="{EA53359B-7D1C-406C-868D-FED8E679D1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6" y="2592"/>
              <a:ext cx="4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"/>
                <a:t>checksum (2-bits)</a:t>
              </a:r>
            </a:p>
          </p:txBody>
        </p:sp>
        <p:sp>
          <p:nvSpPr>
            <p:cNvPr id="48162" name="Text Box 34">
              <a:extLst>
                <a:ext uri="{FF2B5EF4-FFF2-40B4-BE49-F238E27FC236}">
                  <a16:creationId xmlns:a16="http://schemas.microsoft.com/office/drawing/2014/main" id="{41E8FF5A-28C7-4B60-83B5-97FFB8468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408" y="2728"/>
              <a:ext cx="1584" cy="16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000"/>
                <a:t>pipeline reg (12 bits)</a:t>
              </a:r>
            </a:p>
          </p:txBody>
        </p:sp>
        <p:sp>
          <p:nvSpPr>
            <p:cNvPr id="48170" name="Text Box 42">
              <a:extLst>
                <a:ext uri="{FF2B5EF4-FFF2-40B4-BE49-F238E27FC236}">
                  <a16:creationId xmlns:a16="http://schemas.microsoft.com/office/drawing/2014/main" id="{DA07EF1E-BF84-4C08-8043-E730F49F7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824"/>
              <a:ext cx="62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"/>
                <a:t>19 gates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800"/>
                <a:t>5 gate delays</a:t>
              </a:r>
            </a:p>
          </p:txBody>
        </p:sp>
      </p:grpSp>
      <p:grpSp>
        <p:nvGrpSpPr>
          <p:cNvPr id="48180" name="Group 52">
            <a:extLst>
              <a:ext uri="{FF2B5EF4-FFF2-40B4-BE49-F238E27FC236}">
                <a16:creationId xmlns:a16="http://schemas.microsoft.com/office/drawing/2014/main" id="{20506C90-9F8E-4E7F-9269-0767591A22E4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590800"/>
            <a:ext cx="2286000" cy="3276600"/>
            <a:chOff x="3264" y="1536"/>
            <a:chExt cx="1440" cy="2064"/>
          </a:xfrm>
        </p:grpSpPr>
        <p:sp>
          <p:nvSpPr>
            <p:cNvPr id="48147" name="Text Box 19">
              <a:extLst>
                <a:ext uri="{FF2B5EF4-FFF2-40B4-BE49-F238E27FC236}">
                  <a16:creationId xmlns:a16="http://schemas.microsoft.com/office/drawing/2014/main" id="{2F1383EB-A50C-4FC5-B04A-C7BDD42C6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646" y="2642"/>
              <a:ext cx="432" cy="3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gen. cw</a:t>
              </a:r>
            </a:p>
          </p:txBody>
        </p:sp>
        <p:sp>
          <p:nvSpPr>
            <p:cNvPr id="48148" name="Text Box 20">
              <a:extLst>
                <a:ext uri="{FF2B5EF4-FFF2-40B4-BE49-F238E27FC236}">
                  <a16:creationId xmlns:a16="http://schemas.microsoft.com/office/drawing/2014/main" id="{E539CAB1-0E7A-47D7-9B3D-1295981DA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646" y="2018"/>
              <a:ext cx="432" cy="3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gen. cw</a:t>
              </a:r>
            </a:p>
          </p:txBody>
        </p:sp>
        <p:sp>
          <p:nvSpPr>
            <p:cNvPr id="48149" name="Text Box 21">
              <a:extLst>
                <a:ext uri="{FF2B5EF4-FFF2-40B4-BE49-F238E27FC236}">
                  <a16:creationId xmlns:a16="http://schemas.microsoft.com/office/drawing/2014/main" id="{BAEDD74D-1ECE-4410-925A-3A3D82221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646" y="3218"/>
              <a:ext cx="432" cy="3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gen. cw</a:t>
              </a:r>
            </a:p>
          </p:txBody>
        </p:sp>
        <p:sp>
          <p:nvSpPr>
            <p:cNvPr id="48150" name="Line 22">
              <a:extLst>
                <a:ext uri="{FF2B5EF4-FFF2-40B4-BE49-F238E27FC236}">
                  <a16:creationId xmlns:a16="http://schemas.microsoft.com/office/drawing/2014/main" id="{9E6AE8B5-0A2D-4842-AC31-DFDC67166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16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1" name="Text Box 23">
              <a:extLst>
                <a:ext uri="{FF2B5EF4-FFF2-40B4-BE49-F238E27FC236}">
                  <a16:creationId xmlns:a16="http://schemas.microsoft.com/office/drawing/2014/main" id="{B82FB5C5-DE02-4187-BA5C-64A812683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025"/>
              <a:ext cx="33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"/>
                <a:t>sa(2)</a:t>
              </a:r>
            </a:p>
          </p:txBody>
        </p:sp>
        <p:sp>
          <p:nvSpPr>
            <p:cNvPr id="48152" name="Line 24">
              <a:extLst>
                <a:ext uri="{FF2B5EF4-FFF2-40B4-BE49-F238E27FC236}">
                  <a16:creationId xmlns:a16="http://schemas.microsoft.com/office/drawing/2014/main" id="{FC0628FF-2B21-4CC1-85BE-CD9DAA512F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30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Text Box 25">
              <a:extLst>
                <a:ext uri="{FF2B5EF4-FFF2-40B4-BE49-F238E27FC236}">
                  <a16:creationId xmlns:a16="http://schemas.microsoft.com/office/drawing/2014/main" id="{F7A14067-DE3E-41CA-BB51-9DD67AC35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160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"/>
                <a:t>ca(2)</a:t>
              </a:r>
            </a:p>
          </p:txBody>
        </p:sp>
        <p:sp>
          <p:nvSpPr>
            <p:cNvPr id="48154" name="Line 26">
              <a:extLst>
                <a:ext uri="{FF2B5EF4-FFF2-40B4-BE49-F238E27FC236}">
                  <a16:creationId xmlns:a16="http://schemas.microsoft.com/office/drawing/2014/main" id="{25CC3BEE-2248-46CB-91C8-31662FC1A5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73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Text Box 27">
              <a:extLst>
                <a:ext uri="{FF2B5EF4-FFF2-40B4-BE49-F238E27FC236}">
                  <a16:creationId xmlns:a16="http://schemas.microsoft.com/office/drawing/2014/main" id="{1F5E8573-5D16-484B-9FA1-66732EB722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601"/>
              <a:ext cx="33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"/>
                <a:t>sb(2)</a:t>
              </a:r>
            </a:p>
          </p:txBody>
        </p:sp>
        <p:sp>
          <p:nvSpPr>
            <p:cNvPr id="48156" name="Line 28">
              <a:extLst>
                <a:ext uri="{FF2B5EF4-FFF2-40B4-BE49-F238E27FC236}">
                  <a16:creationId xmlns:a16="http://schemas.microsoft.com/office/drawing/2014/main" id="{F90B1A78-E677-4717-BCAA-5889F2F75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7" name="Text Box 29">
              <a:extLst>
                <a:ext uri="{FF2B5EF4-FFF2-40B4-BE49-F238E27FC236}">
                  <a16:creationId xmlns:a16="http://schemas.microsoft.com/office/drawing/2014/main" id="{3F8E10DB-27C6-412C-B48B-7AF5E44C2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736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"/>
                <a:t>cb(2)</a:t>
              </a:r>
            </a:p>
          </p:txBody>
        </p:sp>
        <p:sp>
          <p:nvSpPr>
            <p:cNvPr id="48158" name="Line 30">
              <a:extLst>
                <a:ext uri="{FF2B5EF4-FFF2-40B4-BE49-F238E27FC236}">
                  <a16:creationId xmlns:a16="http://schemas.microsoft.com/office/drawing/2014/main" id="{7B97CFCF-E7DB-429D-8AF6-ECFA7AEF1C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3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9" name="Text Box 31">
              <a:extLst>
                <a:ext uri="{FF2B5EF4-FFF2-40B4-BE49-F238E27FC236}">
                  <a16:creationId xmlns:a16="http://schemas.microsoft.com/office/drawing/2014/main" id="{B52D033D-7366-43CE-92BC-0F06B7B8F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177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"/>
                <a:t>ss(2)</a:t>
              </a:r>
            </a:p>
          </p:txBody>
        </p:sp>
        <p:sp>
          <p:nvSpPr>
            <p:cNvPr id="48160" name="Line 32">
              <a:extLst>
                <a:ext uri="{FF2B5EF4-FFF2-40B4-BE49-F238E27FC236}">
                  <a16:creationId xmlns:a16="http://schemas.microsoft.com/office/drawing/2014/main" id="{D94DF26A-6E32-48E7-A307-58153FB99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4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1" name="Text Box 33">
              <a:extLst>
                <a:ext uri="{FF2B5EF4-FFF2-40B4-BE49-F238E27FC236}">
                  <a16:creationId xmlns:a16="http://schemas.microsoft.com/office/drawing/2014/main" id="{7572065D-741E-4739-B82B-5EC3A2639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312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"/>
                <a:t>cs(2)</a:t>
              </a:r>
            </a:p>
          </p:txBody>
        </p:sp>
        <p:sp>
          <p:nvSpPr>
            <p:cNvPr id="48163" name="Line 35">
              <a:extLst>
                <a:ext uri="{FF2B5EF4-FFF2-40B4-BE49-F238E27FC236}">
                  <a16:creationId xmlns:a16="http://schemas.microsoft.com/office/drawing/2014/main" id="{467F9E78-0DE0-4319-A2AC-97CBD4CF4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4" name="Text Box 36">
              <a:extLst>
                <a:ext uri="{FF2B5EF4-FFF2-40B4-BE49-F238E27FC236}">
                  <a16:creationId xmlns:a16="http://schemas.microsoft.com/office/drawing/2014/main" id="{ABB78413-0BFF-4364-B148-BFD5510E6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064"/>
              <a:ext cx="38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900"/>
                <a:t>6c3 (a)</a:t>
              </a:r>
            </a:p>
          </p:txBody>
        </p:sp>
        <p:sp>
          <p:nvSpPr>
            <p:cNvPr id="48165" name="Line 37">
              <a:extLst>
                <a:ext uri="{FF2B5EF4-FFF2-40B4-BE49-F238E27FC236}">
                  <a16:creationId xmlns:a16="http://schemas.microsoft.com/office/drawing/2014/main" id="{E5CBB13E-B52E-4201-BCB2-2C0B46096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813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6" name="Text Box 38">
              <a:extLst>
                <a:ext uri="{FF2B5EF4-FFF2-40B4-BE49-F238E27FC236}">
                  <a16:creationId xmlns:a16="http://schemas.microsoft.com/office/drawing/2014/main" id="{60D6D6D3-39DE-47E2-BE7A-C7CBD9BFC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688"/>
              <a:ext cx="38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900"/>
                <a:t>6c3 (b)</a:t>
              </a:r>
            </a:p>
          </p:txBody>
        </p:sp>
        <p:sp>
          <p:nvSpPr>
            <p:cNvPr id="48167" name="Line 39">
              <a:extLst>
                <a:ext uri="{FF2B5EF4-FFF2-40B4-BE49-F238E27FC236}">
                  <a16:creationId xmlns:a16="http://schemas.microsoft.com/office/drawing/2014/main" id="{F49D3732-DBC0-40CF-A8C7-D3FCC65F23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389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8" name="Text Box 40">
              <a:extLst>
                <a:ext uri="{FF2B5EF4-FFF2-40B4-BE49-F238E27FC236}">
                  <a16:creationId xmlns:a16="http://schemas.microsoft.com/office/drawing/2014/main" id="{6CB24641-EB79-4F56-BCCF-C765FD8628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264"/>
              <a:ext cx="38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900"/>
                <a:t>6c3 (s)</a:t>
              </a:r>
            </a:p>
          </p:txBody>
        </p:sp>
        <p:sp>
          <p:nvSpPr>
            <p:cNvPr id="48171" name="Text Box 43">
              <a:extLst>
                <a:ext uri="{FF2B5EF4-FFF2-40B4-BE49-F238E27FC236}">
                  <a16:creationId xmlns:a16="http://schemas.microsoft.com/office/drawing/2014/main" id="{943ED810-69C5-4271-B3AD-39F80A4AB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536"/>
              <a:ext cx="62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"/>
                <a:t>EACH: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800"/>
                <a:t>63 gates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800"/>
                <a:t>5 gate delays</a:t>
              </a:r>
            </a:p>
          </p:txBody>
        </p:sp>
        <p:sp>
          <p:nvSpPr>
            <p:cNvPr id="48172" name="Line 44">
              <a:extLst>
                <a:ext uri="{FF2B5EF4-FFF2-40B4-BE49-F238E27FC236}">
                  <a16:creationId xmlns:a16="http://schemas.microsoft.com/office/drawing/2014/main" id="{E3436AB1-3EE3-47F2-8FC0-BD08225DF8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2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3" name="Line 45">
              <a:extLst>
                <a:ext uri="{FF2B5EF4-FFF2-40B4-BE49-F238E27FC236}">
                  <a16:creationId xmlns:a16="http://schemas.microsoft.com/office/drawing/2014/main" id="{AD7C1F69-5B5F-434F-991E-394062ABB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83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4" name="Line 46">
              <a:extLst>
                <a:ext uri="{FF2B5EF4-FFF2-40B4-BE49-F238E27FC236}">
                  <a16:creationId xmlns:a16="http://schemas.microsoft.com/office/drawing/2014/main" id="{239B4205-B8CA-47BE-9B35-1B18FD6E0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4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5" name="Text Box 47">
              <a:extLst>
                <a:ext uri="{FF2B5EF4-FFF2-40B4-BE49-F238E27FC236}">
                  <a16:creationId xmlns:a16="http://schemas.microsoft.com/office/drawing/2014/main" id="{3431DC15-F860-4110-8E93-777CEDE75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656" y="2728"/>
              <a:ext cx="1584" cy="16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000"/>
                <a:t>pipeline reg (18 bits)</a:t>
              </a:r>
            </a:p>
          </p:txBody>
        </p:sp>
      </p:grpSp>
      <p:sp>
        <p:nvSpPr>
          <p:cNvPr id="48178" name="Text Box 50">
            <a:extLst>
              <a:ext uri="{FF2B5EF4-FFF2-40B4-BE49-F238E27FC236}">
                <a16:creationId xmlns:a16="http://schemas.microsoft.com/office/drawing/2014/main" id="{096B479F-FEA1-40ED-B639-38A785473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449580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sz="1400" b="1">
                <a:solidFill>
                  <a:srgbClr val="0000CC"/>
                </a:solidFill>
              </a:rPr>
              <a:t>Implement a 3x6c3 code (1 bit error in 1 symbol)</a:t>
            </a:r>
          </a:p>
          <a:p>
            <a:pPr>
              <a:spcAft>
                <a:spcPct val="40000"/>
              </a:spcAft>
              <a:buFontTx/>
              <a:buChar char="•"/>
            </a:pPr>
            <a:r>
              <a:rPr lang="en-US" altLang="en-US" sz="1400">
                <a:solidFill>
                  <a:srgbClr val="0000CC"/>
                </a:solidFill>
              </a:rPr>
              <a:t>s-data is 2*log</a:t>
            </a:r>
            <a:r>
              <a:rPr lang="en-US" altLang="en-US" sz="1400" baseline="-25000">
                <a:solidFill>
                  <a:srgbClr val="0000CC"/>
                </a:solidFill>
              </a:rPr>
              <a:t>2</a:t>
            </a:r>
            <a:r>
              <a:rPr lang="en-US" altLang="en-US" sz="1400">
                <a:solidFill>
                  <a:srgbClr val="0000CC"/>
                </a:solidFill>
              </a:rPr>
              <a:t>(4) = 4 bits</a:t>
            </a:r>
          </a:p>
          <a:p>
            <a:pPr>
              <a:spcAft>
                <a:spcPct val="40000"/>
              </a:spcAft>
              <a:buFontTx/>
              <a:buChar char="•"/>
            </a:pPr>
            <a:r>
              <a:rPr lang="en-US" altLang="en-US" sz="1400">
                <a:solidFill>
                  <a:srgbClr val="0000CC"/>
                </a:solidFill>
              </a:rPr>
              <a:t>c-data is 3*log</a:t>
            </a:r>
            <a:r>
              <a:rPr lang="en-US" altLang="en-US" sz="1400" baseline="-25000">
                <a:solidFill>
                  <a:srgbClr val="0000CC"/>
                </a:solidFill>
              </a:rPr>
              <a:t>2</a:t>
            </a:r>
            <a:r>
              <a:rPr lang="en-US" altLang="en-US" sz="1400">
                <a:solidFill>
                  <a:srgbClr val="0000CC"/>
                </a:solidFill>
              </a:rPr>
              <a:t>(4) = 6 bits</a:t>
            </a:r>
            <a:endParaRPr lang="en-US" altLang="en-US" sz="900" b="1">
              <a:solidFill>
                <a:srgbClr val="0000CC"/>
              </a:solidFill>
            </a:endParaRPr>
          </a:p>
          <a:p>
            <a:pPr>
              <a:spcAft>
                <a:spcPct val="40000"/>
              </a:spcAft>
              <a:buFontTx/>
              <a:buChar char="•"/>
            </a:pPr>
            <a:r>
              <a:rPr lang="en-US" altLang="en-US" sz="1400">
                <a:solidFill>
                  <a:srgbClr val="0000CC"/>
                </a:solidFill>
              </a:rPr>
              <a:t>Carries 10 bits over 18 wires</a:t>
            </a:r>
          </a:p>
          <a:p>
            <a:pPr>
              <a:spcAft>
                <a:spcPct val="40000"/>
              </a:spcAft>
              <a:buFontTx/>
              <a:buChar char="•"/>
            </a:pPr>
            <a:r>
              <a:rPr lang="en-US" altLang="en-US" sz="1400">
                <a:solidFill>
                  <a:srgbClr val="0000CC"/>
                </a:solidFill>
              </a:rPr>
              <a:t>Relative code rate = 10 / (3*4) = 83.3%</a:t>
            </a:r>
          </a:p>
          <a:p>
            <a:pPr>
              <a:spcAft>
                <a:spcPct val="40000"/>
              </a:spcAft>
              <a:buFontTx/>
              <a:buChar char="•"/>
            </a:pPr>
            <a:r>
              <a:rPr lang="en-US" altLang="en-US" sz="1400">
                <a:solidFill>
                  <a:srgbClr val="0000CC"/>
                </a:solidFill>
              </a:rPr>
              <a:t>Absolute code rate = 10 / 18 = 55.6%</a:t>
            </a:r>
          </a:p>
        </p:txBody>
      </p:sp>
      <p:sp>
        <p:nvSpPr>
          <p:cNvPr id="48181" name="Text Box 53">
            <a:extLst>
              <a:ext uri="{FF2B5EF4-FFF2-40B4-BE49-F238E27FC236}">
                <a16:creationId xmlns:a16="http://schemas.microsoft.com/office/drawing/2014/main" id="{E7BB52AA-BC71-4793-9705-12538523E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752600"/>
            <a:ext cx="198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Total:</a:t>
            </a:r>
          </a:p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rgbClr val="0000CC"/>
                </a:solidFill>
              </a:rPr>
              <a:t>208 gates, 30 latches</a:t>
            </a:r>
          </a:p>
        </p:txBody>
      </p:sp>
      <p:sp>
        <p:nvSpPr>
          <p:cNvPr id="48182" name="Text Box 54">
            <a:extLst>
              <a:ext uri="{FF2B5EF4-FFF2-40B4-BE49-F238E27FC236}">
                <a16:creationId xmlns:a16="http://schemas.microsoft.com/office/drawing/2014/main" id="{ED8F5BBE-D1EC-4129-A7E0-4BE5D443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867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00CC"/>
                </a:solidFill>
                <a:latin typeface="Verdana" panose="020B0604030504040204" pitchFamily="34" charset="0"/>
              </a:rPr>
              <a:t>High-level code</a:t>
            </a:r>
          </a:p>
        </p:txBody>
      </p:sp>
      <p:sp>
        <p:nvSpPr>
          <p:cNvPr id="48183" name="Text Box 55">
            <a:extLst>
              <a:ext uri="{FF2B5EF4-FFF2-40B4-BE49-F238E27FC236}">
                <a16:creationId xmlns:a16="http://schemas.microsoft.com/office/drawing/2014/main" id="{75193D2C-A4C3-43B2-AD48-C6FBEC3D3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867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00CC"/>
                </a:solidFill>
                <a:latin typeface="Verdana" panose="020B0604030504040204" pitchFamily="34" charset="0"/>
              </a:rPr>
              <a:t>Low-level code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Number Placeholder 3">
            <a:extLst>
              <a:ext uri="{FF2B5EF4-FFF2-40B4-BE49-F238E27FC236}">
                <a16:creationId xmlns:a16="http://schemas.microsoft.com/office/drawing/2014/main" id="{BE7EC8F2-9065-4EB4-9D97-07FB62321F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BD8FF62C-1AFD-4391-9267-0A30129BE1D3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AB99DE87-F1DD-431A-8AEB-285E9EAA0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3x6c3 Decoder Implementation</a:t>
            </a: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2EE54FCE-DA2B-4B9D-9418-D20326D63DF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1282" y="3199606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6c3</a:t>
            </a:r>
          </a:p>
        </p:txBody>
      </p:sp>
      <p:sp>
        <p:nvSpPr>
          <p:cNvPr id="49159" name="Text Box 7">
            <a:extLst>
              <a:ext uri="{FF2B5EF4-FFF2-40B4-BE49-F238E27FC236}">
                <a16:creationId xmlns:a16="http://schemas.microsoft.com/office/drawing/2014/main" id="{0EE3960A-D54B-4D9E-A291-3F0634AF030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1282" y="4190206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6c3</a:t>
            </a:r>
          </a:p>
        </p:txBody>
      </p:sp>
      <p:sp>
        <p:nvSpPr>
          <p:cNvPr id="49160" name="Text Box 8">
            <a:extLst>
              <a:ext uri="{FF2B5EF4-FFF2-40B4-BE49-F238E27FC236}">
                <a16:creationId xmlns:a16="http://schemas.microsoft.com/office/drawing/2014/main" id="{7E04D81F-8CF3-4265-9B55-CB1D81A63FF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1282" y="5104606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6c3</a:t>
            </a:r>
          </a:p>
        </p:txBody>
      </p:sp>
      <p:sp>
        <p:nvSpPr>
          <p:cNvPr id="49161" name="Line 9">
            <a:extLst>
              <a:ext uri="{FF2B5EF4-FFF2-40B4-BE49-F238E27FC236}">
                <a16:creationId xmlns:a16="http://schemas.microsoft.com/office/drawing/2014/main" id="{6A2FBE29-D356-4469-9E44-FD206CFA94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8" y="3336925"/>
            <a:ext cx="258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Line 12">
            <a:extLst>
              <a:ext uri="{FF2B5EF4-FFF2-40B4-BE49-F238E27FC236}">
                <a16:creationId xmlns:a16="http://schemas.microsoft.com/office/drawing/2014/main" id="{457F3094-1856-4127-B7ED-A81E954A51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3369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3">
            <a:extLst>
              <a:ext uri="{FF2B5EF4-FFF2-40B4-BE49-F238E27FC236}">
                <a16:creationId xmlns:a16="http://schemas.microsoft.com/office/drawing/2014/main" id="{C933DA2A-6C82-44EA-9CB2-A44307A41E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3275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Line 14">
            <a:extLst>
              <a:ext uri="{FF2B5EF4-FFF2-40B4-BE49-F238E27FC236}">
                <a16:creationId xmlns:a16="http://schemas.microsoft.com/office/drawing/2014/main" id="{BF72DB66-78DE-4A60-9691-78C5B1875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52419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5">
            <a:extLst>
              <a:ext uri="{FF2B5EF4-FFF2-40B4-BE49-F238E27FC236}">
                <a16:creationId xmlns:a16="http://schemas.microsoft.com/office/drawing/2014/main" id="{4B5A8998-BA02-433A-AEAC-02D94661B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8613" y="30178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Text Box 16">
            <a:extLst>
              <a:ext uri="{FF2B5EF4-FFF2-40B4-BE49-F238E27FC236}">
                <a16:creationId xmlns:a16="http://schemas.microsoft.com/office/drawing/2014/main" id="{8ACAFCAC-42FB-445D-BCD6-363877124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2803525"/>
            <a:ext cx="304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ea</a:t>
            </a:r>
          </a:p>
        </p:txBody>
      </p:sp>
      <p:sp>
        <p:nvSpPr>
          <p:cNvPr id="49169" name="Line 17">
            <a:extLst>
              <a:ext uri="{FF2B5EF4-FFF2-40B4-BE49-F238E27FC236}">
                <a16:creationId xmlns:a16="http://schemas.microsoft.com/office/drawing/2014/main" id="{CCB4002C-9590-46A4-ABA5-FB52DE65B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8613" y="32464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Text Box 18">
            <a:extLst>
              <a:ext uri="{FF2B5EF4-FFF2-40B4-BE49-F238E27FC236}">
                <a16:creationId xmlns:a16="http://schemas.microsoft.com/office/drawing/2014/main" id="{57E24383-10A6-4BD8-8461-C82C5ADB5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3017838"/>
            <a:ext cx="457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sa(2)</a:t>
            </a:r>
          </a:p>
        </p:txBody>
      </p:sp>
      <p:sp>
        <p:nvSpPr>
          <p:cNvPr id="49171" name="Line 19">
            <a:extLst>
              <a:ext uri="{FF2B5EF4-FFF2-40B4-BE49-F238E27FC236}">
                <a16:creationId xmlns:a16="http://schemas.microsoft.com/office/drawing/2014/main" id="{0F04B779-6682-4063-A9A5-5A841A3370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8613" y="34750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2" name="Line 20">
            <a:extLst>
              <a:ext uri="{FF2B5EF4-FFF2-40B4-BE49-F238E27FC236}">
                <a16:creationId xmlns:a16="http://schemas.microsoft.com/office/drawing/2014/main" id="{40B50026-B244-4EB6-98AA-1C8A1467E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8613" y="4146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Text Box 21">
            <a:extLst>
              <a:ext uri="{FF2B5EF4-FFF2-40B4-BE49-F238E27FC236}">
                <a16:creationId xmlns:a16="http://schemas.microsoft.com/office/drawing/2014/main" id="{63097AA6-68FC-44A4-ADA6-FDE51F22C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3932238"/>
            <a:ext cx="3048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eb</a:t>
            </a:r>
          </a:p>
        </p:txBody>
      </p:sp>
      <p:sp>
        <p:nvSpPr>
          <p:cNvPr id="49174" name="Line 22">
            <a:extLst>
              <a:ext uri="{FF2B5EF4-FFF2-40B4-BE49-F238E27FC236}">
                <a16:creationId xmlns:a16="http://schemas.microsoft.com/office/drawing/2014/main" id="{E0C2F4B9-092A-4EB7-A869-8A8325E433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8613" y="43751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5" name="Text Box 23">
            <a:extLst>
              <a:ext uri="{FF2B5EF4-FFF2-40B4-BE49-F238E27FC236}">
                <a16:creationId xmlns:a16="http://schemas.microsoft.com/office/drawing/2014/main" id="{E3EB62D0-8AF5-4AD0-BC1D-AF7DD884B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4146550"/>
            <a:ext cx="457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sb(2)</a:t>
            </a:r>
          </a:p>
        </p:txBody>
      </p:sp>
      <p:sp>
        <p:nvSpPr>
          <p:cNvPr id="49176" name="Line 24">
            <a:extLst>
              <a:ext uri="{FF2B5EF4-FFF2-40B4-BE49-F238E27FC236}">
                <a16:creationId xmlns:a16="http://schemas.microsoft.com/office/drawing/2014/main" id="{266F6F6F-973A-42A3-8793-E298EDBA9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8613" y="46037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7" name="Line 25">
            <a:extLst>
              <a:ext uri="{FF2B5EF4-FFF2-40B4-BE49-F238E27FC236}">
                <a16:creationId xmlns:a16="http://schemas.microsoft.com/office/drawing/2014/main" id="{62E04434-46A9-4644-9499-35A496A27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8613" y="51514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8" name="Text Box 26">
            <a:extLst>
              <a:ext uri="{FF2B5EF4-FFF2-40B4-BE49-F238E27FC236}">
                <a16:creationId xmlns:a16="http://schemas.microsoft.com/office/drawing/2014/main" id="{8FD3AC7C-54D0-4A3A-9CC3-262EED939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4937125"/>
            <a:ext cx="304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es</a:t>
            </a:r>
          </a:p>
        </p:txBody>
      </p:sp>
      <p:sp>
        <p:nvSpPr>
          <p:cNvPr id="49179" name="Line 27">
            <a:extLst>
              <a:ext uri="{FF2B5EF4-FFF2-40B4-BE49-F238E27FC236}">
                <a16:creationId xmlns:a16="http://schemas.microsoft.com/office/drawing/2014/main" id="{E704FD94-60DF-4394-9535-3A97C4D3D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8613" y="53800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0" name="Text Box 28">
            <a:extLst>
              <a:ext uri="{FF2B5EF4-FFF2-40B4-BE49-F238E27FC236}">
                <a16:creationId xmlns:a16="http://schemas.microsoft.com/office/drawing/2014/main" id="{4D495F25-7EFD-4E4C-92AB-70AA98E75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5151438"/>
            <a:ext cx="457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ss(2)</a:t>
            </a:r>
          </a:p>
        </p:txBody>
      </p:sp>
      <p:sp>
        <p:nvSpPr>
          <p:cNvPr id="49181" name="Line 29">
            <a:extLst>
              <a:ext uri="{FF2B5EF4-FFF2-40B4-BE49-F238E27FC236}">
                <a16:creationId xmlns:a16="http://schemas.microsoft.com/office/drawing/2014/main" id="{F830ED75-9930-4F74-81A8-A63EC672A7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8613" y="56086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2" name="Text Box 30">
            <a:extLst>
              <a:ext uri="{FF2B5EF4-FFF2-40B4-BE49-F238E27FC236}">
                <a16:creationId xmlns:a16="http://schemas.microsoft.com/office/drawing/2014/main" id="{2EAC2F27-0261-473E-80B8-405FF4B75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3260725"/>
            <a:ext cx="457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ca(2)</a:t>
            </a:r>
          </a:p>
        </p:txBody>
      </p:sp>
      <p:sp>
        <p:nvSpPr>
          <p:cNvPr id="49183" name="Text Box 31">
            <a:extLst>
              <a:ext uri="{FF2B5EF4-FFF2-40B4-BE49-F238E27FC236}">
                <a16:creationId xmlns:a16="http://schemas.microsoft.com/office/drawing/2014/main" id="{9E36F156-8F06-40FE-8ABA-CE9AFAA6C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4389438"/>
            <a:ext cx="457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cb (2)</a:t>
            </a:r>
          </a:p>
        </p:txBody>
      </p:sp>
      <p:sp>
        <p:nvSpPr>
          <p:cNvPr id="49184" name="Text Box 32">
            <a:extLst>
              <a:ext uri="{FF2B5EF4-FFF2-40B4-BE49-F238E27FC236}">
                <a16:creationId xmlns:a16="http://schemas.microsoft.com/office/drawing/2014/main" id="{1294E082-6FDB-4FDD-A0AB-C8C9F63C0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5394325"/>
            <a:ext cx="457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cs (2)</a:t>
            </a:r>
          </a:p>
        </p:txBody>
      </p:sp>
      <p:sp>
        <p:nvSpPr>
          <p:cNvPr id="49185" name="Text Box 33">
            <a:extLst>
              <a:ext uri="{FF2B5EF4-FFF2-40B4-BE49-F238E27FC236}">
                <a16:creationId xmlns:a16="http://schemas.microsoft.com/office/drawing/2014/main" id="{AE8F016B-ABC4-4AC1-AFE3-57E9B426112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425450" y="4124325"/>
            <a:ext cx="2438400" cy="254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pipeline reg (18 bits)</a:t>
            </a:r>
          </a:p>
        </p:txBody>
      </p:sp>
      <p:sp>
        <p:nvSpPr>
          <p:cNvPr id="49186" name="Text Box 34">
            <a:extLst>
              <a:ext uri="{FF2B5EF4-FFF2-40B4-BE49-F238E27FC236}">
                <a16:creationId xmlns:a16="http://schemas.microsoft.com/office/drawing/2014/main" id="{F28B8ECD-E17C-4415-B4C0-D472D292179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26319" y="3194844"/>
            <a:ext cx="914400" cy="2841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resolver</a:t>
            </a:r>
          </a:p>
        </p:txBody>
      </p:sp>
      <p:sp>
        <p:nvSpPr>
          <p:cNvPr id="49187" name="Text Box 35">
            <a:extLst>
              <a:ext uri="{FF2B5EF4-FFF2-40B4-BE49-F238E27FC236}">
                <a16:creationId xmlns:a16="http://schemas.microsoft.com/office/drawing/2014/main" id="{1FF3CE9E-105C-4A93-B569-C740C7AF7BA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26319" y="4187032"/>
            <a:ext cx="914400" cy="2841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resolver</a:t>
            </a:r>
          </a:p>
        </p:txBody>
      </p:sp>
      <p:sp>
        <p:nvSpPr>
          <p:cNvPr id="49188" name="Text Box 36">
            <a:extLst>
              <a:ext uri="{FF2B5EF4-FFF2-40B4-BE49-F238E27FC236}">
                <a16:creationId xmlns:a16="http://schemas.microsoft.com/office/drawing/2014/main" id="{10E23E77-212F-492D-B3E2-74AD1CB6152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26319" y="5177632"/>
            <a:ext cx="914400" cy="2841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resolver</a:t>
            </a:r>
          </a:p>
        </p:txBody>
      </p:sp>
      <p:sp>
        <p:nvSpPr>
          <p:cNvPr id="49189" name="Text Box 37">
            <a:extLst>
              <a:ext uri="{FF2B5EF4-FFF2-40B4-BE49-F238E27FC236}">
                <a16:creationId xmlns:a16="http://schemas.microsoft.com/office/drawing/2014/main" id="{8DEFB85A-DB75-46E3-9F2C-8E523BBC2CC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7462" y="3600450"/>
            <a:ext cx="4114800" cy="254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pipeline reg (33 bits)</a:t>
            </a:r>
          </a:p>
        </p:txBody>
      </p:sp>
      <p:sp>
        <p:nvSpPr>
          <p:cNvPr id="49190" name="Line 38">
            <a:extLst>
              <a:ext uri="{FF2B5EF4-FFF2-40B4-BE49-F238E27FC236}">
                <a16:creationId xmlns:a16="http://schemas.microsoft.com/office/drawing/2014/main" id="{C303259E-65C1-4105-8DEC-77A8062D1E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18891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1" name="Line 39">
            <a:extLst>
              <a:ext uri="{FF2B5EF4-FFF2-40B4-BE49-F238E27FC236}">
                <a16:creationId xmlns:a16="http://schemas.microsoft.com/office/drawing/2014/main" id="{81DC2F64-6266-4605-A2F1-BBE7613F08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2057400"/>
            <a:ext cx="0" cy="227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2" name="Line 40">
            <a:extLst>
              <a:ext uri="{FF2B5EF4-FFF2-40B4-BE49-F238E27FC236}">
                <a16:creationId xmlns:a16="http://schemas.microsoft.com/office/drawing/2014/main" id="{D36A338F-8990-4443-99C3-CA4A94A457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2525" y="2193925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3" name="Line 41">
            <a:extLst>
              <a:ext uri="{FF2B5EF4-FFF2-40B4-BE49-F238E27FC236}">
                <a16:creationId xmlns:a16="http://schemas.microsoft.com/office/drawing/2014/main" id="{99874C62-71D9-4901-A9A0-A98EF0DEA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188912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4" name="Line 42">
            <a:extLst>
              <a:ext uri="{FF2B5EF4-FFF2-40B4-BE49-F238E27FC236}">
                <a16:creationId xmlns:a16="http://schemas.microsoft.com/office/drawing/2014/main" id="{942A66D0-8F43-477C-8BAC-4CEDC98BF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20510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23" name="Text Box 171">
            <a:extLst>
              <a:ext uri="{FF2B5EF4-FFF2-40B4-BE49-F238E27FC236}">
                <a16:creationId xmlns:a16="http://schemas.microsoft.com/office/drawing/2014/main" id="{7F26F3DD-FB83-4939-BE02-F9EAD113F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775325"/>
            <a:ext cx="990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130x3 gates</a:t>
            </a:r>
          </a:p>
          <a:p>
            <a:pPr algn="ctr">
              <a:spcBef>
                <a:spcPct val="50000"/>
              </a:spcBef>
            </a:pPr>
            <a:r>
              <a:rPr lang="en-US" altLang="en-US" sz="800"/>
              <a:t>7 gate delays</a:t>
            </a:r>
          </a:p>
        </p:txBody>
      </p:sp>
      <p:sp>
        <p:nvSpPr>
          <p:cNvPr id="49156" name="Line 4">
            <a:extLst>
              <a:ext uri="{FF2B5EF4-FFF2-40B4-BE49-F238E27FC236}">
                <a16:creationId xmlns:a16="http://schemas.microsoft.com/office/drawing/2014/main" id="{8BBCBB75-3816-410E-81EF-748AE5CE2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1838" y="51371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5" name="Text Box 73">
            <a:extLst>
              <a:ext uri="{FF2B5EF4-FFF2-40B4-BE49-F238E27FC236}">
                <a16:creationId xmlns:a16="http://schemas.microsoft.com/office/drawing/2014/main" id="{2FB108F9-2EF4-43CB-AC59-3E5B29EE376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087813" y="3028950"/>
            <a:ext cx="106997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md_decoder stage 1</a:t>
            </a:r>
          </a:p>
        </p:txBody>
      </p:sp>
      <p:sp>
        <p:nvSpPr>
          <p:cNvPr id="49226" name="Line 74">
            <a:extLst>
              <a:ext uri="{FF2B5EF4-FFF2-40B4-BE49-F238E27FC236}">
                <a16:creationId xmlns:a16="http://schemas.microsoft.com/office/drawing/2014/main" id="{7806182B-C953-4D79-BF95-25EE3ABCA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6038" y="35655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8" name="Text Box 76">
            <a:extLst>
              <a:ext uri="{FF2B5EF4-FFF2-40B4-BE49-F238E27FC236}">
                <a16:creationId xmlns:a16="http://schemas.microsoft.com/office/drawing/2014/main" id="{E0813B7A-0873-453F-B592-C18DD5D13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3351213"/>
            <a:ext cx="6858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corr_s(2)</a:t>
            </a:r>
          </a:p>
        </p:txBody>
      </p:sp>
      <p:sp>
        <p:nvSpPr>
          <p:cNvPr id="49229" name="Line 77">
            <a:extLst>
              <a:ext uri="{FF2B5EF4-FFF2-40B4-BE49-F238E27FC236}">
                <a16:creationId xmlns:a16="http://schemas.microsoft.com/office/drawing/2014/main" id="{C51052E5-A643-46B4-B263-703D1BCD5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6038" y="2498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30" name="Line 78">
            <a:extLst>
              <a:ext uri="{FF2B5EF4-FFF2-40B4-BE49-F238E27FC236}">
                <a16:creationId xmlns:a16="http://schemas.microsoft.com/office/drawing/2014/main" id="{6DAAB23A-52E2-4263-A9DA-EFDC2AC2F3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4638" y="24987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31" name="Line 79">
            <a:extLst>
              <a:ext uri="{FF2B5EF4-FFF2-40B4-BE49-F238E27FC236}">
                <a16:creationId xmlns:a16="http://schemas.microsoft.com/office/drawing/2014/main" id="{A1EF77A1-255A-4644-A923-37EBE20DB1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4638" y="30321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32" name="Text Box 80">
            <a:extLst>
              <a:ext uri="{FF2B5EF4-FFF2-40B4-BE49-F238E27FC236}">
                <a16:creationId xmlns:a16="http://schemas.microsoft.com/office/drawing/2014/main" id="{188E08AB-338D-42AE-9E6E-8463C6B54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2317750"/>
            <a:ext cx="457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cw(6)</a:t>
            </a:r>
          </a:p>
        </p:txBody>
      </p:sp>
      <p:sp>
        <p:nvSpPr>
          <p:cNvPr id="49233" name="AutoShape 81">
            <a:extLst>
              <a:ext uri="{FF2B5EF4-FFF2-40B4-BE49-F238E27FC236}">
                <a16:creationId xmlns:a16="http://schemas.microsoft.com/office/drawing/2014/main" id="{9B94B8DE-4033-4BDA-ABBD-A85ADE63EC6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303713" y="5022850"/>
            <a:ext cx="304800" cy="228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34" name="Line 82">
            <a:extLst>
              <a:ext uri="{FF2B5EF4-FFF2-40B4-BE49-F238E27FC236}">
                <a16:creationId xmlns:a16="http://schemas.microsoft.com/office/drawing/2014/main" id="{2695EE5C-1363-48C0-9344-8F840F1B1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4613" y="4651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35" name="Text Box 83">
            <a:extLst>
              <a:ext uri="{FF2B5EF4-FFF2-40B4-BE49-F238E27FC236}">
                <a16:creationId xmlns:a16="http://schemas.microsoft.com/office/drawing/2014/main" id="{FD1A79F1-2AA8-490E-A053-AD3BB02F4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4454525"/>
            <a:ext cx="457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sa(2)</a:t>
            </a:r>
          </a:p>
        </p:txBody>
      </p:sp>
      <p:sp>
        <p:nvSpPr>
          <p:cNvPr id="49236" name="Line 84">
            <a:extLst>
              <a:ext uri="{FF2B5EF4-FFF2-40B4-BE49-F238E27FC236}">
                <a16:creationId xmlns:a16="http://schemas.microsoft.com/office/drawing/2014/main" id="{7F3251B7-BBD9-415A-ACAD-50FEFCCA1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4613" y="48037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37" name="Text Box 85">
            <a:extLst>
              <a:ext uri="{FF2B5EF4-FFF2-40B4-BE49-F238E27FC236}">
                <a16:creationId xmlns:a16="http://schemas.microsoft.com/office/drawing/2014/main" id="{661830F1-8FD6-4457-8B58-2FEF8A86F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4606925"/>
            <a:ext cx="609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corr_s(2)</a:t>
            </a:r>
          </a:p>
        </p:txBody>
      </p:sp>
      <p:sp>
        <p:nvSpPr>
          <p:cNvPr id="49238" name="Line 86">
            <a:extLst>
              <a:ext uri="{FF2B5EF4-FFF2-40B4-BE49-F238E27FC236}">
                <a16:creationId xmlns:a16="http://schemas.microsoft.com/office/drawing/2014/main" id="{47660B81-41FE-4AFC-90A3-A41E4CE16D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4613" y="50466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39" name="Text Box 87">
            <a:extLst>
              <a:ext uri="{FF2B5EF4-FFF2-40B4-BE49-F238E27FC236}">
                <a16:creationId xmlns:a16="http://schemas.microsoft.com/office/drawing/2014/main" id="{0E772A72-7289-4AC2-9901-35B565417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4835525"/>
            <a:ext cx="457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sb(2)</a:t>
            </a:r>
          </a:p>
        </p:txBody>
      </p:sp>
      <p:sp>
        <p:nvSpPr>
          <p:cNvPr id="49240" name="Line 88">
            <a:extLst>
              <a:ext uri="{FF2B5EF4-FFF2-40B4-BE49-F238E27FC236}">
                <a16:creationId xmlns:a16="http://schemas.microsoft.com/office/drawing/2014/main" id="{A647962F-1DBC-4A47-B63F-5B738B2DD9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4613" y="51990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41" name="Text Box 89">
            <a:extLst>
              <a:ext uri="{FF2B5EF4-FFF2-40B4-BE49-F238E27FC236}">
                <a16:creationId xmlns:a16="http://schemas.microsoft.com/office/drawing/2014/main" id="{20230C06-4B76-4F3A-876C-A85FB1E33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4987925"/>
            <a:ext cx="609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corr_s(2)</a:t>
            </a:r>
          </a:p>
        </p:txBody>
      </p:sp>
      <p:sp>
        <p:nvSpPr>
          <p:cNvPr id="49242" name="Text Box 90">
            <a:extLst>
              <a:ext uri="{FF2B5EF4-FFF2-40B4-BE49-F238E27FC236}">
                <a16:creationId xmlns:a16="http://schemas.microsoft.com/office/drawing/2014/main" id="{F75A0149-AB2E-4DD1-9D34-13941CD50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4175125"/>
            <a:ext cx="990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16 gates</a:t>
            </a:r>
          </a:p>
          <a:p>
            <a:pPr algn="ctr">
              <a:spcBef>
                <a:spcPct val="50000"/>
              </a:spcBef>
            </a:pPr>
            <a:r>
              <a:rPr lang="en-US" altLang="en-US" sz="800"/>
              <a:t>3 gate delays</a:t>
            </a:r>
          </a:p>
        </p:txBody>
      </p:sp>
      <p:sp>
        <p:nvSpPr>
          <p:cNvPr id="49244" name="Line 92">
            <a:extLst>
              <a:ext uri="{FF2B5EF4-FFF2-40B4-BE49-F238E27FC236}">
                <a16:creationId xmlns:a16="http://schemas.microsoft.com/office/drawing/2014/main" id="{2A69B88C-609E-4DE4-AE2D-162E44FEB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6638" y="28797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45" name="Line 93">
            <a:extLst>
              <a:ext uri="{FF2B5EF4-FFF2-40B4-BE49-F238E27FC236}">
                <a16:creationId xmlns:a16="http://schemas.microsoft.com/office/drawing/2014/main" id="{F072CA4E-6ED6-43FF-94BB-492DF74A6F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6638" y="31083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46" name="Line 94">
            <a:extLst>
              <a:ext uri="{FF2B5EF4-FFF2-40B4-BE49-F238E27FC236}">
                <a16:creationId xmlns:a16="http://schemas.microsoft.com/office/drawing/2014/main" id="{D6C078C1-8233-428B-8796-FF34C5F833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6638" y="33369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47" name="Line 95">
            <a:extLst>
              <a:ext uri="{FF2B5EF4-FFF2-40B4-BE49-F238E27FC236}">
                <a16:creationId xmlns:a16="http://schemas.microsoft.com/office/drawing/2014/main" id="{25F185BB-1110-47C4-8477-F313C8E3F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6638" y="35655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48" name="Text Box 96">
            <a:extLst>
              <a:ext uri="{FF2B5EF4-FFF2-40B4-BE49-F238E27FC236}">
                <a16:creationId xmlns:a16="http://schemas.microsoft.com/office/drawing/2014/main" id="{63AB53AD-54C7-4895-B987-DA7C0EC75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113" y="2689225"/>
            <a:ext cx="609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xora (6)</a:t>
            </a:r>
          </a:p>
        </p:txBody>
      </p:sp>
      <p:sp>
        <p:nvSpPr>
          <p:cNvPr id="49249" name="Text Box 97">
            <a:extLst>
              <a:ext uri="{FF2B5EF4-FFF2-40B4-BE49-F238E27FC236}">
                <a16:creationId xmlns:a16="http://schemas.microsoft.com/office/drawing/2014/main" id="{4DEAE28F-8289-4808-90A9-E00238FF9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2932113"/>
            <a:ext cx="609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xorb (6)</a:t>
            </a:r>
          </a:p>
        </p:txBody>
      </p:sp>
      <p:sp>
        <p:nvSpPr>
          <p:cNvPr id="49250" name="Text Box 98">
            <a:extLst>
              <a:ext uri="{FF2B5EF4-FFF2-40B4-BE49-F238E27FC236}">
                <a16:creationId xmlns:a16="http://schemas.microsoft.com/office/drawing/2014/main" id="{8598BCBC-90DC-47CE-9334-635996A69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3160713"/>
            <a:ext cx="609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xorc (6)</a:t>
            </a:r>
          </a:p>
        </p:txBody>
      </p:sp>
      <p:sp>
        <p:nvSpPr>
          <p:cNvPr id="49251" name="Text Box 99">
            <a:extLst>
              <a:ext uri="{FF2B5EF4-FFF2-40B4-BE49-F238E27FC236}">
                <a16:creationId xmlns:a16="http://schemas.microsoft.com/office/drawing/2014/main" id="{0F6A73DD-485D-46EB-B196-4BD79C327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3375025"/>
            <a:ext cx="609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xord (6)</a:t>
            </a:r>
          </a:p>
        </p:txBody>
      </p:sp>
      <p:sp>
        <p:nvSpPr>
          <p:cNvPr id="49252" name="Line 100">
            <a:extLst>
              <a:ext uri="{FF2B5EF4-FFF2-40B4-BE49-F238E27FC236}">
                <a16:creationId xmlns:a16="http://schemas.microsoft.com/office/drawing/2014/main" id="{B0EC9277-2DA2-48E0-B8CE-BDBA6D518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1838" y="470852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3" name="AutoShape 101">
            <a:extLst>
              <a:ext uri="{FF2B5EF4-FFF2-40B4-BE49-F238E27FC236}">
                <a16:creationId xmlns:a16="http://schemas.microsoft.com/office/drawing/2014/main" id="{A532AD18-2781-44FB-833C-A5BD08FA434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303713" y="4594225"/>
            <a:ext cx="304800" cy="228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54" name="Text Box 102">
            <a:extLst>
              <a:ext uri="{FF2B5EF4-FFF2-40B4-BE49-F238E27FC236}">
                <a16:creationId xmlns:a16="http://schemas.microsoft.com/office/drawing/2014/main" id="{8FB025A2-06ED-46BF-A651-CE803D73A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238" y="4479925"/>
            <a:ext cx="457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sa(2)</a:t>
            </a:r>
          </a:p>
        </p:txBody>
      </p:sp>
      <p:sp>
        <p:nvSpPr>
          <p:cNvPr id="49255" name="Text Box 103">
            <a:extLst>
              <a:ext uri="{FF2B5EF4-FFF2-40B4-BE49-F238E27FC236}">
                <a16:creationId xmlns:a16="http://schemas.microsoft.com/office/drawing/2014/main" id="{35BBB7D4-CA06-4167-917B-3A7C2AE86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238" y="4951413"/>
            <a:ext cx="457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sb(2)</a:t>
            </a:r>
          </a:p>
        </p:txBody>
      </p:sp>
      <p:sp>
        <p:nvSpPr>
          <p:cNvPr id="49256" name="Line 104">
            <a:extLst>
              <a:ext uri="{FF2B5EF4-FFF2-40B4-BE49-F238E27FC236}">
                <a16:creationId xmlns:a16="http://schemas.microsoft.com/office/drawing/2014/main" id="{667350F6-7B58-42C9-A719-9A66141A0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6038" y="196532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7" name="Text Box 105">
            <a:extLst>
              <a:ext uri="{FF2B5EF4-FFF2-40B4-BE49-F238E27FC236}">
                <a16:creationId xmlns:a16="http://schemas.microsoft.com/office/drawing/2014/main" id="{04959B69-22CF-4185-944E-0AD0CEF3F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766888"/>
            <a:ext cx="7921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err flags(3)</a:t>
            </a:r>
          </a:p>
        </p:txBody>
      </p:sp>
      <p:sp>
        <p:nvSpPr>
          <p:cNvPr id="49258" name="Line 106">
            <a:extLst>
              <a:ext uri="{FF2B5EF4-FFF2-40B4-BE49-F238E27FC236}">
                <a16:creationId xmlns:a16="http://schemas.microsoft.com/office/drawing/2014/main" id="{6E5F082F-FB70-4424-BC86-BDA382335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7038" y="1965325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9" name="Line 107">
            <a:extLst>
              <a:ext uri="{FF2B5EF4-FFF2-40B4-BE49-F238E27FC236}">
                <a16:creationId xmlns:a16="http://schemas.microsoft.com/office/drawing/2014/main" id="{3F76DCEB-77D0-470A-80FF-57875122C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7038" y="4251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0" name="Line 108">
            <a:extLst>
              <a:ext uri="{FF2B5EF4-FFF2-40B4-BE49-F238E27FC236}">
                <a16:creationId xmlns:a16="http://schemas.microsoft.com/office/drawing/2014/main" id="{A53ABF18-83FC-4F47-A5E1-8AA9FE023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438" y="42513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1" name="Line 109">
            <a:extLst>
              <a:ext uri="{FF2B5EF4-FFF2-40B4-BE49-F238E27FC236}">
                <a16:creationId xmlns:a16="http://schemas.microsoft.com/office/drawing/2014/main" id="{14CC050E-D15B-4F2C-9BAD-3094297E9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438" y="48609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2" name="Line 110">
            <a:extLst>
              <a:ext uri="{FF2B5EF4-FFF2-40B4-BE49-F238E27FC236}">
                <a16:creationId xmlns:a16="http://schemas.microsoft.com/office/drawing/2014/main" id="{D9BDBEBC-DE8F-44A8-B259-6942ACE67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6038" y="547052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3" name="Text Box 111">
            <a:extLst>
              <a:ext uri="{FF2B5EF4-FFF2-40B4-BE49-F238E27FC236}">
                <a16:creationId xmlns:a16="http://schemas.microsoft.com/office/drawing/2014/main" id="{27797AF8-E4A1-4FB5-BB7B-F194558EF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8" y="5289550"/>
            <a:ext cx="609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c-data(6)</a:t>
            </a:r>
          </a:p>
        </p:txBody>
      </p:sp>
      <p:sp>
        <p:nvSpPr>
          <p:cNvPr id="49264" name="Line 112">
            <a:extLst>
              <a:ext uri="{FF2B5EF4-FFF2-40B4-BE49-F238E27FC236}">
                <a16:creationId xmlns:a16="http://schemas.microsoft.com/office/drawing/2014/main" id="{2EE2A3E3-C8A5-420B-BD8A-4F78F2C1D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6038" y="569912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5" name="Text Box 113">
            <a:extLst>
              <a:ext uri="{FF2B5EF4-FFF2-40B4-BE49-F238E27FC236}">
                <a16:creationId xmlns:a16="http://schemas.microsoft.com/office/drawing/2014/main" id="{B6C3E54A-5CEF-43E2-AF39-6A4CB070E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288" y="5527675"/>
            <a:ext cx="457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nofix</a:t>
            </a:r>
          </a:p>
        </p:txBody>
      </p:sp>
      <p:sp>
        <p:nvSpPr>
          <p:cNvPr id="49327" name="Text Box 175">
            <a:extLst>
              <a:ext uri="{FF2B5EF4-FFF2-40B4-BE49-F238E27FC236}">
                <a16:creationId xmlns:a16="http://schemas.microsoft.com/office/drawing/2014/main" id="{BE90047A-241A-4D89-823E-CA07B13EA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328863"/>
            <a:ext cx="9906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84 gates</a:t>
            </a:r>
          </a:p>
          <a:p>
            <a:pPr algn="ctr">
              <a:spcBef>
                <a:spcPct val="50000"/>
              </a:spcBef>
            </a:pPr>
            <a:r>
              <a:rPr lang="en-US" altLang="en-US" sz="800"/>
              <a:t>6 gate delays</a:t>
            </a:r>
          </a:p>
        </p:txBody>
      </p:sp>
      <p:sp>
        <p:nvSpPr>
          <p:cNvPr id="49266" name="Line 114">
            <a:extLst>
              <a:ext uri="{FF2B5EF4-FFF2-40B4-BE49-F238E27FC236}">
                <a16:creationId xmlns:a16="http://schemas.microsoft.com/office/drawing/2014/main" id="{4DA385C8-5650-4288-9F41-F0B1FCCE3C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8638" y="29178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7" name="Line 115">
            <a:extLst>
              <a:ext uri="{FF2B5EF4-FFF2-40B4-BE49-F238E27FC236}">
                <a16:creationId xmlns:a16="http://schemas.microsoft.com/office/drawing/2014/main" id="{4BBCC8F5-DDB7-450F-A69B-91C5738C1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8638" y="31464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8" name="Line 116">
            <a:extLst>
              <a:ext uri="{FF2B5EF4-FFF2-40B4-BE49-F238E27FC236}">
                <a16:creationId xmlns:a16="http://schemas.microsoft.com/office/drawing/2014/main" id="{4E0D15BF-0C14-4704-8F3D-2B25F7A5D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8638" y="33750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9" name="Line 117">
            <a:extLst>
              <a:ext uri="{FF2B5EF4-FFF2-40B4-BE49-F238E27FC236}">
                <a16:creationId xmlns:a16="http://schemas.microsoft.com/office/drawing/2014/main" id="{010385F4-6A41-459A-97A2-32E3E4F6B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8638" y="36036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0" name="Text Box 118">
            <a:extLst>
              <a:ext uri="{FF2B5EF4-FFF2-40B4-BE49-F238E27FC236}">
                <a16:creationId xmlns:a16="http://schemas.microsoft.com/office/drawing/2014/main" id="{739A3B32-CBAB-474E-A9D9-9CDF35CA3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113" y="2727325"/>
            <a:ext cx="609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xora (6)</a:t>
            </a:r>
          </a:p>
        </p:txBody>
      </p:sp>
      <p:sp>
        <p:nvSpPr>
          <p:cNvPr id="49271" name="Text Box 119">
            <a:extLst>
              <a:ext uri="{FF2B5EF4-FFF2-40B4-BE49-F238E27FC236}">
                <a16:creationId xmlns:a16="http://schemas.microsoft.com/office/drawing/2014/main" id="{FFE54F4A-5640-4F37-BF1A-B54C18C1A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2970213"/>
            <a:ext cx="609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xorb (6)</a:t>
            </a:r>
          </a:p>
        </p:txBody>
      </p:sp>
      <p:sp>
        <p:nvSpPr>
          <p:cNvPr id="49272" name="Text Box 120">
            <a:extLst>
              <a:ext uri="{FF2B5EF4-FFF2-40B4-BE49-F238E27FC236}">
                <a16:creationId xmlns:a16="http://schemas.microsoft.com/office/drawing/2014/main" id="{400A1E66-DE15-4517-8A07-C60B2C3FF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3198813"/>
            <a:ext cx="609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xorc (6)</a:t>
            </a:r>
          </a:p>
        </p:txBody>
      </p:sp>
      <p:sp>
        <p:nvSpPr>
          <p:cNvPr id="49273" name="Text Box 121">
            <a:extLst>
              <a:ext uri="{FF2B5EF4-FFF2-40B4-BE49-F238E27FC236}">
                <a16:creationId xmlns:a16="http://schemas.microsoft.com/office/drawing/2014/main" id="{798CF7E2-2529-4AD0-8DE4-5C76A1706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3413125"/>
            <a:ext cx="609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xord (6)</a:t>
            </a:r>
          </a:p>
        </p:txBody>
      </p:sp>
      <p:sp>
        <p:nvSpPr>
          <p:cNvPr id="49274" name="Line 122">
            <a:extLst>
              <a:ext uri="{FF2B5EF4-FFF2-40B4-BE49-F238E27FC236}">
                <a16:creationId xmlns:a16="http://schemas.microsoft.com/office/drawing/2014/main" id="{CA18B524-5262-4F1F-9C80-729467C88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1300" y="29559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5" name="Line 123">
            <a:extLst>
              <a:ext uri="{FF2B5EF4-FFF2-40B4-BE49-F238E27FC236}">
                <a16:creationId xmlns:a16="http://schemas.microsoft.com/office/drawing/2014/main" id="{AA929614-D69B-4405-ABC2-86430DC56B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1300" y="36417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6" name="Text Box 124">
            <a:extLst>
              <a:ext uri="{FF2B5EF4-FFF2-40B4-BE49-F238E27FC236}">
                <a16:creationId xmlns:a16="http://schemas.microsoft.com/office/drawing/2014/main" id="{E0684C32-A829-47DF-A785-B2C099BB1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277495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corr_c(2)</a:t>
            </a:r>
          </a:p>
        </p:txBody>
      </p:sp>
      <p:sp>
        <p:nvSpPr>
          <p:cNvPr id="49277" name="Text Box 125">
            <a:extLst>
              <a:ext uri="{FF2B5EF4-FFF2-40B4-BE49-F238E27FC236}">
                <a16:creationId xmlns:a16="http://schemas.microsoft.com/office/drawing/2014/main" id="{88D0BF5D-6BB4-4EE5-A097-DB95A7E34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3427413"/>
            <a:ext cx="533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md_err</a:t>
            </a:r>
          </a:p>
        </p:txBody>
      </p:sp>
      <p:sp>
        <p:nvSpPr>
          <p:cNvPr id="49278" name="Text Box 126">
            <a:extLst>
              <a:ext uri="{FF2B5EF4-FFF2-40B4-BE49-F238E27FC236}">
                <a16:creationId xmlns:a16="http://schemas.microsoft.com/office/drawing/2014/main" id="{633A0A7D-3FE2-4E57-84DC-96D51EE9735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830888" y="3025775"/>
            <a:ext cx="106997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md_decoder stage 2</a:t>
            </a:r>
          </a:p>
        </p:txBody>
      </p:sp>
      <p:sp>
        <p:nvSpPr>
          <p:cNvPr id="49279" name="Text Box 127">
            <a:extLst>
              <a:ext uri="{FF2B5EF4-FFF2-40B4-BE49-F238E27FC236}">
                <a16:creationId xmlns:a16="http://schemas.microsoft.com/office/drawing/2014/main" id="{44991863-8C38-4621-909F-6E3986DC4BE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032375" y="3790950"/>
            <a:ext cx="4114800" cy="254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pipeline reg (17 bits)</a:t>
            </a:r>
          </a:p>
        </p:txBody>
      </p:sp>
      <p:sp>
        <p:nvSpPr>
          <p:cNvPr id="49280" name="Line 128">
            <a:extLst>
              <a:ext uri="{FF2B5EF4-FFF2-40B4-BE49-F238E27FC236}">
                <a16:creationId xmlns:a16="http://schemas.microsoft.com/office/drawing/2014/main" id="{9162BCE2-499F-44CA-B111-76A5D4F07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7085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81" name="Line 129">
            <a:extLst>
              <a:ext uri="{FF2B5EF4-FFF2-40B4-BE49-F238E27FC236}">
                <a16:creationId xmlns:a16="http://schemas.microsoft.com/office/drawing/2014/main" id="{467E8B88-F4B0-483E-9CE1-2FF6D290F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0895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82" name="Text Box 130">
            <a:extLst>
              <a:ext uri="{FF2B5EF4-FFF2-40B4-BE49-F238E27FC236}">
                <a16:creationId xmlns:a16="http://schemas.microsoft.com/office/drawing/2014/main" id="{7CB80830-F890-440F-928E-1EF38F572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494213"/>
            <a:ext cx="457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sa(2)</a:t>
            </a:r>
          </a:p>
        </p:txBody>
      </p:sp>
      <p:sp>
        <p:nvSpPr>
          <p:cNvPr id="49283" name="Text Box 131">
            <a:extLst>
              <a:ext uri="{FF2B5EF4-FFF2-40B4-BE49-F238E27FC236}">
                <a16:creationId xmlns:a16="http://schemas.microsoft.com/office/drawing/2014/main" id="{4468B1B5-CD9E-4958-84B8-8963579A6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875213"/>
            <a:ext cx="457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sb(2)</a:t>
            </a:r>
          </a:p>
        </p:txBody>
      </p:sp>
      <p:sp>
        <p:nvSpPr>
          <p:cNvPr id="49284" name="Line 132">
            <a:extLst>
              <a:ext uri="{FF2B5EF4-FFF2-40B4-BE49-F238E27FC236}">
                <a16:creationId xmlns:a16="http://schemas.microsoft.com/office/drawing/2014/main" id="{F0583CD1-CE1C-4DE9-9B14-FACDEABF7F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422900"/>
            <a:ext cx="1312863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85" name="Text Box 133">
            <a:extLst>
              <a:ext uri="{FF2B5EF4-FFF2-40B4-BE49-F238E27FC236}">
                <a16:creationId xmlns:a16="http://schemas.microsoft.com/office/drawing/2014/main" id="{2B2BB9B8-A2C9-41F9-ACAB-8AAA4995A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241925"/>
            <a:ext cx="609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c-data(6)</a:t>
            </a:r>
          </a:p>
        </p:txBody>
      </p:sp>
      <p:sp>
        <p:nvSpPr>
          <p:cNvPr id="49286" name="Line 134">
            <a:extLst>
              <a:ext uri="{FF2B5EF4-FFF2-40B4-BE49-F238E27FC236}">
                <a16:creationId xmlns:a16="http://schemas.microsoft.com/office/drawing/2014/main" id="{546DC2D2-DB92-4BCC-A947-1D87898F9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6991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87" name="Text Box 135">
            <a:extLst>
              <a:ext uri="{FF2B5EF4-FFF2-40B4-BE49-F238E27FC236}">
                <a16:creationId xmlns:a16="http://schemas.microsoft.com/office/drawing/2014/main" id="{3CBFCDD4-EC39-4B19-8340-4D6CBA12D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5527675"/>
            <a:ext cx="457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nofix</a:t>
            </a:r>
          </a:p>
        </p:txBody>
      </p:sp>
      <p:sp>
        <p:nvSpPr>
          <p:cNvPr id="49288" name="Line 136">
            <a:extLst>
              <a:ext uri="{FF2B5EF4-FFF2-40B4-BE49-F238E27FC236}">
                <a16:creationId xmlns:a16="http://schemas.microsoft.com/office/drawing/2014/main" id="{A0E811D1-0F65-4049-B8B0-66F1FEB778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9653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89" name="Text Box 137">
            <a:extLst>
              <a:ext uri="{FF2B5EF4-FFF2-40B4-BE49-F238E27FC236}">
                <a16:creationId xmlns:a16="http://schemas.microsoft.com/office/drawing/2014/main" id="{B8E74C6F-79E4-41AD-93DA-4159882D6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766888"/>
            <a:ext cx="7620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err flags(3)</a:t>
            </a:r>
          </a:p>
        </p:txBody>
      </p:sp>
      <p:sp>
        <p:nvSpPr>
          <p:cNvPr id="49328" name="Text Box 176">
            <a:extLst>
              <a:ext uri="{FF2B5EF4-FFF2-40B4-BE49-F238E27FC236}">
                <a16:creationId xmlns:a16="http://schemas.microsoft.com/office/drawing/2014/main" id="{E8C1287C-CE19-4A25-850A-D64FE6D60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346325"/>
            <a:ext cx="990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118 gates</a:t>
            </a:r>
          </a:p>
          <a:p>
            <a:pPr algn="ctr">
              <a:spcBef>
                <a:spcPct val="50000"/>
              </a:spcBef>
            </a:pPr>
            <a:r>
              <a:rPr lang="en-US" altLang="en-US" sz="800"/>
              <a:t>8 gate delays</a:t>
            </a:r>
          </a:p>
        </p:txBody>
      </p:sp>
      <p:sp>
        <p:nvSpPr>
          <p:cNvPr id="49310" name="Text Box 158">
            <a:extLst>
              <a:ext uri="{FF2B5EF4-FFF2-40B4-BE49-F238E27FC236}">
                <a16:creationId xmlns:a16="http://schemas.microsoft.com/office/drawing/2014/main" id="{F6E24ED0-A7B2-459C-A5CE-222C4624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089525"/>
            <a:ext cx="685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c-data (6)</a:t>
            </a:r>
          </a:p>
        </p:txBody>
      </p:sp>
      <p:sp>
        <p:nvSpPr>
          <p:cNvPr id="49321" name="Line 169">
            <a:extLst>
              <a:ext uri="{FF2B5EF4-FFF2-40B4-BE49-F238E27FC236}">
                <a16:creationId xmlns:a16="http://schemas.microsoft.com/office/drawing/2014/main" id="{4B5FFC40-DF72-4510-92AC-6519C2C4C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27130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22" name="Text Box 170">
            <a:extLst>
              <a:ext uri="{FF2B5EF4-FFF2-40B4-BE49-F238E27FC236}">
                <a16:creationId xmlns:a16="http://schemas.microsoft.com/office/drawing/2014/main" id="{4B91DF87-DD31-4C0D-A496-97371C1A9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757488"/>
            <a:ext cx="6858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c_error(2)</a:t>
            </a:r>
          </a:p>
        </p:txBody>
      </p:sp>
      <p:sp>
        <p:nvSpPr>
          <p:cNvPr id="49290" name="AutoShape 138">
            <a:extLst>
              <a:ext uri="{FF2B5EF4-FFF2-40B4-BE49-F238E27FC236}">
                <a16:creationId xmlns:a16="http://schemas.microsoft.com/office/drawing/2014/main" id="{A41CCBF9-76E8-42F9-8362-223535B77A5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58100" y="4670425"/>
            <a:ext cx="304800" cy="228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91" name="AutoShape 139">
            <a:extLst>
              <a:ext uri="{FF2B5EF4-FFF2-40B4-BE49-F238E27FC236}">
                <a16:creationId xmlns:a16="http://schemas.microsoft.com/office/drawing/2014/main" id="{E3BD82BF-A6BA-4FFC-8E75-DE97F2BE66C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58100" y="5099050"/>
            <a:ext cx="304800" cy="228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92" name="AutoShape 140">
            <a:extLst>
              <a:ext uri="{FF2B5EF4-FFF2-40B4-BE49-F238E27FC236}">
                <a16:creationId xmlns:a16="http://schemas.microsoft.com/office/drawing/2014/main" id="{AC3C7B1E-5655-4767-9B84-3142E6563A6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58100" y="5508625"/>
            <a:ext cx="304800" cy="228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93" name="Line 141">
            <a:extLst>
              <a:ext uri="{FF2B5EF4-FFF2-40B4-BE49-F238E27FC236}">
                <a16:creationId xmlns:a16="http://schemas.microsoft.com/office/drawing/2014/main" id="{A2CE222C-D411-4AF3-9FBB-7FDED6FE5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7085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94" name="Line 142">
            <a:extLst>
              <a:ext uri="{FF2B5EF4-FFF2-40B4-BE49-F238E27FC236}">
                <a16:creationId xmlns:a16="http://schemas.microsoft.com/office/drawing/2014/main" id="{88756FF0-F3F1-4439-84BF-0729C0208B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8609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95" name="Text Box 143">
            <a:extLst>
              <a:ext uri="{FF2B5EF4-FFF2-40B4-BE49-F238E27FC236}">
                <a16:creationId xmlns:a16="http://schemas.microsoft.com/office/drawing/2014/main" id="{B4CD4C1F-E5DD-48FF-9D74-5330C418F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4689475"/>
            <a:ext cx="685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corr_c(2)</a:t>
            </a:r>
          </a:p>
        </p:txBody>
      </p:sp>
      <p:sp>
        <p:nvSpPr>
          <p:cNvPr id="49296" name="Line 144">
            <a:extLst>
              <a:ext uri="{FF2B5EF4-FFF2-40B4-BE49-F238E27FC236}">
                <a16:creationId xmlns:a16="http://schemas.microsoft.com/office/drawing/2014/main" id="{F15E5E9D-13BA-48DF-8A95-B22116EAC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1371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97" name="Line 145">
            <a:extLst>
              <a:ext uri="{FF2B5EF4-FFF2-40B4-BE49-F238E27FC236}">
                <a16:creationId xmlns:a16="http://schemas.microsoft.com/office/drawing/2014/main" id="{2207795E-3F72-4A61-9069-001CC16C71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2895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98" name="Text Box 146">
            <a:extLst>
              <a:ext uri="{FF2B5EF4-FFF2-40B4-BE49-F238E27FC236}">
                <a16:creationId xmlns:a16="http://schemas.microsoft.com/office/drawing/2014/main" id="{67109D82-8737-40B9-AC70-9C4C11809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4951413"/>
            <a:ext cx="457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cb(2)</a:t>
            </a:r>
          </a:p>
        </p:txBody>
      </p:sp>
      <p:sp>
        <p:nvSpPr>
          <p:cNvPr id="49299" name="Text Box 147">
            <a:extLst>
              <a:ext uri="{FF2B5EF4-FFF2-40B4-BE49-F238E27FC236}">
                <a16:creationId xmlns:a16="http://schemas.microsoft.com/office/drawing/2014/main" id="{A4F26C5D-655D-4919-988E-7875E4EDF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5118100"/>
            <a:ext cx="685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corr_c(2)</a:t>
            </a:r>
          </a:p>
        </p:txBody>
      </p:sp>
      <p:sp>
        <p:nvSpPr>
          <p:cNvPr id="49300" name="Line 148">
            <a:extLst>
              <a:ext uri="{FF2B5EF4-FFF2-40B4-BE49-F238E27FC236}">
                <a16:creationId xmlns:a16="http://schemas.microsoft.com/office/drawing/2014/main" id="{EEFD860C-7EC7-4AE0-9B47-9BCCDFEFDE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5610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01" name="Line 149">
            <a:extLst>
              <a:ext uri="{FF2B5EF4-FFF2-40B4-BE49-F238E27FC236}">
                <a16:creationId xmlns:a16="http://schemas.microsoft.com/office/drawing/2014/main" id="{8519A235-13EE-4C55-AC89-B7429499B6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7134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02" name="Text Box 150">
            <a:extLst>
              <a:ext uri="{FF2B5EF4-FFF2-40B4-BE49-F238E27FC236}">
                <a16:creationId xmlns:a16="http://schemas.microsoft.com/office/drawing/2014/main" id="{25971091-5F4A-4F5D-9392-E3D78297B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5375275"/>
            <a:ext cx="457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cs(2)</a:t>
            </a:r>
          </a:p>
        </p:txBody>
      </p:sp>
      <p:sp>
        <p:nvSpPr>
          <p:cNvPr id="49303" name="Text Box 151">
            <a:extLst>
              <a:ext uri="{FF2B5EF4-FFF2-40B4-BE49-F238E27FC236}">
                <a16:creationId xmlns:a16="http://schemas.microsoft.com/office/drawing/2014/main" id="{12A006CA-A847-4A41-85C2-EEA547B05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5532438"/>
            <a:ext cx="6858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corr_c(2)</a:t>
            </a:r>
          </a:p>
        </p:txBody>
      </p:sp>
      <p:sp>
        <p:nvSpPr>
          <p:cNvPr id="49304" name="Line 152">
            <a:extLst>
              <a:ext uri="{FF2B5EF4-FFF2-40B4-BE49-F238E27FC236}">
                <a16:creationId xmlns:a16="http://schemas.microsoft.com/office/drawing/2014/main" id="{310DDDC0-8AD4-4798-A697-8911E93EFB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47847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05" name="Line 153">
            <a:extLst>
              <a:ext uri="{FF2B5EF4-FFF2-40B4-BE49-F238E27FC236}">
                <a16:creationId xmlns:a16="http://schemas.microsoft.com/office/drawing/2014/main" id="{8BCA7225-F337-44AF-83BB-ADB84843E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52133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06" name="Line 154">
            <a:extLst>
              <a:ext uri="{FF2B5EF4-FFF2-40B4-BE49-F238E27FC236}">
                <a16:creationId xmlns:a16="http://schemas.microsoft.com/office/drawing/2014/main" id="{627205AF-41D0-438F-896F-6AFCE17EFA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56229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07" name="Text Box 155">
            <a:extLst>
              <a:ext uri="{FF2B5EF4-FFF2-40B4-BE49-F238E27FC236}">
                <a16:creationId xmlns:a16="http://schemas.microsoft.com/office/drawing/2014/main" id="{33E00D8F-715B-4FC8-9D18-B9CBC2C71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4529138"/>
            <a:ext cx="457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ca(2)</a:t>
            </a:r>
          </a:p>
        </p:txBody>
      </p:sp>
      <p:sp>
        <p:nvSpPr>
          <p:cNvPr id="49308" name="Line 156">
            <a:extLst>
              <a:ext uri="{FF2B5EF4-FFF2-40B4-BE49-F238E27FC236}">
                <a16:creationId xmlns:a16="http://schemas.microsoft.com/office/drawing/2014/main" id="{FA313659-7497-4660-9767-489899D1E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3275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09" name="Text Box 157">
            <a:extLst>
              <a:ext uri="{FF2B5EF4-FFF2-40B4-BE49-F238E27FC236}">
                <a16:creationId xmlns:a16="http://schemas.microsoft.com/office/drawing/2014/main" id="{9A643425-EAFE-43AC-86BF-EE59FFB26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098925"/>
            <a:ext cx="685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s-data (4)</a:t>
            </a:r>
          </a:p>
        </p:txBody>
      </p:sp>
      <p:sp>
        <p:nvSpPr>
          <p:cNvPr id="49311" name="Line 159">
            <a:extLst>
              <a:ext uri="{FF2B5EF4-FFF2-40B4-BE49-F238E27FC236}">
                <a16:creationId xmlns:a16="http://schemas.microsoft.com/office/drawing/2014/main" id="{3257D1D6-01E6-4476-AB0B-66A40C658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9653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12" name="Line 160">
            <a:extLst>
              <a:ext uri="{FF2B5EF4-FFF2-40B4-BE49-F238E27FC236}">
                <a16:creationId xmlns:a16="http://schemas.microsoft.com/office/drawing/2014/main" id="{271061E9-9389-4538-B30F-EF018A3C8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1965325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13" name="Text Box 161">
            <a:extLst>
              <a:ext uri="{FF2B5EF4-FFF2-40B4-BE49-F238E27FC236}">
                <a16:creationId xmlns:a16="http://schemas.microsoft.com/office/drawing/2014/main" id="{D0DD0E12-76B7-4481-9D62-54489A1D0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78000"/>
            <a:ext cx="8572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err flags(3)</a:t>
            </a:r>
          </a:p>
        </p:txBody>
      </p:sp>
      <p:sp>
        <p:nvSpPr>
          <p:cNvPr id="49314" name="Line 162">
            <a:extLst>
              <a:ext uri="{FF2B5EF4-FFF2-40B4-BE49-F238E27FC236}">
                <a16:creationId xmlns:a16="http://schemas.microsoft.com/office/drawing/2014/main" id="{95617874-E611-4BCE-A63E-8EDBEB6CE3A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34632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15" name="Text Box 163">
            <a:extLst>
              <a:ext uri="{FF2B5EF4-FFF2-40B4-BE49-F238E27FC236}">
                <a16:creationId xmlns:a16="http://schemas.microsoft.com/office/drawing/2014/main" id="{09BCFEAE-545A-4284-BE81-1D1C99516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117725"/>
            <a:ext cx="457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nofix</a:t>
            </a:r>
          </a:p>
        </p:txBody>
      </p:sp>
      <p:sp>
        <p:nvSpPr>
          <p:cNvPr id="49316" name="Text Box 164">
            <a:extLst>
              <a:ext uri="{FF2B5EF4-FFF2-40B4-BE49-F238E27FC236}">
                <a16:creationId xmlns:a16="http://schemas.microsoft.com/office/drawing/2014/main" id="{91901533-D828-4BD3-84E5-6887D32E4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574925"/>
            <a:ext cx="685800" cy="254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cerror</a:t>
            </a:r>
          </a:p>
        </p:txBody>
      </p:sp>
      <p:sp>
        <p:nvSpPr>
          <p:cNvPr id="49317" name="Line 165">
            <a:extLst>
              <a:ext uri="{FF2B5EF4-FFF2-40B4-BE49-F238E27FC236}">
                <a16:creationId xmlns:a16="http://schemas.microsoft.com/office/drawing/2014/main" id="{BA127123-F9D3-4ACC-8178-801EE5616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6511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18" name="Text Box 166">
            <a:extLst>
              <a:ext uri="{FF2B5EF4-FFF2-40B4-BE49-F238E27FC236}">
                <a16:creationId xmlns:a16="http://schemas.microsoft.com/office/drawing/2014/main" id="{A017F55E-22E7-47A1-95C4-C7E0FA470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786063"/>
            <a:ext cx="9906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6 gates</a:t>
            </a:r>
          </a:p>
          <a:p>
            <a:pPr algn="ctr">
              <a:spcBef>
                <a:spcPct val="50000"/>
              </a:spcBef>
            </a:pPr>
            <a:r>
              <a:rPr lang="en-US" altLang="en-US" sz="800"/>
              <a:t>2 gate delays</a:t>
            </a:r>
          </a:p>
        </p:txBody>
      </p:sp>
      <p:sp>
        <p:nvSpPr>
          <p:cNvPr id="49319" name="Text Box 167">
            <a:extLst>
              <a:ext uri="{FF2B5EF4-FFF2-40B4-BE49-F238E27FC236}">
                <a16:creationId xmlns:a16="http://schemas.microsoft.com/office/drawing/2014/main" id="{4406C713-77CD-4254-8DFE-DDFF7FB6A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470150"/>
            <a:ext cx="533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md_err</a:t>
            </a:r>
          </a:p>
        </p:txBody>
      </p:sp>
      <p:sp>
        <p:nvSpPr>
          <p:cNvPr id="49320" name="Line 168">
            <a:extLst>
              <a:ext uri="{FF2B5EF4-FFF2-40B4-BE49-F238E27FC236}">
                <a16:creationId xmlns:a16="http://schemas.microsoft.com/office/drawing/2014/main" id="{4E81B9A7-C708-4E4E-8014-778403C24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8035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29" name="Text Box 177">
            <a:extLst>
              <a:ext uri="{FF2B5EF4-FFF2-40B4-BE49-F238E27FC236}">
                <a16:creationId xmlns:a16="http://schemas.microsoft.com/office/drawing/2014/main" id="{E547630E-CA22-4C44-ADBA-B0BB495C3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775325"/>
            <a:ext cx="990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24 gates</a:t>
            </a:r>
          </a:p>
          <a:p>
            <a:pPr algn="ctr">
              <a:spcBef>
                <a:spcPct val="50000"/>
              </a:spcBef>
            </a:pPr>
            <a:r>
              <a:rPr lang="en-US" altLang="en-US" sz="800"/>
              <a:t>3 gate delays</a:t>
            </a:r>
          </a:p>
        </p:txBody>
      </p:sp>
      <p:sp>
        <p:nvSpPr>
          <p:cNvPr id="49196" name="Text Box 44">
            <a:extLst>
              <a:ext uri="{FF2B5EF4-FFF2-40B4-BE49-F238E27FC236}">
                <a16:creationId xmlns:a16="http://schemas.microsoft.com/office/drawing/2014/main" id="{7548FF41-33A6-45C5-A181-6AB56D9E7FD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568575" y="4405313"/>
            <a:ext cx="90487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blk_error detector</a:t>
            </a:r>
          </a:p>
        </p:txBody>
      </p:sp>
      <p:sp>
        <p:nvSpPr>
          <p:cNvPr id="49197" name="AutoShape 45">
            <a:extLst>
              <a:ext uri="{FF2B5EF4-FFF2-40B4-BE49-F238E27FC236}">
                <a16:creationId xmlns:a16="http://schemas.microsoft.com/office/drawing/2014/main" id="{722D48B8-4AF5-4815-8B3C-06498C97FD9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827338" y="2386013"/>
            <a:ext cx="457200" cy="228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8" name="Text Box 46">
            <a:extLst>
              <a:ext uri="{FF2B5EF4-FFF2-40B4-BE49-F238E27FC236}">
                <a16:creationId xmlns:a16="http://schemas.microsoft.com/office/drawing/2014/main" id="{13F21CC8-C2CD-4515-AC13-8B477646454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72531" y="3425032"/>
            <a:ext cx="1069975" cy="2841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blk-corrector</a:t>
            </a:r>
          </a:p>
        </p:txBody>
      </p:sp>
      <p:sp>
        <p:nvSpPr>
          <p:cNvPr id="49199" name="Line 47">
            <a:extLst>
              <a:ext uri="{FF2B5EF4-FFF2-40B4-BE49-F238E27FC236}">
                <a16:creationId xmlns:a16="http://schemas.microsoft.com/office/drawing/2014/main" id="{AFA48015-B458-4926-9B91-576546E2F1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9638" y="196532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0" name="Line 48">
            <a:extLst>
              <a:ext uri="{FF2B5EF4-FFF2-40B4-BE49-F238E27FC236}">
                <a16:creationId xmlns:a16="http://schemas.microsoft.com/office/drawing/2014/main" id="{D296AFCF-041E-4BBD-AAD0-69BD0ED8A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9638" y="3322638"/>
            <a:ext cx="6858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1" name="Text Box 49">
            <a:extLst>
              <a:ext uri="{FF2B5EF4-FFF2-40B4-BE49-F238E27FC236}">
                <a16:creationId xmlns:a16="http://schemas.microsoft.com/office/drawing/2014/main" id="{4176C362-DA1B-43F5-AF23-278298244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766888"/>
            <a:ext cx="7921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err flags(3)</a:t>
            </a:r>
          </a:p>
        </p:txBody>
      </p:sp>
      <p:sp>
        <p:nvSpPr>
          <p:cNvPr id="49202" name="Text Box 50">
            <a:extLst>
              <a:ext uri="{FF2B5EF4-FFF2-40B4-BE49-F238E27FC236}">
                <a16:creationId xmlns:a16="http://schemas.microsoft.com/office/drawing/2014/main" id="{52D59F65-F343-4336-8869-1496DADA5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138488"/>
            <a:ext cx="7159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s-data (4)</a:t>
            </a:r>
          </a:p>
        </p:txBody>
      </p:sp>
      <p:sp>
        <p:nvSpPr>
          <p:cNvPr id="49203" name="Line 51">
            <a:extLst>
              <a:ext uri="{FF2B5EF4-FFF2-40B4-BE49-F238E27FC236}">
                <a16:creationId xmlns:a16="http://schemas.microsoft.com/office/drawing/2014/main" id="{A9EF375E-536A-43AA-94F6-E7DC28FE3B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7838" y="1965325"/>
            <a:ext cx="0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4" name="Line 52">
            <a:extLst>
              <a:ext uri="{FF2B5EF4-FFF2-40B4-BE49-F238E27FC236}">
                <a16:creationId xmlns:a16="http://schemas.microsoft.com/office/drawing/2014/main" id="{B798F2FB-4906-4325-96E5-B3D38E6C5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2038" y="3336925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5" name="Line 53">
            <a:extLst>
              <a:ext uri="{FF2B5EF4-FFF2-40B4-BE49-F238E27FC236}">
                <a16:creationId xmlns:a16="http://schemas.microsoft.com/office/drawing/2014/main" id="{B1A730B7-B0FA-465B-A9C7-8B20BE690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2038" y="44037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6" name="Line 54">
            <a:extLst>
              <a:ext uri="{FF2B5EF4-FFF2-40B4-BE49-F238E27FC236}">
                <a16:creationId xmlns:a16="http://schemas.microsoft.com/office/drawing/2014/main" id="{7424248A-9368-4714-8D55-C6854D4245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1965325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7" name="Line 55">
            <a:extLst>
              <a:ext uri="{FF2B5EF4-FFF2-40B4-BE49-F238E27FC236}">
                <a16:creationId xmlns:a16="http://schemas.microsoft.com/office/drawing/2014/main" id="{551AC78E-7A2E-4652-8E21-5F8B8AD3E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36417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8" name="Line 56">
            <a:extLst>
              <a:ext uri="{FF2B5EF4-FFF2-40B4-BE49-F238E27FC236}">
                <a16:creationId xmlns:a16="http://schemas.microsoft.com/office/drawing/2014/main" id="{7688DB5F-60B6-4B98-9023-1F1E02C60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4708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9" name="Line 57">
            <a:extLst>
              <a:ext uri="{FF2B5EF4-FFF2-40B4-BE49-F238E27FC236}">
                <a16:creationId xmlns:a16="http://schemas.microsoft.com/office/drawing/2014/main" id="{95C1DDC8-AE73-4167-828B-25EF1FF0D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9638" y="236061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0" name="Line 58">
            <a:extLst>
              <a:ext uri="{FF2B5EF4-FFF2-40B4-BE49-F238E27FC236}">
                <a16:creationId xmlns:a16="http://schemas.microsoft.com/office/drawing/2014/main" id="{61CD47A2-D89B-4E9E-870D-3B0861B90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9638" y="251301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1" name="Text Box 59">
            <a:extLst>
              <a:ext uri="{FF2B5EF4-FFF2-40B4-BE49-F238E27FC236}">
                <a16:creationId xmlns:a16="http://schemas.microsoft.com/office/drawing/2014/main" id="{61AD858A-B3AC-4993-A123-967B5338D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2341563"/>
            <a:ext cx="533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cwb(6)</a:t>
            </a:r>
          </a:p>
        </p:txBody>
      </p:sp>
      <p:sp>
        <p:nvSpPr>
          <p:cNvPr id="49212" name="Line 60">
            <a:extLst>
              <a:ext uri="{FF2B5EF4-FFF2-40B4-BE49-F238E27FC236}">
                <a16:creationId xmlns:a16="http://schemas.microsoft.com/office/drawing/2014/main" id="{452293C4-14CE-4FED-9A5E-9FB7A7718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9638" y="266541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3" name="Text Box 61">
            <a:extLst>
              <a:ext uri="{FF2B5EF4-FFF2-40B4-BE49-F238E27FC236}">
                <a16:creationId xmlns:a16="http://schemas.microsoft.com/office/drawing/2014/main" id="{E2738CEB-3049-43BF-AEFC-DEDFD585A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2493963"/>
            <a:ext cx="533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cws(6)</a:t>
            </a:r>
          </a:p>
        </p:txBody>
      </p:sp>
      <p:sp>
        <p:nvSpPr>
          <p:cNvPr id="49214" name="Text Box 62">
            <a:extLst>
              <a:ext uri="{FF2B5EF4-FFF2-40B4-BE49-F238E27FC236}">
                <a16:creationId xmlns:a16="http://schemas.microsoft.com/office/drawing/2014/main" id="{D228144B-BE50-41D1-A68C-56A21E4AD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2174875"/>
            <a:ext cx="533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cwa(6)</a:t>
            </a:r>
          </a:p>
        </p:txBody>
      </p:sp>
      <p:sp>
        <p:nvSpPr>
          <p:cNvPr id="49215" name="Line 63">
            <a:extLst>
              <a:ext uri="{FF2B5EF4-FFF2-40B4-BE49-F238E27FC236}">
                <a16:creationId xmlns:a16="http://schemas.microsoft.com/office/drawing/2014/main" id="{9393A90C-798A-4BA6-9A57-F3BBF55BE9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6438" y="46323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6" name="Text Box 64">
            <a:extLst>
              <a:ext uri="{FF2B5EF4-FFF2-40B4-BE49-F238E27FC236}">
                <a16:creationId xmlns:a16="http://schemas.microsoft.com/office/drawing/2014/main" id="{F84D1EF2-1E72-42FA-808A-AD6A663B7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4418013"/>
            <a:ext cx="457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nofix</a:t>
            </a:r>
          </a:p>
        </p:txBody>
      </p:sp>
      <p:sp>
        <p:nvSpPr>
          <p:cNvPr id="49217" name="Line 65">
            <a:extLst>
              <a:ext uri="{FF2B5EF4-FFF2-40B4-BE49-F238E27FC236}">
                <a16:creationId xmlns:a16="http://schemas.microsoft.com/office/drawing/2014/main" id="{8BC657CE-2355-41D5-B0B1-77CCA34809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0238" y="35655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8" name="Text Box 66">
            <a:extLst>
              <a:ext uri="{FF2B5EF4-FFF2-40B4-BE49-F238E27FC236}">
                <a16:creationId xmlns:a16="http://schemas.microsoft.com/office/drawing/2014/main" id="{F110C52A-B9D2-4EAF-A4C0-03F146A91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8" y="3336925"/>
            <a:ext cx="685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/>
              <a:t>corr_s(2)</a:t>
            </a:r>
          </a:p>
        </p:txBody>
      </p:sp>
      <p:sp>
        <p:nvSpPr>
          <p:cNvPr id="49219" name="Line 67">
            <a:extLst>
              <a:ext uri="{FF2B5EF4-FFF2-40B4-BE49-F238E27FC236}">
                <a16:creationId xmlns:a16="http://schemas.microsoft.com/office/drawing/2014/main" id="{6E0F2859-5419-4F5C-8FEB-A3345662F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0238" y="24987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0" name="Text Box 68">
            <a:extLst>
              <a:ext uri="{FF2B5EF4-FFF2-40B4-BE49-F238E27FC236}">
                <a16:creationId xmlns:a16="http://schemas.microsoft.com/office/drawing/2014/main" id="{B454656B-F310-45E6-83DC-3BD7A2E0C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238" y="2270125"/>
            <a:ext cx="457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cw(6)</a:t>
            </a:r>
          </a:p>
        </p:txBody>
      </p:sp>
      <p:sp>
        <p:nvSpPr>
          <p:cNvPr id="49221" name="Line 69">
            <a:extLst>
              <a:ext uri="{FF2B5EF4-FFF2-40B4-BE49-F238E27FC236}">
                <a16:creationId xmlns:a16="http://schemas.microsoft.com/office/drawing/2014/main" id="{50378CEF-3DC3-45B9-98BA-68B4EC2DA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9638" y="547052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2" name="Text Box 70">
            <a:extLst>
              <a:ext uri="{FF2B5EF4-FFF2-40B4-BE49-F238E27FC236}">
                <a16:creationId xmlns:a16="http://schemas.microsoft.com/office/drawing/2014/main" id="{0DF162E2-9434-4F8E-B6FF-566A68353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272088"/>
            <a:ext cx="609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c-data(6)</a:t>
            </a:r>
          </a:p>
        </p:txBody>
      </p:sp>
      <p:sp>
        <p:nvSpPr>
          <p:cNvPr id="49223" name="Line 71">
            <a:extLst>
              <a:ext uri="{FF2B5EF4-FFF2-40B4-BE49-F238E27FC236}">
                <a16:creationId xmlns:a16="http://schemas.microsoft.com/office/drawing/2014/main" id="{E57B0446-E1AF-49B3-B21F-88CE81F46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2038" y="51657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24" name="Text Box 172">
            <a:extLst>
              <a:ext uri="{FF2B5EF4-FFF2-40B4-BE49-F238E27FC236}">
                <a16:creationId xmlns:a16="http://schemas.microsoft.com/office/drawing/2014/main" id="{4FD78A93-DFED-4BA3-9970-DE1F7942D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124450"/>
            <a:ext cx="990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47 gates</a:t>
            </a:r>
          </a:p>
          <a:p>
            <a:pPr algn="ctr">
              <a:spcBef>
                <a:spcPct val="50000"/>
              </a:spcBef>
            </a:pPr>
            <a:r>
              <a:rPr lang="en-US" altLang="en-US" sz="800"/>
              <a:t>7 gate delays</a:t>
            </a:r>
          </a:p>
        </p:txBody>
      </p:sp>
      <p:sp>
        <p:nvSpPr>
          <p:cNvPr id="49325" name="Text Box 173">
            <a:extLst>
              <a:ext uri="{FF2B5EF4-FFF2-40B4-BE49-F238E27FC236}">
                <a16:creationId xmlns:a16="http://schemas.microsoft.com/office/drawing/2014/main" id="{647A1908-DE28-4DA4-B9EC-8AC02A8FD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651125"/>
            <a:ext cx="990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49 gates</a:t>
            </a:r>
          </a:p>
          <a:p>
            <a:pPr algn="ctr">
              <a:spcBef>
                <a:spcPct val="50000"/>
              </a:spcBef>
            </a:pPr>
            <a:r>
              <a:rPr lang="en-US" altLang="en-US" sz="800"/>
              <a:t>7 gate delays</a:t>
            </a:r>
          </a:p>
        </p:txBody>
      </p:sp>
      <p:sp>
        <p:nvSpPr>
          <p:cNvPr id="49326" name="Text Box 174">
            <a:extLst>
              <a:ext uri="{FF2B5EF4-FFF2-40B4-BE49-F238E27FC236}">
                <a16:creationId xmlns:a16="http://schemas.microsoft.com/office/drawing/2014/main" id="{3B99E4A6-EE7D-4F25-A608-DB17BE6FA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82738"/>
            <a:ext cx="9906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96 gates</a:t>
            </a:r>
          </a:p>
          <a:p>
            <a:pPr algn="ctr">
              <a:spcBef>
                <a:spcPct val="50000"/>
              </a:spcBef>
            </a:pPr>
            <a:r>
              <a:rPr lang="en-US" altLang="en-US" sz="800"/>
              <a:t>6 gate delays</a:t>
            </a:r>
          </a:p>
        </p:txBody>
      </p:sp>
      <p:sp>
        <p:nvSpPr>
          <p:cNvPr id="49227" name="Text Box 75">
            <a:extLst>
              <a:ext uri="{FF2B5EF4-FFF2-40B4-BE49-F238E27FC236}">
                <a16:creationId xmlns:a16="http://schemas.microsoft.com/office/drawing/2014/main" id="{F4F5EF84-7164-4B47-AEBD-6EF6AA7F5AB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697038" y="3667125"/>
            <a:ext cx="4114800" cy="254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pipeline reg (22 bits)</a:t>
            </a:r>
          </a:p>
        </p:txBody>
      </p:sp>
      <p:sp>
        <p:nvSpPr>
          <p:cNvPr id="49338" name="Text Box 186">
            <a:extLst>
              <a:ext uri="{FF2B5EF4-FFF2-40B4-BE49-F238E27FC236}">
                <a16:creationId xmlns:a16="http://schemas.microsoft.com/office/drawing/2014/main" id="{803A46E8-073C-435B-950D-4CB2D40C5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71688"/>
            <a:ext cx="990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Total:</a:t>
            </a:r>
          </a:p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rgbClr val="0000CC"/>
                </a:solidFill>
              </a:rPr>
              <a:t>830 gates,</a:t>
            </a:r>
          </a:p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rgbClr val="0000CC"/>
                </a:solidFill>
              </a:rPr>
              <a:t>128 latches</a:t>
            </a:r>
          </a:p>
        </p:txBody>
      </p:sp>
      <p:sp>
        <p:nvSpPr>
          <p:cNvPr id="49339" name="Line 187">
            <a:extLst>
              <a:ext uri="{FF2B5EF4-FFF2-40B4-BE49-F238E27FC236}">
                <a16:creationId xmlns:a16="http://schemas.microsoft.com/office/drawing/2014/main" id="{DCF9ACA3-3A22-425D-B9C5-7F92C6217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8" y="4343400"/>
            <a:ext cx="258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40" name="Line 188">
            <a:extLst>
              <a:ext uri="{FF2B5EF4-FFF2-40B4-BE49-F238E27FC236}">
                <a16:creationId xmlns:a16="http://schemas.microsoft.com/office/drawing/2014/main" id="{3EA3BAD4-69C5-4C60-9176-4005C90539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8" y="5257800"/>
            <a:ext cx="258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41" name="Line 189">
            <a:extLst>
              <a:ext uri="{FF2B5EF4-FFF2-40B4-BE49-F238E27FC236}">
                <a16:creationId xmlns:a16="http://schemas.microsoft.com/office/drawing/2014/main" id="{72D71C05-CEAA-435E-A01B-97AA241C2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19075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43" name="Text Box 91">
            <a:extLst>
              <a:ext uri="{FF2B5EF4-FFF2-40B4-BE49-F238E27FC236}">
                <a16:creationId xmlns:a16="http://schemas.microsoft.com/office/drawing/2014/main" id="{92D5D619-03ED-4F85-A8EE-8CB1BF773F2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449638" y="3743325"/>
            <a:ext cx="4114800" cy="254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pipeline reg (38 bits)</a:t>
            </a:r>
          </a:p>
        </p:txBody>
      </p:sp>
      <p:sp>
        <p:nvSpPr>
          <p:cNvPr id="49342" name="Text Box 190">
            <a:extLst>
              <a:ext uri="{FF2B5EF4-FFF2-40B4-BE49-F238E27FC236}">
                <a16:creationId xmlns:a16="http://schemas.microsoft.com/office/drawing/2014/main" id="{0EB2E98E-E534-4397-BEF5-5188934C3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0000CC"/>
                </a:solidFill>
              </a:rPr>
              <a:t>Resolver</a:t>
            </a:r>
          </a:p>
        </p:txBody>
      </p:sp>
      <p:sp>
        <p:nvSpPr>
          <p:cNvPr id="49343" name="Text Box 191">
            <a:extLst>
              <a:ext uri="{FF2B5EF4-FFF2-40B4-BE49-F238E27FC236}">
                <a16:creationId xmlns:a16="http://schemas.microsoft.com/office/drawing/2014/main" id="{8CD3D04A-1F74-44F8-952B-3617E3B3D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867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0000CC"/>
                </a:solidFill>
              </a:rPr>
              <a:t>High-level code</a:t>
            </a:r>
          </a:p>
        </p:txBody>
      </p:sp>
      <p:sp>
        <p:nvSpPr>
          <p:cNvPr id="49344" name="Text Box 192">
            <a:extLst>
              <a:ext uri="{FF2B5EF4-FFF2-40B4-BE49-F238E27FC236}">
                <a16:creationId xmlns:a16="http://schemas.microsoft.com/office/drawing/2014/main" id="{79B4B1A5-F4FC-49F9-97F3-1EA084B89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867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0000CC"/>
                </a:solidFill>
              </a:rPr>
              <a:t>Low-level code 1</a:t>
            </a:r>
          </a:p>
        </p:txBody>
      </p:sp>
      <p:sp>
        <p:nvSpPr>
          <p:cNvPr id="49345" name="Text Box 193">
            <a:extLst>
              <a:ext uri="{FF2B5EF4-FFF2-40B4-BE49-F238E27FC236}">
                <a16:creationId xmlns:a16="http://schemas.microsoft.com/office/drawing/2014/main" id="{1CB1C1A5-D4C3-47F3-A0DE-986F6AFA0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867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0000CC"/>
                </a:solidFill>
              </a:rPr>
              <a:t>Low-level code 2</a:t>
            </a:r>
          </a:p>
        </p:txBody>
      </p:sp>
      <p:sp>
        <p:nvSpPr>
          <p:cNvPr id="49346" name="Text Box 194">
            <a:extLst>
              <a:ext uri="{FF2B5EF4-FFF2-40B4-BE49-F238E27FC236}">
                <a16:creationId xmlns:a16="http://schemas.microsoft.com/office/drawing/2014/main" id="{C56F65E6-55A0-4E5D-A31A-68FE3EACA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0960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0000CC"/>
                </a:solidFill>
              </a:rPr>
              <a:t>Routing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3">
            <a:extLst>
              <a:ext uri="{FF2B5EF4-FFF2-40B4-BE49-F238E27FC236}">
                <a16:creationId xmlns:a16="http://schemas.microsoft.com/office/drawing/2014/main" id="{CE281108-7DCF-4688-A510-E06113BBF9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669D59D9-0A2C-49FC-9F51-DFDD53EBC780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C87BBDAC-8A5C-4F12-8141-AD35FAAB9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Encoder/Decoder Implementations</a:t>
            </a:r>
          </a:p>
        </p:txBody>
      </p:sp>
      <p:graphicFrame>
        <p:nvGraphicFramePr>
          <p:cNvPr id="121096" name="Group 264">
            <a:extLst>
              <a:ext uri="{FF2B5EF4-FFF2-40B4-BE49-F238E27FC236}">
                <a16:creationId xmlns:a16="http://schemas.microsoft.com/office/drawing/2014/main" id="{295DDF73-A61E-4D86-BE62-79EF140886E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584450"/>
          <a:ext cx="8196263" cy="2444750"/>
        </p:xfrm>
        <a:graphic>
          <a:graphicData uri="http://schemas.openxmlformats.org/drawingml/2006/table">
            <a:tbl>
              <a:tblPr/>
              <a:tblGrid>
                <a:gridCol w="644525">
                  <a:extLst>
                    <a:ext uri="{9D8B030D-6E8A-4147-A177-3AD203B41FA5}">
                      <a16:colId xmlns:a16="http://schemas.microsoft.com/office/drawing/2014/main" val="2269774046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583632483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val="3552638685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1608775068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565635502"/>
                    </a:ext>
                  </a:extLst>
                </a:gridCol>
                <a:gridCol w="874712">
                  <a:extLst>
                    <a:ext uri="{9D8B030D-6E8A-4147-A177-3AD203B41FA5}">
                      <a16:colId xmlns:a16="http://schemas.microsoft.com/office/drawing/2014/main" val="4241519632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98074412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3594670910"/>
                    </a:ext>
                  </a:extLst>
                </a:gridCol>
                <a:gridCol w="890587">
                  <a:extLst>
                    <a:ext uri="{9D8B030D-6E8A-4147-A177-3AD203B41FA5}">
                      <a16:colId xmlns:a16="http://schemas.microsoft.com/office/drawing/2014/main" val="2301448431"/>
                    </a:ext>
                  </a:extLst>
                </a:gridCol>
                <a:gridCol w="890588">
                  <a:extLst>
                    <a:ext uri="{9D8B030D-6E8A-4147-A177-3AD203B41FA5}">
                      <a16:colId xmlns:a16="http://schemas.microsoft.com/office/drawing/2014/main" val="2637290868"/>
                    </a:ext>
                  </a:extLst>
                </a:gridCol>
              </a:tblGrid>
              <a:tr h="41275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Itrct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Width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Correction capability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Encoder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Decoder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Max latency/stage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379618"/>
                  </a:ext>
                </a:extLst>
              </a:tr>
              <a:tr h="412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Gates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Latches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Stages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Gates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Latches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Stages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182672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3x4c2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 bit/1 sym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856313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4x4c2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 bit/2 sym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804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724757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3x6c3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 bit/1 sym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830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500094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3x8c4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 bit/1 sym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424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1246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234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2085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7AFA5-BD10-4C46-A329-D04D1EC02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358CA8AE-E4AE-4CDC-8195-2C0E7FCD54A2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AFBB230A-E17B-458A-B241-9A2680D31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Talk Outline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7F327828-0559-4521-9F0B-5175F1364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Multi-Bit Differential Signaling (MBDS)</a:t>
            </a:r>
          </a:p>
          <a:p>
            <a:pPr lvl="1"/>
            <a:r>
              <a:rPr lang="en-US" altLang="en-US" sz="1800"/>
              <a:t>“N choose M” data encoding</a:t>
            </a:r>
          </a:p>
          <a:p>
            <a:r>
              <a:rPr lang="en-US" altLang="en-US" sz="2000"/>
              <a:t>Lightweight Hierarchical Error Control Codes (LHECC)</a:t>
            </a:r>
          </a:p>
          <a:p>
            <a:r>
              <a:rPr lang="en-US" altLang="en-US" sz="2000"/>
              <a:t>Encoder/decoder implementation</a:t>
            </a:r>
          </a:p>
          <a:p>
            <a:r>
              <a:rPr lang="en-US" altLang="en-US" sz="2000">
                <a:solidFill>
                  <a:srgbClr val="FF0000"/>
                </a:solidFill>
              </a:rPr>
              <a:t>Experimental verification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Link modeling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Noise modeling</a:t>
            </a:r>
          </a:p>
          <a:p>
            <a:r>
              <a:rPr lang="en-US" altLang="en-US" sz="2000"/>
              <a:t>Experimental results</a:t>
            </a:r>
          </a:p>
          <a:p>
            <a:r>
              <a:rPr lang="en-US" altLang="en-US" sz="2000"/>
              <a:t>Conclusion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3">
            <a:extLst>
              <a:ext uri="{FF2B5EF4-FFF2-40B4-BE49-F238E27FC236}">
                <a16:creationId xmlns:a16="http://schemas.microsoft.com/office/drawing/2014/main" id="{3FF36365-D8D6-4CB2-9FE5-F04C1BD1D5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5BDC1001-C093-4278-ADC0-3C5482F4DFE3}" type="slidenum">
              <a:rPr lang="en-US" altLang="en-US"/>
              <a:pPr/>
              <a:t>35</a:t>
            </a:fld>
            <a:endParaRPr lang="en-US" altLang="en-US"/>
          </a:p>
        </p:txBody>
      </p:sp>
      <p:graphicFrame>
        <p:nvGraphicFramePr>
          <p:cNvPr id="55474" name="Object 178">
            <a:extLst>
              <a:ext uri="{FF2B5EF4-FFF2-40B4-BE49-F238E27FC236}">
                <a16:creationId xmlns:a16="http://schemas.microsoft.com/office/drawing/2014/main" id="{BFA36D29-B564-449E-9BA4-23D5724264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1905000"/>
          <a:ext cx="7315200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211167" imgH="1600000" progId="Paint.Picture">
                  <p:embed/>
                </p:oleObj>
              </mc:Choice>
              <mc:Fallback>
                <p:oleObj name="Bitmap Image" r:id="rId2" imgW="6211167" imgH="1600000" progId="Paint.Picture">
                  <p:embed/>
                  <p:pic>
                    <p:nvPicPr>
                      <p:cNvPr id="0" name="Object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05000"/>
                        <a:ext cx="7315200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8" name="Rectangle 2">
            <a:extLst>
              <a:ext uri="{FF2B5EF4-FFF2-40B4-BE49-F238E27FC236}">
                <a16:creationId xmlns:a16="http://schemas.microsoft.com/office/drawing/2014/main" id="{985B7ED9-41A6-4259-A8EF-5F84D8322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PCB Interconnect Model</a:t>
            </a:r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33809DF3-99B0-408E-B975-48E6CF2DA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2275"/>
            <a:ext cx="1447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CC"/>
                </a:solidFill>
              </a:rPr>
              <a:t>CMOS code words in</a:t>
            </a:r>
          </a:p>
        </p:txBody>
      </p:sp>
      <p:sp>
        <p:nvSpPr>
          <p:cNvPr id="55303" name="Line 7">
            <a:extLst>
              <a:ext uri="{FF2B5EF4-FFF2-40B4-BE49-F238E27FC236}">
                <a16:creationId xmlns:a16="http://schemas.microsoft.com/office/drawing/2014/main" id="{BAB70C3D-C049-40F9-916C-54B47D2A1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2098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Text Box 8">
            <a:extLst>
              <a:ext uri="{FF2B5EF4-FFF2-40B4-BE49-F238E27FC236}">
                <a16:creationId xmlns:a16="http://schemas.microsoft.com/office/drawing/2014/main" id="{122BEAD8-9212-43E1-B47E-6250B2EC6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600200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CC"/>
                </a:solidFill>
              </a:rPr>
              <a:t>CMOS code words out</a:t>
            </a:r>
          </a:p>
        </p:txBody>
      </p:sp>
      <p:sp>
        <p:nvSpPr>
          <p:cNvPr id="55305" name="Line 9">
            <a:extLst>
              <a:ext uri="{FF2B5EF4-FFF2-40B4-BE49-F238E27FC236}">
                <a16:creationId xmlns:a16="http://schemas.microsoft.com/office/drawing/2014/main" id="{5A712155-3615-4DFD-8155-4AF1E40B4C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21336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471" name="Group 175">
            <a:extLst>
              <a:ext uri="{FF2B5EF4-FFF2-40B4-BE49-F238E27FC236}">
                <a16:creationId xmlns:a16="http://schemas.microsoft.com/office/drawing/2014/main" id="{8E7160FE-3CDB-49B6-937C-22C1B68253B4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3794125"/>
            <a:ext cx="4610100" cy="2530475"/>
            <a:chOff x="2472" y="2390"/>
            <a:chExt cx="2904" cy="1594"/>
          </a:xfrm>
        </p:grpSpPr>
        <p:sp>
          <p:nvSpPr>
            <p:cNvPr id="55438" name="AutoShape 142">
              <a:extLst>
                <a:ext uri="{FF2B5EF4-FFF2-40B4-BE49-F238E27FC236}">
                  <a16:creationId xmlns:a16="http://schemas.microsoft.com/office/drawing/2014/main" id="{FEE7A0F5-6A6B-4B8C-96C4-CAC481A505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29" y="2390"/>
              <a:ext cx="2733" cy="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39" name="Line 143">
              <a:extLst>
                <a:ext uri="{FF2B5EF4-FFF2-40B4-BE49-F238E27FC236}">
                  <a16:creationId xmlns:a16="http://schemas.microsoft.com/office/drawing/2014/main" id="{99BF7D5B-7BD4-46AD-924C-CA779146C9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5" y="2675"/>
              <a:ext cx="14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0" name="Line 144">
              <a:extLst>
                <a:ext uri="{FF2B5EF4-FFF2-40B4-BE49-F238E27FC236}">
                  <a16:creationId xmlns:a16="http://schemas.microsoft.com/office/drawing/2014/main" id="{F9D70F83-18C1-4A35-8BE0-A1C42B991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5" y="2903"/>
              <a:ext cx="14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1" name="Line 145">
              <a:extLst>
                <a:ext uri="{FF2B5EF4-FFF2-40B4-BE49-F238E27FC236}">
                  <a16:creationId xmlns:a16="http://schemas.microsoft.com/office/drawing/2014/main" id="{43EEE4CE-8173-4D90-8217-0F9FC2074B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5" y="3244"/>
              <a:ext cx="14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2" name="Line 146">
              <a:extLst>
                <a:ext uri="{FF2B5EF4-FFF2-40B4-BE49-F238E27FC236}">
                  <a16:creationId xmlns:a16="http://schemas.microsoft.com/office/drawing/2014/main" id="{79F95407-59C1-45C5-9B0E-6F31E7D7C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5" y="3472"/>
              <a:ext cx="14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3" name="Line 147">
              <a:extLst>
                <a:ext uri="{FF2B5EF4-FFF2-40B4-BE49-F238E27FC236}">
                  <a16:creationId xmlns:a16="http://schemas.microsoft.com/office/drawing/2014/main" id="{2A6103A8-18D3-4D7F-9C9A-781F2F2121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3" y="2675"/>
              <a:ext cx="57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4" name="Line 148">
              <a:extLst>
                <a:ext uri="{FF2B5EF4-FFF2-40B4-BE49-F238E27FC236}">
                  <a16:creationId xmlns:a16="http://schemas.microsoft.com/office/drawing/2014/main" id="{2823C31A-F3A7-485C-80FD-6560B69C1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3" y="2675"/>
              <a:ext cx="57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5" name="Line 149">
              <a:extLst>
                <a:ext uri="{FF2B5EF4-FFF2-40B4-BE49-F238E27FC236}">
                  <a16:creationId xmlns:a16="http://schemas.microsoft.com/office/drawing/2014/main" id="{B7519A84-675A-4CC5-8DFA-B4A36D5B7A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6" y="2675"/>
              <a:ext cx="57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6" name="Line 150">
              <a:extLst>
                <a:ext uri="{FF2B5EF4-FFF2-40B4-BE49-F238E27FC236}">
                  <a16:creationId xmlns:a16="http://schemas.microsoft.com/office/drawing/2014/main" id="{82F28E83-476E-4086-AA44-7F340A2DB7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6" y="2675"/>
              <a:ext cx="57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7" name="Line 151">
              <a:extLst>
                <a:ext uri="{FF2B5EF4-FFF2-40B4-BE49-F238E27FC236}">
                  <a16:creationId xmlns:a16="http://schemas.microsoft.com/office/drawing/2014/main" id="{911A54D1-4A3D-4D09-BB54-B147EB1E7B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9" y="3244"/>
              <a:ext cx="57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8" name="Line 152">
              <a:extLst>
                <a:ext uri="{FF2B5EF4-FFF2-40B4-BE49-F238E27FC236}">
                  <a16:creationId xmlns:a16="http://schemas.microsoft.com/office/drawing/2014/main" id="{9755AA3E-44E3-4336-AF79-C51C563A0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9" y="3244"/>
              <a:ext cx="57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9" name="Line 153">
              <a:extLst>
                <a:ext uri="{FF2B5EF4-FFF2-40B4-BE49-F238E27FC236}">
                  <a16:creationId xmlns:a16="http://schemas.microsoft.com/office/drawing/2014/main" id="{DD62852C-7844-4301-BFA3-3C0CE4ECE9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2" y="3244"/>
              <a:ext cx="57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0" name="Line 154">
              <a:extLst>
                <a:ext uri="{FF2B5EF4-FFF2-40B4-BE49-F238E27FC236}">
                  <a16:creationId xmlns:a16="http://schemas.microsoft.com/office/drawing/2014/main" id="{869AD3F3-82EC-4BFB-922D-C9378119B3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2" y="3244"/>
              <a:ext cx="57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1" name="Text Box 155">
              <a:extLst>
                <a:ext uri="{FF2B5EF4-FFF2-40B4-BE49-F238E27FC236}">
                  <a16:creationId xmlns:a16="http://schemas.microsoft.com/office/drawing/2014/main" id="{6B57F912-BE4F-4FB8-9FF9-9EFF48C40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2732"/>
              <a:ext cx="56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000" b="1">
                  <a:latin typeface="Verdana" panose="020B0604030504040204" pitchFamily="34" charset="0"/>
                </a:rPr>
                <a:t>Driver input</a:t>
              </a:r>
              <a:endParaRPr lang="en-US" altLang="en-US"/>
            </a:p>
          </p:txBody>
        </p:sp>
        <p:sp>
          <p:nvSpPr>
            <p:cNvPr id="55452" name="Text Box 156">
              <a:extLst>
                <a:ext uri="{FF2B5EF4-FFF2-40B4-BE49-F238E27FC236}">
                  <a16:creationId xmlns:a16="http://schemas.microsoft.com/office/drawing/2014/main" id="{7DA99ACA-FE91-41C8-816C-8CA67F0E0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3244"/>
              <a:ext cx="569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000" b="1">
                  <a:latin typeface="Verdana" panose="020B0604030504040204" pitchFamily="34" charset="0"/>
                </a:rPr>
                <a:t>Receiver output</a:t>
              </a:r>
              <a:endParaRPr lang="en-US" altLang="en-US"/>
            </a:p>
          </p:txBody>
        </p:sp>
        <p:sp>
          <p:nvSpPr>
            <p:cNvPr id="55453" name="Line 157">
              <a:extLst>
                <a:ext uri="{FF2B5EF4-FFF2-40B4-BE49-F238E27FC236}">
                  <a16:creationId xmlns:a16="http://schemas.microsoft.com/office/drawing/2014/main" id="{2D09AD6D-6DCE-413A-873F-A6C016F54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2" y="2675"/>
              <a:ext cx="0" cy="12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4" name="Line 158">
              <a:extLst>
                <a:ext uri="{FF2B5EF4-FFF2-40B4-BE49-F238E27FC236}">
                  <a16:creationId xmlns:a16="http://schemas.microsoft.com/office/drawing/2014/main" id="{46A08766-6D7C-4CF6-95BF-35A2D4B99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7" y="3244"/>
              <a:ext cx="0" cy="6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5" name="Line 159">
              <a:extLst>
                <a:ext uri="{FF2B5EF4-FFF2-40B4-BE49-F238E27FC236}">
                  <a16:creationId xmlns:a16="http://schemas.microsoft.com/office/drawing/2014/main" id="{3AB61F5C-46ED-45D6-B5F8-2CDA6091C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2" y="3642"/>
              <a:ext cx="4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6" name="Text Box 160">
              <a:extLst>
                <a:ext uri="{FF2B5EF4-FFF2-40B4-BE49-F238E27FC236}">
                  <a16:creationId xmlns:a16="http://schemas.microsoft.com/office/drawing/2014/main" id="{03605585-9F86-4413-AC25-3A807F6DB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7" y="2447"/>
              <a:ext cx="2220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000" b="1">
                  <a:latin typeface="Verdana" panose="020B0604030504040204" pitchFamily="34" charset="0"/>
                </a:rPr>
                <a:t>Input is sampled at midpoint</a:t>
              </a:r>
              <a:endParaRPr lang="en-US" altLang="en-US"/>
            </a:p>
          </p:txBody>
        </p:sp>
        <p:sp>
          <p:nvSpPr>
            <p:cNvPr id="55457" name="Line 161">
              <a:extLst>
                <a:ext uri="{FF2B5EF4-FFF2-40B4-BE49-F238E27FC236}">
                  <a16:creationId xmlns:a16="http://schemas.microsoft.com/office/drawing/2014/main" id="{C969CE5E-7464-470C-8A4E-6941CE176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5" y="2561"/>
              <a:ext cx="57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8" name="Text Box 162">
              <a:extLst>
                <a:ext uri="{FF2B5EF4-FFF2-40B4-BE49-F238E27FC236}">
                  <a16:creationId xmlns:a16="http://schemas.microsoft.com/office/drawing/2014/main" id="{81494BC2-787D-4716-A13F-0C196744A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6" y="3016"/>
              <a:ext cx="1480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000" b="1">
                  <a:latin typeface="Verdana" panose="020B0604030504040204" pitchFamily="34" charset="0"/>
                </a:rPr>
                <a:t>Outputs sampled at t(input) + latency</a:t>
              </a:r>
              <a:endParaRPr lang="en-US" altLang="en-US"/>
            </a:p>
          </p:txBody>
        </p:sp>
        <p:sp>
          <p:nvSpPr>
            <p:cNvPr id="55459" name="Line 163">
              <a:extLst>
                <a:ext uri="{FF2B5EF4-FFF2-40B4-BE49-F238E27FC236}">
                  <a16:creationId xmlns:a16="http://schemas.microsoft.com/office/drawing/2014/main" id="{74C3B624-48CD-4C2F-8DFD-C1F7480F44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3130"/>
              <a:ext cx="57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60" name="Line 164">
              <a:extLst>
                <a:ext uri="{FF2B5EF4-FFF2-40B4-BE49-F238E27FC236}">
                  <a16:creationId xmlns:a16="http://schemas.microsoft.com/office/drawing/2014/main" id="{53374F27-CB19-4D9E-B58D-605F6F3550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5" y="3244"/>
              <a:ext cx="57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61" name="Line 165">
              <a:extLst>
                <a:ext uri="{FF2B5EF4-FFF2-40B4-BE49-F238E27FC236}">
                  <a16:creationId xmlns:a16="http://schemas.microsoft.com/office/drawing/2014/main" id="{FF334EFC-8AA3-43C0-9097-08272043C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5" y="3244"/>
              <a:ext cx="57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62" name="Text Box 166">
              <a:extLst>
                <a:ext uri="{FF2B5EF4-FFF2-40B4-BE49-F238E27FC236}">
                  <a16:creationId xmlns:a16="http://schemas.microsoft.com/office/drawing/2014/main" id="{FBBAE0B8-DEB6-4985-982B-6E02782DC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6" y="2731"/>
              <a:ext cx="51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200" b="1">
                  <a:latin typeface="Verdana" panose="020B0604030504040204" pitchFamily="34" charset="0"/>
                </a:rPr>
                <a:t>cw</a:t>
              </a:r>
              <a:r>
                <a:rPr lang="en-US" altLang="en-US" sz="1200" b="1" baseline="-25000">
                  <a:latin typeface="Verdana" panose="020B0604030504040204" pitchFamily="34" charset="0"/>
                </a:rPr>
                <a:t>n</a:t>
              </a:r>
              <a:endParaRPr lang="en-US" altLang="en-US"/>
            </a:p>
          </p:txBody>
        </p:sp>
        <p:sp>
          <p:nvSpPr>
            <p:cNvPr id="55463" name="Text Box 167">
              <a:extLst>
                <a:ext uri="{FF2B5EF4-FFF2-40B4-BE49-F238E27FC236}">
                  <a16:creationId xmlns:a16="http://schemas.microsoft.com/office/drawing/2014/main" id="{8AF00DE6-ED18-4D9C-88FA-CC56A633D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3" y="2732"/>
              <a:ext cx="51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200" b="1">
                  <a:latin typeface="Verdana" panose="020B0604030504040204" pitchFamily="34" charset="0"/>
                </a:rPr>
                <a:t>cw</a:t>
              </a:r>
              <a:r>
                <a:rPr lang="en-US" altLang="en-US" sz="1200" b="1" baseline="-25000">
                  <a:latin typeface="Verdana" panose="020B0604030504040204" pitchFamily="34" charset="0"/>
                </a:rPr>
                <a:t>n+1</a:t>
              </a:r>
              <a:endParaRPr lang="en-US" altLang="en-US"/>
            </a:p>
          </p:txBody>
        </p:sp>
        <p:sp>
          <p:nvSpPr>
            <p:cNvPr id="55464" name="Text Box 168">
              <a:extLst>
                <a:ext uri="{FF2B5EF4-FFF2-40B4-BE49-F238E27FC236}">
                  <a16:creationId xmlns:a16="http://schemas.microsoft.com/office/drawing/2014/main" id="{2FDF23E9-7A9D-4B30-9667-45AC1CED3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" y="2732"/>
              <a:ext cx="45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200" b="1">
                  <a:latin typeface="Verdana" panose="020B0604030504040204" pitchFamily="34" charset="0"/>
                </a:rPr>
                <a:t>cw</a:t>
              </a:r>
              <a:r>
                <a:rPr lang="en-US" altLang="en-US" sz="1200" b="1" baseline="-25000">
                  <a:latin typeface="Verdana" panose="020B0604030504040204" pitchFamily="34" charset="0"/>
                </a:rPr>
                <a:t>n-1</a:t>
              </a:r>
              <a:endParaRPr lang="en-US" altLang="en-US"/>
            </a:p>
          </p:txBody>
        </p:sp>
        <p:sp>
          <p:nvSpPr>
            <p:cNvPr id="55465" name="Text Box 169">
              <a:extLst>
                <a:ext uri="{FF2B5EF4-FFF2-40B4-BE49-F238E27FC236}">
                  <a16:creationId xmlns:a16="http://schemas.microsoft.com/office/drawing/2014/main" id="{E3E2552C-9BD5-4DA0-BE41-1513737B0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301"/>
              <a:ext cx="51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200" b="1">
                  <a:latin typeface="Verdana" panose="020B0604030504040204" pitchFamily="34" charset="0"/>
                </a:rPr>
                <a:t>cw</a:t>
              </a:r>
              <a:r>
                <a:rPr lang="en-US" altLang="en-US" sz="1200" b="1" baseline="-25000">
                  <a:latin typeface="Verdana" panose="020B0604030504040204" pitchFamily="34" charset="0"/>
                </a:rPr>
                <a:t>n</a:t>
              </a:r>
              <a:endParaRPr lang="en-US" altLang="en-US"/>
            </a:p>
          </p:txBody>
        </p:sp>
        <p:sp>
          <p:nvSpPr>
            <p:cNvPr id="55466" name="Text Box 170">
              <a:extLst>
                <a:ext uri="{FF2B5EF4-FFF2-40B4-BE49-F238E27FC236}">
                  <a16:creationId xmlns:a16="http://schemas.microsoft.com/office/drawing/2014/main" id="{CD846969-8B87-4762-BDB8-9CC557800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3301"/>
              <a:ext cx="512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200" b="1">
                  <a:latin typeface="Verdana" panose="020B0604030504040204" pitchFamily="34" charset="0"/>
                </a:rPr>
                <a:t>cw</a:t>
              </a:r>
              <a:r>
                <a:rPr lang="en-US" altLang="en-US" sz="1200" b="1" baseline="-25000">
                  <a:latin typeface="Verdana" panose="020B0604030504040204" pitchFamily="34" charset="0"/>
                </a:rPr>
                <a:t>n+1</a:t>
              </a:r>
              <a:endParaRPr lang="en-US" altLang="en-US"/>
            </a:p>
          </p:txBody>
        </p:sp>
        <p:sp>
          <p:nvSpPr>
            <p:cNvPr id="55467" name="Text Box 171">
              <a:extLst>
                <a:ext uri="{FF2B5EF4-FFF2-40B4-BE49-F238E27FC236}">
                  <a16:creationId xmlns:a16="http://schemas.microsoft.com/office/drawing/2014/main" id="{34B141D6-5CC9-45AE-BA8D-29830C203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1" y="3301"/>
              <a:ext cx="55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200" b="1">
                  <a:latin typeface="Verdana" panose="020B0604030504040204" pitchFamily="34" charset="0"/>
                </a:rPr>
                <a:t>cw</a:t>
              </a:r>
              <a:r>
                <a:rPr lang="en-US" altLang="en-US" sz="1200" b="1" baseline="-25000">
                  <a:latin typeface="Verdana" panose="020B0604030504040204" pitchFamily="34" charset="0"/>
                </a:rPr>
                <a:t>n-1</a:t>
              </a:r>
              <a:endParaRPr lang="en-US" altLang="en-US"/>
            </a:p>
          </p:txBody>
        </p:sp>
        <p:sp>
          <p:nvSpPr>
            <p:cNvPr id="55468" name="Text Box 172">
              <a:extLst>
                <a:ext uri="{FF2B5EF4-FFF2-40B4-BE49-F238E27FC236}">
                  <a16:creationId xmlns:a16="http://schemas.microsoft.com/office/drawing/2014/main" id="{4FA57631-C91E-4AE7-A58F-D3B531D16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8" y="3642"/>
              <a:ext cx="512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000" b="1">
                  <a:latin typeface="Verdana" panose="020B0604030504040204" pitchFamily="34" charset="0"/>
                </a:rPr>
                <a:t>latency</a:t>
              </a:r>
              <a:endParaRPr lang="en-US" altLang="en-US"/>
            </a:p>
          </p:txBody>
        </p:sp>
      </p:grpSp>
      <p:sp>
        <p:nvSpPr>
          <p:cNvPr id="55469" name="Text Box 173">
            <a:extLst>
              <a:ext uri="{FF2B5EF4-FFF2-40B4-BE49-F238E27FC236}">
                <a16:creationId xmlns:a16="http://schemas.microsoft.com/office/drawing/2014/main" id="{1709ED8E-D9B0-44EB-A54F-27E8221E7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43400"/>
            <a:ext cx="3429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0000CC"/>
                </a:solidFill>
              </a:rPr>
              <a:t>Replicated for each channel forming the interconnect</a:t>
            </a:r>
          </a:p>
        </p:txBody>
      </p:sp>
      <p:sp>
        <p:nvSpPr>
          <p:cNvPr id="55470" name="Text Box 174">
            <a:extLst>
              <a:ext uri="{FF2B5EF4-FFF2-40B4-BE49-F238E27FC236}">
                <a16:creationId xmlns:a16="http://schemas.microsoft.com/office/drawing/2014/main" id="{80824FFB-6BCD-4F3C-969E-AF84943BA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600200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0000CC"/>
                </a:solidFill>
              </a:rPr>
              <a:t>Single MBDS channel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Number Placeholder 3">
            <a:extLst>
              <a:ext uri="{FF2B5EF4-FFF2-40B4-BE49-F238E27FC236}">
                <a16:creationId xmlns:a16="http://schemas.microsoft.com/office/drawing/2014/main" id="{5FE80353-CE9B-4538-8EEB-DE2AE9EBE7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E4FD9DC1-17DA-454C-AD62-F581F5CCC26E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0393FF66-17CC-477F-A37E-516C24FBF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Driver/Receiver Modeling</a:t>
            </a:r>
          </a:p>
        </p:txBody>
      </p:sp>
      <p:grpSp>
        <p:nvGrpSpPr>
          <p:cNvPr id="56330" name="Group 10">
            <a:extLst>
              <a:ext uri="{FF2B5EF4-FFF2-40B4-BE49-F238E27FC236}">
                <a16:creationId xmlns:a16="http://schemas.microsoft.com/office/drawing/2014/main" id="{E87B3E02-5286-4FAF-878C-432659282DC4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424238"/>
            <a:ext cx="4572000" cy="2900362"/>
            <a:chOff x="6144" y="744"/>
            <a:chExt cx="3168" cy="2010"/>
          </a:xfrm>
        </p:grpSpPr>
        <p:grpSp>
          <p:nvGrpSpPr>
            <p:cNvPr id="56331" name="Group 11">
              <a:extLst>
                <a:ext uri="{FF2B5EF4-FFF2-40B4-BE49-F238E27FC236}">
                  <a16:creationId xmlns:a16="http://schemas.microsoft.com/office/drawing/2014/main" id="{CB745FBF-A8B3-42F3-9DAE-863E5F570F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6" y="1240"/>
              <a:ext cx="208" cy="403"/>
              <a:chOff x="1008" y="960"/>
              <a:chExt cx="192" cy="336"/>
            </a:xfrm>
          </p:grpSpPr>
          <p:sp>
            <p:nvSpPr>
              <p:cNvPr id="56332" name="Line 12">
                <a:extLst>
                  <a:ext uri="{FF2B5EF4-FFF2-40B4-BE49-F238E27FC236}">
                    <a16:creationId xmlns:a16="http://schemas.microsoft.com/office/drawing/2014/main" id="{1452219F-36A5-48A6-8320-79E33617F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9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3" name="Line 13">
                <a:extLst>
                  <a:ext uri="{FF2B5EF4-FFF2-40B4-BE49-F238E27FC236}">
                    <a16:creationId xmlns:a16="http://schemas.microsoft.com/office/drawing/2014/main" id="{915B29F0-8F1D-4659-8B5D-D1A53A627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10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4" name="Line 14">
                <a:extLst>
                  <a:ext uri="{FF2B5EF4-FFF2-40B4-BE49-F238E27FC236}">
                    <a16:creationId xmlns:a16="http://schemas.microsoft.com/office/drawing/2014/main" id="{3CFD0C0E-C06C-4610-961F-5D744C7D8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0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5" name="Line 15">
                <a:extLst>
                  <a:ext uri="{FF2B5EF4-FFF2-40B4-BE49-F238E27FC236}">
                    <a16:creationId xmlns:a16="http://schemas.microsoft.com/office/drawing/2014/main" id="{107ED80D-3D6D-496C-9331-8C8804677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2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6" name="Line 16">
                <a:extLst>
                  <a:ext uri="{FF2B5EF4-FFF2-40B4-BE49-F238E27FC236}">
                    <a16:creationId xmlns:a16="http://schemas.microsoft.com/office/drawing/2014/main" id="{A57E8E53-5C49-4E17-858F-455C71F2B1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7" name="Line 17">
                <a:extLst>
                  <a:ext uri="{FF2B5EF4-FFF2-40B4-BE49-F238E27FC236}">
                    <a16:creationId xmlns:a16="http://schemas.microsoft.com/office/drawing/2014/main" id="{33625DA2-68B4-40E8-A269-DDD7ECBC5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0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8" name="Oval 18">
                <a:extLst>
                  <a:ext uri="{FF2B5EF4-FFF2-40B4-BE49-F238E27FC236}">
                    <a16:creationId xmlns:a16="http://schemas.microsoft.com/office/drawing/2014/main" id="{C4BEDFBA-863F-4C10-8C18-4C5C1AAA6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39" name="Group 19">
              <a:extLst>
                <a:ext uri="{FF2B5EF4-FFF2-40B4-BE49-F238E27FC236}">
                  <a16:creationId xmlns:a16="http://schemas.microsoft.com/office/drawing/2014/main" id="{18AB8C37-3A45-4600-B69A-ABEBBB6764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19" y="1240"/>
              <a:ext cx="208" cy="403"/>
              <a:chOff x="1008" y="960"/>
              <a:chExt cx="192" cy="336"/>
            </a:xfrm>
          </p:grpSpPr>
          <p:sp>
            <p:nvSpPr>
              <p:cNvPr id="56340" name="Line 20">
                <a:extLst>
                  <a:ext uri="{FF2B5EF4-FFF2-40B4-BE49-F238E27FC236}">
                    <a16:creationId xmlns:a16="http://schemas.microsoft.com/office/drawing/2014/main" id="{7B0661FE-2ACF-480B-8FC9-56F58256EB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9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1" name="Line 21">
                <a:extLst>
                  <a:ext uri="{FF2B5EF4-FFF2-40B4-BE49-F238E27FC236}">
                    <a16:creationId xmlns:a16="http://schemas.microsoft.com/office/drawing/2014/main" id="{BAE7FD32-F1A5-4406-97DA-D8E6A501E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10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2" name="Line 22">
                <a:extLst>
                  <a:ext uri="{FF2B5EF4-FFF2-40B4-BE49-F238E27FC236}">
                    <a16:creationId xmlns:a16="http://schemas.microsoft.com/office/drawing/2014/main" id="{2EAF520F-D432-4548-8C8C-3A670FC18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0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3" name="Line 23">
                <a:extLst>
                  <a:ext uri="{FF2B5EF4-FFF2-40B4-BE49-F238E27FC236}">
                    <a16:creationId xmlns:a16="http://schemas.microsoft.com/office/drawing/2014/main" id="{29676ED4-D4C6-4AED-90AC-31DD89BEF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2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4" name="Line 24">
                <a:extLst>
                  <a:ext uri="{FF2B5EF4-FFF2-40B4-BE49-F238E27FC236}">
                    <a16:creationId xmlns:a16="http://schemas.microsoft.com/office/drawing/2014/main" id="{5D832801-AC31-4D97-9E26-A4ACAC8CB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5" name="Line 25">
                <a:extLst>
                  <a:ext uri="{FF2B5EF4-FFF2-40B4-BE49-F238E27FC236}">
                    <a16:creationId xmlns:a16="http://schemas.microsoft.com/office/drawing/2014/main" id="{021979F0-9F5C-4C7C-9137-9FDC6DAC3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0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6" name="Oval 26">
                <a:extLst>
                  <a:ext uri="{FF2B5EF4-FFF2-40B4-BE49-F238E27FC236}">
                    <a16:creationId xmlns:a16="http://schemas.microsoft.com/office/drawing/2014/main" id="{508FD5EE-812A-4AEC-9B07-6EB9D749C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47" name="Group 27">
              <a:extLst>
                <a:ext uri="{FF2B5EF4-FFF2-40B4-BE49-F238E27FC236}">
                  <a16:creationId xmlns:a16="http://schemas.microsoft.com/office/drawing/2014/main" id="{803C9A06-DAD9-4597-A900-99F811A901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8" y="1758"/>
              <a:ext cx="156" cy="402"/>
              <a:chOff x="1488" y="1824"/>
              <a:chExt cx="144" cy="336"/>
            </a:xfrm>
          </p:grpSpPr>
          <p:sp>
            <p:nvSpPr>
              <p:cNvPr id="56348" name="Line 28">
                <a:extLst>
                  <a:ext uri="{FF2B5EF4-FFF2-40B4-BE49-F238E27FC236}">
                    <a16:creationId xmlns:a16="http://schemas.microsoft.com/office/drawing/2014/main" id="{3BF16397-09D6-4726-B447-FB389F639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8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9" name="Line 29">
                <a:extLst>
                  <a:ext uri="{FF2B5EF4-FFF2-40B4-BE49-F238E27FC236}">
                    <a16:creationId xmlns:a16="http://schemas.microsoft.com/office/drawing/2014/main" id="{F12D6204-8DFE-4883-9240-C8C317BF0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0" name="Line 30">
                <a:extLst>
                  <a:ext uri="{FF2B5EF4-FFF2-40B4-BE49-F238E27FC236}">
                    <a16:creationId xmlns:a16="http://schemas.microsoft.com/office/drawing/2014/main" id="{4F04751C-805C-4D1F-B4A9-B7D83D3F8E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19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1" name="Line 31">
                <a:extLst>
                  <a:ext uri="{FF2B5EF4-FFF2-40B4-BE49-F238E27FC236}">
                    <a16:creationId xmlns:a16="http://schemas.microsoft.com/office/drawing/2014/main" id="{3E0F182F-736D-4875-8004-C3C916912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2" name="Line 32">
                <a:extLst>
                  <a:ext uri="{FF2B5EF4-FFF2-40B4-BE49-F238E27FC236}">
                    <a16:creationId xmlns:a16="http://schemas.microsoft.com/office/drawing/2014/main" id="{119F599D-1447-4B17-A672-80245BF745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3" name="Line 33">
                <a:extLst>
                  <a:ext uri="{FF2B5EF4-FFF2-40B4-BE49-F238E27FC236}">
                    <a16:creationId xmlns:a16="http://schemas.microsoft.com/office/drawing/2014/main" id="{458A9B30-C8EA-4E13-9BD5-4B32A4CF4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19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354" name="Group 34">
              <a:extLst>
                <a:ext uri="{FF2B5EF4-FFF2-40B4-BE49-F238E27FC236}">
                  <a16:creationId xmlns:a16="http://schemas.microsoft.com/office/drawing/2014/main" id="{24244B60-5ADF-4D81-94AC-84B9BCF889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1" y="1758"/>
              <a:ext cx="156" cy="402"/>
              <a:chOff x="1488" y="1824"/>
              <a:chExt cx="144" cy="336"/>
            </a:xfrm>
          </p:grpSpPr>
          <p:sp>
            <p:nvSpPr>
              <p:cNvPr id="56355" name="Line 35">
                <a:extLst>
                  <a:ext uri="{FF2B5EF4-FFF2-40B4-BE49-F238E27FC236}">
                    <a16:creationId xmlns:a16="http://schemas.microsoft.com/office/drawing/2014/main" id="{E0BD7DBA-70BC-4EA7-BA5F-9D0C4089B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8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6" name="Line 36">
                <a:extLst>
                  <a:ext uri="{FF2B5EF4-FFF2-40B4-BE49-F238E27FC236}">
                    <a16:creationId xmlns:a16="http://schemas.microsoft.com/office/drawing/2014/main" id="{5D9B5A8A-114F-4AA1-AE35-12E84322B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7" name="Line 37">
                <a:extLst>
                  <a:ext uri="{FF2B5EF4-FFF2-40B4-BE49-F238E27FC236}">
                    <a16:creationId xmlns:a16="http://schemas.microsoft.com/office/drawing/2014/main" id="{A284BC9E-6BA5-4981-B5DC-058FF49D4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19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8" name="Line 38">
                <a:extLst>
                  <a:ext uri="{FF2B5EF4-FFF2-40B4-BE49-F238E27FC236}">
                    <a16:creationId xmlns:a16="http://schemas.microsoft.com/office/drawing/2014/main" id="{C80731A0-8EF1-41D2-B4F7-E47ADD3723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9" name="Line 39">
                <a:extLst>
                  <a:ext uri="{FF2B5EF4-FFF2-40B4-BE49-F238E27FC236}">
                    <a16:creationId xmlns:a16="http://schemas.microsoft.com/office/drawing/2014/main" id="{F9693F38-EBCB-4A93-8329-A934CE435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0" name="Line 40">
                <a:extLst>
                  <a:ext uri="{FF2B5EF4-FFF2-40B4-BE49-F238E27FC236}">
                    <a16:creationId xmlns:a16="http://schemas.microsoft.com/office/drawing/2014/main" id="{6DA3325C-9E16-49A4-9A4E-12569E895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19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61" name="Line 41">
              <a:extLst>
                <a:ext uri="{FF2B5EF4-FFF2-40B4-BE49-F238E27FC236}">
                  <a16:creationId xmlns:a16="http://schemas.microsoft.com/office/drawing/2014/main" id="{9A858C2F-4173-477E-8EF5-4D39F5F8AF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4" y="1643"/>
              <a:ext cx="1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2" name="Line 42">
              <a:extLst>
                <a:ext uri="{FF2B5EF4-FFF2-40B4-BE49-F238E27FC236}">
                  <a16:creationId xmlns:a16="http://schemas.microsoft.com/office/drawing/2014/main" id="{DE6F7BB0-8F27-44B6-8AFD-C181008F51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7" y="1643"/>
              <a:ext cx="1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3" name="Line 43">
              <a:extLst>
                <a:ext uri="{FF2B5EF4-FFF2-40B4-BE49-F238E27FC236}">
                  <a16:creationId xmlns:a16="http://schemas.microsoft.com/office/drawing/2014/main" id="{DBE09BAB-F5F9-4DC0-8D14-194C67C1D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4" y="1442"/>
              <a:ext cx="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4" name="Line 44">
              <a:extLst>
                <a:ext uri="{FF2B5EF4-FFF2-40B4-BE49-F238E27FC236}">
                  <a16:creationId xmlns:a16="http://schemas.microsoft.com/office/drawing/2014/main" id="{A05CB154-67D7-44DB-8E7B-8E6B3AC758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4" y="1959"/>
              <a:ext cx="10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5" name="Line 45">
              <a:extLst>
                <a:ext uri="{FF2B5EF4-FFF2-40B4-BE49-F238E27FC236}">
                  <a16:creationId xmlns:a16="http://schemas.microsoft.com/office/drawing/2014/main" id="{5AA99EB7-C17C-46BB-851A-43C022B7B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8" y="1959"/>
              <a:ext cx="10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6" name="Line 46">
              <a:extLst>
                <a:ext uri="{FF2B5EF4-FFF2-40B4-BE49-F238E27FC236}">
                  <a16:creationId xmlns:a16="http://schemas.microsoft.com/office/drawing/2014/main" id="{13B34289-7F99-4804-B5F8-EEF5FD0C92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4" y="1442"/>
              <a:ext cx="2" cy="5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7" name="Line 47">
              <a:extLst>
                <a:ext uri="{FF2B5EF4-FFF2-40B4-BE49-F238E27FC236}">
                  <a16:creationId xmlns:a16="http://schemas.microsoft.com/office/drawing/2014/main" id="{0132F0E3-2E7E-4DC2-90F0-14BCEFD8C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8" y="1442"/>
              <a:ext cx="1" cy="5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8" name="Line 48">
              <a:extLst>
                <a:ext uri="{FF2B5EF4-FFF2-40B4-BE49-F238E27FC236}">
                  <a16:creationId xmlns:a16="http://schemas.microsoft.com/office/drawing/2014/main" id="{30896FC5-2CDC-404E-A870-D455486BE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8" y="1442"/>
              <a:ext cx="5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369" name="Group 49">
              <a:extLst>
                <a:ext uri="{FF2B5EF4-FFF2-40B4-BE49-F238E27FC236}">
                  <a16:creationId xmlns:a16="http://schemas.microsoft.com/office/drawing/2014/main" id="{81536B10-BC77-4A1D-8D0F-F125804108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76" y="1236"/>
              <a:ext cx="208" cy="403"/>
              <a:chOff x="1008" y="960"/>
              <a:chExt cx="192" cy="336"/>
            </a:xfrm>
          </p:grpSpPr>
          <p:sp>
            <p:nvSpPr>
              <p:cNvPr id="56370" name="Line 50">
                <a:extLst>
                  <a:ext uri="{FF2B5EF4-FFF2-40B4-BE49-F238E27FC236}">
                    <a16:creationId xmlns:a16="http://schemas.microsoft.com/office/drawing/2014/main" id="{59C444DD-1A82-4872-AC4E-EC0E47F077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9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1" name="Line 51">
                <a:extLst>
                  <a:ext uri="{FF2B5EF4-FFF2-40B4-BE49-F238E27FC236}">
                    <a16:creationId xmlns:a16="http://schemas.microsoft.com/office/drawing/2014/main" id="{D351FBAA-444F-46C1-B329-F764FC0C8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10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2" name="Line 52">
                <a:extLst>
                  <a:ext uri="{FF2B5EF4-FFF2-40B4-BE49-F238E27FC236}">
                    <a16:creationId xmlns:a16="http://schemas.microsoft.com/office/drawing/2014/main" id="{601DBA70-21B7-4282-9A4E-812A7125CB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0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3" name="Line 53">
                <a:extLst>
                  <a:ext uri="{FF2B5EF4-FFF2-40B4-BE49-F238E27FC236}">
                    <a16:creationId xmlns:a16="http://schemas.microsoft.com/office/drawing/2014/main" id="{C5EB5DBA-590F-47F9-AD65-ED7B7F2DC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2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4" name="Line 54">
                <a:extLst>
                  <a:ext uri="{FF2B5EF4-FFF2-40B4-BE49-F238E27FC236}">
                    <a16:creationId xmlns:a16="http://schemas.microsoft.com/office/drawing/2014/main" id="{BA16771E-3961-40AD-BA34-7147F87E9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5" name="Line 55">
                <a:extLst>
                  <a:ext uri="{FF2B5EF4-FFF2-40B4-BE49-F238E27FC236}">
                    <a16:creationId xmlns:a16="http://schemas.microsoft.com/office/drawing/2014/main" id="{84DEB198-E0E0-4FC8-A48E-1D7AD4B9F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0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6" name="Oval 56">
                <a:extLst>
                  <a:ext uri="{FF2B5EF4-FFF2-40B4-BE49-F238E27FC236}">
                    <a16:creationId xmlns:a16="http://schemas.microsoft.com/office/drawing/2014/main" id="{6AEB7E9C-BEC5-4C1C-BB96-99E149E8B2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77" name="Group 57">
              <a:extLst>
                <a:ext uri="{FF2B5EF4-FFF2-40B4-BE49-F238E27FC236}">
                  <a16:creationId xmlns:a16="http://schemas.microsoft.com/office/drawing/2014/main" id="{C635DC7E-B564-406D-8645-6CE25232E6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39" y="1236"/>
              <a:ext cx="208" cy="403"/>
              <a:chOff x="1008" y="960"/>
              <a:chExt cx="192" cy="336"/>
            </a:xfrm>
          </p:grpSpPr>
          <p:sp>
            <p:nvSpPr>
              <p:cNvPr id="56378" name="Line 58">
                <a:extLst>
                  <a:ext uri="{FF2B5EF4-FFF2-40B4-BE49-F238E27FC236}">
                    <a16:creationId xmlns:a16="http://schemas.microsoft.com/office/drawing/2014/main" id="{C75B6556-10AF-47C0-B7BA-C0EE4F625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9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9" name="Line 59">
                <a:extLst>
                  <a:ext uri="{FF2B5EF4-FFF2-40B4-BE49-F238E27FC236}">
                    <a16:creationId xmlns:a16="http://schemas.microsoft.com/office/drawing/2014/main" id="{27DDC980-AD8A-43F5-A43B-97073F5105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10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0" name="Line 60">
                <a:extLst>
                  <a:ext uri="{FF2B5EF4-FFF2-40B4-BE49-F238E27FC236}">
                    <a16:creationId xmlns:a16="http://schemas.microsoft.com/office/drawing/2014/main" id="{58F635EF-B3B7-4318-96E0-CA728B1B2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0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1" name="Line 61">
                <a:extLst>
                  <a:ext uri="{FF2B5EF4-FFF2-40B4-BE49-F238E27FC236}">
                    <a16:creationId xmlns:a16="http://schemas.microsoft.com/office/drawing/2014/main" id="{06D10638-8917-4FFE-869D-7413410F2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2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2" name="Line 62">
                <a:extLst>
                  <a:ext uri="{FF2B5EF4-FFF2-40B4-BE49-F238E27FC236}">
                    <a16:creationId xmlns:a16="http://schemas.microsoft.com/office/drawing/2014/main" id="{D1A4E557-8366-4B41-93EC-E8869295F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3" name="Line 63">
                <a:extLst>
                  <a:ext uri="{FF2B5EF4-FFF2-40B4-BE49-F238E27FC236}">
                    <a16:creationId xmlns:a16="http://schemas.microsoft.com/office/drawing/2014/main" id="{01A47668-9365-4250-BBFF-004602815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0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4" name="Oval 64">
                <a:extLst>
                  <a:ext uri="{FF2B5EF4-FFF2-40B4-BE49-F238E27FC236}">
                    <a16:creationId xmlns:a16="http://schemas.microsoft.com/office/drawing/2014/main" id="{4FB1B1E3-E77C-45C6-B575-3DD93DA09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85" name="Group 65">
              <a:extLst>
                <a:ext uri="{FF2B5EF4-FFF2-40B4-BE49-F238E27FC236}">
                  <a16:creationId xmlns:a16="http://schemas.microsoft.com/office/drawing/2014/main" id="{4CC6A6A3-6315-4556-89BF-BED394EB2A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8" y="1754"/>
              <a:ext cx="156" cy="402"/>
              <a:chOff x="1488" y="1824"/>
              <a:chExt cx="144" cy="336"/>
            </a:xfrm>
          </p:grpSpPr>
          <p:sp>
            <p:nvSpPr>
              <p:cNvPr id="56386" name="Line 66">
                <a:extLst>
                  <a:ext uri="{FF2B5EF4-FFF2-40B4-BE49-F238E27FC236}">
                    <a16:creationId xmlns:a16="http://schemas.microsoft.com/office/drawing/2014/main" id="{2D234B8E-1D80-4E63-BCEF-578C397E6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8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7" name="Line 67">
                <a:extLst>
                  <a:ext uri="{FF2B5EF4-FFF2-40B4-BE49-F238E27FC236}">
                    <a16:creationId xmlns:a16="http://schemas.microsoft.com/office/drawing/2014/main" id="{66971FDE-FA3C-46BA-82AE-355F850EC3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8" name="Line 68">
                <a:extLst>
                  <a:ext uri="{FF2B5EF4-FFF2-40B4-BE49-F238E27FC236}">
                    <a16:creationId xmlns:a16="http://schemas.microsoft.com/office/drawing/2014/main" id="{4F5113CD-A8C4-4F00-A610-D84F3C214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19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9" name="Line 69">
                <a:extLst>
                  <a:ext uri="{FF2B5EF4-FFF2-40B4-BE49-F238E27FC236}">
                    <a16:creationId xmlns:a16="http://schemas.microsoft.com/office/drawing/2014/main" id="{D432AD68-EB0A-488B-8B1B-6D1622BC7B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0" name="Line 70">
                <a:extLst>
                  <a:ext uri="{FF2B5EF4-FFF2-40B4-BE49-F238E27FC236}">
                    <a16:creationId xmlns:a16="http://schemas.microsoft.com/office/drawing/2014/main" id="{17A0225F-C904-4CAF-A793-209B5A69F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1" name="Line 71">
                <a:extLst>
                  <a:ext uri="{FF2B5EF4-FFF2-40B4-BE49-F238E27FC236}">
                    <a16:creationId xmlns:a16="http://schemas.microsoft.com/office/drawing/2014/main" id="{82F18284-332C-4C28-B684-3D81234F7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19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392" name="Group 72">
              <a:extLst>
                <a:ext uri="{FF2B5EF4-FFF2-40B4-BE49-F238E27FC236}">
                  <a16:creationId xmlns:a16="http://schemas.microsoft.com/office/drawing/2014/main" id="{C2D73E23-0795-496A-BD95-5727361CC0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91" y="1754"/>
              <a:ext cx="156" cy="402"/>
              <a:chOff x="1488" y="1824"/>
              <a:chExt cx="144" cy="336"/>
            </a:xfrm>
          </p:grpSpPr>
          <p:sp>
            <p:nvSpPr>
              <p:cNvPr id="56393" name="Line 73">
                <a:extLst>
                  <a:ext uri="{FF2B5EF4-FFF2-40B4-BE49-F238E27FC236}">
                    <a16:creationId xmlns:a16="http://schemas.microsoft.com/office/drawing/2014/main" id="{BFD2A5CA-4EDE-4283-92B2-815FBBF13B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8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4" name="Line 74">
                <a:extLst>
                  <a:ext uri="{FF2B5EF4-FFF2-40B4-BE49-F238E27FC236}">
                    <a16:creationId xmlns:a16="http://schemas.microsoft.com/office/drawing/2014/main" id="{C767AEC6-289A-4223-A044-5D8EAD767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5" name="Line 75">
                <a:extLst>
                  <a:ext uri="{FF2B5EF4-FFF2-40B4-BE49-F238E27FC236}">
                    <a16:creationId xmlns:a16="http://schemas.microsoft.com/office/drawing/2014/main" id="{739FC4F8-52E2-45B2-970D-E0432136E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19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6" name="Line 76">
                <a:extLst>
                  <a:ext uri="{FF2B5EF4-FFF2-40B4-BE49-F238E27FC236}">
                    <a16:creationId xmlns:a16="http://schemas.microsoft.com/office/drawing/2014/main" id="{2C97F1DC-D167-4397-8985-19F8A347C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7" name="Line 77">
                <a:extLst>
                  <a:ext uri="{FF2B5EF4-FFF2-40B4-BE49-F238E27FC236}">
                    <a16:creationId xmlns:a16="http://schemas.microsoft.com/office/drawing/2014/main" id="{EB1EC3BB-08C3-415E-800E-9EEDF4F13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8" name="Line 78">
                <a:extLst>
                  <a:ext uri="{FF2B5EF4-FFF2-40B4-BE49-F238E27FC236}">
                    <a16:creationId xmlns:a16="http://schemas.microsoft.com/office/drawing/2014/main" id="{8C2463E0-E304-47C3-B9A9-C663C9670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19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99" name="Line 79">
              <a:extLst>
                <a:ext uri="{FF2B5EF4-FFF2-40B4-BE49-F238E27FC236}">
                  <a16:creationId xmlns:a16="http://schemas.microsoft.com/office/drawing/2014/main" id="{991F364D-35C6-471B-A8DC-288F04FA91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4" y="1639"/>
              <a:ext cx="1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0" name="Line 80">
              <a:extLst>
                <a:ext uri="{FF2B5EF4-FFF2-40B4-BE49-F238E27FC236}">
                  <a16:creationId xmlns:a16="http://schemas.microsoft.com/office/drawing/2014/main" id="{863A2088-26F5-4537-8A49-A445D958F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7" y="1639"/>
              <a:ext cx="1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1" name="Line 81">
              <a:extLst>
                <a:ext uri="{FF2B5EF4-FFF2-40B4-BE49-F238E27FC236}">
                  <a16:creationId xmlns:a16="http://schemas.microsoft.com/office/drawing/2014/main" id="{EE85ED27-D3F4-4517-9E18-BF234482F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4" y="1438"/>
              <a:ext cx="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2" name="Line 82">
              <a:extLst>
                <a:ext uri="{FF2B5EF4-FFF2-40B4-BE49-F238E27FC236}">
                  <a16:creationId xmlns:a16="http://schemas.microsoft.com/office/drawing/2014/main" id="{A96F0087-2944-444D-836E-7A8116722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4" y="1955"/>
              <a:ext cx="10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3" name="Line 83">
              <a:extLst>
                <a:ext uri="{FF2B5EF4-FFF2-40B4-BE49-F238E27FC236}">
                  <a16:creationId xmlns:a16="http://schemas.microsoft.com/office/drawing/2014/main" id="{F9F3E1DF-799F-4E99-B476-EAF5C34EF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8" y="1955"/>
              <a:ext cx="10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4" name="Line 84">
              <a:extLst>
                <a:ext uri="{FF2B5EF4-FFF2-40B4-BE49-F238E27FC236}">
                  <a16:creationId xmlns:a16="http://schemas.microsoft.com/office/drawing/2014/main" id="{6FA81A26-D6BE-42DD-BE4E-C90CB488D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4" y="1438"/>
              <a:ext cx="2" cy="5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5" name="Line 85">
              <a:extLst>
                <a:ext uri="{FF2B5EF4-FFF2-40B4-BE49-F238E27FC236}">
                  <a16:creationId xmlns:a16="http://schemas.microsoft.com/office/drawing/2014/main" id="{932E378B-D1DF-40C9-8088-FC00709E1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8" y="1438"/>
              <a:ext cx="1" cy="5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6" name="Line 86">
              <a:extLst>
                <a:ext uri="{FF2B5EF4-FFF2-40B4-BE49-F238E27FC236}">
                  <a16:creationId xmlns:a16="http://schemas.microsoft.com/office/drawing/2014/main" id="{4515DF5E-E176-43BC-82A8-EFC0B0AB6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8" y="1438"/>
              <a:ext cx="5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7" name="Line 87">
              <a:extLst>
                <a:ext uri="{FF2B5EF4-FFF2-40B4-BE49-F238E27FC236}">
                  <a16:creationId xmlns:a16="http://schemas.microsoft.com/office/drawing/2014/main" id="{BF0E1504-BE94-4180-9543-25FD3DB0B1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64" y="1584"/>
              <a:ext cx="5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8" name="Line 88">
              <a:extLst>
                <a:ext uri="{FF2B5EF4-FFF2-40B4-BE49-F238E27FC236}">
                  <a16:creationId xmlns:a16="http://schemas.microsoft.com/office/drawing/2014/main" id="{CF141837-E0E4-4E3C-8779-CC82B29471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80" y="1656"/>
              <a:ext cx="8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9" name="Line 89">
              <a:extLst>
                <a:ext uri="{FF2B5EF4-FFF2-40B4-BE49-F238E27FC236}">
                  <a16:creationId xmlns:a16="http://schemas.microsoft.com/office/drawing/2014/main" id="{2B028FE4-EEF5-4FD8-9047-E85BECC5B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76" y="1726"/>
              <a:ext cx="1248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0" name="Line 90">
              <a:extLst>
                <a:ext uri="{FF2B5EF4-FFF2-40B4-BE49-F238E27FC236}">
                  <a16:creationId xmlns:a16="http://schemas.microsoft.com/office/drawing/2014/main" id="{83447DF7-00E7-4F5E-93C9-AFB3B2AB09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76" y="1812"/>
              <a:ext cx="1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1" name="Line 91">
              <a:extLst>
                <a:ext uri="{FF2B5EF4-FFF2-40B4-BE49-F238E27FC236}">
                  <a16:creationId xmlns:a16="http://schemas.microsoft.com/office/drawing/2014/main" id="{E56733A5-4CB2-4349-84F5-B570FEEC1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" y="1584"/>
              <a:ext cx="13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2" name="Line 92">
              <a:extLst>
                <a:ext uri="{FF2B5EF4-FFF2-40B4-BE49-F238E27FC236}">
                  <a16:creationId xmlns:a16="http://schemas.microsoft.com/office/drawing/2014/main" id="{486E4B19-1B75-4411-BDBB-8B3F7363B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2" y="1656"/>
              <a:ext cx="1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3" name="Line 93">
              <a:extLst>
                <a:ext uri="{FF2B5EF4-FFF2-40B4-BE49-F238E27FC236}">
                  <a16:creationId xmlns:a16="http://schemas.microsoft.com/office/drawing/2014/main" id="{97A0196D-1769-41BA-B1FB-AF72DC113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2" y="1734"/>
              <a:ext cx="6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4" name="Line 94">
              <a:extLst>
                <a:ext uri="{FF2B5EF4-FFF2-40B4-BE49-F238E27FC236}">
                  <a16:creationId xmlns:a16="http://schemas.microsoft.com/office/drawing/2014/main" id="{B821F873-07F7-4BBF-B9F1-53F5B870D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2" y="1812"/>
              <a:ext cx="2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15" name="Group 95">
              <a:extLst>
                <a:ext uri="{FF2B5EF4-FFF2-40B4-BE49-F238E27FC236}">
                  <a16:creationId xmlns:a16="http://schemas.microsoft.com/office/drawing/2014/main" id="{247E7CF9-D248-431F-8D20-E5F22905D7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2" y="845"/>
              <a:ext cx="200" cy="387"/>
              <a:chOff x="1008" y="960"/>
              <a:chExt cx="192" cy="336"/>
            </a:xfrm>
          </p:grpSpPr>
          <p:sp>
            <p:nvSpPr>
              <p:cNvPr id="56416" name="Line 96">
                <a:extLst>
                  <a:ext uri="{FF2B5EF4-FFF2-40B4-BE49-F238E27FC236}">
                    <a16:creationId xmlns:a16="http://schemas.microsoft.com/office/drawing/2014/main" id="{7D8C97E3-BE82-4D44-AD04-DB6885C41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9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7" name="Line 97">
                <a:extLst>
                  <a:ext uri="{FF2B5EF4-FFF2-40B4-BE49-F238E27FC236}">
                    <a16:creationId xmlns:a16="http://schemas.microsoft.com/office/drawing/2014/main" id="{5CF0C300-2F23-4DF5-B180-EC8D89BB3E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10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8" name="Line 98">
                <a:extLst>
                  <a:ext uri="{FF2B5EF4-FFF2-40B4-BE49-F238E27FC236}">
                    <a16:creationId xmlns:a16="http://schemas.microsoft.com/office/drawing/2014/main" id="{1E8F9010-B6D9-4FB5-A91C-35D355B07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0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9" name="Line 99">
                <a:extLst>
                  <a:ext uri="{FF2B5EF4-FFF2-40B4-BE49-F238E27FC236}">
                    <a16:creationId xmlns:a16="http://schemas.microsoft.com/office/drawing/2014/main" id="{C6C4EAD8-5C06-4640-8701-218C46F00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2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0" name="Line 100">
                <a:extLst>
                  <a:ext uri="{FF2B5EF4-FFF2-40B4-BE49-F238E27FC236}">
                    <a16:creationId xmlns:a16="http://schemas.microsoft.com/office/drawing/2014/main" id="{EE3BE002-0736-4663-86CC-1251C6E9B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1" name="Line 101">
                <a:extLst>
                  <a:ext uri="{FF2B5EF4-FFF2-40B4-BE49-F238E27FC236}">
                    <a16:creationId xmlns:a16="http://schemas.microsoft.com/office/drawing/2014/main" id="{19D3DD6F-64EA-43AD-A352-4C908B147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0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2" name="Oval 102">
                <a:extLst>
                  <a:ext uri="{FF2B5EF4-FFF2-40B4-BE49-F238E27FC236}">
                    <a16:creationId xmlns:a16="http://schemas.microsoft.com/office/drawing/2014/main" id="{63FF6E7A-D85D-4B07-9508-43602D429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423" name="Group 103">
              <a:extLst>
                <a:ext uri="{FF2B5EF4-FFF2-40B4-BE49-F238E27FC236}">
                  <a16:creationId xmlns:a16="http://schemas.microsoft.com/office/drawing/2014/main" id="{4745ECF8-9316-497C-AB03-E115B70190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2" y="845"/>
              <a:ext cx="200" cy="387"/>
              <a:chOff x="1008" y="960"/>
              <a:chExt cx="192" cy="336"/>
            </a:xfrm>
          </p:grpSpPr>
          <p:sp>
            <p:nvSpPr>
              <p:cNvPr id="56424" name="Line 104">
                <a:extLst>
                  <a:ext uri="{FF2B5EF4-FFF2-40B4-BE49-F238E27FC236}">
                    <a16:creationId xmlns:a16="http://schemas.microsoft.com/office/drawing/2014/main" id="{D782CA5B-4AAF-45C5-B9B4-1663573FA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9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5" name="Line 105">
                <a:extLst>
                  <a:ext uri="{FF2B5EF4-FFF2-40B4-BE49-F238E27FC236}">
                    <a16:creationId xmlns:a16="http://schemas.microsoft.com/office/drawing/2014/main" id="{C0441024-6D15-4473-BA36-F7BB3A6977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10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6" name="Line 106">
                <a:extLst>
                  <a:ext uri="{FF2B5EF4-FFF2-40B4-BE49-F238E27FC236}">
                    <a16:creationId xmlns:a16="http://schemas.microsoft.com/office/drawing/2014/main" id="{70423EEB-1817-4274-9959-54AC8F331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0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7" name="Line 107">
                <a:extLst>
                  <a:ext uri="{FF2B5EF4-FFF2-40B4-BE49-F238E27FC236}">
                    <a16:creationId xmlns:a16="http://schemas.microsoft.com/office/drawing/2014/main" id="{5A10A29B-2301-4212-BBBC-4522FDEE65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2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8" name="Line 108">
                <a:extLst>
                  <a:ext uri="{FF2B5EF4-FFF2-40B4-BE49-F238E27FC236}">
                    <a16:creationId xmlns:a16="http://schemas.microsoft.com/office/drawing/2014/main" id="{151CCB7C-57DB-4465-89CF-20844DAC0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9" name="Line 109">
                <a:extLst>
                  <a:ext uri="{FF2B5EF4-FFF2-40B4-BE49-F238E27FC236}">
                    <a16:creationId xmlns:a16="http://schemas.microsoft.com/office/drawing/2014/main" id="{C82FA81F-CAA7-420A-866C-53D4C7D47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0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0" name="Oval 110">
                <a:extLst>
                  <a:ext uri="{FF2B5EF4-FFF2-40B4-BE49-F238E27FC236}">
                    <a16:creationId xmlns:a16="http://schemas.microsoft.com/office/drawing/2014/main" id="{9AA219C7-68B3-4EFF-93F7-02FE8AF43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431" name="Group 111">
              <a:extLst>
                <a:ext uri="{FF2B5EF4-FFF2-40B4-BE49-F238E27FC236}">
                  <a16:creationId xmlns:a16="http://schemas.microsoft.com/office/drawing/2014/main" id="{1362AA0B-1A65-46F5-A210-9C9FFC78F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1" y="845"/>
              <a:ext cx="201" cy="387"/>
              <a:chOff x="1008" y="960"/>
              <a:chExt cx="192" cy="336"/>
            </a:xfrm>
          </p:grpSpPr>
          <p:sp>
            <p:nvSpPr>
              <p:cNvPr id="56432" name="Line 112">
                <a:extLst>
                  <a:ext uri="{FF2B5EF4-FFF2-40B4-BE49-F238E27FC236}">
                    <a16:creationId xmlns:a16="http://schemas.microsoft.com/office/drawing/2014/main" id="{0051FA89-CD6B-466D-AE48-C72F6BAF1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9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3" name="Line 113">
                <a:extLst>
                  <a:ext uri="{FF2B5EF4-FFF2-40B4-BE49-F238E27FC236}">
                    <a16:creationId xmlns:a16="http://schemas.microsoft.com/office/drawing/2014/main" id="{B838F92A-C55B-4E0D-AE65-CB9BA0FCF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10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4" name="Line 114">
                <a:extLst>
                  <a:ext uri="{FF2B5EF4-FFF2-40B4-BE49-F238E27FC236}">
                    <a16:creationId xmlns:a16="http://schemas.microsoft.com/office/drawing/2014/main" id="{EB77F523-ABC0-4FF1-A3BC-A99D065D1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0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5" name="Line 115">
                <a:extLst>
                  <a:ext uri="{FF2B5EF4-FFF2-40B4-BE49-F238E27FC236}">
                    <a16:creationId xmlns:a16="http://schemas.microsoft.com/office/drawing/2014/main" id="{BE20C927-2723-49F6-B461-DE2B585ED6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2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6" name="Line 116">
                <a:extLst>
                  <a:ext uri="{FF2B5EF4-FFF2-40B4-BE49-F238E27FC236}">
                    <a16:creationId xmlns:a16="http://schemas.microsoft.com/office/drawing/2014/main" id="{E39EE1D4-9CDA-4D40-99EB-93B71E264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7" name="Line 117">
                <a:extLst>
                  <a:ext uri="{FF2B5EF4-FFF2-40B4-BE49-F238E27FC236}">
                    <a16:creationId xmlns:a16="http://schemas.microsoft.com/office/drawing/2014/main" id="{78297E39-9D5E-4C19-B6CD-452EE282E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0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8" name="Oval 118">
                <a:extLst>
                  <a:ext uri="{FF2B5EF4-FFF2-40B4-BE49-F238E27FC236}">
                    <a16:creationId xmlns:a16="http://schemas.microsoft.com/office/drawing/2014/main" id="{BCF4D556-64A6-4945-B826-633673F51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439" name="Line 119">
              <a:extLst>
                <a:ext uri="{FF2B5EF4-FFF2-40B4-BE49-F238E27FC236}">
                  <a16:creationId xmlns:a16="http://schemas.microsoft.com/office/drawing/2014/main" id="{8EE46FD2-A289-4B9A-B13E-C697EEEFA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2" y="845"/>
              <a:ext cx="3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0" name="Line 120">
              <a:extLst>
                <a:ext uri="{FF2B5EF4-FFF2-40B4-BE49-F238E27FC236}">
                  <a16:creationId xmlns:a16="http://schemas.microsoft.com/office/drawing/2014/main" id="{24497E0C-9652-499A-B65E-68531DE6C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3" y="1045"/>
              <a:ext cx="1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1" name="Line 121">
              <a:extLst>
                <a:ext uri="{FF2B5EF4-FFF2-40B4-BE49-F238E27FC236}">
                  <a16:creationId xmlns:a16="http://schemas.microsoft.com/office/drawing/2014/main" id="{8A0B7F0F-4178-418C-9A39-3E4FF89C8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3" y="1329"/>
              <a:ext cx="29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42" name="Group 122">
              <a:extLst>
                <a:ext uri="{FF2B5EF4-FFF2-40B4-BE49-F238E27FC236}">
                  <a16:creationId xmlns:a16="http://schemas.microsoft.com/office/drawing/2014/main" id="{11AABA48-5244-40D6-9401-F4866A30A0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22" y="2160"/>
              <a:ext cx="150" cy="388"/>
              <a:chOff x="1488" y="1824"/>
              <a:chExt cx="144" cy="336"/>
            </a:xfrm>
          </p:grpSpPr>
          <p:sp>
            <p:nvSpPr>
              <p:cNvPr id="56443" name="Line 123">
                <a:extLst>
                  <a:ext uri="{FF2B5EF4-FFF2-40B4-BE49-F238E27FC236}">
                    <a16:creationId xmlns:a16="http://schemas.microsoft.com/office/drawing/2014/main" id="{27AA0D80-0C21-4CD1-8B40-1177361AB8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8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4" name="Line 124">
                <a:extLst>
                  <a:ext uri="{FF2B5EF4-FFF2-40B4-BE49-F238E27FC236}">
                    <a16:creationId xmlns:a16="http://schemas.microsoft.com/office/drawing/2014/main" id="{B76CA174-5915-4B36-8036-FF2A81AAF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5" name="Line 125">
                <a:extLst>
                  <a:ext uri="{FF2B5EF4-FFF2-40B4-BE49-F238E27FC236}">
                    <a16:creationId xmlns:a16="http://schemas.microsoft.com/office/drawing/2014/main" id="{E4D58088-B092-4E8E-AB23-591794C21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19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6" name="Line 126">
                <a:extLst>
                  <a:ext uri="{FF2B5EF4-FFF2-40B4-BE49-F238E27FC236}">
                    <a16:creationId xmlns:a16="http://schemas.microsoft.com/office/drawing/2014/main" id="{F49F2506-CA40-4606-AB81-72B0AE3CB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7" name="Line 127">
                <a:extLst>
                  <a:ext uri="{FF2B5EF4-FFF2-40B4-BE49-F238E27FC236}">
                    <a16:creationId xmlns:a16="http://schemas.microsoft.com/office/drawing/2014/main" id="{4530CF55-0C00-4A26-B5B3-688282EDE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8" name="Line 128">
                <a:extLst>
                  <a:ext uri="{FF2B5EF4-FFF2-40B4-BE49-F238E27FC236}">
                    <a16:creationId xmlns:a16="http://schemas.microsoft.com/office/drawing/2014/main" id="{480A968E-4F8F-4602-BCD0-0571D3A50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19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449" name="Group 129">
              <a:extLst>
                <a:ext uri="{FF2B5EF4-FFF2-40B4-BE49-F238E27FC236}">
                  <a16:creationId xmlns:a16="http://schemas.microsoft.com/office/drawing/2014/main" id="{6C19164A-B0E7-4605-A8C2-C44CAB2863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1" y="2160"/>
              <a:ext cx="151" cy="388"/>
              <a:chOff x="1488" y="1824"/>
              <a:chExt cx="144" cy="336"/>
            </a:xfrm>
          </p:grpSpPr>
          <p:sp>
            <p:nvSpPr>
              <p:cNvPr id="56450" name="Line 130">
                <a:extLst>
                  <a:ext uri="{FF2B5EF4-FFF2-40B4-BE49-F238E27FC236}">
                    <a16:creationId xmlns:a16="http://schemas.microsoft.com/office/drawing/2014/main" id="{7E9740AC-8EAF-4323-B982-EF3D838B9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8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1" name="Line 131">
                <a:extLst>
                  <a:ext uri="{FF2B5EF4-FFF2-40B4-BE49-F238E27FC236}">
                    <a16:creationId xmlns:a16="http://schemas.microsoft.com/office/drawing/2014/main" id="{B2BA7EBA-665D-41F1-96D4-7CB836C34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2" name="Line 132">
                <a:extLst>
                  <a:ext uri="{FF2B5EF4-FFF2-40B4-BE49-F238E27FC236}">
                    <a16:creationId xmlns:a16="http://schemas.microsoft.com/office/drawing/2014/main" id="{05071DA5-B518-4825-8CCD-27D8B3D4A5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19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3" name="Line 133">
                <a:extLst>
                  <a:ext uri="{FF2B5EF4-FFF2-40B4-BE49-F238E27FC236}">
                    <a16:creationId xmlns:a16="http://schemas.microsoft.com/office/drawing/2014/main" id="{38BD1794-699D-4F8D-9922-7CC4DB158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4" name="Line 134">
                <a:extLst>
                  <a:ext uri="{FF2B5EF4-FFF2-40B4-BE49-F238E27FC236}">
                    <a16:creationId xmlns:a16="http://schemas.microsoft.com/office/drawing/2014/main" id="{2CD13EAA-A63B-49A1-B88B-DD4174A843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5" name="Line 135">
                <a:extLst>
                  <a:ext uri="{FF2B5EF4-FFF2-40B4-BE49-F238E27FC236}">
                    <a16:creationId xmlns:a16="http://schemas.microsoft.com/office/drawing/2014/main" id="{5A9F0496-D00F-45A8-A39C-D59349C142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19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456" name="Group 136">
              <a:extLst>
                <a:ext uri="{FF2B5EF4-FFF2-40B4-BE49-F238E27FC236}">
                  <a16:creationId xmlns:a16="http://schemas.microsoft.com/office/drawing/2014/main" id="{8448EEF4-76B0-4BA2-83CC-3CC01257EA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72" y="2160"/>
              <a:ext cx="150" cy="388"/>
              <a:chOff x="1488" y="1824"/>
              <a:chExt cx="144" cy="336"/>
            </a:xfrm>
          </p:grpSpPr>
          <p:sp>
            <p:nvSpPr>
              <p:cNvPr id="56457" name="Line 137">
                <a:extLst>
                  <a:ext uri="{FF2B5EF4-FFF2-40B4-BE49-F238E27FC236}">
                    <a16:creationId xmlns:a16="http://schemas.microsoft.com/office/drawing/2014/main" id="{43DDC899-3606-488C-B2D5-B8AABEE44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8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8" name="Line 138">
                <a:extLst>
                  <a:ext uri="{FF2B5EF4-FFF2-40B4-BE49-F238E27FC236}">
                    <a16:creationId xmlns:a16="http://schemas.microsoft.com/office/drawing/2014/main" id="{968776E4-0953-4739-B164-F7896D772C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9" name="Line 139">
                <a:extLst>
                  <a:ext uri="{FF2B5EF4-FFF2-40B4-BE49-F238E27FC236}">
                    <a16:creationId xmlns:a16="http://schemas.microsoft.com/office/drawing/2014/main" id="{28C5A638-AC45-4C52-B374-9978511FE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19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0" name="Line 140">
                <a:extLst>
                  <a:ext uri="{FF2B5EF4-FFF2-40B4-BE49-F238E27FC236}">
                    <a16:creationId xmlns:a16="http://schemas.microsoft.com/office/drawing/2014/main" id="{35502CFB-67B0-4F53-8196-1E62C83B1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1" name="Line 141">
                <a:extLst>
                  <a:ext uri="{FF2B5EF4-FFF2-40B4-BE49-F238E27FC236}">
                    <a16:creationId xmlns:a16="http://schemas.microsoft.com/office/drawing/2014/main" id="{7A75FE92-03E8-4FE7-99F8-573195B9D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2" name="Line 142">
                <a:extLst>
                  <a:ext uri="{FF2B5EF4-FFF2-40B4-BE49-F238E27FC236}">
                    <a16:creationId xmlns:a16="http://schemas.microsoft.com/office/drawing/2014/main" id="{63010260-4D21-4C49-98D0-C86B503AD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19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63" name="Line 143">
              <a:extLst>
                <a:ext uri="{FF2B5EF4-FFF2-40B4-BE49-F238E27FC236}">
                  <a16:creationId xmlns:a16="http://schemas.microsoft.com/office/drawing/2014/main" id="{5E530482-6E0D-465A-92A9-B2131C537F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22" y="2549"/>
              <a:ext cx="3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64" name="Text Box 144">
              <a:extLst>
                <a:ext uri="{FF2B5EF4-FFF2-40B4-BE49-F238E27FC236}">
                  <a16:creationId xmlns:a16="http://schemas.microsoft.com/office/drawing/2014/main" id="{2D7DBF8E-94C5-4A18-B0B3-3B1AF4294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" y="2255"/>
              <a:ext cx="44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000"/>
                <a:t>Bias input</a:t>
              </a:r>
              <a:endParaRPr lang="en-US" altLang="en-US"/>
            </a:p>
          </p:txBody>
        </p:sp>
        <p:sp>
          <p:nvSpPr>
            <p:cNvPr id="56465" name="Line 145">
              <a:extLst>
                <a:ext uri="{FF2B5EF4-FFF2-40B4-BE49-F238E27FC236}">
                  <a16:creationId xmlns:a16="http://schemas.microsoft.com/office/drawing/2014/main" id="{7D2CBD42-2071-4D21-8F2D-3555B9C26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0" y="1236"/>
              <a:ext cx="0" cy="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66" name="Line 146">
              <a:extLst>
                <a:ext uri="{FF2B5EF4-FFF2-40B4-BE49-F238E27FC236}">
                  <a16:creationId xmlns:a16="http://schemas.microsoft.com/office/drawing/2014/main" id="{F8B55DC3-4E2C-4A3E-9E98-4275984CD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2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67" name="Line 147">
              <a:extLst>
                <a:ext uri="{FF2B5EF4-FFF2-40B4-BE49-F238E27FC236}">
                  <a16:creationId xmlns:a16="http://schemas.microsoft.com/office/drawing/2014/main" id="{555A3F34-95CA-4987-A8D7-AF4F7E12C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4" y="2352"/>
              <a:ext cx="3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68" name="Line 148">
              <a:extLst>
                <a:ext uri="{FF2B5EF4-FFF2-40B4-BE49-F238E27FC236}">
                  <a16:creationId xmlns:a16="http://schemas.microsoft.com/office/drawing/2014/main" id="{73085BEC-4B47-405B-84D4-78FC7EAE5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0" y="2352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69" name="Line 149">
              <a:extLst>
                <a:ext uri="{FF2B5EF4-FFF2-40B4-BE49-F238E27FC236}">
                  <a16:creationId xmlns:a16="http://schemas.microsoft.com/office/drawing/2014/main" id="{9CF695FF-6015-4E41-B944-89881DF54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0" y="103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0" name="Line 150">
              <a:extLst>
                <a:ext uri="{FF2B5EF4-FFF2-40B4-BE49-F238E27FC236}">
                  <a16:creationId xmlns:a16="http://schemas.microsoft.com/office/drawing/2014/main" id="{C288125F-41CC-4FEB-B517-60FC0716B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8" y="103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1" name="Line 151">
              <a:extLst>
                <a:ext uri="{FF2B5EF4-FFF2-40B4-BE49-F238E27FC236}">
                  <a16:creationId xmlns:a16="http://schemas.microsoft.com/office/drawing/2014/main" id="{89431AAD-A59E-4B59-A039-9E7585ECC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0" y="103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2" name="Line 152">
              <a:extLst>
                <a:ext uri="{FF2B5EF4-FFF2-40B4-BE49-F238E27FC236}">
                  <a16:creationId xmlns:a16="http://schemas.microsoft.com/office/drawing/2014/main" id="{0D0C262A-FB30-458E-B58D-4EF67D8E0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" y="1236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3" name="Line 153">
              <a:extLst>
                <a:ext uri="{FF2B5EF4-FFF2-40B4-BE49-F238E27FC236}">
                  <a16:creationId xmlns:a16="http://schemas.microsoft.com/office/drawing/2014/main" id="{6F4A7D14-4B9B-4AE7-9C4B-A3C4F72957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8" y="1236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4" name="Line 154">
              <a:extLst>
                <a:ext uri="{FF2B5EF4-FFF2-40B4-BE49-F238E27FC236}">
                  <a16:creationId xmlns:a16="http://schemas.microsoft.com/office/drawing/2014/main" id="{3670D887-378A-47FC-9E05-C1AFFDFE5F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2" y="1236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5" name="Line 155">
              <a:extLst>
                <a:ext uri="{FF2B5EF4-FFF2-40B4-BE49-F238E27FC236}">
                  <a16:creationId xmlns:a16="http://schemas.microsoft.com/office/drawing/2014/main" id="{583A1DB2-F233-4703-9D1D-52A01F80E7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" y="2160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6" name="Line 156">
              <a:extLst>
                <a:ext uri="{FF2B5EF4-FFF2-40B4-BE49-F238E27FC236}">
                  <a16:creationId xmlns:a16="http://schemas.microsoft.com/office/drawing/2014/main" id="{B5967008-46C7-49A3-92AD-0684E6549F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8" y="2160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7" name="Line 157">
              <a:extLst>
                <a:ext uri="{FF2B5EF4-FFF2-40B4-BE49-F238E27FC236}">
                  <a16:creationId xmlns:a16="http://schemas.microsoft.com/office/drawing/2014/main" id="{6B7AB2D0-385C-4125-9128-255090F09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2" y="2160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8" name="AutoShape 158">
              <a:extLst>
                <a:ext uri="{FF2B5EF4-FFF2-40B4-BE49-F238E27FC236}">
                  <a16:creationId xmlns:a16="http://schemas.microsoft.com/office/drawing/2014/main" id="{8AA78D04-281E-484F-84C3-0901BFB2312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960" y="2640"/>
              <a:ext cx="148" cy="114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79" name="Line 159">
              <a:extLst>
                <a:ext uri="{FF2B5EF4-FFF2-40B4-BE49-F238E27FC236}">
                  <a16:creationId xmlns:a16="http://schemas.microsoft.com/office/drawing/2014/main" id="{C6AEC98B-488F-4A88-AE01-819AF20B83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0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0" name="Line 160">
              <a:extLst>
                <a:ext uri="{FF2B5EF4-FFF2-40B4-BE49-F238E27FC236}">
                  <a16:creationId xmlns:a16="http://schemas.microsoft.com/office/drawing/2014/main" id="{778921DC-70FC-4BD5-8DF7-C46BEDDA39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20" y="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1" name="Line 161">
              <a:extLst>
                <a:ext uri="{FF2B5EF4-FFF2-40B4-BE49-F238E27FC236}">
                  <a16:creationId xmlns:a16="http://schemas.microsoft.com/office/drawing/2014/main" id="{D22E6358-020B-41A7-9CB2-F99E855F0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8" y="7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2" name="Text Box 162">
              <a:extLst>
                <a:ext uri="{FF2B5EF4-FFF2-40B4-BE49-F238E27FC236}">
                  <a16:creationId xmlns:a16="http://schemas.microsoft.com/office/drawing/2014/main" id="{1C3FE06B-330C-4345-B6DC-6B6FB2D9B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4" y="1585"/>
              <a:ext cx="44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000"/>
                <a:t>4c2 input</a:t>
              </a:r>
              <a:endParaRPr lang="en-US" altLang="en-US"/>
            </a:p>
          </p:txBody>
        </p:sp>
        <p:sp>
          <p:nvSpPr>
            <p:cNvPr id="56483" name="Text Box 163">
              <a:extLst>
                <a:ext uri="{FF2B5EF4-FFF2-40B4-BE49-F238E27FC236}">
                  <a16:creationId xmlns:a16="http://schemas.microsoft.com/office/drawing/2014/main" id="{FEF5DBB9-F2CC-4F09-984C-EB4F16129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" y="1574"/>
              <a:ext cx="62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000"/>
                <a:t>4c2 output</a:t>
              </a:r>
              <a:endParaRPr lang="en-US" altLang="en-US"/>
            </a:p>
          </p:txBody>
        </p:sp>
        <p:sp>
          <p:nvSpPr>
            <p:cNvPr id="56484" name="Line 164">
              <a:extLst>
                <a:ext uri="{FF2B5EF4-FFF2-40B4-BE49-F238E27FC236}">
                  <a16:creationId xmlns:a16="http://schemas.microsoft.com/office/drawing/2014/main" id="{6D3B9CF5-3AE8-4AF9-8100-EC8F59C0ED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44" y="25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5" name="Line 165">
              <a:extLst>
                <a:ext uri="{FF2B5EF4-FFF2-40B4-BE49-F238E27FC236}">
                  <a16:creationId xmlns:a16="http://schemas.microsoft.com/office/drawing/2014/main" id="{B014F067-9F4D-497C-ADAE-82EDDA72F4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8" y="84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6488" name="Picture 168">
            <a:extLst>
              <a:ext uri="{FF2B5EF4-FFF2-40B4-BE49-F238E27FC236}">
                <a16:creationId xmlns:a16="http://schemas.microsoft.com/office/drawing/2014/main" id="{AC3BBA3D-4B8B-4493-BA70-2CA6C4F0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16325"/>
            <a:ext cx="3657600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489" name="Text Box 169">
            <a:extLst>
              <a:ext uri="{FF2B5EF4-FFF2-40B4-BE49-F238E27FC236}">
                <a16:creationId xmlns:a16="http://schemas.microsoft.com/office/drawing/2014/main" id="{567857D8-9F32-43E8-81C3-7072F301B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352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rgbClr val="0000CC"/>
                </a:solidFill>
              </a:rPr>
              <a:t>MOSFET models from TSMC .18 um PDK</a:t>
            </a:r>
          </a:p>
        </p:txBody>
      </p:sp>
      <p:sp>
        <p:nvSpPr>
          <p:cNvPr id="56490" name="Text Box 170">
            <a:extLst>
              <a:ext uri="{FF2B5EF4-FFF2-40B4-BE49-F238E27FC236}">
                <a16:creationId xmlns:a16="http://schemas.microsoft.com/office/drawing/2014/main" id="{83DB5A99-C13C-4451-AD69-A72E3DC8D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638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rgbClr val="0000CC"/>
                </a:solidFill>
              </a:rPr>
              <a:t>Bias current = 7.5 mA mean-abs current per leg</a:t>
            </a:r>
          </a:p>
        </p:txBody>
      </p:sp>
      <p:sp>
        <p:nvSpPr>
          <p:cNvPr id="56491" name="Text Box 171">
            <a:extLst>
              <a:ext uri="{FF2B5EF4-FFF2-40B4-BE49-F238E27FC236}">
                <a16:creationId xmlns:a16="http://schemas.microsoft.com/office/drawing/2014/main" id="{23F79D4A-1089-4D11-ADFC-C33A91FA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814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Driver circuit</a:t>
            </a:r>
          </a:p>
        </p:txBody>
      </p:sp>
      <p:sp>
        <p:nvSpPr>
          <p:cNvPr id="56492" name="Text Box 172">
            <a:extLst>
              <a:ext uri="{FF2B5EF4-FFF2-40B4-BE49-F238E27FC236}">
                <a16:creationId xmlns:a16="http://schemas.microsoft.com/office/drawing/2014/main" id="{5AF2A217-C98D-4256-9E09-951ABE9E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581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00CC"/>
                </a:solidFill>
              </a:rPr>
              <a:t>Receiver circuit</a:t>
            </a:r>
          </a:p>
        </p:txBody>
      </p:sp>
      <p:graphicFrame>
        <p:nvGraphicFramePr>
          <p:cNvPr id="56494" name="Object 174">
            <a:extLst>
              <a:ext uri="{FF2B5EF4-FFF2-40B4-BE49-F238E27FC236}">
                <a16:creationId xmlns:a16="http://schemas.microsoft.com/office/drawing/2014/main" id="{2BE74CA3-61E2-4771-9886-2D8A1A52F0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1524000"/>
          <a:ext cx="6934200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211167" imgH="1600000" progId="Paint.Picture">
                  <p:embed/>
                </p:oleObj>
              </mc:Choice>
              <mc:Fallback>
                <p:oleObj name="Bitmap Image" r:id="rId3" imgW="6211167" imgH="1600000" progId="Paint.Picture">
                  <p:embed/>
                  <p:pic>
                    <p:nvPicPr>
                      <p:cNvPr id="0" name="Object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524000"/>
                        <a:ext cx="6934200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495" name="Text Box 175">
            <a:extLst>
              <a:ext uri="{FF2B5EF4-FFF2-40B4-BE49-F238E27FC236}">
                <a16:creationId xmlns:a16="http://schemas.microsoft.com/office/drawing/2014/main" id="{19B4E321-1D43-4E18-9723-FC4A047B3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056188"/>
            <a:ext cx="12192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>
                <a:solidFill>
                  <a:srgbClr val="0000CC"/>
                </a:solidFill>
              </a:rPr>
              <a:t>source:  Stefan Hirsch, Hans-Jörg Pfleiderer, “CMOS receiver circuits for high-speed data transmission according to LVDS-standard,” Proceedings of SPIE Vol. 5117 (2003).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470CBC0E-9DE3-46AA-8E87-030E902579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6EB1F39E-6ECC-4F5D-83A8-F183F87E4AF1}" type="slidenum">
              <a:rPr lang="en-US" altLang="en-US"/>
              <a:pPr/>
              <a:t>37</a:t>
            </a:fld>
            <a:endParaRPr lang="en-US" altLang="en-US"/>
          </a:p>
        </p:txBody>
      </p:sp>
      <p:graphicFrame>
        <p:nvGraphicFramePr>
          <p:cNvPr id="54295" name="Object 23">
            <a:extLst>
              <a:ext uri="{FF2B5EF4-FFF2-40B4-BE49-F238E27FC236}">
                <a16:creationId xmlns:a16="http://schemas.microsoft.com/office/drawing/2014/main" id="{DF423633-C1DE-4C3D-AB5B-D131693E1C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1546225"/>
          <a:ext cx="7010400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211167" imgH="1600000" progId="Paint.Picture">
                  <p:embed/>
                </p:oleObj>
              </mc:Choice>
              <mc:Fallback>
                <p:oleObj name="Bitmap Image" r:id="rId2" imgW="6211167" imgH="1600000" progId="Paint.Picture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46225"/>
                        <a:ext cx="7010400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4" name="Rectangle 2">
            <a:extLst>
              <a:ext uri="{FF2B5EF4-FFF2-40B4-BE49-F238E27FC236}">
                <a16:creationId xmlns:a16="http://schemas.microsoft.com/office/drawing/2014/main" id="{65F3505B-1DC6-4283-AB00-51FFEE21C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Package Modeling</a:t>
            </a:r>
          </a:p>
        </p:txBody>
      </p:sp>
      <p:grpSp>
        <p:nvGrpSpPr>
          <p:cNvPr id="54282" name="Group 10">
            <a:extLst>
              <a:ext uri="{FF2B5EF4-FFF2-40B4-BE49-F238E27FC236}">
                <a16:creationId xmlns:a16="http://schemas.microsoft.com/office/drawing/2014/main" id="{F5F2611D-E1E9-4D5A-BD5B-8CBFF94D3A3D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654300"/>
            <a:ext cx="8991600" cy="3746500"/>
            <a:chOff x="0" y="1440"/>
            <a:chExt cx="5760" cy="2400"/>
          </a:xfrm>
        </p:grpSpPr>
        <p:sp>
          <p:nvSpPr>
            <p:cNvPr id="54283" name="Line 11">
              <a:extLst>
                <a:ext uri="{FF2B5EF4-FFF2-40B4-BE49-F238E27FC236}">
                  <a16:creationId xmlns:a16="http://schemas.microsoft.com/office/drawing/2014/main" id="{57860005-037E-48FB-9617-38E8825C68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" y="1440"/>
              <a:ext cx="158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4" name="Line 12">
              <a:extLst>
                <a:ext uri="{FF2B5EF4-FFF2-40B4-BE49-F238E27FC236}">
                  <a16:creationId xmlns:a16="http://schemas.microsoft.com/office/drawing/2014/main" id="{88667099-B4CD-4E92-9CA5-DA828C0AF3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440"/>
              <a:ext cx="336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5" name="Line 13">
              <a:extLst>
                <a:ext uri="{FF2B5EF4-FFF2-40B4-BE49-F238E27FC236}">
                  <a16:creationId xmlns:a16="http://schemas.microsoft.com/office/drawing/2014/main" id="{6EF27E97-66E2-4517-A29E-0889D41723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" y="1440"/>
              <a:ext cx="3696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6" name="Line 14">
              <a:extLst>
                <a:ext uri="{FF2B5EF4-FFF2-40B4-BE49-F238E27FC236}">
                  <a16:creationId xmlns:a16="http://schemas.microsoft.com/office/drawing/2014/main" id="{46BA2B5A-E212-4DFA-B4A1-08938AA77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440"/>
              <a:ext cx="120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4287" name="Object 15">
              <a:extLst>
                <a:ext uri="{FF2B5EF4-FFF2-40B4-BE49-F238E27FC236}">
                  <a16:creationId xmlns:a16="http://schemas.microsoft.com/office/drawing/2014/main" id="{62349ADB-1C57-46BE-82FE-6A8CC2919C8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0" y="2393"/>
            <a:ext cx="5760" cy="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4" imgW="10155067" imgH="1704762" progId="Paint.Picture">
                    <p:embed/>
                  </p:oleObj>
                </mc:Choice>
                <mc:Fallback>
                  <p:oleObj name="Bitmap Image" r:id="rId4" imgW="10155067" imgH="1704762" progId="Paint.Picture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393"/>
                          <a:ext cx="5760" cy="9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288" name="AutoShape 16">
              <a:extLst>
                <a:ext uri="{FF2B5EF4-FFF2-40B4-BE49-F238E27FC236}">
                  <a16:creationId xmlns:a16="http://schemas.microsoft.com/office/drawing/2014/main" id="{8C58DD41-675A-4B81-81DA-A8174B12EB3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648" y="3000"/>
              <a:ext cx="144" cy="576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9" name="Text Box 17">
              <a:extLst>
                <a:ext uri="{FF2B5EF4-FFF2-40B4-BE49-F238E27FC236}">
                  <a16:creationId xmlns:a16="http://schemas.microsoft.com/office/drawing/2014/main" id="{35DF295C-EB65-413B-8A82-4A67F7DDF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408"/>
              <a:ext cx="1008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000">
                  <a:solidFill>
                    <a:srgbClr val="0000CC"/>
                  </a:solidFill>
                  <a:latin typeface="Verdana" panose="020B0604030504040204" pitchFamily="34" charset="0"/>
                </a:rPr>
                <a:t>solder bump model</a:t>
              </a:r>
            </a:p>
          </p:txBody>
        </p:sp>
        <p:sp>
          <p:nvSpPr>
            <p:cNvPr id="54290" name="AutoShape 18">
              <a:extLst>
                <a:ext uri="{FF2B5EF4-FFF2-40B4-BE49-F238E27FC236}">
                  <a16:creationId xmlns:a16="http://schemas.microsoft.com/office/drawing/2014/main" id="{24AAE23D-B6C1-4E7C-AB67-3573648EF61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736" y="1776"/>
              <a:ext cx="240" cy="3312"/>
            </a:xfrm>
            <a:prstGeom prst="leftBrace">
              <a:avLst>
                <a:gd name="adj1" fmla="val 11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Text Box 19">
              <a:extLst>
                <a:ext uri="{FF2B5EF4-FFF2-40B4-BE49-F238E27FC236}">
                  <a16:creationId xmlns:a16="http://schemas.microsoft.com/office/drawing/2014/main" id="{F9128D32-FBD0-42CF-B6A6-BED7E4AB7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600"/>
              <a:ext cx="1008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000">
                  <a:solidFill>
                    <a:srgbClr val="0000CC"/>
                  </a:solidFill>
                  <a:latin typeface="Verdana" panose="020B0604030504040204" pitchFamily="34" charset="0"/>
                </a:rPr>
                <a:t>wire bond model</a:t>
              </a:r>
            </a:p>
          </p:txBody>
        </p:sp>
        <p:sp>
          <p:nvSpPr>
            <p:cNvPr id="54292" name="AutoShape 20">
              <a:extLst>
                <a:ext uri="{FF2B5EF4-FFF2-40B4-BE49-F238E27FC236}">
                  <a16:creationId xmlns:a16="http://schemas.microsoft.com/office/drawing/2014/main" id="{1480EE7D-F839-4F79-AEC9-E8B9794E343F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968" y="3000"/>
              <a:ext cx="144" cy="576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Text Box 21">
              <a:extLst>
                <a:ext uri="{FF2B5EF4-FFF2-40B4-BE49-F238E27FC236}">
                  <a16:creationId xmlns:a16="http://schemas.microsoft.com/office/drawing/2014/main" id="{80BF3F0E-147A-4CE2-A773-7C84B02C5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3408"/>
              <a:ext cx="1008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000">
                  <a:solidFill>
                    <a:srgbClr val="0000CC"/>
                  </a:solidFill>
                  <a:latin typeface="Verdana" panose="020B0604030504040204" pitchFamily="34" charset="0"/>
                </a:rPr>
                <a:t>solder bump model</a:t>
              </a:r>
            </a:p>
          </p:txBody>
        </p:sp>
        <p:sp>
          <p:nvSpPr>
            <p:cNvPr id="54294" name="Rectangle 22">
              <a:extLst>
                <a:ext uri="{FF2B5EF4-FFF2-40B4-BE49-F238E27FC236}">
                  <a16:creationId xmlns:a16="http://schemas.microsoft.com/office/drawing/2014/main" id="{28234D32-DDF3-469C-8557-A4A218D21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52"/>
              <a:ext cx="5760" cy="148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1FA59DE-64E6-4C20-8D17-FD75195516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EA2513EE-A0B7-4F3E-A9D0-FDED234A7D9B}" type="slidenum">
              <a:rPr lang="en-US" altLang="en-US"/>
              <a:pPr/>
              <a:t>38</a:t>
            </a:fld>
            <a:endParaRPr lang="en-US" altLang="en-US"/>
          </a:p>
        </p:txBody>
      </p:sp>
      <p:graphicFrame>
        <p:nvGraphicFramePr>
          <p:cNvPr id="57378" name="Object 34">
            <a:extLst>
              <a:ext uri="{FF2B5EF4-FFF2-40B4-BE49-F238E27FC236}">
                <a16:creationId xmlns:a16="http://schemas.microsoft.com/office/drawing/2014/main" id="{EE8B4408-093A-4A51-A1EE-9C870E44E7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1524000"/>
          <a:ext cx="6477000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211167" imgH="1600000" progId="Paint.Picture">
                  <p:embed/>
                </p:oleObj>
              </mc:Choice>
              <mc:Fallback>
                <p:oleObj name="Bitmap Image" r:id="rId2" imgW="6211167" imgH="1600000" progId="Paint.Picture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6477000" cy="166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6" name="Rectangle 2">
            <a:extLst>
              <a:ext uri="{FF2B5EF4-FFF2-40B4-BE49-F238E27FC236}">
                <a16:creationId xmlns:a16="http://schemas.microsoft.com/office/drawing/2014/main" id="{971F25A1-76F7-46CC-A105-CE7A3708B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PCB Transmission Line Modeling</a:t>
            </a:r>
          </a:p>
        </p:txBody>
      </p:sp>
      <p:pic>
        <p:nvPicPr>
          <p:cNvPr id="57354" name="Picture 10">
            <a:extLst>
              <a:ext uri="{FF2B5EF4-FFF2-40B4-BE49-F238E27FC236}">
                <a16:creationId xmlns:a16="http://schemas.microsoft.com/office/drawing/2014/main" id="{AC82220F-DDBC-406F-A1A0-1E491C3F7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362200" cy="18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9" name="Picture 15">
            <a:extLst>
              <a:ext uri="{FF2B5EF4-FFF2-40B4-BE49-F238E27FC236}">
                <a16:creationId xmlns:a16="http://schemas.microsoft.com/office/drawing/2014/main" id="{0D63A97E-9F6E-47BB-9592-E54CACEA6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2514600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9" name="Picture 25">
            <a:extLst>
              <a:ext uri="{FF2B5EF4-FFF2-40B4-BE49-F238E27FC236}">
                <a16:creationId xmlns:a16="http://schemas.microsoft.com/office/drawing/2014/main" id="{EFD17E5E-8CB6-4C00-831D-F99A45545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9000"/>
            <a:ext cx="3429000" cy="17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70" name="Text Box 26">
            <a:extLst>
              <a:ext uri="{FF2B5EF4-FFF2-40B4-BE49-F238E27FC236}">
                <a16:creationId xmlns:a16="http://schemas.microsoft.com/office/drawing/2014/main" id="{01855DC6-2B7A-4153-9A13-25F10AF7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257800"/>
            <a:ext cx="35052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0000CC"/>
                </a:solidFill>
                <a:latin typeface="Verdana" panose="020B0604030504040204" pitchFamily="34" charset="0"/>
              </a:rPr>
              <a:t>FR4 PCB material</a:t>
            </a:r>
          </a:p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0000CC"/>
                </a:solidFill>
                <a:latin typeface="Verdana" panose="020B0604030504040204" pitchFamily="34" charset="0"/>
              </a:rPr>
              <a:t>Individual t-lines matched to 50 ohms</a:t>
            </a:r>
          </a:p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0000CC"/>
                </a:solidFill>
                <a:latin typeface="Verdana" panose="020B0604030504040204" pitchFamily="34" charset="0"/>
              </a:rPr>
              <a:t>Width=16 mil, thickness=1.4 mil, distance=16 mil</a:t>
            </a:r>
          </a:p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0000CC"/>
                </a:solidFill>
                <a:latin typeface="Verdana" panose="020B0604030504040204" pitchFamily="34" charset="0"/>
              </a:rPr>
              <a:t>Layer spacing based on commercial PCB process</a:t>
            </a:r>
          </a:p>
        </p:txBody>
      </p:sp>
      <p:sp>
        <p:nvSpPr>
          <p:cNvPr id="57371" name="Text Box 27">
            <a:extLst>
              <a:ext uri="{FF2B5EF4-FFF2-40B4-BE49-F238E27FC236}">
                <a16:creationId xmlns:a16="http://schemas.microsoft.com/office/drawing/2014/main" id="{54D48C95-7BB9-49C6-9C1E-E332C3A29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318125"/>
            <a:ext cx="3505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0000CC"/>
                </a:solidFill>
                <a:latin typeface="Verdana" panose="020B0604030504040204" pitchFamily="34" charset="0"/>
              </a:rPr>
              <a:t>Fully coupled transmission line models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>
                <a:solidFill>
                  <a:srgbClr val="0000CC"/>
                </a:solidFill>
                <a:latin typeface="Verdana" panose="020B0604030504040204" pitchFamily="34" charset="0"/>
              </a:rPr>
              <a:t>Ground capacitance, serial inductance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000">
                <a:solidFill>
                  <a:srgbClr val="0000CC"/>
                </a:solidFill>
                <a:latin typeface="Verdana" panose="020B0604030504040204" pitchFamily="34" charset="0"/>
              </a:rPr>
              <a:t>Coupled with mutual capacitance, mutual inductance</a:t>
            </a:r>
          </a:p>
        </p:txBody>
      </p:sp>
      <p:sp>
        <p:nvSpPr>
          <p:cNvPr id="57372" name="Text Box 28">
            <a:extLst>
              <a:ext uri="{FF2B5EF4-FFF2-40B4-BE49-F238E27FC236}">
                <a16:creationId xmlns:a16="http://schemas.microsoft.com/office/drawing/2014/main" id="{BC9F9671-0F24-4A3D-A023-B00D411BC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242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CC"/>
                </a:solidFill>
                <a:latin typeface="Verdana" panose="020B0604030504040204" pitchFamily="34" charset="0"/>
              </a:rPr>
              <a:t>4c2</a:t>
            </a:r>
          </a:p>
        </p:txBody>
      </p:sp>
      <p:sp>
        <p:nvSpPr>
          <p:cNvPr id="57373" name="Text Box 29">
            <a:extLst>
              <a:ext uri="{FF2B5EF4-FFF2-40B4-BE49-F238E27FC236}">
                <a16:creationId xmlns:a16="http://schemas.microsoft.com/office/drawing/2014/main" id="{90DAC548-A191-408C-B0F0-1F542D43F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1242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CC"/>
                </a:solidFill>
                <a:latin typeface="Verdana" panose="020B0604030504040204" pitchFamily="34" charset="0"/>
              </a:rPr>
              <a:t>6c3</a:t>
            </a:r>
          </a:p>
        </p:txBody>
      </p:sp>
      <p:sp>
        <p:nvSpPr>
          <p:cNvPr id="57374" name="Text Box 30">
            <a:extLst>
              <a:ext uri="{FF2B5EF4-FFF2-40B4-BE49-F238E27FC236}">
                <a16:creationId xmlns:a16="http://schemas.microsoft.com/office/drawing/2014/main" id="{A18942DE-E19C-4DB7-8475-539B0E873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1242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CC"/>
                </a:solidFill>
                <a:latin typeface="Verdana" panose="020B0604030504040204" pitchFamily="34" charset="0"/>
              </a:rPr>
              <a:t>8c4</a:t>
            </a:r>
          </a:p>
        </p:txBody>
      </p:sp>
      <p:sp>
        <p:nvSpPr>
          <p:cNvPr id="57376" name="Text Box 32">
            <a:extLst>
              <a:ext uri="{FF2B5EF4-FFF2-40B4-BE49-F238E27FC236}">
                <a16:creationId xmlns:a16="http://schemas.microsoft.com/office/drawing/2014/main" id="{B86987B1-EE0F-48E3-B981-446E4EC4E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11363"/>
            <a:ext cx="121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FF0000"/>
                </a:solidFill>
              </a:rPr>
              <a:t>Length=7.5”</a:t>
            </a:r>
            <a:endParaRPr lang="en-US" altLang="en-US" sz="1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A46728AB-05D9-45E9-A5EF-EED5CD1A95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988E0F37-86B7-42E1-AA01-BE3AA289DD0E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4CD4FD65-BDD4-4821-A5C0-63AD0F92B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Noise Modeling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EF525FE-9237-4D7C-89AF-0706F21B44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r>
              <a:rPr lang="en-US" altLang="en-US" sz="1600"/>
              <a:t>Goal:  Capture link behavior in the presence of noise</a:t>
            </a:r>
          </a:p>
          <a:p>
            <a:r>
              <a:rPr lang="en-US" altLang="en-US" sz="1600"/>
              <a:t>Error sources from link model:</a:t>
            </a:r>
          </a:p>
          <a:p>
            <a:pPr lvl="1"/>
            <a:r>
              <a:rPr lang="en-US" altLang="en-US" sz="1400"/>
              <a:t>Transistors:  jitter, switching noise</a:t>
            </a:r>
          </a:p>
          <a:p>
            <a:pPr lvl="1"/>
            <a:r>
              <a:rPr lang="en-US" altLang="en-US" sz="1400"/>
              <a:t>Transmission lines:  frequency-dependant attenuation, crosstalk</a:t>
            </a:r>
          </a:p>
          <a:p>
            <a:r>
              <a:rPr lang="en-US" altLang="en-US" sz="1600"/>
              <a:t>Receivers discriminate signal to convert to digital</a:t>
            </a:r>
          </a:p>
        </p:txBody>
      </p:sp>
      <p:pic>
        <p:nvPicPr>
          <p:cNvPr id="67588" name="Picture 4">
            <a:extLst>
              <a:ext uri="{FF2B5EF4-FFF2-40B4-BE49-F238E27FC236}">
                <a16:creationId xmlns:a16="http://schemas.microsoft.com/office/drawing/2014/main" id="{1FF832E2-7B9D-4557-B4E8-A06FA1829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0" name="Picture 6">
            <a:extLst>
              <a:ext uri="{FF2B5EF4-FFF2-40B4-BE49-F238E27FC236}">
                <a16:creationId xmlns:a16="http://schemas.microsoft.com/office/drawing/2014/main" id="{076F842B-9C76-4CBD-BD47-2B3DAD38B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2" name="Picture 8">
            <a:extLst>
              <a:ext uri="{FF2B5EF4-FFF2-40B4-BE49-F238E27FC236}">
                <a16:creationId xmlns:a16="http://schemas.microsoft.com/office/drawing/2014/main" id="{0C76F3D5-6824-4491-9576-23DDADEA2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4" name="Picture 10">
            <a:extLst>
              <a:ext uri="{FF2B5EF4-FFF2-40B4-BE49-F238E27FC236}">
                <a16:creationId xmlns:a16="http://schemas.microsoft.com/office/drawing/2014/main" id="{8A285513-7FA1-4ED7-B052-28F13B47BD0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352800"/>
            <a:ext cx="3276600" cy="2532063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96" name="Picture 12">
            <a:extLst>
              <a:ext uri="{FF2B5EF4-FFF2-40B4-BE49-F238E27FC236}">
                <a16:creationId xmlns:a16="http://schemas.microsoft.com/office/drawing/2014/main" id="{074EFE88-05F5-4860-82AB-4926D49E0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8" name="Picture 14">
            <a:extLst>
              <a:ext uri="{FF2B5EF4-FFF2-40B4-BE49-F238E27FC236}">
                <a16:creationId xmlns:a16="http://schemas.microsoft.com/office/drawing/2014/main" id="{4EA24829-DE2C-443D-B9DF-D11073D29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0" name="Picture 16">
            <a:extLst>
              <a:ext uri="{FF2B5EF4-FFF2-40B4-BE49-F238E27FC236}">
                <a16:creationId xmlns:a16="http://schemas.microsoft.com/office/drawing/2014/main" id="{B336B334-3AD3-4F87-BF31-74F59F585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2" name="Picture 18">
            <a:extLst>
              <a:ext uri="{FF2B5EF4-FFF2-40B4-BE49-F238E27FC236}">
                <a16:creationId xmlns:a16="http://schemas.microsoft.com/office/drawing/2014/main" id="{F84FDDFE-F98E-4AE7-958F-FCFD8FC95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4" name="Picture 20">
            <a:extLst>
              <a:ext uri="{FF2B5EF4-FFF2-40B4-BE49-F238E27FC236}">
                <a16:creationId xmlns:a16="http://schemas.microsoft.com/office/drawing/2014/main" id="{2ACDFF97-1657-4CAD-8CAD-0437A9F00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6" name="Picture 22">
            <a:extLst>
              <a:ext uri="{FF2B5EF4-FFF2-40B4-BE49-F238E27FC236}">
                <a16:creationId xmlns:a16="http://schemas.microsoft.com/office/drawing/2014/main" id="{B6F74F1E-BE5E-4DB1-A4FE-8D1C99C49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8" name="Picture 24">
            <a:extLst>
              <a:ext uri="{FF2B5EF4-FFF2-40B4-BE49-F238E27FC236}">
                <a16:creationId xmlns:a16="http://schemas.microsoft.com/office/drawing/2014/main" id="{8BFBF333-E9F0-4B6C-926C-5744ECB8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3276600" cy="253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0" name="Picture 26">
            <a:extLst>
              <a:ext uri="{FF2B5EF4-FFF2-40B4-BE49-F238E27FC236}">
                <a16:creationId xmlns:a16="http://schemas.microsoft.com/office/drawing/2014/main" id="{646D57FD-370C-441A-A4A1-AFF833273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2" name="Picture 28">
            <a:extLst>
              <a:ext uri="{FF2B5EF4-FFF2-40B4-BE49-F238E27FC236}">
                <a16:creationId xmlns:a16="http://schemas.microsoft.com/office/drawing/2014/main" id="{513EC1C4-E94B-497A-85D6-44F36A8A8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3" name="Picture 29">
            <a:extLst>
              <a:ext uri="{FF2B5EF4-FFF2-40B4-BE49-F238E27FC236}">
                <a16:creationId xmlns:a16="http://schemas.microsoft.com/office/drawing/2014/main" id="{03248648-FD31-4494-AE4A-037C3A9FD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4" name="Picture 30">
            <a:extLst>
              <a:ext uri="{FF2B5EF4-FFF2-40B4-BE49-F238E27FC236}">
                <a16:creationId xmlns:a16="http://schemas.microsoft.com/office/drawing/2014/main" id="{43C1A298-045E-40DF-8FED-A7BA862E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5" name="Picture 31">
            <a:extLst>
              <a:ext uri="{FF2B5EF4-FFF2-40B4-BE49-F238E27FC236}">
                <a16:creationId xmlns:a16="http://schemas.microsoft.com/office/drawing/2014/main" id="{758D7F6A-C62B-4873-AF2B-4FD9BD0DE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16" name="Text Box 32">
            <a:extLst>
              <a:ext uri="{FF2B5EF4-FFF2-40B4-BE49-F238E27FC236}">
                <a16:creationId xmlns:a16="http://schemas.microsoft.com/office/drawing/2014/main" id="{41448624-F055-4475-A52B-A8B876977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943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</a:rPr>
              <a:t>Input to receiver</a:t>
            </a:r>
          </a:p>
        </p:txBody>
      </p:sp>
      <p:sp>
        <p:nvSpPr>
          <p:cNvPr id="67617" name="Text Box 33">
            <a:extLst>
              <a:ext uri="{FF2B5EF4-FFF2-40B4-BE49-F238E27FC236}">
                <a16:creationId xmlns:a16="http://schemas.microsoft.com/office/drawing/2014/main" id="{798C6FF0-AE6F-495D-AA1F-B4DEDC88A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943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</a:rPr>
              <a:t>Receiver output</a:t>
            </a:r>
          </a:p>
        </p:txBody>
      </p:sp>
      <p:sp>
        <p:nvSpPr>
          <p:cNvPr id="67619" name="Text Box 35">
            <a:extLst>
              <a:ext uri="{FF2B5EF4-FFF2-40B4-BE49-F238E27FC236}">
                <a16:creationId xmlns:a16="http://schemas.microsoft.com/office/drawing/2014/main" id="{706F0D1A-1385-4E72-A39C-F99057EB3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3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</a:rPr>
              <a:t>1.8 GCW/s</a:t>
            </a:r>
          </a:p>
        </p:txBody>
      </p:sp>
      <p:sp>
        <p:nvSpPr>
          <p:cNvPr id="67620" name="Text Box 36">
            <a:extLst>
              <a:ext uri="{FF2B5EF4-FFF2-40B4-BE49-F238E27FC236}">
                <a16:creationId xmlns:a16="http://schemas.microsoft.com/office/drawing/2014/main" id="{69F65FE3-A9CC-460A-B323-99BD71307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3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</a:rPr>
              <a:t>2.2 GCW/s</a:t>
            </a:r>
          </a:p>
        </p:txBody>
      </p:sp>
      <p:sp>
        <p:nvSpPr>
          <p:cNvPr id="67621" name="Text Box 37">
            <a:extLst>
              <a:ext uri="{FF2B5EF4-FFF2-40B4-BE49-F238E27FC236}">
                <a16:creationId xmlns:a16="http://schemas.microsoft.com/office/drawing/2014/main" id="{6F9A4D4A-2A3B-4D0A-928F-882A2A10D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3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</a:rPr>
              <a:t>2.6 GCW/s</a:t>
            </a:r>
          </a:p>
        </p:txBody>
      </p:sp>
      <p:sp>
        <p:nvSpPr>
          <p:cNvPr id="67622" name="Text Box 38">
            <a:extLst>
              <a:ext uri="{FF2B5EF4-FFF2-40B4-BE49-F238E27FC236}">
                <a16:creationId xmlns:a16="http://schemas.microsoft.com/office/drawing/2014/main" id="{39A9850E-BD1B-4B7A-BAC2-A492C8121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3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</a:rPr>
              <a:t>3.0 GCW/s</a:t>
            </a:r>
          </a:p>
        </p:txBody>
      </p:sp>
      <p:sp>
        <p:nvSpPr>
          <p:cNvPr id="67623" name="Text Box 39">
            <a:extLst>
              <a:ext uri="{FF2B5EF4-FFF2-40B4-BE49-F238E27FC236}">
                <a16:creationId xmlns:a16="http://schemas.microsoft.com/office/drawing/2014/main" id="{82A055FB-C84C-44DD-8A85-437584896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3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</a:rPr>
              <a:t>3.4 GCW/s</a:t>
            </a:r>
          </a:p>
        </p:txBody>
      </p:sp>
      <p:sp>
        <p:nvSpPr>
          <p:cNvPr id="67624" name="Text Box 40">
            <a:extLst>
              <a:ext uri="{FF2B5EF4-FFF2-40B4-BE49-F238E27FC236}">
                <a16:creationId xmlns:a16="http://schemas.microsoft.com/office/drawing/2014/main" id="{F58394DB-E847-4618-834D-1C873E46D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3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</a:rPr>
              <a:t>3.8 GCW/s</a:t>
            </a:r>
          </a:p>
        </p:txBody>
      </p:sp>
      <p:sp>
        <p:nvSpPr>
          <p:cNvPr id="67625" name="Text Box 41">
            <a:extLst>
              <a:ext uri="{FF2B5EF4-FFF2-40B4-BE49-F238E27FC236}">
                <a16:creationId xmlns:a16="http://schemas.microsoft.com/office/drawing/2014/main" id="{FC989E19-B740-4983-9F3A-578D0ADF6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3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</a:rPr>
              <a:t>4.2 GCW/s</a:t>
            </a:r>
          </a:p>
        </p:txBody>
      </p:sp>
      <p:sp>
        <p:nvSpPr>
          <p:cNvPr id="67626" name="Text Box 42">
            <a:extLst>
              <a:ext uri="{FF2B5EF4-FFF2-40B4-BE49-F238E27FC236}">
                <a16:creationId xmlns:a16="http://schemas.microsoft.com/office/drawing/2014/main" id="{0BF1FC3C-5057-4691-AA99-A6946951A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3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</a:rPr>
              <a:t>4.6 GCW/s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9" grpId="0"/>
      <p:bldP spid="67619" grpId="1"/>
      <p:bldP spid="67620" grpId="0"/>
      <p:bldP spid="67620" grpId="1"/>
      <p:bldP spid="67621" grpId="0"/>
      <p:bldP spid="67621" grpId="1"/>
      <p:bldP spid="67622" grpId="0"/>
      <p:bldP spid="67622" grpId="1"/>
      <p:bldP spid="67623" grpId="1"/>
      <p:bldP spid="67623" grpId="2"/>
      <p:bldP spid="67624" grpId="0"/>
      <p:bldP spid="67624" grpId="1"/>
      <p:bldP spid="67625" grpId="0"/>
      <p:bldP spid="67625" grpId="1"/>
      <p:bldP spid="676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26670D49-2319-4EE0-9C38-D2BB39FA11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A0E5CA07-934F-405F-921C-0B1D678EC65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6552953C-78E5-4582-9EF3-E7DC557E4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Challenges for System-Level Interconnect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C20108CE-1ACC-4911-8032-991B311F2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81600" y="1600200"/>
            <a:ext cx="38100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Signal integrity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Capacitance, inductance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Noise, crosstalk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Synchronization/jitter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Area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I/O pads precious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Driver size</a:t>
            </a:r>
          </a:p>
        </p:txBody>
      </p:sp>
      <p:grpSp>
        <p:nvGrpSpPr>
          <p:cNvPr id="108548" name="Group 4">
            <a:extLst>
              <a:ext uri="{FF2B5EF4-FFF2-40B4-BE49-F238E27FC236}">
                <a16:creationId xmlns:a16="http://schemas.microsoft.com/office/drawing/2014/main" id="{9BBAE235-9E8D-49B7-9BCF-63076563EEB0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828800"/>
            <a:ext cx="3581400" cy="1087438"/>
            <a:chOff x="2832" y="960"/>
            <a:chExt cx="2688" cy="816"/>
          </a:xfrm>
        </p:grpSpPr>
        <p:sp>
          <p:nvSpPr>
            <p:cNvPr id="108549" name="Rectangle 5">
              <a:extLst>
                <a:ext uri="{FF2B5EF4-FFF2-40B4-BE49-F238E27FC236}">
                  <a16:creationId xmlns:a16="http://schemas.microsoft.com/office/drawing/2014/main" id="{DC69FE8A-06FE-40B9-9423-BDA106767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440"/>
              <a:ext cx="2688" cy="33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0" name="Rectangle 6">
              <a:extLst>
                <a:ext uri="{FF2B5EF4-FFF2-40B4-BE49-F238E27FC236}">
                  <a16:creationId xmlns:a16="http://schemas.microsoft.com/office/drawing/2014/main" id="{D6FC9D01-72A3-4E26-AC8B-DD4BE1836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584"/>
              <a:ext cx="1056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1" name="Rectangle 7">
              <a:extLst>
                <a:ext uri="{FF2B5EF4-FFF2-40B4-BE49-F238E27FC236}">
                  <a16:creationId xmlns:a16="http://schemas.microsoft.com/office/drawing/2014/main" id="{F7A3820F-50CB-46C2-A74E-E673CCD9E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488"/>
              <a:ext cx="720" cy="4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2" name="Text Box 8">
              <a:extLst>
                <a:ext uri="{FF2B5EF4-FFF2-40B4-BE49-F238E27FC236}">
                  <a16:creationId xmlns:a16="http://schemas.microsoft.com/office/drawing/2014/main" id="{63D8FA1B-FEA3-4D99-A724-D21F06A23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960"/>
              <a:ext cx="672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CC"/>
                  </a:solidFill>
                </a:rPr>
                <a:t>Packaged chip</a:t>
              </a:r>
            </a:p>
          </p:txBody>
        </p:sp>
        <p:sp>
          <p:nvSpPr>
            <p:cNvPr id="108553" name="Text Box 9">
              <a:extLst>
                <a:ext uri="{FF2B5EF4-FFF2-40B4-BE49-F238E27FC236}">
                  <a16:creationId xmlns:a16="http://schemas.microsoft.com/office/drawing/2014/main" id="{C2225608-535C-40CF-9E3C-C61BFC75C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1" y="960"/>
              <a:ext cx="672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CC"/>
                  </a:solidFill>
                </a:rPr>
                <a:t>Packaged chip</a:t>
              </a:r>
            </a:p>
          </p:txBody>
        </p:sp>
        <p:sp>
          <p:nvSpPr>
            <p:cNvPr id="108554" name="Rectangle 10">
              <a:extLst>
                <a:ext uri="{FF2B5EF4-FFF2-40B4-BE49-F238E27FC236}">
                  <a16:creationId xmlns:a16="http://schemas.microsoft.com/office/drawing/2014/main" id="{916FD837-29E7-4EB1-8C5B-484D3BAA0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680"/>
              <a:ext cx="2688" cy="4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5" name="Rectangle 11">
              <a:extLst>
                <a:ext uri="{FF2B5EF4-FFF2-40B4-BE49-F238E27FC236}">
                  <a16:creationId xmlns:a16="http://schemas.microsoft.com/office/drawing/2014/main" id="{BD0E9C5A-726E-45DE-B855-2BF46C8EBD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04" y="1488"/>
              <a:ext cx="240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6" name="Rectangle 12">
              <a:extLst>
                <a:ext uri="{FF2B5EF4-FFF2-40B4-BE49-F238E27FC236}">
                  <a16:creationId xmlns:a16="http://schemas.microsoft.com/office/drawing/2014/main" id="{280EDF9F-03E9-4E6D-90A2-9DB57D40D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488"/>
              <a:ext cx="960" cy="4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7" name="Rectangle 13">
              <a:extLst>
                <a:ext uri="{FF2B5EF4-FFF2-40B4-BE49-F238E27FC236}">
                  <a16:creationId xmlns:a16="http://schemas.microsoft.com/office/drawing/2014/main" id="{C6E8D486-628C-40F1-9277-80818E02C3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08" y="1488"/>
              <a:ext cx="240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8" name="Rectangle 14">
              <a:extLst>
                <a:ext uri="{FF2B5EF4-FFF2-40B4-BE49-F238E27FC236}">
                  <a16:creationId xmlns:a16="http://schemas.microsoft.com/office/drawing/2014/main" id="{5F39FBF0-5B4F-4BC3-875E-5C372489A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88"/>
              <a:ext cx="720" cy="4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559" name="Group 15">
              <a:extLst>
                <a:ext uri="{FF2B5EF4-FFF2-40B4-BE49-F238E27FC236}">
                  <a16:creationId xmlns:a16="http://schemas.microsoft.com/office/drawing/2014/main" id="{4D02B149-2388-406E-8816-616A2E3305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1296"/>
              <a:ext cx="816" cy="144"/>
              <a:chOff x="2880" y="960"/>
              <a:chExt cx="816" cy="144"/>
            </a:xfrm>
          </p:grpSpPr>
          <p:sp>
            <p:nvSpPr>
              <p:cNvPr id="108560" name="Rectangle 16">
                <a:extLst>
                  <a:ext uri="{FF2B5EF4-FFF2-40B4-BE49-F238E27FC236}">
                    <a16:creationId xmlns:a16="http://schemas.microsoft.com/office/drawing/2014/main" id="{217881BE-6BD4-49F2-A1E6-BDA6E6761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008"/>
                <a:ext cx="240" cy="4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61" name="Rectangle 17">
                <a:extLst>
                  <a:ext uri="{FF2B5EF4-FFF2-40B4-BE49-F238E27FC236}">
                    <a16:creationId xmlns:a16="http://schemas.microsoft.com/office/drawing/2014/main" id="{80BF0DDC-9AED-46EA-BD1D-84F36124C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816" cy="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62" name="Rectangle 18">
                <a:extLst>
                  <a:ext uri="{FF2B5EF4-FFF2-40B4-BE49-F238E27FC236}">
                    <a16:creationId xmlns:a16="http://schemas.microsoft.com/office/drawing/2014/main" id="{6132D994-979A-4669-ABE9-3C86A5FD5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192" cy="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63" name="Rectangle 19">
                <a:extLst>
                  <a:ext uri="{FF2B5EF4-FFF2-40B4-BE49-F238E27FC236}">
                    <a16:creationId xmlns:a16="http://schemas.microsoft.com/office/drawing/2014/main" id="{DC06E822-99C3-4A70-B602-08CFB1491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1008"/>
                <a:ext cx="192" cy="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64" name="Freeform 20">
                <a:extLst>
                  <a:ext uri="{FF2B5EF4-FFF2-40B4-BE49-F238E27FC236}">
                    <a16:creationId xmlns:a16="http://schemas.microsoft.com/office/drawing/2014/main" id="{4B1D54A2-471E-4AAB-ACB6-CF097F8EF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960"/>
                <a:ext cx="192" cy="48"/>
              </a:xfrm>
              <a:custGeom>
                <a:avLst/>
                <a:gdLst>
                  <a:gd name="T0" fmla="*/ 192 w 192"/>
                  <a:gd name="T1" fmla="*/ 48 h 48"/>
                  <a:gd name="T2" fmla="*/ 96 w 192"/>
                  <a:gd name="T3" fmla="*/ 0 h 48"/>
                  <a:gd name="T4" fmla="*/ 0 w 192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48">
                    <a:moveTo>
                      <a:pt x="192" y="48"/>
                    </a:moveTo>
                    <a:cubicBezTo>
                      <a:pt x="160" y="24"/>
                      <a:pt x="128" y="0"/>
                      <a:pt x="96" y="0"/>
                    </a:cubicBezTo>
                    <a:cubicBezTo>
                      <a:pt x="64" y="0"/>
                      <a:pt x="8" y="24"/>
                      <a:pt x="0" y="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65" name="Freeform 21">
                <a:extLst>
                  <a:ext uri="{FF2B5EF4-FFF2-40B4-BE49-F238E27FC236}">
                    <a16:creationId xmlns:a16="http://schemas.microsoft.com/office/drawing/2014/main" id="{6C895D41-C309-4DB2-918F-CDDD34288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" y="960"/>
                <a:ext cx="192" cy="48"/>
              </a:xfrm>
              <a:custGeom>
                <a:avLst/>
                <a:gdLst>
                  <a:gd name="T0" fmla="*/ 192 w 192"/>
                  <a:gd name="T1" fmla="*/ 48 h 48"/>
                  <a:gd name="T2" fmla="*/ 96 w 192"/>
                  <a:gd name="T3" fmla="*/ 0 h 48"/>
                  <a:gd name="T4" fmla="*/ 0 w 192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48">
                    <a:moveTo>
                      <a:pt x="192" y="48"/>
                    </a:moveTo>
                    <a:cubicBezTo>
                      <a:pt x="160" y="24"/>
                      <a:pt x="128" y="0"/>
                      <a:pt x="96" y="0"/>
                    </a:cubicBezTo>
                    <a:cubicBezTo>
                      <a:pt x="64" y="0"/>
                      <a:pt x="8" y="24"/>
                      <a:pt x="0" y="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8566" name="Group 22">
              <a:extLst>
                <a:ext uri="{FF2B5EF4-FFF2-40B4-BE49-F238E27FC236}">
                  <a16:creationId xmlns:a16="http://schemas.microsoft.com/office/drawing/2014/main" id="{4B3B38BC-5F27-46E1-9B4A-A37E4E5C28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1296"/>
              <a:ext cx="816" cy="144"/>
              <a:chOff x="2880" y="960"/>
              <a:chExt cx="816" cy="144"/>
            </a:xfrm>
          </p:grpSpPr>
          <p:sp>
            <p:nvSpPr>
              <p:cNvPr id="108567" name="Rectangle 23">
                <a:extLst>
                  <a:ext uri="{FF2B5EF4-FFF2-40B4-BE49-F238E27FC236}">
                    <a16:creationId xmlns:a16="http://schemas.microsoft.com/office/drawing/2014/main" id="{32B72CDD-01E2-45A3-B81A-254511AB2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008"/>
                <a:ext cx="240" cy="4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68" name="Rectangle 24">
                <a:extLst>
                  <a:ext uri="{FF2B5EF4-FFF2-40B4-BE49-F238E27FC236}">
                    <a16:creationId xmlns:a16="http://schemas.microsoft.com/office/drawing/2014/main" id="{011CB3C3-4AFE-4089-85A7-7C5C658C8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816" cy="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69" name="Rectangle 25">
                <a:extLst>
                  <a:ext uri="{FF2B5EF4-FFF2-40B4-BE49-F238E27FC236}">
                    <a16:creationId xmlns:a16="http://schemas.microsoft.com/office/drawing/2014/main" id="{5180AAEF-4A71-471E-8DA4-0E183DBF1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192" cy="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70" name="Rectangle 26">
                <a:extLst>
                  <a:ext uri="{FF2B5EF4-FFF2-40B4-BE49-F238E27FC236}">
                    <a16:creationId xmlns:a16="http://schemas.microsoft.com/office/drawing/2014/main" id="{08E894C3-594C-4B3A-9BC6-9E5E56742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1008"/>
                <a:ext cx="192" cy="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71" name="Freeform 27">
                <a:extLst>
                  <a:ext uri="{FF2B5EF4-FFF2-40B4-BE49-F238E27FC236}">
                    <a16:creationId xmlns:a16="http://schemas.microsoft.com/office/drawing/2014/main" id="{18D3EF2C-9692-4491-B903-269B466EB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960"/>
                <a:ext cx="192" cy="48"/>
              </a:xfrm>
              <a:custGeom>
                <a:avLst/>
                <a:gdLst>
                  <a:gd name="T0" fmla="*/ 192 w 192"/>
                  <a:gd name="T1" fmla="*/ 48 h 48"/>
                  <a:gd name="T2" fmla="*/ 96 w 192"/>
                  <a:gd name="T3" fmla="*/ 0 h 48"/>
                  <a:gd name="T4" fmla="*/ 0 w 192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48">
                    <a:moveTo>
                      <a:pt x="192" y="48"/>
                    </a:moveTo>
                    <a:cubicBezTo>
                      <a:pt x="160" y="24"/>
                      <a:pt x="128" y="0"/>
                      <a:pt x="96" y="0"/>
                    </a:cubicBezTo>
                    <a:cubicBezTo>
                      <a:pt x="64" y="0"/>
                      <a:pt x="8" y="24"/>
                      <a:pt x="0" y="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2" name="Freeform 28">
                <a:extLst>
                  <a:ext uri="{FF2B5EF4-FFF2-40B4-BE49-F238E27FC236}">
                    <a16:creationId xmlns:a16="http://schemas.microsoft.com/office/drawing/2014/main" id="{D26E9A34-D75D-45E2-94AC-B73E94D20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" y="960"/>
                <a:ext cx="192" cy="48"/>
              </a:xfrm>
              <a:custGeom>
                <a:avLst/>
                <a:gdLst>
                  <a:gd name="T0" fmla="*/ 192 w 192"/>
                  <a:gd name="T1" fmla="*/ 48 h 48"/>
                  <a:gd name="T2" fmla="*/ 96 w 192"/>
                  <a:gd name="T3" fmla="*/ 0 h 48"/>
                  <a:gd name="T4" fmla="*/ 0 w 192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48">
                    <a:moveTo>
                      <a:pt x="192" y="48"/>
                    </a:moveTo>
                    <a:cubicBezTo>
                      <a:pt x="160" y="24"/>
                      <a:pt x="128" y="0"/>
                      <a:pt x="96" y="0"/>
                    </a:cubicBezTo>
                    <a:cubicBezTo>
                      <a:pt x="64" y="0"/>
                      <a:pt x="8" y="24"/>
                      <a:pt x="0" y="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08573" name="Picture 29">
            <a:extLst>
              <a:ext uri="{FF2B5EF4-FFF2-40B4-BE49-F238E27FC236}">
                <a16:creationId xmlns:a16="http://schemas.microsoft.com/office/drawing/2014/main" id="{E3059AF2-24C0-4420-9A42-F9CA9465E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2133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8574" name="Group 30">
            <a:extLst>
              <a:ext uri="{FF2B5EF4-FFF2-40B4-BE49-F238E27FC236}">
                <a16:creationId xmlns:a16="http://schemas.microsoft.com/office/drawing/2014/main" id="{A8642CDB-8339-4E2E-AE43-6A144DB815BC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375025"/>
            <a:ext cx="4495800" cy="2873375"/>
            <a:chOff x="1008" y="1056"/>
            <a:chExt cx="3936" cy="2728"/>
          </a:xfrm>
        </p:grpSpPr>
        <p:graphicFrame>
          <p:nvGraphicFramePr>
            <p:cNvPr id="108575" name="Object 31">
              <a:extLst>
                <a:ext uri="{FF2B5EF4-FFF2-40B4-BE49-F238E27FC236}">
                  <a16:creationId xmlns:a16="http://schemas.microsoft.com/office/drawing/2014/main" id="{F538E66B-5FB5-40A4-BF4E-A987C2B9879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08" y="1056"/>
            <a:ext cx="3936" cy="2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3" imgW="4343400" imgH="2800367" progId="Excel.Chart.8">
                    <p:embed/>
                  </p:oleObj>
                </mc:Choice>
                <mc:Fallback>
                  <p:oleObj name="Chart" r:id="rId3" imgW="4343400" imgH="2800367" progId="Excel.Chart.8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1056"/>
                          <a:ext cx="3936" cy="25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576" name="Text Box 32">
              <a:extLst>
                <a:ext uri="{FF2B5EF4-FFF2-40B4-BE49-F238E27FC236}">
                  <a16:creationId xmlns:a16="http://schemas.microsoft.com/office/drawing/2014/main" id="{B64068A3-5932-4039-A3C4-4F8A60B09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" y="3552"/>
              <a:ext cx="1870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000">
                  <a:solidFill>
                    <a:srgbClr val="0000CC"/>
                  </a:solidFill>
                </a:rPr>
                <a:t>Source:  Intel Corporation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935BAF1-55C8-44A1-9E9B-ABDE2DA65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8D1CC5DC-D1FA-4646-91C0-8C05869FC207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4B580688-9A12-431A-BC6C-EE84626493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Supply Noise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76C859F1-05A1-44AE-8965-3E2F8ED93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19600" cy="259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400"/>
              <a:t>Intel:  Busy 1.5 V Pentium 4 processor:</a:t>
            </a:r>
          </a:p>
          <a:p>
            <a:pPr lvl="1">
              <a:lnSpc>
                <a:spcPct val="80000"/>
              </a:lnSpc>
            </a:pPr>
            <a:r>
              <a:rPr lang="en-US" altLang="en-US" sz="1200"/>
              <a:t>Stddev = 17-20 mV</a:t>
            </a:r>
          </a:p>
          <a:p>
            <a:pPr lvl="1">
              <a:lnSpc>
                <a:spcPct val="80000"/>
              </a:lnSpc>
            </a:pPr>
            <a:endParaRPr lang="en-US" altLang="en-US" sz="1200"/>
          </a:p>
          <a:p>
            <a:pPr>
              <a:lnSpc>
                <a:spcPct val="80000"/>
              </a:lnSpc>
            </a:pPr>
            <a:r>
              <a:rPr lang="en-US" altLang="en-US" sz="1400"/>
              <a:t>Add independent V</a:t>
            </a:r>
            <a:r>
              <a:rPr lang="en-US" altLang="en-US" sz="1400" baseline="-25000"/>
              <a:t>dd</a:t>
            </a:r>
            <a:r>
              <a:rPr lang="en-US" altLang="en-US" sz="1400"/>
              <a:t> noise to driver and receiver</a:t>
            </a:r>
          </a:p>
          <a:p>
            <a:pPr>
              <a:lnSpc>
                <a:spcPct val="80000"/>
              </a:lnSpc>
            </a:pPr>
            <a:endParaRPr lang="en-US" altLang="en-US" sz="1400"/>
          </a:p>
          <a:p>
            <a:pPr>
              <a:lnSpc>
                <a:spcPct val="80000"/>
              </a:lnSpc>
            </a:pPr>
            <a:r>
              <a:rPr lang="en-US" altLang="en-US" sz="1400"/>
              <a:t>To generate:</a:t>
            </a:r>
          </a:p>
          <a:p>
            <a:pPr lvl="1">
              <a:lnSpc>
                <a:spcPct val="80000"/>
              </a:lnSpc>
            </a:pPr>
            <a:r>
              <a:rPr lang="en-US" altLang="en-US" sz="1200"/>
              <a:t>Assume links operating at core switching frequency</a:t>
            </a:r>
          </a:p>
          <a:p>
            <a:pPr lvl="1">
              <a:lnSpc>
                <a:spcPct val="80000"/>
              </a:lnSpc>
            </a:pPr>
            <a:r>
              <a:rPr lang="en-US" altLang="en-US" sz="1200"/>
              <a:t>Generate white Gaussian noise</a:t>
            </a:r>
          </a:p>
          <a:p>
            <a:pPr lvl="2">
              <a:lnSpc>
                <a:spcPct val="80000"/>
              </a:lnSpc>
            </a:pPr>
            <a:r>
              <a:rPr lang="en-US" altLang="en-US" sz="1000"/>
              <a:t>Sampled at 20 GHz for 20 us</a:t>
            </a:r>
          </a:p>
          <a:p>
            <a:pPr lvl="1">
              <a:lnSpc>
                <a:spcPct val="80000"/>
              </a:lnSpc>
            </a:pPr>
            <a:r>
              <a:rPr lang="en-US" altLang="en-US" sz="1200"/>
              <a:t>Apply passband filter to noise, 200 MHz band centered on op. frequency</a:t>
            </a:r>
          </a:p>
        </p:txBody>
      </p:sp>
      <p:pic>
        <p:nvPicPr>
          <p:cNvPr id="83979" name="Picture 11">
            <a:extLst>
              <a:ext uri="{FF2B5EF4-FFF2-40B4-BE49-F238E27FC236}">
                <a16:creationId xmlns:a16="http://schemas.microsoft.com/office/drawing/2014/main" id="{CFBE696E-8C41-4093-92FB-7CE653415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>
            <a:extLst>
              <a:ext uri="{FF2B5EF4-FFF2-40B4-BE49-F238E27FC236}">
                <a16:creationId xmlns:a16="http://schemas.microsoft.com/office/drawing/2014/main" id="{55E1D3B6-CA6E-46F8-99F0-CA34762DE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505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81" name="Picture 13">
            <a:extLst>
              <a:ext uri="{FF2B5EF4-FFF2-40B4-BE49-F238E27FC236}">
                <a16:creationId xmlns:a16="http://schemas.microsoft.com/office/drawing/2014/main" id="{547D1FDC-AD0F-458A-ADDE-30CBF0A81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1005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82" name="Text Box 14">
            <a:extLst>
              <a:ext uri="{FF2B5EF4-FFF2-40B4-BE49-F238E27FC236}">
                <a16:creationId xmlns:a16="http://schemas.microsoft.com/office/drawing/2014/main" id="{A752D81E-BAF9-4C1E-B289-13B47A1A1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191000"/>
            <a:ext cx="2514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rgbClr val="0000CC"/>
                </a:solidFill>
              </a:rPr>
              <a:t>Source:  private correspondence with Martin Saint-Laurent, Intel Corporation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461EC28-99C9-48B3-9A64-FF063DFE4E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7B5B43AC-A155-4F31-BE1F-1DA256811F63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655AD56A-7A02-4931-BB16-030D2A606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Fringe Capacitance in Driver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6DE5784-7AC7-4DC5-A6C2-67EFEE304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Fringe capacitance from circuit layouts and packaging add parasitic capacitance effects</a:t>
            </a:r>
          </a:p>
          <a:p>
            <a:pPr lvl="1"/>
            <a:r>
              <a:rPr lang="en-US" altLang="en-US"/>
              <a:t>Where it hurts channel most (noise source)</a:t>
            </a:r>
          </a:p>
          <a:p>
            <a:pPr lvl="1"/>
            <a:r>
              <a:rPr lang="en-US" altLang="en-US"/>
              <a:t>Adds additional crosstalk</a:t>
            </a:r>
          </a:p>
        </p:txBody>
      </p:sp>
      <p:pic>
        <p:nvPicPr>
          <p:cNvPr id="84996" name="Picture 4">
            <a:extLst>
              <a:ext uri="{FF2B5EF4-FFF2-40B4-BE49-F238E27FC236}">
                <a16:creationId xmlns:a16="http://schemas.microsoft.com/office/drawing/2014/main" id="{5A15831B-4AC0-4F51-A0E9-8CAC97001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4419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03ED7-9806-4337-8994-3D4267280B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08850349-ADA5-47F9-9D1C-71F3F4F7E00B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1E2BF4B2-AB0C-4193-96C1-86C123EDE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Experimental Verification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4839C1B6-03EB-4315-AFB4-E868AA991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Goal:  measure amount of improvement in channel performance from the addition of LHECC support to MBDS links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Setup 5 interconnects with various capacities and levels of error control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Simulate interconnects with analog simulator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Test each link with a random sequence of 100,000 code words transmitted at several code word transmission rates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Measure error rates for each test at the output of receivers for links with and without LHECC support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Determine maximum transmission rate for </a:t>
            </a:r>
            <a:r>
              <a:rPr lang="en-US" altLang="en-US" b="1">
                <a:solidFill>
                  <a:srgbClr val="FF0000"/>
                </a:solidFill>
              </a:rPr>
              <a:t>code word error rate</a:t>
            </a:r>
            <a:r>
              <a:rPr lang="en-US" altLang="en-US"/>
              <a:t> &lt; 10</a:t>
            </a:r>
            <a:r>
              <a:rPr lang="en-US" altLang="en-US" baseline="30000"/>
              <a:t>-5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3">
            <a:extLst>
              <a:ext uri="{FF2B5EF4-FFF2-40B4-BE49-F238E27FC236}">
                <a16:creationId xmlns:a16="http://schemas.microsoft.com/office/drawing/2014/main" id="{C365E74B-8B44-4F38-9D3F-7C0E41E68E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2CCBEBFE-3B58-476D-85A8-B52044BDA3E4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6287AEEB-11ED-4A9E-B015-9B36A4654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Experimental Interconnects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C6AA487E-7CB0-457A-B0DD-7EC0AB5B6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r>
              <a:rPr lang="en-US" altLang="en-US" sz="1600"/>
              <a:t>Correct 1 symbol containing 1 bit error</a:t>
            </a:r>
          </a:p>
        </p:txBody>
      </p:sp>
      <p:graphicFrame>
        <p:nvGraphicFramePr>
          <p:cNvPr id="117764" name="Group 4">
            <a:extLst>
              <a:ext uri="{FF2B5EF4-FFF2-40B4-BE49-F238E27FC236}">
                <a16:creationId xmlns:a16="http://schemas.microsoft.com/office/drawing/2014/main" id="{BB2E382F-DC50-4496-994D-0F1F9FE62C70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911350"/>
          <a:ext cx="6767513" cy="1212850"/>
        </p:xfrm>
        <a:graphic>
          <a:graphicData uri="http://schemas.openxmlformats.org/drawingml/2006/table">
            <a:tbl>
              <a:tblPr/>
              <a:tblGrid>
                <a:gridCol w="915988">
                  <a:extLst>
                    <a:ext uri="{9D8B030D-6E8A-4147-A177-3AD203B41FA5}">
                      <a16:colId xmlns:a16="http://schemas.microsoft.com/office/drawing/2014/main" val="3199669567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111861012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3478341679"/>
                    </a:ext>
                  </a:extLst>
                </a:gridCol>
                <a:gridCol w="1585912">
                  <a:extLst>
                    <a:ext uri="{9D8B030D-6E8A-4147-A177-3AD203B41FA5}">
                      <a16:colId xmlns:a16="http://schemas.microsoft.com/office/drawing/2014/main" val="1138661864"/>
                    </a:ext>
                  </a:extLst>
                </a:gridCol>
                <a:gridCol w="1585913">
                  <a:extLst>
                    <a:ext uri="{9D8B030D-6E8A-4147-A177-3AD203B41FA5}">
                      <a16:colId xmlns:a16="http://schemas.microsoft.com/office/drawing/2014/main" val="3166935209"/>
                    </a:ext>
                  </a:extLst>
                </a:gridCol>
              </a:tblGrid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Intercnt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capacity (no-ecc)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capacity (ecc)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rel. code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737877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3x4c2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6/.50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6/.50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404134"/>
                  </a:ext>
                </a:extLst>
              </a:tr>
              <a:tr h="21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3x6c3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12/.67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10/.56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236851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3x8c4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18/.75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15/.63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.83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1339"/>
                  </a:ext>
                </a:extLst>
              </a:tr>
            </a:tbl>
          </a:graphicData>
        </a:graphic>
      </p:graphicFrame>
      <p:sp>
        <p:nvSpPr>
          <p:cNvPr id="117796" name="Rectangle 36">
            <a:extLst>
              <a:ext uri="{FF2B5EF4-FFF2-40B4-BE49-F238E27FC236}">
                <a16:creationId xmlns:a16="http://schemas.microsoft.com/office/drawing/2014/main" id="{D6C818E9-1587-494E-A57E-ADFB2A3E3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52800"/>
            <a:ext cx="822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600"/>
              <a:t>Correct 2 symbols containing 1 bit error</a:t>
            </a:r>
          </a:p>
        </p:txBody>
      </p:sp>
      <p:graphicFrame>
        <p:nvGraphicFramePr>
          <p:cNvPr id="117829" name="Group 69">
            <a:extLst>
              <a:ext uri="{FF2B5EF4-FFF2-40B4-BE49-F238E27FC236}">
                <a16:creationId xmlns:a16="http://schemas.microsoft.com/office/drawing/2014/main" id="{5E960249-B25D-4C4C-8C20-56A399AEFE29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3813175"/>
          <a:ext cx="6767513" cy="606425"/>
        </p:xfrm>
        <a:graphic>
          <a:graphicData uri="http://schemas.openxmlformats.org/drawingml/2006/table">
            <a:tbl>
              <a:tblPr/>
              <a:tblGrid>
                <a:gridCol w="915988">
                  <a:extLst>
                    <a:ext uri="{9D8B030D-6E8A-4147-A177-3AD203B41FA5}">
                      <a16:colId xmlns:a16="http://schemas.microsoft.com/office/drawing/2014/main" val="215849204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3896205920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3877863347"/>
                    </a:ext>
                  </a:extLst>
                </a:gridCol>
                <a:gridCol w="1585912">
                  <a:extLst>
                    <a:ext uri="{9D8B030D-6E8A-4147-A177-3AD203B41FA5}">
                      <a16:colId xmlns:a16="http://schemas.microsoft.com/office/drawing/2014/main" val="3266455081"/>
                    </a:ext>
                  </a:extLst>
                </a:gridCol>
                <a:gridCol w="1585913">
                  <a:extLst>
                    <a:ext uri="{9D8B030D-6E8A-4147-A177-3AD203B41FA5}">
                      <a16:colId xmlns:a16="http://schemas.microsoft.com/office/drawing/2014/main" val="1989313992"/>
                    </a:ext>
                  </a:extLst>
                </a:gridCol>
              </a:tblGrid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Intercnt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capacity (no-ecc)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capacity (ecc)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rel. code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951787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4x4c2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8/.50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7/.44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370130"/>
                  </a:ext>
                </a:extLst>
              </a:tr>
            </a:tbl>
          </a:graphicData>
        </a:graphic>
      </p:graphicFrame>
      <p:sp>
        <p:nvSpPr>
          <p:cNvPr id="117830" name="Rectangle 70">
            <a:extLst>
              <a:ext uri="{FF2B5EF4-FFF2-40B4-BE49-F238E27FC236}">
                <a16:creationId xmlns:a16="http://schemas.microsoft.com/office/drawing/2014/main" id="{EF5D38F9-EE03-4B4E-BE4E-DD0DA2DEF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27575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600"/>
              <a:t>Correct 2 symbols containing 2 bit errors or 1 symbol containing 2 bits where errors yield valid nCm symbol</a:t>
            </a:r>
          </a:p>
        </p:txBody>
      </p:sp>
      <p:graphicFrame>
        <p:nvGraphicFramePr>
          <p:cNvPr id="117831" name="Group 71">
            <a:extLst>
              <a:ext uri="{FF2B5EF4-FFF2-40B4-BE49-F238E27FC236}">
                <a16:creationId xmlns:a16="http://schemas.microsoft.com/office/drawing/2014/main" id="{76BE1750-2506-431F-870F-B8900B8E5A38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5337175"/>
          <a:ext cx="6767513" cy="606425"/>
        </p:xfrm>
        <a:graphic>
          <a:graphicData uri="http://schemas.openxmlformats.org/drawingml/2006/table">
            <a:tbl>
              <a:tblPr/>
              <a:tblGrid>
                <a:gridCol w="915988">
                  <a:extLst>
                    <a:ext uri="{9D8B030D-6E8A-4147-A177-3AD203B41FA5}">
                      <a16:colId xmlns:a16="http://schemas.microsoft.com/office/drawing/2014/main" val="1628653776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224346759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4141256505"/>
                    </a:ext>
                  </a:extLst>
                </a:gridCol>
                <a:gridCol w="1585912">
                  <a:extLst>
                    <a:ext uri="{9D8B030D-6E8A-4147-A177-3AD203B41FA5}">
                      <a16:colId xmlns:a16="http://schemas.microsoft.com/office/drawing/2014/main" val="163216562"/>
                    </a:ext>
                  </a:extLst>
                </a:gridCol>
                <a:gridCol w="1585913">
                  <a:extLst>
                    <a:ext uri="{9D8B030D-6E8A-4147-A177-3AD203B41FA5}">
                      <a16:colId xmlns:a16="http://schemas.microsoft.com/office/drawing/2014/main" val="286987154"/>
                    </a:ext>
                  </a:extLst>
                </a:gridCol>
              </a:tblGrid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Intercnt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capacity (no-ecc)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capacity (ecc)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rel. code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76294"/>
                  </a:ext>
                </a:extLst>
              </a:tr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4x6c3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16/.67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10/.42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. 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0812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10E35-C7BC-443C-927E-ED5694A3A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13EF1B5B-3128-4B84-912B-875291A980A8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BB3CBAE6-4F56-4C01-9687-EA750BDD8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Talk Outline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8EC34472-E223-4F83-A371-5AB2A32C7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Multi-Bit Differential Signaling (MBDS)</a:t>
            </a:r>
          </a:p>
          <a:p>
            <a:pPr lvl="1"/>
            <a:r>
              <a:rPr lang="en-US" altLang="en-US" sz="1800"/>
              <a:t>“N choose M” data encoding</a:t>
            </a:r>
          </a:p>
          <a:p>
            <a:r>
              <a:rPr lang="en-US" altLang="en-US" sz="2000"/>
              <a:t>Lightweight Hierarchical Error Control Codes (LHECC)</a:t>
            </a:r>
          </a:p>
          <a:p>
            <a:r>
              <a:rPr lang="en-US" altLang="en-US" sz="2000"/>
              <a:t>Encoder/decoder implementation</a:t>
            </a:r>
          </a:p>
          <a:p>
            <a:r>
              <a:rPr lang="en-US" altLang="en-US" sz="2000"/>
              <a:t>Experimental verification</a:t>
            </a:r>
          </a:p>
          <a:p>
            <a:pPr lvl="1"/>
            <a:r>
              <a:rPr lang="en-US" altLang="en-US" sz="1800"/>
              <a:t>Link modeling</a:t>
            </a:r>
          </a:p>
          <a:p>
            <a:pPr lvl="1"/>
            <a:r>
              <a:rPr lang="en-US" altLang="en-US" sz="1800"/>
              <a:t>Noise modeling</a:t>
            </a:r>
          </a:p>
          <a:p>
            <a:r>
              <a:rPr lang="en-US" altLang="en-US" sz="2000">
                <a:solidFill>
                  <a:srgbClr val="FF0000"/>
                </a:solidFill>
              </a:rPr>
              <a:t>Experimental results</a:t>
            </a:r>
          </a:p>
          <a:p>
            <a:r>
              <a:rPr lang="en-US" altLang="en-US" sz="2000"/>
              <a:t>Conclusion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FD65AF9C-3C74-4AA4-A135-3098CF8F58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981AB54D-2F63-41C0-AB7F-7BEC29E7580D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C4B2D303-8CA0-4E55-9078-1939034AE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Experimental Results:  Internal noise sources only (transistor noise, channel crosstalk)</a:t>
            </a:r>
          </a:p>
        </p:txBody>
      </p:sp>
      <p:graphicFrame>
        <p:nvGraphicFramePr>
          <p:cNvPr id="109658" name="Group 90">
            <a:extLst>
              <a:ext uri="{FF2B5EF4-FFF2-40B4-BE49-F238E27FC236}">
                <a16:creationId xmlns:a16="http://schemas.microsoft.com/office/drawing/2014/main" id="{9A4DA578-73B7-4E6E-832B-E782D7D00B99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4724400"/>
          <a:ext cx="6705600" cy="1274763"/>
        </p:xfrm>
        <a:graphic>
          <a:graphicData uri="http://schemas.openxmlformats.org/drawingml/2006/table">
            <a:tbl>
              <a:tblPr/>
              <a:tblGrid>
                <a:gridCol w="1292225">
                  <a:extLst>
                    <a:ext uri="{9D8B030D-6E8A-4147-A177-3AD203B41FA5}">
                      <a16:colId xmlns:a16="http://schemas.microsoft.com/office/drawing/2014/main" val="35502332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6829056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9742041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28857906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1268283460"/>
                    </a:ext>
                  </a:extLst>
                </a:gridCol>
              </a:tblGrid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Interconnect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max t-rate (no-ecc)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max t-rate (ecc)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relative increase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relative increase wrt code rate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588893"/>
                  </a:ext>
                </a:extLst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3x4c2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3.4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4.2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02021"/>
                  </a:ext>
                </a:extLst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3x6c3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3.0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4.0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851498"/>
                  </a:ext>
                </a:extLst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3x8c4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2.8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3.8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453217"/>
                  </a:ext>
                </a:extLst>
              </a:tr>
            </a:tbl>
          </a:graphicData>
        </a:graphic>
      </p:graphicFrame>
      <p:graphicFrame>
        <p:nvGraphicFramePr>
          <p:cNvPr id="109654" name="Object 86">
            <a:extLst>
              <a:ext uri="{FF2B5EF4-FFF2-40B4-BE49-F238E27FC236}">
                <a16:creationId xmlns:a16="http://schemas.microsoft.com/office/drawing/2014/main" id="{8EE2D2F2-5874-4169-8279-2FB47D8D8E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1524000"/>
          <a:ext cx="30480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457903" imgH="4133973" progId="Excel.Chart.8">
                  <p:embed/>
                </p:oleObj>
              </mc:Choice>
              <mc:Fallback>
                <p:oleObj name="Chart" r:id="rId2" imgW="6457903" imgH="4133973" progId="Excel.Chart.8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524000"/>
                        <a:ext cx="30480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55" name="Object 87">
            <a:extLst>
              <a:ext uri="{FF2B5EF4-FFF2-40B4-BE49-F238E27FC236}">
                <a16:creationId xmlns:a16="http://schemas.microsoft.com/office/drawing/2014/main" id="{94EE595E-9F46-45D1-BBDE-039FAA949E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1524000"/>
          <a:ext cx="2971800" cy="295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6286593" imgH="4133973" progId="Excel.Chart.8">
                  <p:embed/>
                </p:oleObj>
              </mc:Choice>
              <mc:Fallback>
                <p:oleObj name="Chart" r:id="rId4" imgW="6286593" imgH="4133973" progId="Excel.Chart.8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524000"/>
                        <a:ext cx="2971800" cy="295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56" name="Object 88">
            <a:extLst>
              <a:ext uri="{FF2B5EF4-FFF2-40B4-BE49-F238E27FC236}">
                <a16:creationId xmlns:a16="http://schemas.microsoft.com/office/drawing/2014/main" id="{CC949DD5-6976-49F8-B5B9-FC48C556EC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1524000"/>
          <a:ext cx="29718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6638917" imgH="4152777" progId="Excel.Chart.8">
                  <p:embed/>
                </p:oleObj>
              </mc:Choice>
              <mc:Fallback>
                <p:oleObj name="Chart" r:id="rId6" imgW="6638917" imgH="4152777" progId="Excel.Chart.8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24000"/>
                        <a:ext cx="29718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27E90E9E-3125-4A0F-9414-25807BFBC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3F6A14A4-6D64-4F85-BE8A-569C24F7683C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E7469F45-9AC7-4AF7-A838-DA570E610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Experimental Results:  P4 supply noise characteristics added</a:t>
            </a:r>
          </a:p>
        </p:txBody>
      </p:sp>
      <p:graphicFrame>
        <p:nvGraphicFramePr>
          <p:cNvPr id="110665" name="Group 73">
            <a:extLst>
              <a:ext uri="{FF2B5EF4-FFF2-40B4-BE49-F238E27FC236}">
                <a16:creationId xmlns:a16="http://schemas.microsoft.com/office/drawing/2014/main" id="{853C0C5A-27F9-4B5F-B1AA-95BBD061DE3A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4800600"/>
          <a:ext cx="6858000" cy="1274763"/>
        </p:xfrm>
        <a:graphic>
          <a:graphicData uri="http://schemas.openxmlformats.org/drawingml/2006/table">
            <a:tbl>
              <a:tblPr/>
              <a:tblGrid>
                <a:gridCol w="1292225">
                  <a:extLst>
                    <a:ext uri="{9D8B030D-6E8A-4147-A177-3AD203B41FA5}">
                      <a16:colId xmlns:a16="http://schemas.microsoft.com/office/drawing/2014/main" val="339482465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15677282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539268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50361779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742454419"/>
                    </a:ext>
                  </a:extLst>
                </a:gridCol>
              </a:tblGrid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Interconnect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max t-rate (no-ecc)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max t-rate (ecc)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relative increase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relative increase wrt code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307321"/>
                  </a:ext>
                </a:extLst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3x4c2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3.2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4.0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432733"/>
                  </a:ext>
                </a:extLst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3x6c3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2.8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3.8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661050"/>
                  </a:ext>
                </a:extLst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3x8c4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2.6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3.8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46%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679961"/>
                  </a:ext>
                </a:extLst>
              </a:tr>
            </a:tbl>
          </a:graphicData>
        </a:graphic>
      </p:graphicFrame>
      <p:graphicFrame>
        <p:nvGraphicFramePr>
          <p:cNvPr id="110658" name="Object 66">
            <a:extLst>
              <a:ext uri="{FF2B5EF4-FFF2-40B4-BE49-F238E27FC236}">
                <a16:creationId xmlns:a16="http://schemas.microsoft.com/office/drawing/2014/main" id="{DD93BE1E-44F4-4EB8-A68D-F590E18C92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1524000"/>
          <a:ext cx="3048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629587" imgH="5400859" progId="Excel.Chart.8">
                  <p:embed/>
                </p:oleObj>
              </mc:Choice>
              <mc:Fallback>
                <p:oleObj name="Chart" r:id="rId2" imgW="6629587" imgH="5400859" progId="Excel.Chart.8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524000"/>
                        <a:ext cx="3048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59" name="Object 67">
            <a:extLst>
              <a:ext uri="{FF2B5EF4-FFF2-40B4-BE49-F238E27FC236}">
                <a16:creationId xmlns:a16="http://schemas.microsoft.com/office/drawing/2014/main" id="{AA11C784-7F4F-4EC0-B7BC-B7862456FD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1546225"/>
          <a:ext cx="2971800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6781862" imgH="5495986" progId="Excel.Chart.8">
                  <p:embed/>
                </p:oleObj>
              </mc:Choice>
              <mc:Fallback>
                <p:oleObj name="Chart" r:id="rId4" imgW="6781862" imgH="5495986" progId="Excel.Chart.8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546225"/>
                        <a:ext cx="2971800" cy="302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60" name="Object 68">
            <a:extLst>
              <a:ext uri="{FF2B5EF4-FFF2-40B4-BE49-F238E27FC236}">
                <a16:creationId xmlns:a16="http://schemas.microsoft.com/office/drawing/2014/main" id="{A88FDC91-C352-4D20-B340-0025077E1E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1524000"/>
          <a:ext cx="28956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7048344" imgH="5515159" progId="Excel.Chart.8">
                  <p:embed/>
                </p:oleObj>
              </mc:Choice>
              <mc:Fallback>
                <p:oleObj name="Chart" r:id="rId6" imgW="7048344" imgH="5515159" progId="Excel.Chart.8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524000"/>
                        <a:ext cx="28956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0463949C-756F-4111-8282-7384D44AB5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385FC927-BC88-4BAA-A64E-EE3D08E76501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681D50C8-E9AE-4AD2-B889-D5286B443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Experimental Results:  Crosstalk from fringe capacitance</a:t>
            </a:r>
          </a:p>
        </p:txBody>
      </p:sp>
      <p:graphicFrame>
        <p:nvGraphicFramePr>
          <p:cNvPr id="111685" name="Group 69">
            <a:extLst>
              <a:ext uri="{FF2B5EF4-FFF2-40B4-BE49-F238E27FC236}">
                <a16:creationId xmlns:a16="http://schemas.microsoft.com/office/drawing/2014/main" id="{075186EC-9480-4C8B-9B94-EC07C7283232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4800600"/>
          <a:ext cx="6705600" cy="1274763"/>
        </p:xfrm>
        <a:graphic>
          <a:graphicData uri="http://schemas.openxmlformats.org/drawingml/2006/table">
            <a:tbl>
              <a:tblPr/>
              <a:tblGrid>
                <a:gridCol w="1292225">
                  <a:extLst>
                    <a:ext uri="{9D8B030D-6E8A-4147-A177-3AD203B41FA5}">
                      <a16:colId xmlns:a16="http://schemas.microsoft.com/office/drawing/2014/main" val="280824389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0755756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171967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839930149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321880526"/>
                    </a:ext>
                  </a:extLst>
                </a:gridCol>
              </a:tblGrid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Interconnect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max t-rate (no-ecc)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max t-rate (ecc)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relative increase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relative increase wrt code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127878"/>
                  </a:ext>
                </a:extLst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3x4c2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2.8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3.8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536714"/>
                  </a:ext>
                </a:extLst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3x6c3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2.6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3.6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080317"/>
                  </a:ext>
                </a:extLst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3x8c4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2.2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3.6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64%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849582"/>
                  </a:ext>
                </a:extLst>
              </a:tr>
            </a:tbl>
          </a:graphicData>
        </a:graphic>
      </p:graphicFrame>
      <p:graphicFrame>
        <p:nvGraphicFramePr>
          <p:cNvPr id="111680" name="Object 64">
            <a:extLst>
              <a:ext uri="{FF2B5EF4-FFF2-40B4-BE49-F238E27FC236}">
                <a16:creationId xmlns:a16="http://schemas.microsoft.com/office/drawing/2014/main" id="{1E578581-3026-4B79-AB55-4B1ADBA358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1524000"/>
          <a:ext cx="28956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305496" imgH="5752977" progId="Excel.Chart.8">
                  <p:embed/>
                </p:oleObj>
              </mc:Choice>
              <mc:Fallback>
                <p:oleObj name="Chart" r:id="rId2" imgW="7305496" imgH="5752977" progId="Excel.Chart.8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524000"/>
                        <a:ext cx="28956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81" name="Object 65">
            <a:extLst>
              <a:ext uri="{FF2B5EF4-FFF2-40B4-BE49-F238E27FC236}">
                <a16:creationId xmlns:a16="http://schemas.microsoft.com/office/drawing/2014/main" id="{E367E160-E4FF-4B2B-AD9D-4155A17B4A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1524000"/>
          <a:ext cx="2971800" cy="30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6972207" imgH="5734173" progId="Excel.Chart.8">
                  <p:embed/>
                </p:oleObj>
              </mc:Choice>
              <mc:Fallback>
                <p:oleObj name="Chart" r:id="rId4" imgW="6972207" imgH="5734173" progId="Excel.Chart.8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4000"/>
                        <a:ext cx="2971800" cy="300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82" name="Object 66">
            <a:extLst>
              <a:ext uri="{FF2B5EF4-FFF2-40B4-BE49-F238E27FC236}">
                <a16:creationId xmlns:a16="http://schemas.microsoft.com/office/drawing/2014/main" id="{AE9B9A02-6424-4652-B67A-769AC61D77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1524000"/>
          <a:ext cx="29718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6638917" imgH="5695827" progId="Excel.Chart.8">
                  <p:embed/>
                </p:oleObj>
              </mc:Choice>
              <mc:Fallback>
                <p:oleObj name="Chart" r:id="rId6" imgW="6638917" imgH="5695827" progId="Excel.Chart.8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24000"/>
                        <a:ext cx="29718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5BF79702-5D3F-456B-BD8E-0488B70EAF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972F791B-7CD2-432A-BB1E-5D92B727F2D8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8D08CE5E-8C43-4589-B851-7F1F072B3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Experimental Results (multi-symbol ECC)</a:t>
            </a:r>
          </a:p>
        </p:txBody>
      </p:sp>
      <p:graphicFrame>
        <p:nvGraphicFramePr>
          <p:cNvPr id="137249" name="Group 33">
            <a:extLst>
              <a:ext uri="{FF2B5EF4-FFF2-40B4-BE49-F238E27FC236}">
                <a16:creationId xmlns:a16="http://schemas.microsoft.com/office/drawing/2014/main" id="{D7E15C65-EFDC-4C91-8B67-2D6EB34D3495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5064125"/>
          <a:ext cx="6169025" cy="1184275"/>
        </p:xfrm>
        <a:graphic>
          <a:graphicData uri="http://schemas.openxmlformats.org/drawingml/2006/table">
            <a:tbl>
              <a:tblPr/>
              <a:tblGrid>
                <a:gridCol w="1292225">
                  <a:extLst>
                    <a:ext uri="{9D8B030D-6E8A-4147-A177-3AD203B41FA5}">
                      <a16:colId xmlns:a16="http://schemas.microsoft.com/office/drawing/2014/main" val="323685074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497085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6841087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202736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88328502"/>
                    </a:ext>
                  </a:extLst>
                </a:gridCol>
              </a:tblGrid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Interconnect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max t-rate (no-ecc)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max t-rate (ecc)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relative increase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relative increase (code rate)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134566"/>
                  </a:ext>
                </a:extLst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4x4c2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3.4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4.4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182619"/>
                  </a:ext>
                </a:extLst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4x6c3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2.6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4.4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067525"/>
                  </a:ext>
                </a:extLst>
              </a:tr>
            </a:tbl>
          </a:graphicData>
        </a:graphic>
      </p:graphicFrame>
      <p:sp>
        <p:nvSpPr>
          <p:cNvPr id="137246" name="Text Box 30">
            <a:extLst>
              <a:ext uri="{FF2B5EF4-FFF2-40B4-BE49-F238E27FC236}">
                <a16:creationId xmlns:a16="http://schemas.microsoft.com/office/drawing/2014/main" id="{5F812553-BE8A-40C5-91AF-ED040CF38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7244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Internal noise sources only</a:t>
            </a:r>
          </a:p>
        </p:txBody>
      </p:sp>
      <p:graphicFrame>
        <p:nvGraphicFramePr>
          <p:cNvPr id="137247" name="Object 31">
            <a:extLst>
              <a:ext uri="{FF2B5EF4-FFF2-40B4-BE49-F238E27FC236}">
                <a16:creationId xmlns:a16="http://schemas.microsoft.com/office/drawing/2014/main" id="{EB63BEBD-7C27-4232-882D-2154D97297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752600"/>
          <a:ext cx="35052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210324" imgH="6010336" progId="Excel.Chart.8">
                  <p:embed/>
                </p:oleObj>
              </mc:Choice>
              <mc:Fallback>
                <p:oleObj name="Chart" r:id="rId2" imgW="7210324" imgH="6010336" progId="Excel.Chart.8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350520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48" name="Object 32">
            <a:extLst>
              <a:ext uri="{FF2B5EF4-FFF2-40B4-BE49-F238E27FC236}">
                <a16:creationId xmlns:a16="http://schemas.microsoft.com/office/drawing/2014/main" id="{10653BAD-DBA0-4893-BC84-7824F895F9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1760538"/>
          <a:ext cx="327660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6800897" imgH="6029509" progId="Excel.Chart.8">
                  <p:embed/>
                </p:oleObj>
              </mc:Choice>
              <mc:Fallback>
                <p:oleObj name="Chart" r:id="rId4" imgW="6800897" imgH="6029509" progId="Excel.Chart.8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760538"/>
                        <a:ext cx="3276600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DC888A37-ADF4-475F-8EF5-3C9FAF3B7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F46492E8-2EED-477B-8EB6-1A76DD614FCC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BC044F4B-E638-4D08-AE5A-4E4F5A796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Experimental Results (multi-symbol ECC)</a:t>
            </a:r>
          </a:p>
        </p:txBody>
      </p:sp>
      <p:graphicFrame>
        <p:nvGraphicFramePr>
          <p:cNvPr id="116880" name="Group 144">
            <a:extLst>
              <a:ext uri="{FF2B5EF4-FFF2-40B4-BE49-F238E27FC236}">
                <a16:creationId xmlns:a16="http://schemas.microsoft.com/office/drawing/2014/main" id="{6D85EE9F-1A05-4FD1-9FAD-7522E56C71E9}"/>
              </a:ext>
            </a:extLst>
          </p:cNvPr>
          <p:cNvGraphicFramePr>
            <a:graphicFrameLocks noGrp="1"/>
          </p:cNvGraphicFramePr>
          <p:nvPr/>
        </p:nvGraphicFramePr>
        <p:xfrm>
          <a:off x="1447800" y="5126038"/>
          <a:ext cx="6169025" cy="1184275"/>
        </p:xfrm>
        <a:graphic>
          <a:graphicData uri="http://schemas.openxmlformats.org/drawingml/2006/table">
            <a:tbl>
              <a:tblPr/>
              <a:tblGrid>
                <a:gridCol w="1292225">
                  <a:extLst>
                    <a:ext uri="{9D8B030D-6E8A-4147-A177-3AD203B41FA5}">
                      <a16:colId xmlns:a16="http://schemas.microsoft.com/office/drawing/2014/main" val="24096008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6271169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4718498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052997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30466697"/>
                    </a:ext>
                  </a:extLst>
                </a:gridCol>
              </a:tblGrid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Interconnect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max t-rate (no-ecc)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max t-rate (ecc)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relative increase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relative increase (code rate)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882814"/>
                  </a:ext>
                </a:extLst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4x4c2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3.0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4.4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47%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6534865"/>
                  </a:ext>
                </a:extLst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4x6c3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2.4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4.2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929294"/>
                  </a:ext>
                </a:extLst>
              </a:tr>
            </a:tbl>
          </a:graphicData>
        </a:graphic>
      </p:graphicFrame>
      <p:sp>
        <p:nvSpPr>
          <p:cNvPr id="116842" name="Text Box 106">
            <a:extLst>
              <a:ext uri="{FF2B5EF4-FFF2-40B4-BE49-F238E27FC236}">
                <a16:creationId xmlns:a16="http://schemas.microsoft.com/office/drawing/2014/main" id="{95A12420-3ADF-49BD-B3E3-F52B9DF2D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8006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Supply noise characteristics added</a:t>
            </a:r>
          </a:p>
        </p:txBody>
      </p:sp>
      <p:graphicFrame>
        <p:nvGraphicFramePr>
          <p:cNvPr id="116878" name="Object 142">
            <a:extLst>
              <a:ext uri="{FF2B5EF4-FFF2-40B4-BE49-F238E27FC236}">
                <a16:creationId xmlns:a16="http://schemas.microsoft.com/office/drawing/2014/main" id="{13F34069-51A0-4EF8-8634-8CC33A1E56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600200"/>
          <a:ext cx="3733800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305496" imgH="6229350" progId="Excel.Chart.8">
                  <p:embed/>
                </p:oleObj>
              </mc:Choice>
              <mc:Fallback>
                <p:oleObj name="Chart" r:id="rId2" imgW="7305496" imgH="6229350" progId="Excel.Chart.8">
                  <p:embed/>
                  <p:pic>
                    <p:nvPicPr>
                      <p:cNvPr id="0" name="Object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3733800" cy="318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879" name="Object 143">
            <a:extLst>
              <a:ext uri="{FF2B5EF4-FFF2-40B4-BE49-F238E27FC236}">
                <a16:creationId xmlns:a16="http://schemas.microsoft.com/office/drawing/2014/main" id="{13CE51D2-3931-4204-8D50-D2575C4FAE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1600200"/>
          <a:ext cx="3657600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6962876" imgH="6153027" progId="Excel.Chart.8">
                  <p:embed/>
                </p:oleObj>
              </mc:Choice>
              <mc:Fallback>
                <p:oleObj name="Chart" r:id="rId4" imgW="6962876" imgH="6153027" progId="Excel.Chart.8">
                  <p:embed/>
                  <p:pic>
                    <p:nvPicPr>
                      <p:cNvPr id="0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00200"/>
                        <a:ext cx="3657600" cy="323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57D7B68-9EFF-4FFE-AB26-088C5DE7B2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EE34C738-4BC1-49C9-B51D-60688E0975C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C3D3CB15-7EF3-431F-811D-418365D6E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Error Control Codes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211372B-E5D1-4D82-8C0B-BA97FAA9F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altLang="en-US"/>
              <a:t>Error control codes used to increase signal integrity over noisy channels</a:t>
            </a:r>
          </a:p>
          <a:p>
            <a:endParaRPr lang="en-US" altLang="en-US"/>
          </a:p>
          <a:p>
            <a:r>
              <a:rPr lang="en-US" altLang="en-US"/>
              <a:t>Examples:</a:t>
            </a:r>
          </a:p>
          <a:p>
            <a:pPr lvl="1"/>
            <a:r>
              <a:rPr lang="en-US" altLang="en-US" sz="1400"/>
              <a:t>Cellular networks, deep-space signaling, digital TV transmission, hard/optical disks</a:t>
            </a:r>
          </a:p>
          <a:p>
            <a:pPr lvl="1"/>
            <a:r>
              <a:rPr lang="en-US" altLang="en-US" sz="1400"/>
              <a:t>Low-speed channels</a:t>
            </a:r>
          </a:p>
          <a:p>
            <a:pPr lvl="1"/>
            <a:endParaRPr lang="en-US" altLang="en-US" sz="1400"/>
          </a:p>
          <a:p>
            <a:r>
              <a:rPr lang="en-US" altLang="en-US"/>
              <a:t>ECC codes require information overhead</a:t>
            </a:r>
          </a:p>
          <a:p>
            <a:pPr lvl="1"/>
            <a:r>
              <a:rPr lang="en-US" altLang="en-US" sz="1400"/>
              <a:t>Acceptable for low-speed channels</a:t>
            </a:r>
          </a:p>
          <a:p>
            <a:pPr lvl="1"/>
            <a:r>
              <a:rPr lang="en-US" altLang="en-US" sz="1400"/>
              <a:t>Minimize by applying code over large blocks of data</a:t>
            </a:r>
          </a:p>
          <a:p>
            <a:pPr lvl="1"/>
            <a:r>
              <a:rPr lang="en-US" altLang="en-US" sz="1400"/>
              <a:t>Example:</a:t>
            </a:r>
          </a:p>
          <a:p>
            <a:pPr lvl="2"/>
            <a:r>
              <a:rPr lang="en-US" altLang="en-US" sz="1200"/>
              <a:t>187 bytes for HDTV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AFF4C736-258A-4887-B359-67F32B19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0"/>
            <a:ext cx="142716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>
            <a:extLst>
              <a:ext uri="{FF2B5EF4-FFF2-40B4-BE49-F238E27FC236}">
                <a16:creationId xmlns:a16="http://schemas.microsoft.com/office/drawing/2014/main" id="{A1BE3B0C-77E1-4F88-8B91-6243E1FA4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199072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109C356D-E4B2-44ED-8FCF-740FFEEE4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1676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13F9ADB5-DF48-48AD-8B3F-912901FDA1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59C25E18-180F-48DE-AFF9-AA0A9B5F3A0B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E096D3BA-0447-4173-AE89-9B4D4D823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Experimental Results (multi-symbol ECC)</a:t>
            </a:r>
          </a:p>
        </p:txBody>
      </p:sp>
      <p:graphicFrame>
        <p:nvGraphicFramePr>
          <p:cNvPr id="136225" name="Group 33">
            <a:extLst>
              <a:ext uri="{FF2B5EF4-FFF2-40B4-BE49-F238E27FC236}">
                <a16:creationId xmlns:a16="http://schemas.microsoft.com/office/drawing/2014/main" id="{CB838B7F-47D5-4A93-A727-CE932B67013C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5094288"/>
          <a:ext cx="6169025" cy="1184275"/>
        </p:xfrm>
        <a:graphic>
          <a:graphicData uri="http://schemas.openxmlformats.org/drawingml/2006/table">
            <a:tbl>
              <a:tblPr/>
              <a:tblGrid>
                <a:gridCol w="1292225">
                  <a:extLst>
                    <a:ext uri="{9D8B030D-6E8A-4147-A177-3AD203B41FA5}">
                      <a16:colId xmlns:a16="http://schemas.microsoft.com/office/drawing/2014/main" val="148039834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8200055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15859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6108865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24605874"/>
                    </a:ext>
                  </a:extLst>
                </a:gridCol>
              </a:tblGrid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Interconnect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max t-rate (no-ecc)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max t-rate (ecc)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relative increase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relative increase (code rate)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927704"/>
                  </a:ext>
                </a:extLst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4x4c2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2.6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3.8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46%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29700"/>
                  </a:ext>
                </a:extLst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4x6c3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2.2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4.0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82%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</a:rPr>
                        <a:t>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135094"/>
                  </a:ext>
                </a:extLst>
              </a:tr>
            </a:tbl>
          </a:graphicData>
        </a:graphic>
      </p:graphicFrame>
      <p:sp>
        <p:nvSpPr>
          <p:cNvPr id="136222" name="Text Box 30">
            <a:extLst>
              <a:ext uri="{FF2B5EF4-FFF2-40B4-BE49-F238E27FC236}">
                <a16:creationId xmlns:a16="http://schemas.microsoft.com/office/drawing/2014/main" id="{757F2119-7D7B-4DC2-B929-04384FC36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738688"/>
            <a:ext cx="3810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Crosstalk from fringe capacitance</a:t>
            </a:r>
          </a:p>
        </p:txBody>
      </p:sp>
      <p:graphicFrame>
        <p:nvGraphicFramePr>
          <p:cNvPr id="136223" name="Object 31">
            <a:extLst>
              <a:ext uri="{FF2B5EF4-FFF2-40B4-BE49-F238E27FC236}">
                <a16:creationId xmlns:a16="http://schemas.microsoft.com/office/drawing/2014/main" id="{D92FF6EB-346D-4C91-A7A6-F6E6ADEFE6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600200"/>
          <a:ext cx="4038600" cy="311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762696" imgH="5991164" progId="Excel.Chart.8">
                  <p:embed/>
                </p:oleObj>
              </mc:Choice>
              <mc:Fallback>
                <p:oleObj name="Chart" r:id="rId2" imgW="7762696" imgH="5991164" progId="Excel.Chart.8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4038600" cy="311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24" name="Object 32">
            <a:extLst>
              <a:ext uri="{FF2B5EF4-FFF2-40B4-BE49-F238E27FC236}">
                <a16:creationId xmlns:a16="http://schemas.microsoft.com/office/drawing/2014/main" id="{38C50DE8-8EA5-4769-9855-0DD13F582F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1600200"/>
          <a:ext cx="3886200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6495972" imgH="5934014" progId="Excel.Chart.8">
                  <p:embed/>
                </p:oleObj>
              </mc:Choice>
              <mc:Fallback>
                <p:oleObj name="Chart" r:id="rId4" imgW="6495972" imgH="5934014" progId="Excel.Chart.8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600200"/>
                        <a:ext cx="3886200" cy="313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83639-D3C8-430A-8191-180E06EF5C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3AE626A6-2DBA-4652-A43D-5D548DA4E543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BE6F0092-EF02-4F59-A891-1BD1C4390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Talk Outline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B97E2003-C1DB-462D-AEFB-06A4E7A85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Multi-Bit Differential Signaling (MBDS)</a:t>
            </a:r>
          </a:p>
          <a:p>
            <a:pPr lvl="1"/>
            <a:r>
              <a:rPr lang="en-US" altLang="en-US" sz="1800"/>
              <a:t>“N choose M” data encoding</a:t>
            </a:r>
          </a:p>
          <a:p>
            <a:r>
              <a:rPr lang="en-US" altLang="en-US" sz="2000"/>
              <a:t>Lightweight Hierarchical Error Control Codes (LHECC)</a:t>
            </a:r>
          </a:p>
          <a:p>
            <a:r>
              <a:rPr lang="en-US" altLang="en-US" sz="2000"/>
              <a:t>Encoder/decoder implementation</a:t>
            </a:r>
          </a:p>
          <a:p>
            <a:r>
              <a:rPr lang="en-US" altLang="en-US" sz="2000"/>
              <a:t>Experimental verification</a:t>
            </a:r>
          </a:p>
          <a:p>
            <a:pPr lvl="1"/>
            <a:r>
              <a:rPr lang="en-US" altLang="en-US" sz="1800"/>
              <a:t>Link modeling</a:t>
            </a:r>
          </a:p>
          <a:p>
            <a:pPr lvl="1"/>
            <a:r>
              <a:rPr lang="en-US" altLang="en-US" sz="1800"/>
              <a:t>Noise modeling</a:t>
            </a:r>
          </a:p>
          <a:p>
            <a:r>
              <a:rPr lang="en-US" altLang="en-US" sz="2000"/>
              <a:t>Experimental results</a:t>
            </a:r>
          </a:p>
          <a:p>
            <a:r>
              <a:rPr lang="en-US" altLang="en-US" sz="2000">
                <a:solidFill>
                  <a:srgbClr val="FF0000"/>
                </a:solidFill>
              </a:rPr>
              <a:t>Conclusion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F79BC-CE92-4FDF-939F-7CB11AD111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04AC17F3-DAD7-43D0-92B2-CD3FA1CFDCD3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43E73D5E-FBF3-4043-92BA-BB182777F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 and Future Work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399DD2E7-9313-4705-B761-885CDFAD5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  <a:p>
            <a:pPr lvl="1"/>
            <a:r>
              <a:rPr lang="en-US" altLang="en-US"/>
              <a:t>LHECC is effective at achieving low overhead error control</a:t>
            </a:r>
          </a:p>
          <a:p>
            <a:pPr lvl="1"/>
            <a:r>
              <a:rPr lang="en-US" altLang="en-US"/>
              <a:t>LHECC encoders/decoders viable for system interconnect</a:t>
            </a:r>
          </a:p>
          <a:p>
            <a:pPr lvl="2"/>
            <a:r>
              <a:rPr lang="en-US" altLang="en-US"/>
              <a:t>small, fast</a:t>
            </a:r>
          </a:p>
          <a:p>
            <a:pPr lvl="1"/>
            <a:r>
              <a:rPr lang="en-US" altLang="en-US"/>
              <a:t>LHECC verified to increase noise immunity for MBDS interconnects</a:t>
            </a:r>
          </a:p>
          <a:p>
            <a:pPr lvl="1"/>
            <a:r>
              <a:rPr lang="en-US" altLang="en-US"/>
              <a:t>Greatest benefit from single-symbol ECC</a:t>
            </a:r>
          </a:p>
          <a:p>
            <a:pPr lvl="2"/>
            <a:r>
              <a:rPr lang="en-US" altLang="en-US"/>
              <a:t>Steepness of error rate curve for MBDS interconnects</a:t>
            </a:r>
          </a:p>
          <a:p>
            <a:pPr lvl="2"/>
            <a:endParaRPr lang="en-US" altLang="en-US"/>
          </a:p>
          <a:p>
            <a:r>
              <a:rPr lang="en-US" altLang="en-US"/>
              <a:t>Future Work</a:t>
            </a:r>
          </a:p>
          <a:p>
            <a:pPr lvl="1"/>
            <a:r>
              <a:rPr lang="en-US" altLang="en-US"/>
              <a:t>Design and test fabricated LHECC interconnects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BB4CE99-34EF-4765-BCB1-F8129B4415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AB4CB955-B915-406C-BAD5-BCC30E35C53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C17A96D5-17EB-43D7-A799-20CD1C8E5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Error Control Codes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B395EF0-C8AB-4834-B137-FD9907EFE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67200" cy="4953000"/>
          </a:xfrm>
        </p:spPr>
        <p:txBody>
          <a:bodyPr/>
          <a:lstStyle/>
          <a:p>
            <a:r>
              <a:rPr lang="en-US" altLang="en-US" sz="1600"/>
              <a:t>ECC over large blocks requires complex decoding</a:t>
            </a:r>
          </a:p>
          <a:p>
            <a:pPr lvl="1"/>
            <a:r>
              <a:rPr lang="en-US" altLang="en-US" sz="1400"/>
              <a:t>Memory, latency</a:t>
            </a:r>
          </a:p>
          <a:p>
            <a:pPr lvl="1"/>
            <a:r>
              <a:rPr lang="en-US" altLang="en-US" sz="1400"/>
              <a:t>Encoding/decoding logic complexity</a:t>
            </a:r>
          </a:p>
          <a:p>
            <a:pPr lvl="1"/>
            <a:endParaRPr lang="en-US" altLang="en-US" sz="1400"/>
          </a:p>
          <a:p>
            <a:r>
              <a:rPr lang="en-US" altLang="en-US" sz="1600"/>
              <a:t>Encoding/decoding performed using software or dedicated ASICs</a:t>
            </a:r>
          </a:p>
          <a:p>
            <a:pPr lvl="1"/>
            <a:r>
              <a:rPr lang="en-US" altLang="en-US" sz="1400"/>
              <a:t>Performed at Mb/s-speeds</a:t>
            </a:r>
          </a:p>
          <a:p>
            <a:pPr lvl="1"/>
            <a:endParaRPr lang="en-US" altLang="en-US" sz="1400"/>
          </a:p>
          <a:p>
            <a:r>
              <a:rPr lang="en-US" altLang="en-US" sz="1600"/>
              <a:t>Traditional ECC codes not practical for system-level interconnect</a:t>
            </a:r>
          </a:p>
          <a:p>
            <a:pPr lvl="1"/>
            <a:r>
              <a:rPr lang="en-US" altLang="en-US" sz="1400"/>
              <a:t>Encode/decode in small area</a:t>
            </a:r>
          </a:p>
          <a:p>
            <a:pPr lvl="1"/>
            <a:r>
              <a:rPr lang="en-US" altLang="en-US" sz="1400"/>
              <a:t>High-throughput (core speed)</a:t>
            </a:r>
          </a:p>
          <a:p>
            <a:pPr lvl="1">
              <a:buFontTx/>
              <a:buNone/>
            </a:pPr>
            <a:endParaRPr lang="en-US" altLang="en-US" sz="1400"/>
          </a:p>
          <a:p>
            <a:r>
              <a:rPr lang="en-US" altLang="en-US" sz="1600"/>
              <a:t>Need new class of ECC code for system-level interconnect</a:t>
            </a:r>
          </a:p>
          <a:p>
            <a:pPr lvl="1"/>
            <a:r>
              <a:rPr lang="en-US" altLang="en-US" sz="1400"/>
              <a:t>Small block size</a:t>
            </a:r>
          </a:p>
          <a:p>
            <a:pPr lvl="1"/>
            <a:r>
              <a:rPr lang="en-US" altLang="en-US" sz="1400"/>
              <a:t>Low overhead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0B41281C-DBDC-45CE-A355-08B00D203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12913"/>
            <a:ext cx="2971800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0414F45B-A0AF-486D-B151-5037520F3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00400"/>
            <a:ext cx="2209800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A4DE2AFB-6965-4FE9-BB8E-37FA15C88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21717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6A7670DD-9CD9-4181-A722-DB47484C8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0"/>
            <a:ext cx="26098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DA7A3-0353-4F7D-AB32-89A6869CFA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032C612D-AF7A-49DE-957A-344E1670533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9E2771CE-67EE-45B2-BFC9-7C54B6AB2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Talk Outline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515E101-5C3F-476B-9B06-47C41FF91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>
                <a:solidFill>
                  <a:srgbClr val="FF0000"/>
                </a:solidFill>
              </a:rPr>
              <a:t>Multi-Bit Differential Signaling (MBDS)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“N choose M” data encoding</a:t>
            </a:r>
          </a:p>
          <a:p>
            <a:r>
              <a:rPr lang="en-US" altLang="en-US" sz="2000"/>
              <a:t>Lightweight Hierarchical Error Control Codes (LHECC)</a:t>
            </a:r>
          </a:p>
          <a:p>
            <a:r>
              <a:rPr lang="en-US" altLang="en-US" sz="2000"/>
              <a:t>Encoder/decoder implementation</a:t>
            </a:r>
          </a:p>
          <a:p>
            <a:r>
              <a:rPr lang="en-US" altLang="en-US" sz="2000"/>
              <a:t>Experimental verification</a:t>
            </a:r>
          </a:p>
          <a:p>
            <a:pPr lvl="1"/>
            <a:r>
              <a:rPr lang="en-US" altLang="en-US" sz="1800"/>
              <a:t>Link modeling</a:t>
            </a:r>
          </a:p>
          <a:p>
            <a:pPr lvl="1"/>
            <a:r>
              <a:rPr lang="en-US" altLang="en-US" sz="1800"/>
              <a:t>Noise modeling</a:t>
            </a:r>
          </a:p>
          <a:p>
            <a:r>
              <a:rPr lang="en-US" altLang="en-US" sz="2000"/>
              <a:t>Experimental results</a:t>
            </a:r>
          </a:p>
          <a:p>
            <a:r>
              <a:rPr lang="en-US" altLang="en-US" sz="2000"/>
              <a:t>Conclusion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 Placeholder 3">
            <a:extLst>
              <a:ext uri="{FF2B5EF4-FFF2-40B4-BE49-F238E27FC236}">
                <a16:creationId xmlns:a16="http://schemas.microsoft.com/office/drawing/2014/main" id="{F5869C09-8D81-40ED-AE9A-BD02A97626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1A5C3EDB-B6CC-42B8-A17A-74B794D4C4A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BF1E7E1C-38A7-4BAC-B282-FD6F6F0EA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Multi-Bit Differential Signaling (MBDS)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A1F211B-7463-4C64-A591-D1A220C8A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3810000" cy="45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 b="1"/>
              <a:t>Differential (LVDS) channels</a:t>
            </a:r>
          </a:p>
        </p:txBody>
      </p:sp>
      <p:grpSp>
        <p:nvGrpSpPr>
          <p:cNvPr id="14373" name="Group 37">
            <a:extLst>
              <a:ext uri="{FF2B5EF4-FFF2-40B4-BE49-F238E27FC236}">
                <a16:creationId xmlns:a16="http://schemas.microsoft.com/office/drawing/2014/main" id="{41B28DA0-B387-4968-8C56-08CF5EA3797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209800"/>
            <a:ext cx="3124200" cy="1376363"/>
            <a:chOff x="480" y="1104"/>
            <a:chExt cx="1968" cy="867"/>
          </a:xfrm>
        </p:grpSpPr>
        <p:sp>
          <p:nvSpPr>
            <p:cNvPr id="14374" name="AutoShape 38">
              <a:extLst>
                <a:ext uri="{FF2B5EF4-FFF2-40B4-BE49-F238E27FC236}">
                  <a16:creationId xmlns:a16="http://schemas.microsoft.com/office/drawing/2014/main" id="{6E7F4A18-6DBD-4D92-A000-69574542E2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72" y="1126"/>
              <a:ext cx="336" cy="291"/>
            </a:xfrm>
            <a:prstGeom prst="triangle">
              <a:avLst>
                <a:gd name="adj" fmla="val 5000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5" name="Oval 39">
              <a:extLst>
                <a:ext uri="{FF2B5EF4-FFF2-40B4-BE49-F238E27FC236}">
                  <a16:creationId xmlns:a16="http://schemas.microsoft.com/office/drawing/2014/main" id="{F2F943F9-55A7-4317-95E3-18BD15055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366"/>
              <a:ext cx="48" cy="4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6" name="AutoShape 40">
              <a:extLst>
                <a:ext uri="{FF2B5EF4-FFF2-40B4-BE49-F238E27FC236}">
                  <a16:creationId xmlns:a16="http://schemas.microsoft.com/office/drawing/2014/main" id="{A07703C2-16B9-43E8-80F2-F33082E64671}"/>
                </a:ext>
              </a:extLst>
            </p:cNvPr>
            <p:cNvCxnSpPr>
              <a:cxnSpLocks noChangeShapeType="1"/>
              <a:stCxn id="14374" idx="3"/>
            </p:cNvCxnSpPr>
            <p:nvPr/>
          </p:nvCxnSpPr>
          <p:spPr bwMode="auto">
            <a:xfrm flipH="1" flipV="1">
              <a:off x="480" y="1270"/>
              <a:ext cx="215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77" name="AutoShape 41">
              <a:extLst>
                <a:ext uri="{FF2B5EF4-FFF2-40B4-BE49-F238E27FC236}">
                  <a16:creationId xmlns:a16="http://schemas.microsoft.com/office/drawing/2014/main" id="{FF557340-9EBF-473C-B86F-0C63963236B8}"/>
                </a:ext>
              </a:extLst>
            </p:cNvPr>
            <p:cNvCxnSpPr>
              <a:cxnSpLocks noChangeShapeType="1"/>
              <a:stCxn id="14374" idx="1"/>
            </p:cNvCxnSpPr>
            <p:nvPr/>
          </p:nvCxnSpPr>
          <p:spPr bwMode="auto">
            <a:xfrm>
              <a:off x="840" y="1189"/>
              <a:ext cx="10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78" name="AutoShape 42">
              <a:extLst>
                <a:ext uri="{FF2B5EF4-FFF2-40B4-BE49-F238E27FC236}">
                  <a16:creationId xmlns:a16="http://schemas.microsoft.com/office/drawing/2014/main" id="{237EEE4D-CB61-4BEC-B4BB-80B3F3EF15A4}"/>
                </a:ext>
              </a:extLst>
            </p:cNvPr>
            <p:cNvCxnSpPr>
              <a:cxnSpLocks noChangeShapeType="1"/>
              <a:stCxn id="14375" idx="6"/>
            </p:cNvCxnSpPr>
            <p:nvPr/>
          </p:nvCxnSpPr>
          <p:spPr bwMode="auto">
            <a:xfrm>
              <a:off x="864" y="1390"/>
              <a:ext cx="105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379" name="AutoShape 43">
              <a:extLst>
                <a:ext uri="{FF2B5EF4-FFF2-40B4-BE49-F238E27FC236}">
                  <a16:creationId xmlns:a16="http://schemas.microsoft.com/office/drawing/2014/main" id="{2AB38C68-8824-4F82-B2E4-994D93848E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98" y="1128"/>
              <a:ext cx="336" cy="291"/>
            </a:xfrm>
            <a:prstGeom prst="triangle">
              <a:avLst>
                <a:gd name="adj" fmla="val 5000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0" name="Oval 44">
              <a:extLst>
                <a:ext uri="{FF2B5EF4-FFF2-40B4-BE49-F238E27FC236}">
                  <a16:creationId xmlns:a16="http://schemas.microsoft.com/office/drawing/2014/main" id="{350DAD9B-26AD-4C0F-B541-A105034A7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366"/>
              <a:ext cx="48" cy="4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1" name="AutoShape 45">
              <a:extLst>
                <a:ext uri="{FF2B5EF4-FFF2-40B4-BE49-F238E27FC236}">
                  <a16:creationId xmlns:a16="http://schemas.microsoft.com/office/drawing/2014/main" id="{6AC3FB28-AD17-4000-92A9-BB6117CB1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147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2" name="AutoShape 46">
              <a:extLst>
                <a:ext uri="{FF2B5EF4-FFF2-40B4-BE49-F238E27FC236}">
                  <a16:creationId xmlns:a16="http://schemas.microsoft.com/office/drawing/2014/main" id="{36C9993A-7FC5-428A-B743-BFC4FE5A1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347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83" name="AutoShape 47">
              <a:extLst>
                <a:ext uri="{FF2B5EF4-FFF2-40B4-BE49-F238E27FC236}">
                  <a16:creationId xmlns:a16="http://schemas.microsoft.com/office/drawing/2014/main" id="{8223E290-730D-4CDA-BEB1-A3503C8DEC98}"/>
                </a:ext>
              </a:extLst>
            </p:cNvPr>
            <p:cNvCxnSpPr>
              <a:cxnSpLocks noChangeShapeType="1"/>
              <a:stCxn id="14379" idx="0"/>
            </p:cNvCxnSpPr>
            <p:nvPr/>
          </p:nvCxnSpPr>
          <p:spPr bwMode="auto">
            <a:xfrm>
              <a:off x="2212" y="1275"/>
              <a:ext cx="2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84" name="AutoShape 48">
              <a:extLst>
                <a:ext uri="{FF2B5EF4-FFF2-40B4-BE49-F238E27FC236}">
                  <a16:creationId xmlns:a16="http://schemas.microsoft.com/office/drawing/2014/main" id="{85A52004-A19A-4FAA-923B-6687748188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0" y="1195"/>
              <a:ext cx="1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85" name="AutoShape 49">
              <a:extLst>
                <a:ext uri="{FF2B5EF4-FFF2-40B4-BE49-F238E27FC236}">
                  <a16:creationId xmlns:a16="http://schemas.microsoft.com/office/drawing/2014/main" id="{D414F27D-6FBB-41CC-B502-6474CA71AC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0" y="1227"/>
              <a:ext cx="64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86" name="AutoShape 50">
              <a:extLst>
                <a:ext uri="{FF2B5EF4-FFF2-40B4-BE49-F238E27FC236}">
                  <a16:creationId xmlns:a16="http://schemas.microsoft.com/office/drawing/2014/main" id="{91D0C592-98CE-469A-8AC1-EBC8142970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28" y="1259"/>
              <a:ext cx="96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87" name="AutoShape 51">
              <a:extLst>
                <a:ext uri="{FF2B5EF4-FFF2-40B4-BE49-F238E27FC236}">
                  <a16:creationId xmlns:a16="http://schemas.microsoft.com/office/drawing/2014/main" id="{66041DCC-F1E5-4B50-A6C8-BC1732F479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28" y="1291"/>
              <a:ext cx="96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88" name="AutoShape 52">
              <a:extLst>
                <a:ext uri="{FF2B5EF4-FFF2-40B4-BE49-F238E27FC236}">
                  <a16:creationId xmlns:a16="http://schemas.microsoft.com/office/drawing/2014/main" id="{0A2A837E-64C3-4419-9497-3D8A3B2E8E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60" y="1323"/>
              <a:ext cx="64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89" name="AutoShape 53">
              <a:extLst>
                <a:ext uri="{FF2B5EF4-FFF2-40B4-BE49-F238E27FC236}">
                  <a16:creationId xmlns:a16="http://schemas.microsoft.com/office/drawing/2014/main" id="{E829AA37-051F-4BF0-93C4-D18E4965BB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0" y="1355"/>
              <a:ext cx="0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390" name="AutoShape 54">
              <a:extLst>
                <a:ext uri="{FF2B5EF4-FFF2-40B4-BE49-F238E27FC236}">
                  <a16:creationId xmlns:a16="http://schemas.microsoft.com/office/drawing/2014/main" id="{ADFF137C-557A-4518-A203-D4CC961591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72" y="1654"/>
              <a:ext cx="336" cy="291"/>
            </a:xfrm>
            <a:prstGeom prst="triangle">
              <a:avLst>
                <a:gd name="adj" fmla="val 5000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Oval 55">
              <a:extLst>
                <a:ext uri="{FF2B5EF4-FFF2-40B4-BE49-F238E27FC236}">
                  <a16:creationId xmlns:a16="http://schemas.microsoft.com/office/drawing/2014/main" id="{65AE1C59-0839-4F6E-BC83-F409E52D3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94"/>
              <a:ext cx="48" cy="4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92" name="AutoShape 56">
              <a:extLst>
                <a:ext uri="{FF2B5EF4-FFF2-40B4-BE49-F238E27FC236}">
                  <a16:creationId xmlns:a16="http://schemas.microsoft.com/office/drawing/2014/main" id="{69CDF6DE-2D29-4AFD-94F7-00F8C4262050}"/>
                </a:ext>
              </a:extLst>
            </p:cNvPr>
            <p:cNvCxnSpPr>
              <a:cxnSpLocks noChangeShapeType="1"/>
              <a:stCxn id="14390" idx="3"/>
            </p:cNvCxnSpPr>
            <p:nvPr/>
          </p:nvCxnSpPr>
          <p:spPr bwMode="auto">
            <a:xfrm flipH="1" flipV="1">
              <a:off x="480" y="1798"/>
              <a:ext cx="215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93" name="AutoShape 57">
              <a:extLst>
                <a:ext uri="{FF2B5EF4-FFF2-40B4-BE49-F238E27FC236}">
                  <a16:creationId xmlns:a16="http://schemas.microsoft.com/office/drawing/2014/main" id="{48A8C346-21B7-4D79-9798-B0C979A2D719}"/>
                </a:ext>
              </a:extLst>
            </p:cNvPr>
            <p:cNvCxnSpPr>
              <a:cxnSpLocks noChangeShapeType="1"/>
              <a:stCxn id="14390" idx="1"/>
            </p:cNvCxnSpPr>
            <p:nvPr/>
          </p:nvCxnSpPr>
          <p:spPr bwMode="auto">
            <a:xfrm>
              <a:off x="840" y="1717"/>
              <a:ext cx="10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94" name="AutoShape 58">
              <a:extLst>
                <a:ext uri="{FF2B5EF4-FFF2-40B4-BE49-F238E27FC236}">
                  <a16:creationId xmlns:a16="http://schemas.microsoft.com/office/drawing/2014/main" id="{AE353490-D847-489A-998D-DC63974C9160}"/>
                </a:ext>
              </a:extLst>
            </p:cNvPr>
            <p:cNvCxnSpPr>
              <a:cxnSpLocks noChangeShapeType="1"/>
              <a:stCxn id="14391" idx="6"/>
            </p:cNvCxnSpPr>
            <p:nvPr/>
          </p:nvCxnSpPr>
          <p:spPr bwMode="auto">
            <a:xfrm>
              <a:off x="864" y="1918"/>
              <a:ext cx="105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395" name="AutoShape 59">
              <a:extLst>
                <a:ext uri="{FF2B5EF4-FFF2-40B4-BE49-F238E27FC236}">
                  <a16:creationId xmlns:a16="http://schemas.microsoft.com/office/drawing/2014/main" id="{E1026564-575A-4DD5-BC59-619BDD3D64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98" y="1656"/>
              <a:ext cx="336" cy="291"/>
            </a:xfrm>
            <a:prstGeom prst="triangle">
              <a:avLst>
                <a:gd name="adj" fmla="val 5000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6" name="Oval 60">
              <a:extLst>
                <a:ext uri="{FF2B5EF4-FFF2-40B4-BE49-F238E27FC236}">
                  <a16:creationId xmlns:a16="http://schemas.microsoft.com/office/drawing/2014/main" id="{7597FC69-6CB6-4E67-AC0F-E1A230B6A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894"/>
              <a:ext cx="48" cy="4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7" name="AutoShape 61">
              <a:extLst>
                <a:ext uri="{FF2B5EF4-FFF2-40B4-BE49-F238E27FC236}">
                  <a16:creationId xmlns:a16="http://schemas.microsoft.com/office/drawing/2014/main" id="{A54FF1A0-F4F3-4EE1-8A10-29F7B2CFA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675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8" name="AutoShape 62">
              <a:extLst>
                <a:ext uri="{FF2B5EF4-FFF2-40B4-BE49-F238E27FC236}">
                  <a16:creationId xmlns:a16="http://schemas.microsoft.com/office/drawing/2014/main" id="{47440EA5-C575-4D0F-AC09-F368AEE00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875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99" name="AutoShape 63">
              <a:extLst>
                <a:ext uri="{FF2B5EF4-FFF2-40B4-BE49-F238E27FC236}">
                  <a16:creationId xmlns:a16="http://schemas.microsoft.com/office/drawing/2014/main" id="{B67E104F-D25F-4A3E-8CA1-153E3F0FDD0C}"/>
                </a:ext>
              </a:extLst>
            </p:cNvPr>
            <p:cNvCxnSpPr>
              <a:cxnSpLocks noChangeShapeType="1"/>
              <a:stCxn id="14395" idx="0"/>
            </p:cNvCxnSpPr>
            <p:nvPr/>
          </p:nvCxnSpPr>
          <p:spPr bwMode="auto">
            <a:xfrm>
              <a:off x="2212" y="1803"/>
              <a:ext cx="2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00" name="AutoShape 64">
              <a:extLst>
                <a:ext uri="{FF2B5EF4-FFF2-40B4-BE49-F238E27FC236}">
                  <a16:creationId xmlns:a16="http://schemas.microsoft.com/office/drawing/2014/main" id="{C43953E1-BD3F-4255-A502-ADA86F2FAD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0" y="1723"/>
              <a:ext cx="1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01" name="AutoShape 65">
              <a:extLst>
                <a:ext uri="{FF2B5EF4-FFF2-40B4-BE49-F238E27FC236}">
                  <a16:creationId xmlns:a16="http://schemas.microsoft.com/office/drawing/2014/main" id="{86F1FCED-4072-4E6F-B7C7-65E8832FB8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0" y="1755"/>
              <a:ext cx="64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02" name="AutoShape 66">
              <a:extLst>
                <a:ext uri="{FF2B5EF4-FFF2-40B4-BE49-F238E27FC236}">
                  <a16:creationId xmlns:a16="http://schemas.microsoft.com/office/drawing/2014/main" id="{44AD478B-8B24-4207-B2DD-73DECFA903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28" y="1787"/>
              <a:ext cx="96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03" name="AutoShape 67">
              <a:extLst>
                <a:ext uri="{FF2B5EF4-FFF2-40B4-BE49-F238E27FC236}">
                  <a16:creationId xmlns:a16="http://schemas.microsoft.com/office/drawing/2014/main" id="{9B3F2497-3433-40BE-890B-13673B9C5A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28" y="1819"/>
              <a:ext cx="96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04" name="AutoShape 68">
              <a:extLst>
                <a:ext uri="{FF2B5EF4-FFF2-40B4-BE49-F238E27FC236}">
                  <a16:creationId xmlns:a16="http://schemas.microsoft.com/office/drawing/2014/main" id="{3077267F-ED86-4D7E-9013-22145DF23B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60" y="1851"/>
              <a:ext cx="64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05" name="AutoShape 69">
              <a:extLst>
                <a:ext uri="{FF2B5EF4-FFF2-40B4-BE49-F238E27FC236}">
                  <a16:creationId xmlns:a16="http://schemas.microsoft.com/office/drawing/2014/main" id="{B37E39B8-16FB-4673-B144-B1134B04C5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0" y="1883"/>
              <a:ext cx="0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406" name="Rectangle 70">
            <a:extLst>
              <a:ext uri="{FF2B5EF4-FFF2-40B4-BE49-F238E27FC236}">
                <a16:creationId xmlns:a16="http://schemas.microsoft.com/office/drawing/2014/main" id="{2FC2B64C-A875-4DBB-AFB5-CD31B61CA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10000"/>
            <a:ext cx="3733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300"/>
              <a:t>Current-mode drivers</a:t>
            </a:r>
          </a:p>
          <a:p>
            <a:r>
              <a:rPr lang="en-US" altLang="en-US" sz="1300"/>
              <a:t>Data encoded as</a:t>
            </a:r>
          </a:p>
          <a:p>
            <a:pPr lvl="1"/>
            <a:r>
              <a:rPr lang="en-US" altLang="en-US" sz="1200"/>
              <a:t>{01} or {10}</a:t>
            </a:r>
          </a:p>
          <a:p>
            <a:r>
              <a:rPr lang="en-US" altLang="en-US" sz="1300"/>
              <a:t>Advantages</a:t>
            </a:r>
          </a:p>
          <a:p>
            <a:pPr lvl="1"/>
            <a:r>
              <a:rPr lang="en-US" altLang="en-US" sz="1000"/>
              <a:t>Low switching noise</a:t>
            </a:r>
          </a:p>
          <a:p>
            <a:pPr lvl="1"/>
            <a:r>
              <a:rPr lang="en-US" altLang="en-US" sz="1000"/>
              <a:t>Large GDP</a:t>
            </a:r>
          </a:p>
          <a:p>
            <a:pPr lvl="1"/>
            <a:r>
              <a:rPr lang="en-US" altLang="en-US" sz="1000"/>
              <a:t>Common-mode noise rejection</a:t>
            </a:r>
          </a:p>
          <a:p>
            <a:pPr lvl="1"/>
            <a:r>
              <a:rPr lang="en-US" altLang="en-US" sz="1000"/>
              <a:t>EM coupled transmission lines</a:t>
            </a:r>
          </a:p>
          <a:p>
            <a:pPr lvl="1"/>
            <a:r>
              <a:rPr lang="en-US" altLang="en-US" sz="1000"/>
              <a:t>Low noise =&gt; low voltage swing</a:t>
            </a:r>
          </a:p>
          <a:p>
            <a:r>
              <a:rPr lang="en-US" altLang="en-US" sz="1300"/>
              <a:t>Disadvantages</a:t>
            </a:r>
            <a:endParaRPr lang="en-US" altLang="en-US" sz="1200"/>
          </a:p>
          <a:p>
            <a:pPr lvl="1"/>
            <a:r>
              <a:rPr lang="en-US" altLang="en-US" sz="1000"/>
              <a:t>Wasteful in I/O pads</a:t>
            </a:r>
          </a:p>
        </p:txBody>
      </p:sp>
      <p:sp>
        <p:nvSpPr>
          <p:cNvPr id="14407" name="Rectangle 71">
            <a:extLst>
              <a:ext uri="{FF2B5EF4-FFF2-40B4-BE49-F238E27FC236}">
                <a16:creationId xmlns:a16="http://schemas.microsoft.com/office/drawing/2014/main" id="{305BC455-ABBE-40D5-B14A-B1F2A1912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6764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600" b="1"/>
              <a:t>Multi-Bit Differential (MBDS) channel</a:t>
            </a:r>
          </a:p>
        </p:txBody>
      </p:sp>
      <p:grpSp>
        <p:nvGrpSpPr>
          <p:cNvPr id="14481" name="Group 145">
            <a:extLst>
              <a:ext uri="{FF2B5EF4-FFF2-40B4-BE49-F238E27FC236}">
                <a16:creationId xmlns:a16="http://schemas.microsoft.com/office/drawing/2014/main" id="{52083529-1F5D-4AF1-8D53-1E138B4EC59A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2057400"/>
            <a:ext cx="3581400" cy="1566863"/>
            <a:chOff x="2976" y="1000"/>
            <a:chExt cx="2256" cy="987"/>
          </a:xfrm>
        </p:grpSpPr>
        <p:cxnSp>
          <p:nvCxnSpPr>
            <p:cNvPr id="14482" name="AutoShape 146">
              <a:extLst>
                <a:ext uri="{FF2B5EF4-FFF2-40B4-BE49-F238E27FC236}">
                  <a16:creationId xmlns:a16="http://schemas.microsoft.com/office/drawing/2014/main" id="{BCBD8C99-658B-4DB9-ACFF-D7F14EBBFF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57" y="1263"/>
              <a:ext cx="1308" cy="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83" name="AutoShape 147">
              <a:extLst>
                <a:ext uri="{FF2B5EF4-FFF2-40B4-BE49-F238E27FC236}">
                  <a16:creationId xmlns:a16="http://schemas.microsoft.com/office/drawing/2014/main" id="{38E52B18-09EE-4704-9A22-FDF423CAAD63}"/>
                </a:ext>
              </a:extLst>
            </p:cNvPr>
            <p:cNvCxnSpPr>
              <a:cxnSpLocks noChangeShapeType="1"/>
              <a:endCxn id="14543" idx="3"/>
            </p:cNvCxnSpPr>
            <p:nvPr/>
          </p:nvCxnSpPr>
          <p:spPr bwMode="auto">
            <a:xfrm>
              <a:off x="3468" y="1365"/>
              <a:ext cx="1412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84" name="AutoShape 148">
              <a:extLst>
                <a:ext uri="{FF2B5EF4-FFF2-40B4-BE49-F238E27FC236}">
                  <a16:creationId xmlns:a16="http://schemas.microsoft.com/office/drawing/2014/main" id="{F08C27AA-8173-4960-96B1-88336E5988FA}"/>
                </a:ext>
              </a:extLst>
            </p:cNvPr>
            <p:cNvCxnSpPr>
              <a:cxnSpLocks noChangeShapeType="1"/>
              <a:stCxn id="14537" idx="5"/>
            </p:cNvCxnSpPr>
            <p:nvPr/>
          </p:nvCxnSpPr>
          <p:spPr bwMode="auto">
            <a:xfrm>
              <a:off x="3408" y="1620"/>
              <a:ext cx="1237" cy="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85" name="AutoShape 149">
              <a:extLst>
                <a:ext uri="{FF2B5EF4-FFF2-40B4-BE49-F238E27FC236}">
                  <a16:creationId xmlns:a16="http://schemas.microsoft.com/office/drawing/2014/main" id="{30996D1C-40B8-4902-B23C-88B62D0D48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02" y="1510"/>
              <a:ext cx="1157" cy="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486" name="Group 150">
              <a:extLst>
                <a:ext uri="{FF2B5EF4-FFF2-40B4-BE49-F238E27FC236}">
                  <a16:creationId xmlns:a16="http://schemas.microsoft.com/office/drawing/2014/main" id="{21BABA18-CE52-44AC-9271-4083905A6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3" y="1776"/>
              <a:ext cx="96" cy="192"/>
              <a:chOff x="1968" y="2304"/>
              <a:chExt cx="144" cy="288"/>
            </a:xfrm>
          </p:grpSpPr>
          <p:cxnSp>
            <p:nvCxnSpPr>
              <p:cNvPr id="14487" name="AutoShape 151">
                <a:extLst>
                  <a:ext uri="{FF2B5EF4-FFF2-40B4-BE49-F238E27FC236}">
                    <a16:creationId xmlns:a16="http://schemas.microsoft.com/office/drawing/2014/main" id="{BD232221-2D84-4051-9D69-A4892059920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04"/>
                <a:ext cx="1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488" name="AutoShape 152">
                <a:extLst>
                  <a:ext uri="{FF2B5EF4-FFF2-40B4-BE49-F238E27FC236}">
                    <a16:creationId xmlns:a16="http://schemas.microsoft.com/office/drawing/2014/main" id="{E751D50A-6A64-476F-A38D-C98955D798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52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489" name="AutoShape 153">
                <a:extLst>
                  <a:ext uri="{FF2B5EF4-FFF2-40B4-BE49-F238E27FC236}">
                    <a16:creationId xmlns:a16="http://schemas.microsoft.com/office/drawing/2014/main" id="{6DE5854D-60F1-443B-A602-45ECBF4704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68" y="2400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490" name="AutoShape 154">
                <a:extLst>
                  <a:ext uri="{FF2B5EF4-FFF2-40B4-BE49-F238E27FC236}">
                    <a16:creationId xmlns:a16="http://schemas.microsoft.com/office/drawing/2014/main" id="{85EAB891-99CA-4881-890D-72DDEFE4DE6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68" y="2448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491" name="AutoShape 155">
                <a:extLst>
                  <a:ext uri="{FF2B5EF4-FFF2-40B4-BE49-F238E27FC236}">
                    <a16:creationId xmlns:a16="http://schemas.microsoft.com/office/drawing/2014/main" id="{AEBD8D11-45F9-469C-9554-35A5875C41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16" y="2496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492" name="AutoShape 156">
                <a:extLst>
                  <a:ext uri="{FF2B5EF4-FFF2-40B4-BE49-F238E27FC236}">
                    <a16:creationId xmlns:a16="http://schemas.microsoft.com/office/drawing/2014/main" id="{B4AE42E0-6C88-4919-A99B-930D7A2F59D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544"/>
                <a:ext cx="0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493" name="AutoShape 157">
              <a:extLst>
                <a:ext uri="{FF2B5EF4-FFF2-40B4-BE49-F238E27FC236}">
                  <a16:creationId xmlns:a16="http://schemas.microsoft.com/office/drawing/2014/main" id="{AE1B6403-3A23-4732-AC9F-D83BD62A7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" y="1207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4" name="AutoShape 158">
              <a:extLst>
                <a:ext uri="{FF2B5EF4-FFF2-40B4-BE49-F238E27FC236}">
                  <a16:creationId xmlns:a16="http://schemas.microsoft.com/office/drawing/2014/main" id="{BE0D275D-D16F-4FBB-8E3F-FD9481FE6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1327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5" name="AutoShape 159">
              <a:extLst>
                <a:ext uri="{FF2B5EF4-FFF2-40B4-BE49-F238E27FC236}">
                  <a16:creationId xmlns:a16="http://schemas.microsoft.com/office/drawing/2014/main" id="{D0C826F5-8200-495C-A3EB-610241D4D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1459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6" name="AutoShape 160">
              <a:extLst>
                <a:ext uri="{FF2B5EF4-FFF2-40B4-BE49-F238E27FC236}">
                  <a16:creationId xmlns:a16="http://schemas.microsoft.com/office/drawing/2014/main" id="{7FE42910-0906-424C-9D4F-3AAEA50CB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" y="1577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497" name="AutoShape 161">
              <a:extLst>
                <a:ext uri="{FF2B5EF4-FFF2-40B4-BE49-F238E27FC236}">
                  <a16:creationId xmlns:a16="http://schemas.microsoft.com/office/drawing/2014/main" id="{1FA3987C-8F16-45BE-AC41-D190D677D840}"/>
                </a:ext>
              </a:extLst>
            </p:cNvPr>
            <p:cNvCxnSpPr>
              <a:cxnSpLocks noChangeShapeType="1"/>
              <a:stCxn id="14552" idx="2"/>
            </p:cNvCxnSpPr>
            <p:nvPr/>
          </p:nvCxnSpPr>
          <p:spPr bwMode="auto">
            <a:xfrm flipH="1">
              <a:off x="4218" y="1952"/>
              <a:ext cx="630" cy="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498" name="Group 162">
              <a:extLst>
                <a:ext uri="{FF2B5EF4-FFF2-40B4-BE49-F238E27FC236}">
                  <a16:creationId xmlns:a16="http://schemas.microsoft.com/office/drawing/2014/main" id="{9C5F10BD-668D-4E9D-B9B7-2FE1CDE8F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9" y="1776"/>
              <a:ext cx="96" cy="192"/>
              <a:chOff x="1968" y="2304"/>
              <a:chExt cx="144" cy="288"/>
            </a:xfrm>
          </p:grpSpPr>
          <p:cxnSp>
            <p:nvCxnSpPr>
              <p:cNvPr id="14499" name="AutoShape 163">
                <a:extLst>
                  <a:ext uri="{FF2B5EF4-FFF2-40B4-BE49-F238E27FC236}">
                    <a16:creationId xmlns:a16="http://schemas.microsoft.com/office/drawing/2014/main" id="{C0A07F88-37D5-44B6-BDF0-5B167F1F140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04"/>
                <a:ext cx="1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00" name="AutoShape 164">
                <a:extLst>
                  <a:ext uri="{FF2B5EF4-FFF2-40B4-BE49-F238E27FC236}">
                    <a16:creationId xmlns:a16="http://schemas.microsoft.com/office/drawing/2014/main" id="{A7E4A63C-C386-41C0-8602-E664FA4A2E6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52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01" name="AutoShape 165">
                <a:extLst>
                  <a:ext uri="{FF2B5EF4-FFF2-40B4-BE49-F238E27FC236}">
                    <a16:creationId xmlns:a16="http://schemas.microsoft.com/office/drawing/2014/main" id="{891FB2AD-D62C-4206-9D7E-613C0768A0E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68" y="2400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02" name="AutoShape 166">
                <a:extLst>
                  <a:ext uri="{FF2B5EF4-FFF2-40B4-BE49-F238E27FC236}">
                    <a16:creationId xmlns:a16="http://schemas.microsoft.com/office/drawing/2014/main" id="{3C4D5C80-5A2A-4ECC-8A39-FB7BC1BF5F8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68" y="2448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03" name="AutoShape 167">
                <a:extLst>
                  <a:ext uri="{FF2B5EF4-FFF2-40B4-BE49-F238E27FC236}">
                    <a16:creationId xmlns:a16="http://schemas.microsoft.com/office/drawing/2014/main" id="{89A3E047-DA87-4FC5-AD44-32B63F898C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16" y="2496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04" name="AutoShape 168">
                <a:extLst>
                  <a:ext uri="{FF2B5EF4-FFF2-40B4-BE49-F238E27FC236}">
                    <a16:creationId xmlns:a16="http://schemas.microsoft.com/office/drawing/2014/main" id="{47F13071-5586-4FC2-8973-E7FA656BC3F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544"/>
                <a:ext cx="0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505" name="Group 169">
              <a:extLst>
                <a:ext uri="{FF2B5EF4-FFF2-40B4-BE49-F238E27FC236}">
                  <a16:creationId xmlns:a16="http://schemas.microsoft.com/office/drawing/2014/main" id="{43531DED-F46E-461E-AD99-3FFCF5FE4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5" y="1776"/>
              <a:ext cx="96" cy="192"/>
              <a:chOff x="1968" y="2304"/>
              <a:chExt cx="144" cy="288"/>
            </a:xfrm>
          </p:grpSpPr>
          <p:cxnSp>
            <p:nvCxnSpPr>
              <p:cNvPr id="14506" name="AutoShape 170">
                <a:extLst>
                  <a:ext uri="{FF2B5EF4-FFF2-40B4-BE49-F238E27FC236}">
                    <a16:creationId xmlns:a16="http://schemas.microsoft.com/office/drawing/2014/main" id="{6A4415FB-F72A-4183-9F26-3F3E816F7B6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04"/>
                <a:ext cx="1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07" name="AutoShape 171">
                <a:extLst>
                  <a:ext uri="{FF2B5EF4-FFF2-40B4-BE49-F238E27FC236}">
                    <a16:creationId xmlns:a16="http://schemas.microsoft.com/office/drawing/2014/main" id="{3D2EFBFD-165F-41F2-B7F4-41A47B4A3D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52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08" name="AutoShape 172">
                <a:extLst>
                  <a:ext uri="{FF2B5EF4-FFF2-40B4-BE49-F238E27FC236}">
                    <a16:creationId xmlns:a16="http://schemas.microsoft.com/office/drawing/2014/main" id="{13E23482-545C-418B-ACCA-761A811A507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68" y="2400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09" name="AutoShape 173">
                <a:extLst>
                  <a:ext uri="{FF2B5EF4-FFF2-40B4-BE49-F238E27FC236}">
                    <a16:creationId xmlns:a16="http://schemas.microsoft.com/office/drawing/2014/main" id="{BC855D27-E496-44A8-A0F9-86D4AC0C833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68" y="2448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10" name="AutoShape 174">
                <a:extLst>
                  <a:ext uri="{FF2B5EF4-FFF2-40B4-BE49-F238E27FC236}">
                    <a16:creationId xmlns:a16="http://schemas.microsoft.com/office/drawing/2014/main" id="{0A11BA4C-27C8-442B-A181-2187746278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16" y="2496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11" name="AutoShape 175">
                <a:extLst>
                  <a:ext uri="{FF2B5EF4-FFF2-40B4-BE49-F238E27FC236}">
                    <a16:creationId xmlns:a16="http://schemas.microsoft.com/office/drawing/2014/main" id="{7751D872-3C60-4D69-AD86-C3423BE89A4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544"/>
                <a:ext cx="0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512" name="Group 176">
              <a:extLst>
                <a:ext uri="{FF2B5EF4-FFF2-40B4-BE49-F238E27FC236}">
                  <a16:creationId xmlns:a16="http://schemas.microsoft.com/office/drawing/2014/main" id="{B559F50E-E06E-411C-A83B-00FAF2CECE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776"/>
              <a:ext cx="96" cy="192"/>
              <a:chOff x="1968" y="2304"/>
              <a:chExt cx="144" cy="288"/>
            </a:xfrm>
          </p:grpSpPr>
          <p:cxnSp>
            <p:nvCxnSpPr>
              <p:cNvPr id="14513" name="AutoShape 177">
                <a:extLst>
                  <a:ext uri="{FF2B5EF4-FFF2-40B4-BE49-F238E27FC236}">
                    <a16:creationId xmlns:a16="http://schemas.microsoft.com/office/drawing/2014/main" id="{40C0FCA7-BE8A-42A3-9FD3-39594BE9A45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04"/>
                <a:ext cx="1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14" name="AutoShape 178">
                <a:extLst>
                  <a:ext uri="{FF2B5EF4-FFF2-40B4-BE49-F238E27FC236}">
                    <a16:creationId xmlns:a16="http://schemas.microsoft.com/office/drawing/2014/main" id="{BCCCB738-274D-448F-937A-2CB513DBFF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52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15" name="AutoShape 179">
                <a:extLst>
                  <a:ext uri="{FF2B5EF4-FFF2-40B4-BE49-F238E27FC236}">
                    <a16:creationId xmlns:a16="http://schemas.microsoft.com/office/drawing/2014/main" id="{E7FD1F12-07F3-4540-8146-BB9B05371F5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68" y="2400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16" name="AutoShape 180">
                <a:extLst>
                  <a:ext uri="{FF2B5EF4-FFF2-40B4-BE49-F238E27FC236}">
                    <a16:creationId xmlns:a16="http://schemas.microsoft.com/office/drawing/2014/main" id="{2812D360-7B6A-4955-A711-F97EF1F9E9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68" y="2448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17" name="AutoShape 181">
                <a:extLst>
                  <a:ext uri="{FF2B5EF4-FFF2-40B4-BE49-F238E27FC236}">
                    <a16:creationId xmlns:a16="http://schemas.microsoft.com/office/drawing/2014/main" id="{E3BAAC1B-274A-4E63-ACDA-F5BF487B850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16" y="2496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18" name="AutoShape 182">
                <a:extLst>
                  <a:ext uri="{FF2B5EF4-FFF2-40B4-BE49-F238E27FC236}">
                    <a16:creationId xmlns:a16="http://schemas.microsoft.com/office/drawing/2014/main" id="{2BB1224B-EAD1-4218-B1CC-F26E450EAC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544"/>
                <a:ext cx="0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4519" name="AutoShape 183">
              <a:extLst>
                <a:ext uri="{FF2B5EF4-FFF2-40B4-BE49-F238E27FC236}">
                  <a16:creationId xmlns:a16="http://schemas.microsoft.com/office/drawing/2014/main" id="{B760BE58-D1E8-4D91-AAB7-1F24412EEE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204" y="1270"/>
              <a:ext cx="13" cy="5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20" name="AutoShape 184">
              <a:extLst>
                <a:ext uri="{FF2B5EF4-FFF2-40B4-BE49-F238E27FC236}">
                  <a16:creationId xmlns:a16="http://schemas.microsoft.com/office/drawing/2014/main" id="{986B8BA4-37EE-4B1E-BEB4-3ED091FE51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313" y="1372"/>
              <a:ext cx="1" cy="4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21" name="AutoShape 185">
              <a:extLst>
                <a:ext uri="{FF2B5EF4-FFF2-40B4-BE49-F238E27FC236}">
                  <a16:creationId xmlns:a16="http://schemas.microsoft.com/office/drawing/2014/main" id="{74C88103-D83E-475B-B202-76AD4AE487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409" y="1507"/>
              <a:ext cx="3" cy="2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22" name="AutoShape 186">
              <a:extLst>
                <a:ext uri="{FF2B5EF4-FFF2-40B4-BE49-F238E27FC236}">
                  <a16:creationId xmlns:a16="http://schemas.microsoft.com/office/drawing/2014/main" id="{C0C9ECF0-72B3-43FB-A965-8F2D40A0BF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498" y="1632"/>
              <a:ext cx="1" cy="1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23" name="AutoShape 187">
              <a:extLst>
                <a:ext uri="{FF2B5EF4-FFF2-40B4-BE49-F238E27FC236}">
                  <a16:creationId xmlns:a16="http://schemas.microsoft.com/office/drawing/2014/main" id="{D7EA8CBD-22AC-4D7A-9FFA-7A0DBDA340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93" y="1193"/>
              <a:ext cx="0" cy="7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24" name="AutoShape 188">
              <a:extLst>
                <a:ext uri="{FF2B5EF4-FFF2-40B4-BE49-F238E27FC236}">
                  <a16:creationId xmlns:a16="http://schemas.microsoft.com/office/drawing/2014/main" id="{79D57AE8-C4DB-4E86-A12F-C309276B62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786" y="1187"/>
              <a:ext cx="7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25" name="AutoShape 189">
              <a:extLst>
                <a:ext uri="{FF2B5EF4-FFF2-40B4-BE49-F238E27FC236}">
                  <a16:creationId xmlns:a16="http://schemas.microsoft.com/office/drawing/2014/main" id="{910CD52C-5B29-4854-A3BB-863DD9422B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784" y="1446"/>
              <a:ext cx="7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26" name="AutoShape 190">
              <a:extLst>
                <a:ext uri="{FF2B5EF4-FFF2-40B4-BE49-F238E27FC236}">
                  <a16:creationId xmlns:a16="http://schemas.microsoft.com/office/drawing/2014/main" id="{A549D113-256C-4E44-A2A6-12A6B5A02B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780" y="1699"/>
              <a:ext cx="7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27" name="AutoShape 191">
              <a:extLst>
                <a:ext uri="{FF2B5EF4-FFF2-40B4-BE49-F238E27FC236}">
                  <a16:creationId xmlns:a16="http://schemas.microsoft.com/office/drawing/2014/main" id="{79AF8916-782F-439D-864A-DFCF665D231C}"/>
                </a:ext>
              </a:extLst>
            </p:cNvPr>
            <p:cNvCxnSpPr>
              <a:cxnSpLocks noChangeShapeType="1"/>
              <a:stCxn id="14539" idx="3"/>
            </p:cNvCxnSpPr>
            <p:nvPr/>
          </p:nvCxnSpPr>
          <p:spPr bwMode="auto">
            <a:xfrm flipH="1" flipV="1">
              <a:off x="4640" y="1110"/>
              <a:ext cx="240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28" name="AutoShape 192">
              <a:extLst>
                <a:ext uri="{FF2B5EF4-FFF2-40B4-BE49-F238E27FC236}">
                  <a16:creationId xmlns:a16="http://schemas.microsoft.com/office/drawing/2014/main" id="{75DB4ABF-43DD-40DD-8DB3-212AF4C9EF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54" y="1110"/>
              <a:ext cx="2" cy="1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29" name="AutoShape 193">
              <a:extLst>
                <a:ext uri="{FF2B5EF4-FFF2-40B4-BE49-F238E27FC236}">
                  <a16:creationId xmlns:a16="http://schemas.microsoft.com/office/drawing/2014/main" id="{EE683D35-2D89-43DE-8350-5EC45C7E21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54" y="1584"/>
              <a:ext cx="226" cy="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30" name="AutoShape 194">
              <a:extLst>
                <a:ext uri="{FF2B5EF4-FFF2-40B4-BE49-F238E27FC236}">
                  <a16:creationId xmlns:a16="http://schemas.microsoft.com/office/drawing/2014/main" id="{91A02C7B-A3E4-456E-846B-AD5B347843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56" y="1502"/>
              <a:ext cx="0" cy="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31" name="AutoShape 195">
              <a:extLst>
                <a:ext uri="{FF2B5EF4-FFF2-40B4-BE49-F238E27FC236}">
                  <a16:creationId xmlns:a16="http://schemas.microsoft.com/office/drawing/2014/main" id="{CAEDB6D4-2407-408E-B32D-C1C4B7FFF6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42" y="1632"/>
              <a:ext cx="0" cy="1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32" name="AutoShape 196">
              <a:extLst>
                <a:ext uri="{FF2B5EF4-FFF2-40B4-BE49-F238E27FC236}">
                  <a16:creationId xmlns:a16="http://schemas.microsoft.com/office/drawing/2014/main" id="{8CA86D05-DD23-4273-BFD8-310B7053BE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649" y="1818"/>
              <a:ext cx="220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33" name="AutoShape 197">
              <a:extLst>
                <a:ext uri="{FF2B5EF4-FFF2-40B4-BE49-F238E27FC236}">
                  <a16:creationId xmlns:a16="http://schemas.microsoft.com/office/drawing/2014/main" id="{72A0F398-54D3-46C5-83B3-DF0CF30852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76" y="1291"/>
              <a:ext cx="235" cy="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34" name="AutoShape 198">
              <a:extLst>
                <a:ext uri="{FF2B5EF4-FFF2-40B4-BE49-F238E27FC236}">
                  <a16:creationId xmlns:a16="http://schemas.microsoft.com/office/drawing/2014/main" id="{BFB4083B-E051-4B45-9F35-D97F4A7BCB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89" y="1584"/>
              <a:ext cx="235" cy="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35" name="AutoShape 199">
              <a:extLst>
                <a:ext uri="{FF2B5EF4-FFF2-40B4-BE49-F238E27FC236}">
                  <a16:creationId xmlns:a16="http://schemas.microsoft.com/office/drawing/2014/main" id="{A755884A-052E-49C5-8FFE-E18F2E4DA2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76" y="1387"/>
              <a:ext cx="235" cy="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36" name="AutoShape 200">
              <a:extLst>
                <a:ext uri="{FF2B5EF4-FFF2-40B4-BE49-F238E27FC236}">
                  <a16:creationId xmlns:a16="http://schemas.microsoft.com/office/drawing/2014/main" id="{C072AF83-F68A-4FF1-A500-177F63F88B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76" y="1488"/>
              <a:ext cx="235" cy="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537" name="AutoShape 201">
              <a:extLst>
                <a:ext uri="{FF2B5EF4-FFF2-40B4-BE49-F238E27FC236}">
                  <a16:creationId xmlns:a16="http://schemas.microsoft.com/office/drawing/2014/main" id="{8342E46F-A0EE-45DA-BE35-ED60CC36F9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96" y="1272"/>
              <a:ext cx="624" cy="384"/>
            </a:xfrm>
            <a:prstGeom prst="triangle">
              <a:avLst>
                <a:gd name="adj" fmla="val 5000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38" name="Group 202">
              <a:extLst>
                <a:ext uri="{FF2B5EF4-FFF2-40B4-BE49-F238E27FC236}">
                  <a16:creationId xmlns:a16="http://schemas.microsoft.com/office/drawing/2014/main" id="{E2F1A739-60A1-475B-A2B1-0EBC07F2C5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1000"/>
              <a:ext cx="384" cy="224"/>
              <a:chOff x="4512" y="1056"/>
              <a:chExt cx="576" cy="336"/>
            </a:xfrm>
          </p:grpSpPr>
          <p:sp>
            <p:nvSpPr>
              <p:cNvPr id="14539" name="AutoShape 203">
                <a:extLst>
                  <a:ext uri="{FF2B5EF4-FFF2-40B4-BE49-F238E27FC236}">
                    <a16:creationId xmlns:a16="http://schemas.microsoft.com/office/drawing/2014/main" id="{911FD02E-BC37-472C-859E-AE9FE0FC8A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38" y="1078"/>
                <a:ext cx="336" cy="291"/>
              </a:xfrm>
              <a:prstGeom prst="triangle">
                <a:avLst>
                  <a:gd name="adj" fmla="val 5000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0" name="Oval 204">
                <a:extLst>
                  <a:ext uri="{FF2B5EF4-FFF2-40B4-BE49-F238E27FC236}">
                    <a16:creationId xmlns:a16="http://schemas.microsoft.com/office/drawing/2014/main" id="{7BEFEDA1-9B2F-459C-97DF-8A43FC491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316"/>
                <a:ext cx="48" cy="48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541" name="AutoShape 205">
                <a:extLst>
                  <a:ext uri="{FF2B5EF4-FFF2-40B4-BE49-F238E27FC236}">
                    <a16:creationId xmlns:a16="http://schemas.microsoft.com/office/drawing/2014/main" id="{B051E5C8-1A7A-41A5-8629-4CAEAD41BB2C}"/>
                  </a:ext>
                </a:extLst>
              </p:cNvPr>
              <p:cNvCxnSpPr>
                <a:cxnSpLocks noChangeShapeType="1"/>
                <a:stCxn id="14539" idx="0"/>
              </p:cNvCxnSpPr>
              <p:nvPr/>
            </p:nvCxnSpPr>
            <p:spPr bwMode="auto">
              <a:xfrm>
                <a:off x="4852" y="1225"/>
                <a:ext cx="23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542" name="Group 206">
              <a:extLst>
                <a:ext uri="{FF2B5EF4-FFF2-40B4-BE49-F238E27FC236}">
                  <a16:creationId xmlns:a16="http://schemas.microsoft.com/office/drawing/2014/main" id="{8BFC8289-B975-45BA-88E5-535966A479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1256"/>
              <a:ext cx="384" cy="224"/>
              <a:chOff x="4512" y="1056"/>
              <a:chExt cx="576" cy="336"/>
            </a:xfrm>
          </p:grpSpPr>
          <p:sp>
            <p:nvSpPr>
              <p:cNvPr id="14543" name="AutoShape 207">
                <a:extLst>
                  <a:ext uri="{FF2B5EF4-FFF2-40B4-BE49-F238E27FC236}">
                    <a16:creationId xmlns:a16="http://schemas.microsoft.com/office/drawing/2014/main" id="{D1084A43-F3C7-477A-91CC-1DD30FE02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38" y="1078"/>
                <a:ext cx="336" cy="291"/>
              </a:xfrm>
              <a:prstGeom prst="triangle">
                <a:avLst>
                  <a:gd name="adj" fmla="val 5000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4" name="Oval 208">
                <a:extLst>
                  <a:ext uri="{FF2B5EF4-FFF2-40B4-BE49-F238E27FC236}">
                    <a16:creationId xmlns:a16="http://schemas.microsoft.com/office/drawing/2014/main" id="{04C1C39C-ADAC-409F-913D-4BD6DF61D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316"/>
                <a:ext cx="48" cy="48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545" name="AutoShape 209">
                <a:extLst>
                  <a:ext uri="{FF2B5EF4-FFF2-40B4-BE49-F238E27FC236}">
                    <a16:creationId xmlns:a16="http://schemas.microsoft.com/office/drawing/2014/main" id="{FD1D2FAC-CE9C-4A3B-A421-BD1DF411D825}"/>
                  </a:ext>
                </a:extLst>
              </p:cNvPr>
              <p:cNvCxnSpPr>
                <a:cxnSpLocks noChangeShapeType="1"/>
                <a:stCxn id="14543" idx="0"/>
              </p:cNvCxnSpPr>
              <p:nvPr/>
            </p:nvCxnSpPr>
            <p:spPr bwMode="auto">
              <a:xfrm>
                <a:off x="4852" y="1225"/>
                <a:ext cx="23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546" name="Group 210">
              <a:extLst>
                <a:ext uri="{FF2B5EF4-FFF2-40B4-BE49-F238E27FC236}">
                  <a16:creationId xmlns:a16="http://schemas.microsoft.com/office/drawing/2014/main" id="{69345A66-E06E-470B-939D-71E8BDB56B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1507"/>
              <a:ext cx="384" cy="224"/>
              <a:chOff x="4512" y="1056"/>
              <a:chExt cx="576" cy="336"/>
            </a:xfrm>
          </p:grpSpPr>
          <p:sp>
            <p:nvSpPr>
              <p:cNvPr id="14547" name="AutoShape 211">
                <a:extLst>
                  <a:ext uri="{FF2B5EF4-FFF2-40B4-BE49-F238E27FC236}">
                    <a16:creationId xmlns:a16="http://schemas.microsoft.com/office/drawing/2014/main" id="{B2325DCA-01B5-49E2-9AA2-DF9432460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38" y="1078"/>
                <a:ext cx="336" cy="291"/>
              </a:xfrm>
              <a:prstGeom prst="triangle">
                <a:avLst>
                  <a:gd name="adj" fmla="val 5000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8" name="Oval 212">
                <a:extLst>
                  <a:ext uri="{FF2B5EF4-FFF2-40B4-BE49-F238E27FC236}">
                    <a16:creationId xmlns:a16="http://schemas.microsoft.com/office/drawing/2014/main" id="{8D869062-FFA1-41D3-9ABB-71DFD6C42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316"/>
                <a:ext cx="48" cy="48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549" name="AutoShape 213">
                <a:extLst>
                  <a:ext uri="{FF2B5EF4-FFF2-40B4-BE49-F238E27FC236}">
                    <a16:creationId xmlns:a16="http://schemas.microsoft.com/office/drawing/2014/main" id="{2A89C296-CFAC-434E-9AF5-170AEDC8CC4E}"/>
                  </a:ext>
                </a:extLst>
              </p:cNvPr>
              <p:cNvCxnSpPr>
                <a:cxnSpLocks noChangeShapeType="1"/>
                <a:stCxn id="14547" idx="0"/>
              </p:cNvCxnSpPr>
              <p:nvPr/>
            </p:nvCxnSpPr>
            <p:spPr bwMode="auto">
              <a:xfrm>
                <a:off x="4852" y="1225"/>
                <a:ext cx="23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550" name="Group 214">
              <a:extLst>
                <a:ext uri="{FF2B5EF4-FFF2-40B4-BE49-F238E27FC236}">
                  <a16:creationId xmlns:a16="http://schemas.microsoft.com/office/drawing/2014/main" id="{AF07DBD2-64E6-45A7-B89D-12B775F666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1763"/>
              <a:ext cx="384" cy="224"/>
              <a:chOff x="4512" y="1056"/>
              <a:chExt cx="576" cy="336"/>
            </a:xfrm>
          </p:grpSpPr>
          <p:sp>
            <p:nvSpPr>
              <p:cNvPr id="14551" name="AutoShape 215">
                <a:extLst>
                  <a:ext uri="{FF2B5EF4-FFF2-40B4-BE49-F238E27FC236}">
                    <a16:creationId xmlns:a16="http://schemas.microsoft.com/office/drawing/2014/main" id="{3B621ADA-8701-43DB-B560-8F6ADAB71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38" y="1078"/>
                <a:ext cx="336" cy="291"/>
              </a:xfrm>
              <a:prstGeom prst="triangle">
                <a:avLst>
                  <a:gd name="adj" fmla="val 5000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" name="Oval 216">
                <a:extLst>
                  <a:ext uri="{FF2B5EF4-FFF2-40B4-BE49-F238E27FC236}">
                    <a16:creationId xmlns:a16="http://schemas.microsoft.com/office/drawing/2014/main" id="{6EF88820-5AB8-4703-BD7D-DBBED4CED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316"/>
                <a:ext cx="48" cy="48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553" name="AutoShape 217">
                <a:extLst>
                  <a:ext uri="{FF2B5EF4-FFF2-40B4-BE49-F238E27FC236}">
                    <a16:creationId xmlns:a16="http://schemas.microsoft.com/office/drawing/2014/main" id="{287CA029-8DDD-4D56-AD62-A82636A85389}"/>
                  </a:ext>
                </a:extLst>
              </p:cNvPr>
              <p:cNvCxnSpPr>
                <a:cxnSpLocks noChangeShapeType="1"/>
                <a:stCxn id="14551" idx="0"/>
              </p:cNvCxnSpPr>
              <p:nvPr/>
            </p:nvCxnSpPr>
            <p:spPr bwMode="auto">
              <a:xfrm>
                <a:off x="4852" y="1225"/>
                <a:ext cx="23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4554" name="Rectangle 218">
            <a:extLst>
              <a:ext uri="{FF2B5EF4-FFF2-40B4-BE49-F238E27FC236}">
                <a16:creationId xmlns:a16="http://schemas.microsoft.com/office/drawing/2014/main" id="{E89FFBE7-EB15-4E58-B937-F496E9BE6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810000"/>
            <a:ext cx="3733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300"/>
              <a:t>Scale up LVDS driver</a:t>
            </a:r>
          </a:p>
          <a:p>
            <a:r>
              <a:rPr lang="en-US" altLang="en-US" sz="1300"/>
              <a:t>Data encoded with fixed number of ones</a:t>
            </a:r>
          </a:p>
          <a:p>
            <a:r>
              <a:rPr lang="en-US" altLang="en-US" sz="1300"/>
              <a:t>“N-choose-M (nCm)” symbols</a:t>
            </a:r>
          </a:p>
          <a:p>
            <a:pPr lvl="1"/>
            <a:r>
              <a:rPr lang="en-US" altLang="en-US" sz="1000"/>
              <a:t>{0011}, {0101}, {0110}, {1001}, {1010}, {1100}</a:t>
            </a:r>
          </a:p>
          <a:p>
            <a:r>
              <a:rPr lang="en-US" altLang="en-US" sz="1300"/>
              <a:t>Advantages</a:t>
            </a:r>
          </a:p>
          <a:p>
            <a:pPr lvl="1"/>
            <a:r>
              <a:rPr lang="en-US" altLang="en-US" sz="1000"/>
              <a:t>Same transmission characteristics as differential</a:t>
            </a:r>
          </a:p>
          <a:p>
            <a:pPr lvl="1"/>
            <a:r>
              <a:rPr lang="en-US" altLang="en-US" sz="1000"/>
              <a:t>Higher information capacity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406" grpId="0"/>
      <p:bldP spid="14407" grpId="0"/>
      <p:bldP spid="145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A6A0A78-A985-40DE-87E6-B801B992CA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Lightweight Hierarchical Error Control Codes	</a:t>
            </a:r>
            <a:fld id="{81D2D1D8-F319-4ECF-9ED4-78B2384A2C5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2D49906-1A31-4F0E-93AF-86BEB4FEF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MBDS / “n choose m (nCm)” Encoding</a:t>
            </a:r>
          </a:p>
        </p:txBody>
      </p:sp>
      <p:graphicFrame>
        <p:nvGraphicFramePr>
          <p:cNvPr id="15365" name="Object 5">
            <a:extLst>
              <a:ext uri="{FF2B5EF4-FFF2-40B4-BE49-F238E27FC236}">
                <a16:creationId xmlns:a16="http://schemas.microsoft.com/office/drawing/2014/main" id="{8F6447FA-5512-456E-8366-6D9ED03FAD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905000"/>
          <a:ext cx="23002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3097" imgH="419497" progId="Equation.3">
                  <p:embed/>
                </p:oleObj>
              </mc:Choice>
              <mc:Fallback>
                <p:oleObj name="Equation" r:id="rId2" imgW="1283097" imgH="41949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2300288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7">
            <a:extLst>
              <a:ext uri="{FF2B5EF4-FFF2-40B4-BE49-F238E27FC236}">
                <a16:creationId xmlns:a16="http://schemas.microsoft.com/office/drawing/2014/main" id="{F028EB82-54B8-4773-A942-D43101655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905000"/>
            <a:ext cx="1719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Verdana" panose="020B0604030504040204" pitchFamily="34" charset="0"/>
              </a:rPr>
              <a:t>Symbol set size</a:t>
            </a:r>
          </a:p>
        </p:txBody>
      </p:sp>
      <p:graphicFrame>
        <p:nvGraphicFramePr>
          <p:cNvPr id="15366" name="Object 6">
            <a:extLst>
              <a:ext uri="{FF2B5EF4-FFF2-40B4-BE49-F238E27FC236}">
                <a16:creationId xmlns:a16="http://schemas.microsoft.com/office/drawing/2014/main" id="{AC1AFEC7-25E0-4E4C-967C-8A5F48196DCB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4625975" y="2084388"/>
          <a:ext cx="28416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040" imgH="241200" progId="Equation.3">
                  <p:embed/>
                </p:oleObj>
              </mc:Choice>
              <mc:Fallback>
                <p:oleObj name="Equation" r:id="rId4" imgW="134604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975" y="2084388"/>
                        <a:ext cx="28416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8">
            <a:extLst>
              <a:ext uri="{FF2B5EF4-FFF2-40B4-BE49-F238E27FC236}">
                <a16:creationId xmlns:a16="http://schemas.microsoft.com/office/drawing/2014/main" id="{8A4025F7-BF80-433B-B1CF-BD7FDF5A2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550" y="1949450"/>
            <a:ext cx="172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Verdana" panose="020B0604030504040204" pitchFamily="34" charset="0"/>
              </a:rPr>
              <a:t>Effective bits</a:t>
            </a:r>
          </a:p>
        </p:txBody>
      </p:sp>
      <p:sp>
        <p:nvSpPr>
          <p:cNvPr id="15377" name="Text Box 17">
            <a:extLst>
              <a:ext uri="{FF2B5EF4-FFF2-40B4-BE49-F238E27FC236}">
                <a16:creationId xmlns:a16="http://schemas.microsoft.com/office/drawing/2014/main" id="{853731E4-A9EF-4ACF-B57A-4194D8614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124200"/>
            <a:ext cx="2514600" cy="2724150"/>
          </a:xfrm>
          <a:prstGeom prst="rect">
            <a:avLst/>
          </a:prstGeom>
          <a:solidFill>
            <a:srgbClr val="000099"/>
          </a:solidFill>
          <a:ln w="158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1400" b="1" u="sng">
                <a:solidFill>
                  <a:schemeClr val="bg1"/>
                </a:solidFill>
                <a:latin typeface="Verdana" panose="020B0604030504040204" pitchFamily="34" charset="0"/>
              </a:rPr>
              <a:t>EXAMPLE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6-wire MBDS channel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20 symbols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effective bits = 4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equivalent to 8-wire differential channel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25% fewer pads (8 versus 6)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25% less power (4 1-bits on versus 3)</a:t>
            </a:r>
          </a:p>
        </p:txBody>
      </p:sp>
      <p:graphicFrame>
        <p:nvGraphicFramePr>
          <p:cNvPr id="15893" name="Object 533">
            <a:extLst>
              <a:ext uri="{FF2B5EF4-FFF2-40B4-BE49-F238E27FC236}">
                <a16:creationId xmlns:a16="http://schemas.microsoft.com/office/drawing/2014/main" id="{8036E47B-88B5-463C-9D55-3CCC9BC951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3124200"/>
          <a:ext cx="4210050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4210638" imgH="2685714" progId="Paint.Picture">
                  <p:embed/>
                </p:oleObj>
              </mc:Choice>
              <mc:Fallback>
                <p:oleObj name="Bitmap Image" r:id="rId6" imgW="4210638" imgH="2685714" progId="Paint.Picture">
                  <p:embed/>
                  <p:pic>
                    <p:nvPicPr>
                      <p:cNvPr id="0" name="Object 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24200"/>
                        <a:ext cx="4210050" cy="268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c">
  <a:themeElements>
    <a:clrScheme name="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</Template>
  <TotalTime>10975</TotalTime>
  <Words>4113</Words>
  <Application>Microsoft Office PowerPoint</Application>
  <PresentationFormat>On-screen Show (4:3)</PresentationFormat>
  <Paragraphs>1181</Paragraphs>
  <Slides>52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Verdana</vt:lpstr>
      <vt:lpstr>Times New Roman</vt:lpstr>
      <vt:lpstr>MS Mincho</vt:lpstr>
      <vt:lpstr>sc</vt:lpstr>
      <vt:lpstr>Microsoft Excel Chart</vt:lpstr>
      <vt:lpstr>Microsoft Equation 3.0</vt:lpstr>
      <vt:lpstr>Bitmap Image</vt:lpstr>
      <vt:lpstr>Lightweight Hierarchical Error Control Codes for Multi-Bit Differential Channels</vt:lpstr>
      <vt:lpstr>Introduction</vt:lpstr>
      <vt:lpstr>System-Level Interconnect</vt:lpstr>
      <vt:lpstr>Challenges for System-Level Interconnect</vt:lpstr>
      <vt:lpstr>Error Control Codes</vt:lpstr>
      <vt:lpstr>Error Control Codes</vt:lpstr>
      <vt:lpstr>Talk Outline</vt:lpstr>
      <vt:lpstr>Multi-Bit Differential Signaling (MBDS)</vt:lpstr>
      <vt:lpstr>MBDS / “n choose m (nCm)” Encoding</vt:lpstr>
      <vt:lpstr>nCm Encoding:  Unused Symbol Space</vt:lpstr>
      <vt:lpstr>nCm Encoding:  Inherent Error Detection</vt:lpstr>
      <vt:lpstr>nCm Encoding:  Inherent Error Detection</vt:lpstr>
      <vt:lpstr>Talk Outline</vt:lpstr>
      <vt:lpstr>Hierarchical Encoding</vt:lpstr>
      <vt:lpstr>Low-Level Code</vt:lpstr>
      <vt:lpstr>Partitioning Operation</vt:lpstr>
      <vt:lpstr>High-Level Code:  Linear Block Codes</vt:lpstr>
      <vt:lpstr>Encoding LHECC</vt:lpstr>
      <vt:lpstr>Code Rate and Overhead</vt:lpstr>
      <vt:lpstr>Example #1:  Encoding</vt:lpstr>
      <vt:lpstr>Example #1:  Decoding</vt:lpstr>
      <vt:lpstr>Example #2:  Encoding</vt:lpstr>
      <vt:lpstr>Example #2:  Encoding</vt:lpstr>
      <vt:lpstr>Example 2:  Erasure Decoding</vt:lpstr>
      <vt:lpstr>Example 2:  Error Decoding</vt:lpstr>
      <vt:lpstr>Example 3:  Multiple Bit Error Correction</vt:lpstr>
      <vt:lpstr>LHECC Theory</vt:lpstr>
      <vt:lpstr>Example Partitionings</vt:lpstr>
      <vt:lpstr>Talk Outline</vt:lpstr>
      <vt:lpstr>Encoder/Decoder Implementation</vt:lpstr>
      <vt:lpstr>3x6c3 Encoder Implementation</vt:lpstr>
      <vt:lpstr>3x6c3 Decoder Implementation</vt:lpstr>
      <vt:lpstr>Encoder/Decoder Implementations</vt:lpstr>
      <vt:lpstr>Talk Outline</vt:lpstr>
      <vt:lpstr>PCB Interconnect Model</vt:lpstr>
      <vt:lpstr>Driver/Receiver Modeling</vt:lpstr>
      <vt:lpstr>Package Modeling</vt:lpstr>
      <vt:lpstr>PCB Transmission Line Modeling</vt:lpstr>
      <vt:lpstr>Noise Modeling</vt:lpstr>
      <vt:lpstr>Supply Noise</vt:lpstr>
      <vt:lpstr>Fringe Capacitance in Driver</vt:lpstr>
      <vt:lpstr>Experimental Verification</vt:lpstr>
      <vt:lpstr>Experimental Interconnects</vt:lpstr>
      <vt:lpstr>Talk Outline</vt:lpstr>
      <vt:lpstr>Experimental Results:  Internal noise sources only (transistor noise, channel crosstalk)</vt:lpstr>
      <vt:lpstr>Experimental Results:  P4 supply noise characteristics added</vt:lpstr>
      <vt:lpstr>Experimental Results:  Crosstalk from fringe capacitance</vt:lpstr>
      <vt:lpstr>Experimental Results (multi-symbol ECC)</vt:lpstr>
      <vt:lpstr>Experimental Results (multi-symbol ECC)</vt:lpstr>
      <vt:lpstr>Experimental Results (multi-symbol ECC)</vt:lpstr>
      <vt:lpstr>Talk Outline</vt:lpstr>
      <vt:lpstr>Conclusions and Future Work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Lightweight Hierarchical Error Control Codes for Multi-Bit Differential Channels</dc:title>
  <dc:creator>Computer Science Department</dc:creator>
  <cp:lastModifiedBy>Jed Ostrom</cp:lastModifiedBy>
  <cp:revision>125</cp:revision>
  <dcterms:created xsi:type="dcterms:W3CDTF">2005-03-17T00:03:18Z</dcterms:created>
  <dcterms:modified xsi:type="dcterms:W3CDTF">2021-03-23T14:19:41Z</dcterms:modified>
</cp:coreProperties>
</file>