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2" r:id="rId6"/>
    <p:sldId id="270" r:id="rId7"/>
    <p:sldId id="279" r:id="rId8"/>
    <p:sldId id="273" r:id="rId9"/>
    <p:sldId id="274" r:id="rId10"/>
    <p:sldId id="275" r:id="rId11"/>
    <p:sldId id="281" r:id="rId12"/>
    <p:sldId id="304" r:id="rId13"/>
    <p:sldId id="282" r:id="rId14"/>
    <p:sldId id="316" r:id="rId15"/>
    <p:sldId id="306" r:id="rId16"/>
    <p:sldId id="29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9933"/>
    <a:srgbClr val="00FF00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>
      <p:cViewPr varScale="1">
        <p:scale>
          <a:sx n="99" d="100"/>
          <a:sy n="9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98C1D2C-CB59-41F9-A6ED-2D3EF0449A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12394A0-904A-48F4-863B-96E7CF05F5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F60E774B-ECE7-4809-B5E1-D8EE340CB51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B6E915C3-5A82-4AF7-BCC1-08911D5832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AC111-ABB4-41C2-B790-2971BF8DB1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003AD2-6DA1-4461-AA74-7ED53C481A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31EB8B8-74E3-451E-A495-36981A8C44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7746451-6B67-4BD5-962C-397D46699F5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7858342-223B-4E90-BDCF-1ABDE0B332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F8863F0-1413-4548-9A7C-B0266E646D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9E93077-4E96-4098-8DA0-628A0222C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C46A2-16AE-4488-8ED9-B62ED69047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42B5660-7EE8-41A1-8750-75FADDF53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983AD23-0576-461D-AD36-603345CDA0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C417345E-F080-43AA-8288-3A6EEA968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98E14D18-0934-446D-A751-C8307E47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0FD85D41-CBD4-4C11-B172-816730AE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8441-46AC-43B2-8100-2C878A35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9ED2C-3C96-4B4F-971C-927A9FDB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F467F-60A8-4C0A-8FEB-7AB396B77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FE0C6AFD-A6EF-4991-8216-DB370CF07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89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838E2-8F6F-4927-B4D9-05101C7F7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461A0-23C7-4673-970E-72D0000E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6AB26-FDDC-457D-AE5C-683568402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A8BE9992-F934-482F-8044-74A78B1B4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98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9583-81D6-498B-9E63-05C9A8C4AAB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F360-C04B-4188-A034-A7E692D76D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63BA6-B8FB-4555-9E03-A0CEDC54FE6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10A52-52AF-456C-82C8-7797C50F352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CB7F9-7040-4A56-BB5D-196DFEF0F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508A4-4697-414A-AE2C-28FEA9459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3780E3D3-4C61-4F8B-A3E3-79734F9C1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4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6B64-112B-48B0-B5CA-EA190125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2B02-B4B8-4EE7-92A2-2B3AFDD17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8DEB8-6AE5-4814-AAF2-19E9A7367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C878FACC-DDBD-4337-BD34-5FEA1AB21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4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3C36-1CA5-4A52-99B5-31EFDE51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2704A-BD66-4BE9-8DCE-A3B4AE1D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1E000-E196-479F-A477-26DB0A6AE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5793EA05-2CCE-4724-84FD-E48531640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2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60C9-5D46-4B11-9EFE-E68C72BB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3014-722C-4061-A716-0E0A6811B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4B70C-2296-4012-8584-6A6528B9E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A3E53-EF0F-4422-8FE3-735816600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F1778CCA-6F39-4CB3-A9E0-19B40FF27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06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4BF4-04A7-4195-98D1-E4CB5AE3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719FA-3241-430A-9EAA-DED78C667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D5F17-1CEA-4A37-AFB5-D2E9FB68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C09CF-8F1A-48C9-AC82-422507062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CBA4A-147B-4A83-98F6-38AB885FE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FB9B6-CF45-4097-A2C6-3FBEF76BB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6D077D73-86B4-4392-BF43-089DB156A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D98F-DE88-48D1-B9AA-643C4039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3B77B-169C-4573-A1BF-3570CC9A9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A1A18296-4D24-48CA-B1C9-10846E900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60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3279E-6A97-4ABA-934A-6BF0EE2C9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A0B94432-F8AA-4121-9983-236C10256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30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8C8F-8C05-4EFD-B071-96ED983B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5A3B-4432-4322-9875-A9C83817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F952B-3C0F-4E7E-9D97-C836FA591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C7E8E-76F7-401A-8B94-4505DDD44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02F95D1D-3864-4E76-B9ED-CDADA785B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2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E2CD-F87C-4E0C-AC84-F280F95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6F98-F389-4976-BE06-6C66C85AB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7156B-92FE-4220-821E-05D74198D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36850-1641-43C3-BEEC-C70F7E18F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			Mar 31, 2007	 </a:t>
            </a:r>
            <a:fld id="{BF2A0EEB-3269-4DC9-A8A2-916C2479A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2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523949-0B0A-457C-A1E9-87135486A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34E0CB-2440-47E7-BB24-37603935C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5F9235-7E08-4C5E-82E7-727A78EB58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0033"/>
                </a:solidFill>
                <a:latin typeface="+mn-lt"/>
              </a:defRPr>
            </a:lvl1pPr>
          </a:lstStyle>
          <a:p>
            <a:r>
              <a:rPr lang="en-US" altLang="en-US"/>
              <a:t>			Mar 31, 2007	 </a:t>
            </a:r>
            <a:fld id="{2B3D289E-45BE-4BA4-9BF0-B3E6814EAE8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D1EE803-14A8-4845-8DB1-6A1283FC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>
            <a:extLst>
              <a:ext uri="{FF2B5EF4-FFF2-40B4-BE49-F238E27FC236}">
                <a16:creationId xmlns:a16="http://schemas.microsoft.com/office/drawing/2014/main" id="{D2D870D8-6361-4D36-9632-8B6B8062C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30156DC6-2B0D-4A3C-A07E-0BFFB97B5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id="{D304EC3F-315E-4F9D-A6A2-0020212AD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96545ABE-80CD-4407-882C-008D52D5E5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6019800" cy="1447800"/>
          </a:xfrm>
        </p:spPr>
        <p:txBody>
          <a:bodyPr/>
          <a:lstStyle/>
          <a:p>
            <a:pPr algn="l"/>
            <a:r>
              <a:rPr lang="en-US" altLang="en-US" sz="3200"/>
              <a:t>Integrated Circuit Design and Fabrication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1BB10FD7-5ED6-4D7A-8BDC-BA3AD145EB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7620000" cy="457200"/>
          </a:xfrm>
        </p:spPr>
        <p:txBody>
          <a:bodyPr/>
          <a:lstStyle/>
          <a:p>
            <a:pPr algn="r"/>
            <a:r>
              <a:rPr lang="en-US" altLang="en-US" sz="2400"/>
              <a:t>Dr.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2F4691-5968-412F-B2CF-9BF02F473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D22AC981-2014-4F42-8969-8B7544B6DD3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C7DE1FE9-D2F7-4924-A781-22BD71948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IC Fabrication</a:t>
            </a:r>
          </a:p>
        </p:txBody>
      </p:sp>
      <p:pic>
        <p:nvPicPr>
          <p:cNvPr id="297987" name="Picture 3">
            <a:extLst>
              <a:ext uri="{FF2B5EF4-FFF2-40B4-BE49-F238E27FC236}">
                <a16:creationId xmlns:a16="http://schemas.microsoft.com/office/drawing/2014/main" id="{D7A99B51-7DA0-465D-AFB7-50FD57DA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6105525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88" name="Text Box 4">
            <a:extLst>
              <a:ext uri="{FF2B5EF4-FFF2-40B4-BE49-F238E27FC236}">
                <a16:creationId xmlns:a16="http://schemas.microsoft.com/office/drawing/2014/main" id="{C64BEA31-BBBA-4044-8D85-DC2B900F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38600"/>
            <a:ext cx="2209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Metal is sputtered (with vapor) and pla</a:t>
            </a:r>
            <a:r>
              <a:rPr lang="en-US" altLang="en-US" sz="1400">
                <a:solidFill>
                  <a:srgbClr val="990033"/>
                </a:solidFill>
              </a:rPr>
              <a:t>s</a:t>
            </a: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ma etched from mask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5B0C82-2164-4CF2-BFA3-BD89F5B5E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A747C89F-2873-4536-B163-3BFB296939F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AD4CDEEA-A92C-404B-90A4-6D234689C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 Library (Snap Together)</a:t>
            </a:r>
          </a:p>
        </p:txBody>
      </p:sp>
      <p:pic>
        <p:nvPicPr>
          <p:cNvPr id="304131" name="Picture 3">
            <a:extLst>
              <a:ext uri="{FF2B5EF4-FFF2-40B4-BE49-F238E27FC236}">
                <a16:creationId xmlns:a16="http://schemas.microsoft.com/office/drawing/2014/main" id="{D9B6B3FC-7A79-457E-90D8-A7FEF123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4353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2" name="Text Box 4">
            <a:extLst>
              <a:ext uri="{FF2B5EF4-FFF2-40B4-BE49-F238E27FC236}">
                <a16:creationId xmlns:a16="http://schemas.microsoft.com/office/drawing/2014/main" id="{63BE7C9D-69BA-48E5-90B0-9A344CA1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334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Layout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768D0-E997-4871-8CFE-AB1394133C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05F51266-6814-4212-99D3-D9578071081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882CABB2-41BE-477C-91D9-99307AAB4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Synthesized and P&amp;R’ed MIPS Architecture</a:t>
            </a:r>
          </a:p>
        </p:txBody>
      </p:sp>
      <p:pic>
        <p:nvPicPr>
          <p:cNvPr id="331780" name="Picture 4">
            <a:extLst>
              <a:ext uri="{FF2B5EF4-FFF2-40B4-BE49-F238E27FC236}">
                <a16:creationId xmlns:a16="http://schemas.microsoft.com/office/drawing/2014/main" id="{3E828BB9-D185-461A-ACBA-CB6E6821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1485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48C923-7FD4-4CDC-BE34-8C6017350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EE269F21-5447-44E1-BFDB-A246284389E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D4646300-2D76-4436-B426-207FB1D3B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Size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3F3ABF9A-C9C1-45FC-9F78-AC783B32B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Shrink minimum feature size…</a:t>
            </a:r>
          </a:p>
          <a:p>
            <a:pPr lvl="1"/>
            <a:r>
              <a:rPr lang="en-US" altLang="en-US"/>
              <a:t>Smaller L decreases carrier time and increases current</a:t>
            </a:r>
          </a:p>
          <a:p>
            <a:pPr lvl="1"/>
            <a:r>
              <a:rPr lang="en-US" altLang="en-US"/>
              <a:t>Therefore, W may also be reduced for fixed current</a:t>
            </a:r>
          </a:p>
          <a:p>
            <a:pPr lvl="1"/>
            <a:r>
              <a:rPr lang="en-US" altLang="en-US"/>
              <a:t>C</a:t>
            </a:r>
            <a:r>
              <a:rPr lang="en-US" altLang="en-US" baseline="-25000"/>
              <a:t>g</a:t>
            </a:r>
            <a:r>
              <a:rPr lang="en-US" altLang="en-US"/>
              <a:t>, C</a:t>
            </a:r>
            <a:r>
              <a:rPr lang="en-US" altLang="en-US" baseline="-25000"/>
              <a:t>s</a:t>
            </a:r>
            <a:r>
              <a:rPr lang="en-US" altLang="en-US"/>
              <a:t>, and C</a:t>
            </a:r>
            <a:r>
              <a:rPr lang="en-US" altLang="en-US" baseline="-25000"/>
              <a:t>d</a:t>
            </a:r>
            <a:r>
              <a:rPr lang="en-US" altLang="en-US"/>
              <a:t> are reduced</a:t>
            </a:r>
          </a:p>
          <a:p>
            <a:pPr lvl="1"/>
            <a:r>
              <a:rPr lang="en-US" altLang="en-US"/>
              <a:t>Transistor switches faster (</a:t>
            </a:r>
            <a:r>
              <a:rPr lang="en-US" altLang="en-US" i="1"/>
              <a:t>~linear </a:t>
            </a:r>
            <a:r>
              <a:rPr lang="en-US" altLang="en-US"/>
              <a:t>relationship)</a:t>
            </a:r>
          </a:p>
        </p:txBody>
      </p:sp>
      <p:pic>
        <p:nvPicPr>
          <p:cNvPr id="305156" name="Picture 4">
            <a:extLst>
              <a:ext uri="{FF2B5EF4-FFF2-40B4-BE49-F238E27FC236}">
                <a16:creationId xmlns:a16="http://schemas.microsoft.com/office/drawing/2014/main" id="{9A50E66E-4BB2-48EF-B204-211C9B1D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01980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B99E490A-C508-4520-B3DE-DFC183447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D34A61A4-D90E-4A6C-8248-0E97D2010DE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C262580E-2466-4D82-9201-69F4EFC72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Feature Size</a:t>
            </a:r>
          </a:p>
        </p:txBody>
      </p:sp>
      <p:graphicFrame>
        <p:nvGraphicFramePr>
          <p:cNvPr id="346266" name="Group 154">
            <a:extLst>
              <a:ext uri="{FF2B5EF4-FFF2-40B4-BE49-F238E27FC236}">
                <a16:creationId xmlns:a16="http://schemas.microsoft.com/office/drawing/2014/main" id="{BC4C999A-99EC-4765-9668-B77E41453AB8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524000"/>
          <a:ext cx="3822700" cy="3073400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335519432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1098898935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6945387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3057503778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51755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846824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1.5 - 1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688801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.8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676704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.6 - .25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373792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.5 - .35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506513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.35 - .25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332919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.25 - .13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137987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.18 - .065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011571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2.66 – 3.6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.09 - .065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644329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1.06 – 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.065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864205"/>
                  </a:ext>
                </a:extLst>
              </a:tr>
            </a:tbl>
          </a:graphicData>
        </a:graphic>
      </p:graphicFrame>
      <p:sp>
        <p:nvSpPr>
          <p:cNvPr id="346267" name="Text Box 155">
            <a:extLst>
              <a:ext uri="{FF2B5EF4-FFF2-40B4-BE49-F238E27FC236}">
                <a16:creationId xmlns:a16="http://schemas.microsoft.com/office/drawing/2014/main" id="{1EB23E6B-4E53-4A38-A5F8-BE73E6D42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6553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u="sng"/>
              <a:t>Upcoming milestones: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45 nm (Xeon 5400 Nov. 2007),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32 nm (2009-2010), 22 nm (2011-2012), 16 nm (2013)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086268E-72B0-432F-A45D-C9AA3178E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6F46A601-D56E-40D8-9AB0-EACAABBF12C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B274A7D9-2ECF-4069-A45D-FB1FB9027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Integration Density Trends (Moore’s Law)</a:t>
            </a:r>
          </a:p>
        </p:txBody>
      </p:sp>
      <p:pic>
        <p:nvPicPr>
          <p:cNvPr id="333828" name="Picture 4">
            <a:extLst>
              <a:ext uri="{FF2B5EF4-FFF2-40B4-BE49-F238E27FC236}">
                <a16:creationId xmlns:a16="http://schemas.microsoft.com/office/drawing/2014/main" id="{ED158847-3FD6-4C85-B20F-53AAB8E5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29" name="Text Box 5">
            <a:extLst>
              <a:ext uri="{FF2B5EF4-FFF2-40B4-BE49-F238E27FC236}">
                <a16:creationId xmlns:a16="http://schemas.microsoft.com/office/drawing/2014/main" id="{EE378D84-45A1-4481-9E6A-FE7E6C7EB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02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Pentium Core 2 Duo (2007) has ~300M transistors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72B8E-49AB-41C7-8D2E-F83B7A0C6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BB4EE7D5-10CA-4A6E-810B-3239DDCB431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2A450E36-AC76-4CB7-A8C9-D67FB8402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Microarchitectural Parallelism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9B433B4B-B96A-438D-BB8A-3A7EF80AF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Parallelism =&gt; perform multiple operations simultaneously</a:t>
            </a:r>
          </a:p>
          <a:p>
            <a:endParaRPr lang="en-US" altLang="en-US"/>
          </a:p>
          <a:p>
            <a:pPr lvl="1"/>
            <a:r>
              <a:rPr lang="en-US" altLang="en-US" sz="1800"/>
              <a:t>Instruction-level parallelism</a:t>
            </a:r>
          </a:p>
          <a:p>
            <a:pPr lvl="2"/>
            <a:r>
              <a:rPr lang="en-US" altLang="en-US" sz="1400"/>
              <a:t>Execute multiple instructions at the same time</a:t>
            </a:r>
          </a:p>
          <a:p>
            <a:pPr lvl="2"/>
            <a:r>
              <a:rPr lang="en-US" altLang="en-US" sz="1400"/>
              <a:t>Multiple issue</a:t>
            </a:r>
          </a:p>
          <a:p>
            <a:pPr lvl="2"/>
            <a:r>
              <a:rPr lang="en-US" altLang="en-US" sz="1400"/>
              <a:t>Out-of-order execution</a:t>
            </a:r>
          </a:p>
          <a:p>
            <a:pPr lvl="2"/>
            <a:r>
              <a:rPr lang="en-US" altLang="en-US" sz="1400"/>
              <a:t>Speculation</a:t>
            </a:r>
          </a:p>
          <a:p>
            <a:pPr lvl="2"/>
            <a:endParaRPr lang="en-US" altLang="en-US" sz="1400"/>
          </a:p>
          <a:p>
            <a:pPr lvl="1"/>
            <a:r>
              <a:rPr lang="en-US" altLang="en-US" sz="1800"/>
              <a:t>Chip multiprocessing</a:t>
            </a:r>
          </a:p>
          <a:p>
            <a:pPr lvl="2"/>
            <a:r>
              <a:rPr lang="en-US" altLang="en-US" sz="1400"/>
              <a:t>Execute multiple threads at the same time on one CPU</a:t>
            </a:r>
          </a:p>
          <a:p>
            <a:pPr lvl="2"/>
            <a:r>
              <a:rPr lang="en-US" altLang="en-US" sz="1400"/>
              <a:t>Execute multiple threads at the same time on multiple processors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69837-692D-41F1-B346-B622A962E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59266845-23E3-41C6-A399-289776CF44F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64CF86A3-B236-4F60-8F83-32E020F39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Elements</a:t>
            </a:r>
          </a:p>
        </p:txBody>
      </p:sp>
      <p:pic>
        <p:nvPicPr>
          <p:cNvPr id="280579" name="Picture 3">
            <a:extLst>
              <a:ext uri="{FF2B5EF4-FFF2-40B4-BE49-F238E27FC236}">
                <a16:creationId xmlns:a16="http://schemas.microsoft.com/office/drawing/2014/main" id="{179EE185-BFAE-4EFD-969F-F5CB8700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866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5EC3237-835B-40F7-9BBD-93769D348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AB7B47AB-4C12-4DCF-A44A-BACA5D1A35F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C913E-777B-4247-8B6E-24E2837D8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Semiconductors</a:t>
            </a:r>
          </a:p>
        </p:txBody>
      </p:sp>
      <p:pic>
        <p:nvPicPr>
          <p:cNvPr id="281604" name="Picture 4">
            <a:extLst>
              <a:ext uri="{FF2B5EF4-FFF2-40B4-BE49-F238E27FC236}">
                <a16:creationId xmlns:a16="http://schemas.microsoft.com/office/drawing/2014/main" id="{43BBD2FA-5F3B-4D34-B26D-AF47B387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28956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Line 5">
            <a:extLst>
              <a:ext uri="{FF2B5EF4-FFF2-40B4-BE49-F238E27FC236}">
                <a16:creationId xmlns:a16="http://schemas.microsoft.com/office/drawing/2014/main" id="{410953DB-3A4E-4C57-892D-ABABF3E8E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733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6" name="Text Box 6">
            <a:extLst>
              <a:ext uri="{FF2B5EF4-FFF2-40B4-BE49-F238E27FC236}">
                <a16:creationId xmlns:a16="http://schemas.microsoft.com/office/drawing/2014/main" id="{F560863D-1BA3-4FA0-9F3B-015F8F9F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5369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forward bias</a:t>
            </a:r>
          </a:p>
        </p:txBody>
      </p:sp>
      <p:sp>
        <p:nvSpPr>
          <p:cNvPr id="281607" name="Line 7">
            <a:extLst>
              <a:ext uri="{FF2B5EF4-FFF2-40B4-BE49-F238E27FC236}">
                <a16:creationId xmlns:a16="http://schemas.microsoft.com/office/drawing/2014/main" id="{8401A4CE-47DE-41B9-ABC8-1BC17725FF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3886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8" name="Text Box 8">
            <a:extLst>
              <a:ext uri="{FF2B5EF4-FFF2-40B4-BE49-F238E27FC236}">
                <a16:creationId xmlns:a16="http://schemas.microsoft.com/office/drawing/2014/main" id="{47D80B0D-14F3-424B-B3AB-81CE3F6C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7020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reverse bias</a:t>
            </a:r>
          </a:p>
        </p:txBody>
      </p:sp>
      <p:sp>
        <p:nvSpPr>
          <p:cNvPr id="281609" name="Text Box 9">
            <a:extLst>
              <a:ext uri="{FF2B5EF4-FFF2-40B4-BE49-F238E27FC236}">
                <a16:creationId xmlns:a16="http://schemas.microsoft.com/office/drawing/2014/main" id="{DA64DB84-B140-4D4B-B7F1-DD531A466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971800"/>
            <a:ext cx="68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+ + +</a:t>
            </a:r>
          </a:p>
          <a:p>
            <a:pPr algn="ctr">
              <a:spcBef>
                <a:spcPct val="50000"/>
              </a:spcBef>
            </a:pPr>
            <a:r>
              <a:rPr lang="en-US" altLang="en-US" sz="1000"/>
              <a:t>+ + +</a:t>
            </a:r>
          </a:p>
        </p:txBody>
      </p:sp>
      <p:sp>
        <p:nvSpPr>
          <p:cNvPr id="281610" name="Text Box 10">
            <a:extLst>
              <a:ext uri="{FF2B5EF4-FFF2-40B4-BE49-F238E27FC236}">
                <a16:creationId xmlns:a16="http://schemas.microsoft.com/office/drawing/2014/main" id="{9F7E7B5E-69B1-44EC-92E5-ABC7185A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971800"/>
            <a:ext cx="68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- - -</a:t>
            </a:r>
          </a:p>
          <a:p>
            <a:pPr algn="ctr">
              <a:spcBef>
                <a:spcPct val="50000"/>
              </a:spcBef>
            </a:pPr>
            <a:r>
              <a:rPr lang="en-US" altLang="en-US" sz="1000"/>
              <a:t>- - -</a:t>
            </a:r>
          </a:p>
        </p:txBody>
      </p:sp>
      <p:sp>
        <p:nvSpPr>
          <p:cNvPr id="281611" name="Text Box 11">
            <a:extLst>
              <a:ext uri="{FF2B5EF4-FFF2-40B4-BE49-F238E27FC236}">
                <a16:creationId xmlns:a16="http://schemas.microsoft.com/office/drawing/2014/main" id="{8F280DD9-51A4-429A-A216-0EFF88EEC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124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P-N junction</a:t>
            </a:r>
          </a:p>
        </p:txBody>
      </p:sp>
      <p:sp>
        <p:nvSpPr>
          <p:cNvPr id="281612" name="Text Box 12">
            <a:extLst>
              <a:ext uri="{FF2B5EF4-FFF2-40B4-BE49-F238E27FC236}">
                <a16:creationId xmlns:a16="http://schemas.microsoft.com/office/drawing/2014/main" id="{ECC9F654-A1E7-40CA-A011-5509BCC0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281613" name="Text Box 13">
            <a:extLst>
              <a:ext uri="{FF2B5EF4-FFF2-40B4-BE49-F238E27FC236}">
                <a16:creationId xmlns:a16="http://schemas.microsoft.com/office/drawing/2014/main" id="{5E5AE562-423D-4FA6-B401-CE11304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281614" name="Text Box 14">
            <a:extLst>
              <a:ext uri="{FF2B5EF4-FFF2-40B4-BE49-F238E27FC236}">
                <a16:creationId xmlns:a16="http://schemas.microsoft.com/office/drawing/2014/main" id="{B4E85125-E8B4-40BE-BE40-E5430716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281615" name="Text Box 15">
            <a:extLst>
              <a:ext uri="{FF2B5EF4-FFF2-40B4-BE49-F238E27FC236}">
                <a16:creationId xmlns:a16="http://schemas.microsoft.com/office/drawing/2014/main" id="{8589B0C4-3088-4D5B-AFE4-AC74DD6ED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281616" name="Text Box 16">
            <a:extLst>
              <a:ext uri="{FF2B5EF4-FFF2-40B4-BE49-F238E27FC236}">
                <a16:creationId xmlns:a16="http://schemas.microsoft.com/office/drawing/2014/main" id="{26B72DAE-9191-4C9D-862D-0ABFB39C1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971800"/>
            <a:ext cx="68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+ + +</a:t>
            </a:r>
          </a:p>
          <a:p>
            <a:pPr algn="ctr">
              <a:spcBef>
                <a:spcPct val="50000"/>
              </a:spcBef>
            </a:pPr>
            <a:r>
              <a:rPr lang="en-US" altLang="en-US" sz="1000"/>
              <a:t>+ + +</a:t>
            </a:r>
          </a:p>
        </p:txBody>
      </p:sp>
      <p:sp>
        <p:nvSpPr>
          <p:cNvPr id="281617" name="Text Box 17">
            <a:extLst>
              <a:ext uri="{FF2B5EF4-FFF2-40B4-BE49-F238E27FC236}">
                <a16:creationId xmlns:a16="http://schemas.microsoft.com/office/drawing/2014/main" id="{98E8647B-B2C1-49DF-943E-EBF1D910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71800"/>
            <a:ext cx="68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- - -</a:t>
            </a:r>
          </a:p>
          <a:p>
            <a:pPr algn="ctr">
              <a:spcBef>
                <a:spcPct val="50000"/>
              </a:spcBef>
            </a:pPr>
            <a:r>
              <a:rPr lang="en-US" altLang="en-US" sz="1000"/>
              <a:t>- - -</a:t>
            </a:r>
          </a:p>
        </p:txBody>
      </p:sp>
      <p:pic>
        <p:nvPicPr>
          <p:cNvPr id="281619" name="Picture 19">
            <a:extLst>
              <a:ext uri="{FF2B5EF4-FFF2-40B4-BE49-F238E27FC236}">
                <a16:creationId xmlns:a16="http://schemas.microsoft.com/office/drawing/2014/main" id="{2F2274B7-5588-4FC6-AABA-613520672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5908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/>
      <p:bldP spid="281606" grpId="1"/>
      <p:bldP spid="281608" grpId="0"/>
      <p:bldP spid="281609" grpId="0"/>
      <p:bldP spid="281609" grpId="1"/>
      <p:bldP spid="281610" grpId="0"/>
      <p:bldP spid="281610" grpId="1"/>
      <p:bldP spid="281611" grpId="0"/>
      <p:bldP spid="281612" grpId="0"/>
      <p:bldP spid="281612" grpId="1"/>
      <p:bldP spid="281613" grpId="0"/>
      <p:bldP spid="281613" grpId="1"/>
      <p:bldP spid="281614" grpId="0"/>
      <p:bldP spid="281615" grpId="0"/>
      <p:bldP spid="281616" grpId="0"/>
      <p:bldP spid="2816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4FBC6C47-CF99-4959-831F-8FCE34C6A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40F9EA77-1136-49B5-9550-FEC68200750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C0D74CFC-D5E0-498E-ABAE-CBF1B1521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MOSFETs</a:t>
            </a:r>
          </a:p>
        </p:txBody>
      </p:sp>
      <p:pic>
        <p:nvPicPr>
          <p:cNvPr id="282628" name="Picture 4">
            <a:extLst>
              <a:ext uri="{FF2B5EF4-FFF2-40B4-BE49-F238E27FC236}">
                <a16:creationId xmlns:a16="http://schemas.microsoft.com/office/drawing/2014/main" id="{F45D5005-9B56-4B60-8D11-9F36D9DA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5626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29" name="Text Box 5">
            <a:extLst>
              <a:ext uri="{FF2B5EF4-FFF2-40B4-BE49-F238E27FC236}">
                <a16:creationId xmlns:a16="http://schemas.microsoft.com/office/drawing/2014/main" id="{85150BBA-23BD-4C54-A924-C6F6FFDD5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body/bulk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>
                <a:latin typeface="Verdana" panose="020B0604030504040204" pitchFamily="34" charset="0"/>
              </a:rPr>
              <a:t>GROUND</a:t>
            </a:r>
          </a:p>
        </p:txBody>
      </p:sp>
      <p:sp>
        <p:nvSpPr>
          <p:cNvPr id="282630" name="Line 6">
            <a:extLst>
              <a:ext uri="{FF2B5EF4-FFF2-40B4-BE49-F238E27FC236}">
                <a16:creationId xmlns:a16="http://schemas.microsoft.com/office/drawing/2014/main" id="{B5FF1904-6B34-4AB1-BD30-419E3CD5F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3810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1" name="Text Box 7">
            <a:extLst>
              <a:ext uri="{FF2B5EF4-FFF2-40B4-BE49-F238E27FC236}">
                <a16:creationId xmlns:a16="http://schemas.microsoft.com/office/drawing/2014/main" id="{68ACC013-0114-4500-BB6C-076A9D73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18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u="sng">
                <a:latin typeface="Verdana" panose="020B0604030504040204" pitchFamily="34" charset="0"/>
              </a:rPr>
              <a:t>NMOS</a:t>
            </a:r>
          </a:p>
        </p:txBody>
      </p:sp>
      <p:sp>
        <p:nvSpPr>
          <p:cNvPr id="282632" name="Text Box 8">
            <a:extLst>
              <a:ext uri="{FF2B5EF4-FFF2-40B4-BE49-F238E27FC236}">
                <a16:creationId xmlns:a16="http://schemas.microsoft.com/office/drawing/2014/main" id="{5A19CC0E-68E9-49D0-B254-11290C51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9718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u="sng">
                <a:latin typeface="Verdana" panose="020B0604030504040204" pitchFamily="34" charset="0"/>
              </a:rPr>
              <a:t>PMOS</a:t>
            </a:r>
          </a:p>
        </p:txBody>
      </p:sp>
      <p:sp>
        <p:nvSpPr>
          <p:cNvPr id="282633" name="Text Box 9">
            <a:extLst>
              <a:ext uri="{FF2B5EF4-FFF2-40B4-BE49-F238E27FC236}">
                <a16:creationId xmlns:a16="http://schemas.microsoft.com/office/drawing/2014/main" id="{4C34C49A-EA78-4D31-B134-A2C8D7A2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38600"/>
            <a:ext cx="12954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channel</a:t>
            </a:r>
          </a:p>
          <a:p>
            <a:pPr algn="ctr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shorter length, faster transistor (dist. for electrons)</a:t>
            </a:r>
          </a:p>
        </p:txBody>
      </p:sp>
      <p:sp>
        <p:nvSpPr>
          <p:cNvPr id="282634" name="Line 10">
            <a:extLst>
              <a:ext uri="{FF2B5EF4-FFF2-40B4-BE49-F238E27FC236}">
                <a16:creationId xmlns:a16="http://schemas.microsoft.com/office/drawing/2014/main" id="{8BFF1C3D-BC32-4E9F-BB4D-8B0F4ADB13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581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5" name="Text Box 11">
            <a:extLst>
              <a:ext uri="{FF2B5EF4-FFF2-40B4-BE49-F238E27FC236}">
                <a16:creationId xmlns:a16="http://schemas.microsoft.com/office/drawing/2014/main" id="{4BE2FBA3-73BC-4574-9F20-4C1DB1C3A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body/bulk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>
                <a:latin typeface="Verdana" panose="020B0604030504040204" pitchFamily="34" charset="0"/>
              </a:rPr>
              <a:t>HIGH</a:t>
            </a:r>
          </a:p>
        </p:txBody>
      </p:sp>
      <p:sp>
        <p:nvSpPr>
          <p:cNvPr id="282636" name="Line 12">
            <a:extLst>
              <a:ext uri="{FF2B5EF4-FFF2-40B4-BE49-F238E27FC236}">
                <a16:creationId xmlns:a16="http://schemas.microsoft.com/office/drawing/2014/main" id="{85FFE625-C656-4D12-936C-CF3040F761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3810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7" name="Text Box 13">
            <a:extLst>
              <a:ext uri="{FF2B5EF4-FFF2-40B4-BE49-F238E27FC236}">
                <a16:creationId xmlns:a16="http://schemas.microsoft.com/office/drawing/2014/main" id="{9ECDEF3E-6960-42E9-A438-FE1CBD906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positive </a:t>
            </a:r>
            <a:r>
              <a:rPr lang="en-US" altLang="en-US" sz="1000" b="1">
                <a:solidFill>
                  <a:srgbClr val="990033"/>
                </a:solidFill>
                <a:latin typeface="Verdana" panose="020B0604030504040204" pitchFamily="34" charset="0"/>
              </a:rPr>
              <a:t>voltage</a:t>
            </a: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 (Vdd)</a:t>
            </a:r>
          </a:p>
        </p:txBody>
      </p:sp>
      <p:sp>
        <p:nvSpPr>
          <p:cNvPr id="282638" name="Line 14">
            <a:extLst>
              <a:ext uri="{FF2B5EF4-FFF2-40B4-BE49-F238E27FC236}">
                <a16:creationId xmlns:a16="http://schemas.microsoft.com/office/drawing/2014/main" id="{A4F91B7F-5045-4742-95D1-769033CE9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514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9" name="Line 15">
            <a:extLst>
              <a:ext uri="{FF2B5EF4-FFF2-40B4-BE49-F238E27FC236}">
                <a16:creationId xmlns:a16="http://schemas.microsoft.com/office/drawing/2014/main" id="{87CC51C2-2759-48BD-813F-B832E5963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05200"/>
            <a:ext cx="13716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0" name="Text Box 16">
            <a:extLst>
              <a:ext uri="{FF2B5EF4-FFF2-40B4-BE49-F238E27FC236}">
                <a16:creationId xmlns:a16="http://schemas.microsoft.com/office/drawing/2014/main" id="{3E490B9D-9753-47AE-925A-8BD98446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negative </a:t>
            </a:r>
            <a:r>
              <a:rPr lang="en-US" altLang="en-US" sz="1000" b="1">
                <a:solidFill>
                  <a:srgbClr val="990033"/>
                </a:solidFill>
                <a:latin typeface="Verdana" panose="020B0604030504040204" pitchFamily="34" charset="0"/>
              </a:rPr>
              <a:t>voltage</a:t>
            </a: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 (rel. to body) (GND)</a:t>
            </a:r>
          </a:p>
        </p:txBody>
      </p:sp>
      <p:sp>
        <p:nvSpPr>
          <p:cNvPr id="282641" name="Line 17">
            <a:extLst>
              <a:ext uri="{FF2B5EF4-FFF2-40B4-BE49-F238E27FC236}">
                <a16:creationId xmlns:a16="http://schemas.microsoft.com/office/drawing/2014/main" id="{9B38FD68-E2C7-4DC8-AE87-1A6599BBCF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362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2" name="Line 18">
            <a:extLst>
              <a:ext uri="{FF2B5EF4-FFF2-40B4-BE49-F238E27FC236}">
                <a16:creationId xmlns:a16="http://schemas.microsoft.com/office/drawing/2014/main" id="{B1B9E639-9147-41C2-A0B3-706971531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505200"/>
            <a:ext cx="13716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3" name="Line 19">
            <a:extLst>
              <a:ext uri="{FF2B5EF4-FFF2-40B4-BE49-F238E27FC236}">
                <a16:creationId xmlns:a16="http://schemas.microsoft.com/office/drawing/2014/main" id="{450CEA0C-801D-42A1-8FB9-C1FB988A1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4" name="Line 20">
            <a:extLst>
              <a:ext uri="{FF2B5EF4-FFF2-40B4-BE49-F238E27FC236}">
                <a16:creationId xmlns:a16="http://schemas.microsoft.com/office/drawing/2014/main" id="{9E1CB3D9-722F-4664-A278-51EE1CEA2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5" name="Line 21">
            <a:extLst>
              <a:ext uri="{FF2B5EF4-FFF2-40B4-BE49-F238E27FC236}">
                <a16:creationId xmlns:a16="http://schemas.microsoft.com/office/drawing/2014/main" id="{91D7764E-C6F4-4771-A9DD-58E9DC707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6" name="Line 22">
            <a:extLst>
              <a:ext uri="{FF2B5EF4-FFF2-40B4-BE49-F238E27FC236}">
                <a16:creationId xmlns:a16="http://schemas.microsoft.com/office/drawing/2014/main" id="{D462AE06-AA9B-4C27-81DE-769F95183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8" name="Text Box 24">
            <a:extLst>
              <a:ext uri="{FF2B5EF4-FFF2-40B4-BE49-F238E27FC236}">
                <a16:creationId xmlns:a16="http://schemas.microsoft.com/office/drawing/2014/main" id="{1452C65B-AD2A-4980-8B11-3AE3D52B1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06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- - -</a:t>
            </a:r>
          </a:p>
        </p:txBody>
      </p:sp>
      <p:sp>
        <p:nvSpPr>
          <p:cNvPr id="282649" name="Text Box 25">
            <a:extLst>
              <a:ext uri="{FF2B5EF4-FFF2-40B4-BE49-F238E27FC236}">
                <a16:creationId xmlns:a16="http://schemas.microsoft.com/office/drawing/2014/main" id="{4778F7B6-C978-4B41-B96E-BDF405D7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331787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+ + +</a:t>
            </a:r>
          </a:p>
        </p:txBody>
      </p:sp>
      <p:sp>
        <p:nvSpPr>
          <p:cNvPr id="282650" name="Text Box 26">
            <a:extLst>
              <a:ext uri="{FF2B5EF4-FFF2-40B4-BE49-F238E27FC236}">
                <a16:creationId xmlns:a16="http://schemas.microsoft.com/office/drawing/2014/main" id="{A7AB510D-7504-441A-A197-68E782F3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3094038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+ + +</a:t>
            </a:r>
          </a:p>
        </p:txBody>
      </p:sp>
      <p:sp>
        <p:nvSpPr>
          <p:cNvPr id="282651" name="Text Box 27">
            <a:extLst>
              <a:ext uri="{FF2B5EF4-FFF2-40B4-BE49-F238E27FC236}">
                <a16:creationId xmlns:a16="http://schemas.microsoft.com/office/drawing/2014/main" id="{8D2E9412-2D1F-4170-BE96-7DF28348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308451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- - -</a:t>
            </a:r>
          </a:p>
        </p:txBody>
      </p:sp>
      <p:sp>
        <p:nvSpPr>
          <p:cNvPr id="282652" name="Text Box 28">
            <a:extLst>
              <a:ext uri="{FF2B5EF4-FFF2-40B4-BE49-F238E27FC236}">
                <a16:creationId xmlns:a16="http://schemas.microsoft.com/office/drawing/2014/main" id="{8510948A-AE18-4A55-858E-A5E6E96D9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29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current</a:t>
            </a:r>
          </a:p>
        </p:txBody>
      </p:sp>
      <p:sp>
        <p:nvSpPr>
          <p:cNvPr id="282653" name="Text Box 29">
            <a:extLst>
              <a:ext uri="{FF2B5EF4-FFF2-40B4-BE49-F238E27FC236}">
                <a16:creationId xmlns:a16="http://schemas.microsoft.com/office/drawing/2014/main" id="{FCD22163-FA3E-4839-8C43-1A971696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429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282633" grpId="0"/>
      <p:bldP spid="282635" grpId="0"/>
      <p:bldP spid="282637" grpId="0"/>
      <p:bldP spid="282640" grpId="0"/>
      <p:bldP spid="282648" grpId="0"/>
      <p:bldP spid="282649" grpId="0"/>
      <p:bldP spid="282650" grpId="0"/>
      <p:bldP spid="282651" grpId="0"/>
      <p:bldP spid="282652" grpId="0"/>
      <p:bldP spid="282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6">
            <a:extLst>
              <a:ext uri="{FF2B5EF4-FFF2-40B4-BE49-F238E27FC236}">
                <a16:creationId xmlns:a16="http://schemas.microsoft.com/office/drawing/2014/main" id="{81B4C60B-BAFB-4798-A868-6B553AAFA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41AE8337-606E-4814-B8A0-81A6352DF7B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70B349A1-BEC5-4475-9353-7985C2F786D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Logic Gates</a:t>
            </a:r>
          </a:p>
        </p:txBody>
      </p:sp>
      <p:graphicFrame>
        <p:nvGraphicFramePr>
          <p:cNvPr id="284675" name="Object 3">
            <a:extLst>
              <a:ext uri="{FF2B5EF4-FFF2-40B4-BE49-F238E27FC236}">
                <a16:creationId xmlns:a16="http://schemas.microsoft.com/office/drawing/2014/main" id="{5FE98B4F-1E75-4B63-9F39-4752E8F51CB6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609600" y="1752600"/>
          <a:ext cx="844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203040" progId="Equation.3">
                  <p:embed/>
                </p:oleObj>
              </mc:Choice>
              <mc:Fallback>
                <p:oleObj name="Equation" r:id="rId2" imgW="393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8445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78" name="Text Box 6">
            <a:extLst>
              <a:ext uri="{FF2B5EF4-FFF2-40B4-BE49-F238E27FC236}">
                <a16:creationId xmlns:a16="http://schemas.microsoft.com/office/drawing/2014/main" id="{4D39C149-0EDD-4E54-9199-4F1B071E7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478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inv</a:t>
            </a:r>
          </a:p>
        </p:txBody>
      </p:sp>
      <p:sp>
        <p:nvSpPr>
          <p:cNvPr id="284679" name="Text Box 7">
            <a:extLst>
              <a:ext uri="{FF2B5EF4-FFF2-40B4-BE49-F238E27FC236}">
                <a16:creationId xmlns:a16="http://schemas.microsoft.com/office/drawing/2014/main" id="{2A2A322A-8A9B-44D5-A44D-0F7D4AA24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4478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NAND2</a:t>
            </a:r>
          </a:p>
        </p:txBody>
      </p:sp>
      <p:sp>
        <p:nvSpPr>
          <p:cNvPr id="284682" name="Text Box 10">
            <a:extLst>
              <a:ext uri="{FF2B5EF4-FFF2-40B4-BE49-F238E27FC236}">
                <a16:creationId xmlns:a16="http://schemas.microsoft.com/office/drawing/2014/main" id="{EA1EB550-9604-4FB9-AFBE-8FF07D48B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6576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NOR2</a:t>
            </a:r>
          </a:p>
        </p:txBody>
      </p:sp>
      <p:pic>
        <p:nvPicPr>
          <p:cNvPr id="284683" name="Picture 11">
            <a:extLst>
              <a:ext uri="{FF2B5EF4-FFF2-40B4-BE49-F238E27FC236}">
                <a16:creationId xmlns:a16="http://schemas.microsoft.com/office/drawing/2014/main" id="{2D6E7BA4-F432-4CF3-8F94-1156A7AD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2192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4" name="Picture 12">
            <a:extLst>
              <a:ext uri="{FF2B5EF4-FFF2-40B4-BE49-F238E27FC236}">
                <a16:creationId xmlns:a16="http://schemas.microsoft.com/office/drawing/2014/main" id="{FAEA9E47-988A-495C-95E4-FC586C21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8778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6" name="Picture 14">
            <a:extLst>
              <a:ext uri="{FF2B5EF4-FFF2-40B4-BE49-F238E27FC236}">
                <a16:creationId xmlns:a16="http://schemas.microsoft.com/office/drawing/2014/main" id="{017347FC-156A-4177-A908-607BE07F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295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7" name="Picture 15">
            <a:extLst>
              <a:ext uri="{FF2B5EF4-FFF2-40B4-BE49-F238E27FC236}">
                <a16:creationId xmlns:a16="http://schemas.microsoft.com/office/drawing/2014/main" id="{0CB06867-93DA-4A5C-A9FC-BBFCC02B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06600"/>
            <a:ext cx="838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4688" name="Object 16">
            <a:extLst>
              <a:ext uri="{FF2B5EF4-FFF2-40B4-BE49-F238E27FC236}">
                <a16:creationId xmlns:a16="http://schemas.microsoft.com/office/drawing/2014/main" id="{1EBCF185-9238-43E8-8CD2-FBB66CAD71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173538"/>
          <a:ext cx="8382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203040" progId="Equation.3">
                  <p:embed/>
                </p:oleObj>
              </mc:Choice>
              <mc:Fallback>
                <p:oleObj name="Equation" r:id="rId8" imgW="6346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73538"/>
                        <a:ext cx="8382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4690" name="Picture 18">
            <a:extLst>
              <a:ext uri="{FF2B5EF4-FFF2-40B4-BE49-F238E27FC236}">
                <a16:creationId xmlns:a16="http://schemas.microsoft.com/office/drawing/2014/main" id="{4E051F6C-8015-4F48-9C98-BD20753B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41825"/>
            <a:ext cx="11430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91" name="Picture 19">
            <a:extLst>
              <a:ext uri="{FF2B5EF4-FFF2-40B4-BE49-F238E27FC236}">
                <a16:creationId xmlns:a16="http://schemas.microsoft.com/office/drawing/2014/main" id="{9508213C-7B84-4A88-989D-8103B467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15240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4692" name="Object 20">
            <a:extLst>
              <a:ext uri="{FF2B5EF4-FFF2-40B4-BE49-F238E27FC236}">
                <a16:creationId xmlns:a16="http://schemas.microsoft.com/office/drawing/2014/main" id="{244C1F2F-EBA9-48F7-A103-1FA3467C9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1752600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480" imgH="203040" progId="Equation.3">
                  <p:embed/>
                </p:oleObj>
              </mc:Choice>
              <mc:Fallback>
                <p:oleObj name="Equation" r:id="rId12" imgW="609480" imgH="203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752600"/>
                        <a:ext cx="762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718" name="Group 46">
            <a:extLst>
              <a:ext uri="{FF2B5EF4-FFF2-40B4-BE49-F238E27FC236}">
                <a16:creationId xmlns:a16="http://schemas.microsoft.com/office/drawing/2014/main" id="{E57146B0-7EF7-4FB6-8084-A7D9A3A5AE2E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981200"/>
          <a:ext cx="685800" cy="819150"/>
        </p:xfrm>
        <a:graphic>
          <a:graphicData uri="http://schemas.openxmlformats.org/drawingml/2006/table">
            <a:tbl>
              <a:tblPr/>
              <a:tblGrid>
                <a:gridCol w="347663">
                  <a:extLst>
                    <a:ext uri="{9D8B030D-6E8A-4147-A177-3AD203B41FA5}">
                      <a16:colId xmlns:a16="http://schemas.microsoft.com/office/drawing/2014/main" val="879767328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637667205"/>
                    </a:ext>
                  </a:extLst>
                </a:gridCol>
              </a:tblGrid>
              <a:tr h="1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855854"/>
                  </a:ext>
                </a:extLst>
              </a:tr>
              <a:tr h="23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097328"/>
                  </a:ext>
                </a:extLst>
              </a:tr>
              <a:tr h="23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086224"/>
                  </a:ext>
                </a:extLst>
              </a:tr>
            </a:tbl>
          </a:graphicData>
        </a:graphic>
      </p:graphicFrame>
      <p:graphicFrame>
        <p:nvGraphicFramePr>
          <p:cNvPr id="284748" name="Group 76">
            <a:extLst>
              <a:ext uri="{FF2B5EF4-FFF2-40B4-BE49-F238E27FC236}">
                <a16:creationId xmlns:a16="http://schemas.microsoft.com/office/drawing/2014/main" id="{EA673477-F556-4902-86B2-3454956D2420}"/>
              </a:ext>
            </a:extLst>
          </p:cNvPr>
          <p:cNvGraphicFramePr>
            <a:graphicFrameLocks noGrp="1"/>
          </p:cNvGraphicFramePr>
          <p:nvPr/>
        </p:nvGraphicFramePr>
        <p:xfrm>
          <a:off x="7696200" y="1606550"/>
          <a:ext cx="914400" cy="136525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404905133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728856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731887707"/>
                    </a:ext>
                  </a:extLst>
                </a:gridCol>
              </a:tblGrid>
              <a:tr h="14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493031"/>
                  </a:ext>
                </a:extLst>
              </a:tr>
              <a:tr h="14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182770"/>
                  </a:ext>
                </a:extLst>
              </a:tr>
              <a:tr h="146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348886"/>
                  </a:ext>
                </a:extLst>
              </a:tr>
              <a:tr h="14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877242"/>
                  </a:ext>
                </a:extLst>
              </a:tr>
              <a:tr h="14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415310"/>
                  </a:ext>
                </a:extLst>
              </a:tr>
            </a:tbl>
          </a:graphicData>
        </a:graphic>
      </p:graphicFrame>
      <p:graphicFrame>
        <p:nvGraphicFramePr>
          <p:cNvPr id="284749" name="Group 77">
            <a:extLst>
              <a:ext uri="{FF2B5EF4-FFF2-40B4-BE49-F238E27FC236}">
                <a16:creationId xmlns:a16="http://schemas.microsoft.com/office/drawing/2014/main" id="{F38A55C4-14A0-4FC9-855F-B669D4E4641A}"/>
              </a:ext>
            </a:extLst>
          </p:cNvPr>
          <p:cNvGraphicFramePr>
            <a:graphicFrameLocks noGrp="1"/>
          </p:cNvGraphicFramePr>
          <p:nvPr/>
        </p:nvGraphicFramePr>
        <p:xfrm>
          <a:off x="7772400" y="3962400"/>
          <a:ext cx="914400" cy="136525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14583036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6097835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05749346"/>
                    </a:ext>
                  </a:extLst>
                </a:gridCol>
              </a:tblGrid>
              <a:tr h="14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324674"/>
                  </a:ext>
                </a:extLst>
              </a:tr>
              <a:tr h="14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481266"/>
                  </a:ext>
                </a:extLst>
              </a:tr>
              <a:tr h="146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63472"/>
                  </a:ext>
                </a:extLst>
              </a:tr>
              <a:tr h="14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323020"/>
                  </a:ext>
                </a:extLst>
              </a:tr>
              <a:tr h="14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4268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9" grpId="0"/>
      <p:bldP spid="284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98508D-49CA-4AD2-BADC-800C202EB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6903FB5D-D71E-448F-90DD-2B916D47113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FC9AD6AA-D4FF-4F2D-A0A1-7E46A1305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IC Fabrication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3BFEF28E-AA34-4A41-AC64-B66DF5889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altLang="en-US"/>
              <a:t>Inverter cross-section</a:t>
            </a:r>
          </a:p>
        </p:txBody>
      </p:sp>
      <p:pic>
        <p:nvPicPr>
          <p:cNvPr id="292868" name="Picture 4">
            <a:extLst>
              <a:ext uri="{FF2B5EF4-FFF2-40B4-BE49-F238E27FC236}">
                <a16:creationId xmlns:a16="http://schemas.microsoft.com/office/drawing/2014/main" id="{BAFFF77C-872C-4671-9C9F-3D296F68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1055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869" name="Text Box 5">
            <a:extLst>
              <a:ext uri="{FF2B5EF4-FFF2-40B4-BE49-F238E27FC236}">
                <a16:creationId xmlns:a16="http://schemas.microsoft.com/office/drawing/2014/main" id="{3CB52E9A-02C7-4CD0-AA75-847E89F0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057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field oxide</a:t>
            </a:r>
          </a:p>
        </p:txBody>
      </p:sp>
      <p:sp>
        <p:nvSpPr>
          <p:cNvPr id="292870" name="Line 6">
            <a:extLst>
              <a:ext uri="{FF2B5EF4-FFF2-40B4-BE49-F238E27FC236}">
                <a16:creationId xmlns:a16="http://schemas.microsoft.com/office/drawing/2014/main" id="{7D6EED49-CFC1-49F6-80C2-1377C39676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4384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3F2D2E-C9BF-4EAE-8C14-2909BCAD4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55A709B6-4A9A-46E7-9CD9-F9ADCBC5CBD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83BBE3F2-357B-4BA4-A683-8C127B81A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Layout</a:t>
            </a:r>
          </a:p>
        </p:txBody>
      </p:sp>
      <p:pic>
        <p:nvPicPr>
          <p:cNvPr id="302083" name="Picture 3">
            <a:extLst>
              <a:ext uri="{FF2B5EF4-FFF2-40B4-BE49-F238E27FC236}">
                <a16:creationId xmlns:a16="http://schemas.microsoft.com/office/drawing/2014/main" id="{76E5B1A3-E880-4261-A441-703E5252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242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4" name="Text Box 4">
            <a:extLst>
              <a:ext uri="{FF2B5EF4-FFF2-40B4-BE49-F238E27FC236}">
                <a16:creationId xmlns:a16="http://schemas.microsoft.com/office/drawing/2014/main" id="{0C682EF6-EFA3-4C79-8A54-F7DE3B62B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3-input NAND</a:t>
            </a:r>
          </a:p>
        </p:txBody>
      </p:sp>
      <p:pic>
        <p:nvPicPr>
          <p:cNvPr id="302085" name="Picture 5">
            <a:extLst>
              <a:ext uri="{FF2B5EF4-FFF2-40B4-BE49-F238E27FC236}">
                <a16:creationId xmlns:a16="http://schemas.microsoft.com/office/drawing/2014/main" id="{B0B6B211-3DF7-493E-BC47-631A4FBE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98132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6" name="Picture 6">
            <a:extLst>
              <a:ext uri="{FF2B5EF4-FFF2-40B4-BE49-F238E27FC236}">
                <a16:creationId xmlns:a16="http://schemas.microsoft.com/office/drawing/2014/main" id="{648F52C4-0436-47CD-81B1-5A9FEB66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1336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3880C82-CF53-4701-9052-17B229995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4CB46FFA-9FB0-4A50-9224-2F33E6ACE5D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DDEF4F3B-258D-4D94-8933-B3E6DA474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IC Fabrication</a:t>
            </a:r>
          </a:p>
        </p:txBody>
      </p:sp>
      <p:pic>
        <p:nvPicPr>
          <p:cNvPr id="295939" name="Picture 3">
            <a:extLst>
              <a:ext uri="{FF2B5EF4-FFF2-40B4-BE49-F238E27FC236}">
                <a16:creationId xmlns:a16="http://schemas.microsoft.com/office/drawing/2014/main" id="{6A9B0394-7F7B-473B-8B9B-A8D727490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32194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40" name="Text Box 4">
            <a:extLst>
              <a:ext uri="{FF2B5EF4-FFF2-40B4-BE49-F238E27FC236}">
                <a16:creationId xmlns:a16="http://schemas.microsoft.com/office/drawing/2014/main" id="{0DAA7CD9-41C4-4C1F-AE9F-70B17FA3F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812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Furnace used to oxidize (900-1200 C)</a:t>
            </a:r>
          </a:p>
        </p:txBody>
      </p:sp>
      <p:sp>
        <p:nvSpPr>
          <p:cNvPr id="295941" name="Text Box 5">
            <a:extLst>
              <a:ext uri="{FF2B5EF4-FFF2-40B4-BE49-F238E27FC236}">
                <a16:creationId xmlns:a16="http://schemas.microsoft.com/office/drawing/2014/main" id="{A0812829-C6F2-4145-A7C9-73C68EA7E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71800"/>
            <a:ext cx="3505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Mask exposes photoresist to light, allowing removal</a:t>
            </a:r>
          </a:p>
        </p:txBody>
      </p:sp>
      <p:sp>
        <p:nvSpPr>
          <p:cNvPr id="295942" name="Text Box 6">
            <a:extLst>
              <a:ext uri="{FF2B5EF4-FFF2-40B4-BE49-F238E27FC236}">
                <a16:creationId xmlns:a16="http://schemas.microsoft.com/office/drawing/2014/main" id="{35E67555-4C99-4B6E-AB47-C1F5A7E64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052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HF acid etch</a:t>
            </a:r>
          </a:p>
        </p:txBody>
      </p:sp>
      <p:sp>
        <p:nvSpPr>
          <p:cNvPr id="295943" name="Text Box 7">
            <a:extLst>
              <a:ext uri="{FF2B5EF4-FFF2-40B4-BE49-F238E27FC236}">
                <a16:creationId xmlns:a16="http://schemas.microsoft.com/office/drawing/2014/main" id="{1FD09277-E60D-4799-A7DA-3E57AC5E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2672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piranha acid etch</a:t>
            </a:r>
          </a:p>
        </p:txBody>
      </p:sp>
      <p:sp>
        <p:nvSpPr>
          <p:cNvPr id="295944" name="Text Box 8">
            <a:extLst>
              <a:ext uri="{FF2B5EF4-FFF2-40B4-BE49-F238E27FC236}">
                <a16:creationId xmlns:a16="http://schemas.microsoft.com/office/drawing/2014/main" id="{71C453A0-0869-4781-BC52-F5D831D4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0"/>
            <a:ext cx="3505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diffusion (gas) or ion implantation (electric field)</a:t>
            </a:r>
          </a:p>
        </p:txBody>
      </p:sp>
      <p:sp>
        <p:nvSpPr>
          <p:cNvPr id="295945" name="Text Box 9">
            <a:extLst>
              <a:ext uri="{FF2B5EF4-FFF2-40B4-BE49-F238E27FC236}">
                <a16:creationId xmlns:a16="http://schemas.microsoft.com/office/drawing/2014/main" id="{22BAA829-B168-4CD8-AA39-99B09A9A8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5626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HF acid etch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1E2E438-96BB-4645-B44A-7A2041C92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			Mar 31, 2007	 </a:t>
            </a:r>
            <a:fld id="{C926E420-8577-47FE-B9D4-1DE8CB19656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E69E41E7-3701-4EBF-82EA-B085DE439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IC Fabrication</a:t>
            </a:r>
          </a:p>
        </p:txBody>
      </p:sp>
      <p:pic>
        <p:nvPicPr>
          <p:cNvPr id="296963" name="Picture 3">
            <a:extLst>
              <a:ext uri="{FF2B5EF4-FFF2-40B4-BE49-F238E27FC236}">
                <a16:creationId xmlns:a16="http://schemas.microsoft.com/office/drawing/2014/main" id="{04678A99-567E-4413-8B76-604DBED6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9211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4" name="Text Box 4">
            <a:extLst>
              <a:ext uri="{FF2B5EF4-FFF2-40B4-BE49-F238E27FC236}">
                <a16:creationId xmlns:a16="http://schemas.microsoft.com/office/drawing/2014/main" id="{B7A53165-6114-4D9D-8439-4360DFDDD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71600"/>
            <a:ext cx="3657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Heavy doped poly is grown with gas in furnace (chemical vapor deposition)</a:t>
            </a:r>
          </a:p>
        </p:txBody>
      </p:sp>
      <p:sp>
        <p:nvSpPr>
          <p:cNvPr id="296965" name="Text Box 5">
            <a:extLst>
              <a:ext uri="{FF2B5EF4-FFF2-40B4-BE49-F238E27FC236}">
                <a16:creationId xmlns:a16="http://schemas.microsoft.com/office/drawing/2014/main" id="{75505A68-9E03-4139-A4AF-6C7F60B8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622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Masked used to pattern poly</a:t>
            </a:r>
          </a:p>
        </p:txBody>
      </p:sp>
      <p:sp>
        <p:nvSpPr>
          <p:cNvPr id="296966" name="Text Box 6">
            <a:extLst>
              <a:ext uri="{FF2B5EF4-FFF2-40B4-BE49-F238E27FC236}">
                <a16:creationId xmlns:a16="http://schemas.microsoft.com/office/drawing/2014/main" id="{30DEE99D-118B-41DF-8552-39EF04BD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244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Poly is not affected by ion implantation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33500</TotalTime>
  <Words>644</Words>
  <Application>Microsoft Office PowerPoint</Application>
  <PresentationFormat>On-screen Show (4:3)</PresentationFormat>
  <Paragraphs>180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Verdana</vt:lpstr>
      <vt:lpstr>Symbol</vt:lpstr>
      <vt:lpstr>usc</vt:lpstr>
      <vt:lpstr>Microsoft Equation 3.0</vt:lpstr>
      <vt:lpstr>Integrated Circuit Design and Fabrication</vt:lpstr>
      <vt:lpstr>Elements</vt:lpstr>
      <vt:lpstr>Semiconductors</vt:lpstr>
      <vt:lpstr>MOSFETs</vt:lpstr>
      <vt:lpstr>Logic Gates</vt:lpstr>
      <vt:lpstr>IC Fabrication</vt:lpstr>
      <vt:lpstr>Layout</vt:lpstr>
      <vt:lpstr>IC Fabrication</vt:lpstr>
      <vt:lpstr>IC Fabrication</vt:lpstr>
      <vt:lpstr>IC Fabrication</vt:lpstr>
      <vt:lpstr>Cell Library (Snap Together)</vt:lpstr>
      <vt:lpstr>Synthesized and P&amp;R’ed MIPS Architecture</vt:lpstr>
      <vt:lpstr>Feature Size</vt:lpstr>
      <vt:lpstr>Minimum Feature Size</vt:lpstr>
      <vt:lpstr>Integration Density Trends (Moore’s Law)</vt:lpstr>
      <vt:lpstr>Microarchitectural Parallelism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445</cp:revision>
  <dcterms:created xsi:type="dcterms:W3CDTF">2005-09-22T21:21:18Z</dcterms:created>
  <dcterms:modified xsi:type="dcterms:W3CDTF">2021-03-22T20:06:06Z</dcterms:modified>
</cp:coreProperties>
</file>