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6"/>
  </p:handoutMasterIdLst>
  <p:sldIdLst>
    <p:sldId id="256" r:id="rId2"/>
    <p:sldId id="276" r:id="rId3"/>
    <p:sldId id="257" r:id="rId4"/>
    <p:sldId id="258" r:id="rId5"/>
    <p:sldId id="259" r:id="rId6"/>
    <p:sldId id="278" r:id="rId7"/>
    <p:sldId id="283" r:id="rId8"/>
    <p:sldId id="279" r:id="rId9"/>
    <p:sldId id="280" r:id="rId10"/>
    <p:sldId id="281" r:id="rId11"/>
    <p:sldId id="262" r:id="rId12"/>
    <p:sldId id="263" r:id="rId13"/>
    <p:sldId id="267" r:id="rId14"/>
    <p:sldId id="269" r:id="rId15"/>
    <p:sldId id="268" r:id="rId16"/>
    <p:sldId id="265" r:id="rId17"/>
    <p:sldId id="266" r:id="rId18"/>
    <p:sldId id="284" r:id="rId19"/>
    <p:sldId id="271" r:id="rId20"/>
    <p:sldId id="273" r:id="rId21"/>
    <p:sldId id="270" r:id="rId22"/>
    <p:sldId id="272" r:id="rId23"/>
    <p:sldId id="274" r:id="rId24"/>
    <p:sldId id="277" r:id="rId2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660"/>
  </p:normalViewPr>
  <p:slideViewPr>
    <p:cSldViewPr>
      <p:cViewPr varScale="1">
        <p:scale>
          <a:sx n="99" d="100"/>
          <a:sy n="99" d="100"/>
        </p:scale>
        <p:origin x="11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7616DA0-03DA-4BD9-95B2-D9554F3798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204C604-0FA5-421D-A64E-C96D30A437F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55FA88A2-69FA-4E99-BC63-E89233F4C8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CFB1911-3955-46B5-8564-A11BB73B561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64C795-3BB9-463D-BCAA-C0025079FE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674D594-49C0-4D26-A35A-5B04EFC09A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ADCCA77-C5B5-425A-9751-CD8AC164D3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C260F02-7D27-4BAD-BD13-A9D75D9B08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9C94787-04DA-4259-9A6E-47E8E9192A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AC249C5-A9D4-45E7-85EF-906EC45EF6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D9626F-BCB9-485B-A18D-390D0B0E2F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7" name="Freeform 7">
            <a:extLst>
              <a:ext uri="{FF2B5EF4-FFF2-40B4-BE49-F238E27FC236}">
                <a16:creationId xmlns:a16="http://schemas.microsoft.com/office/drawing/2014/main" id="{8259DC40-6689-4519-A824-D103C287E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5799F99D-D616-4D27-976C-D3324D5D5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272B5-C053-4666-B062-AAECEB132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C39E13-F7DD-4C1B-AC0D-639F7F237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216AD-C2D5-4060-B1A2-88DC3605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FBC94-09EF-455C-8085-AC348963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2C146-C033-479C-A478-43632937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CF6A2-59D1-4562-A96C-576F0F0928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20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58886-1F6D-4023-9E08-C118BD77B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53E3A-C5C3-4CF7-8930-36D1799DB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2ADD4-2722-47BC-B401-0672B76AB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48188-91CB-429F-8C31-7FC5964F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5DB40-EBC1-4937-A148-73BEE01C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C7415-E12F-4B1F-89EC-EB78098047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321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00CC-E6E5-46A3-BB89-857FCE131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BD606-BFA0-4DB5-9FFF-143AA8CE117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7B196-7A79-4568-9121-23F4F19B3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CEB53-2DDC-491F-9F65-777749A4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179F2-2112-4B22-86E8-EA2F86B6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DCF85-1321-4F7D-9621-1CF4AFA6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039F3F-E413-4A21-B800-40B4B7899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93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0660-5121-4BC8-AB13-B6091E7C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56886-48C1-4477-93D8-359FA5D0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88334-11A0-4A37-A629-6F9BCAE76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468E4-6D4B-4A6C-83B4-79C163BA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1F254-6146-40FC-8598-5230CF2F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DACE4-1500-4CFE-BDC4-848CD228A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51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FB5B1-B736-44E7-8FFE-A9E8E0936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1F0DD-5220-4576-8501-4DB13F44F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6BCCC-108F-4CE8-B467-2C40FCC0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BD8CE-B7A3-462A-910E-3D324F00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DA87B-F864-4A8C-952B-F76BB3240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84039-A61A-42EB-B4A8-995DE92A26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14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04D90-B891-46C5-9695-793B2016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68D22-DE13-4731-9D63-5BEBE7581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C1425B-3EA4-4A66-8D4D-E4D318D31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D1B28-5CE5-4982-B70A-8D3C1AE66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8CCE4-B4D0-4A56-844B-A04FD22F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4A772-5F06-4AE9-A6BF-4D557D20C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C2CA4-D778-4148-B32B-F7B2B0F70A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9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615B-2EDE-46F9-83BF-CE2F35B67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02404-3C36-474D-8A47-A9B4C4BC2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EFF3A-C9AA-439B-9ED4-C1BA6E36A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7CED73-4CB2-42DF-A6E8-C3671186B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231552-3060-4838-9654-938DF973B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784BF9-4A26-48FF-9ABB-6655DCE2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CD1353-81FD-4EE6-97B6-690EC49D3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FB09E-7C52-4C73-8EEE-19BEFEE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436A2-1938-4986-B0B3-4B3FF5FCA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08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EB589-302D-44EE-A2CD-6EA41CA3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8EB297-80E0-46EC-8EE3-7AA0FFDB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8910C-A404-4328-A7D7-DCE38D02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E7B1A-439E-4F03-A20A-AC2C98B2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1AE05-1E31-4490-A5E5-95F08AD55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21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023D5-A3FF-499E-8C19-0F3D1390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3B79E-29CF-4507-B466-025E2773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82CE6-3D3E-47A0-83EE-D751BC099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B3AC0-2F0A-417D-903F-317CF411DA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2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D468-F7C1-48BA-9C9E-C88E3F785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69F1-E00F-4BAA-B5DC-BFDFAC415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C3663-CBEF-41BC-93F7-5758BA1FF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26DEE-F75B-48FD-8548-39A35CFE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75FC1-C2D2-42F9-9A89-3663A69A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CA414-FE65-4F49-BEEF-02D66044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43011-5844-4031-BE38-46F24CBC5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53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5D4DA-A222-4017-96F7-FD926EDE1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52C318-AE96-4AE0-8FDC-2A3CC0D41E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4ABF4-5870-48CD-922A-85C3C0A66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1B146-A8E3-4779-933D-C13E03A9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7EE91-7D1A-4D1D-8C8A-232FA4A71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5DF36-7995-473D-BDE1-620E6701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5BD23-3863-4DED-B401-3A78FF6702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59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CECA331-453D-4915-AB0D-C3BF6028C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C13019F-5419-4941-B4D9-8914C9257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6499F99-D124-45E8-B7C5-3C4A5BEE63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9B19C75-39BD-4451-999D-EBB337394C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C608B3C-68F9-45A8-8383-1AA296C09F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DF0BDA5D-DD1C-41B7-AB56-8F5FB5D439D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3" name="Freeform 7">
            <a:extLst>
              <a:ext uri="{FF2B5EF4-FFF2-40B4-BE49-F238E27FC236}">
                <a16:creationId xmlns:a16="http://schemas.microsoft.com/office/drawing/2014/main" id="{E3CFF708-A9C6-4DEA-8817-D96FD7F76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BB7B2FA9-52AA-432A-8CBE-2D48B991FC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2C3AB26-3F3A-4A3E-86FC-8DC9EA08FD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800"/>
              <a:t>Hierarchical Error Correction Codes over Multi-Bit Differential Signaling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7525662-7FA2-436B-9DE2-E9944DEC10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Jason D. Bakos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CA47D37-DBA0-447B-B179-D59F1E791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nCm Codes:  Extra Code Words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5115750-2425-42AE-A052-EBBE3B6B1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371600"/>
          </a:xfrm>
        </p:spPr>
        <p:txBody>
          <a:bodyPr/>
          <a:lstStyle/>
          <a:p>
            <a:r>
              <a:rPr lang="en-US" altLang="en-US"/>
              <a:t>Each nCm code set has unmapped code words</a:t>
            </a:r>
          </a:p>
          <a:p>
            <a:pPr lvl="1"/>
            <a:r>
              <a:rPr lang="en-US" altLang="en-US"/>
              <a:t>Example</a:t>
            </a:r>
          </a:p>
          <a:p>
            <a:pPr lvl="2"/>
            <a:r>
              <a:rPr lang="en-US" altLang="en-US"/>
              <a:t>4c2 (base-6 value) =&gt; binary value</a:t>
            </a:r>
          </a:p>
        </p:txBody>
      </p:sp>
      <p:sp>
        <p:nvSpPr>
          <p:cNvPr id="60420" name="Text Box 4">
            <a:extLst>
              <a:ext uri="{FF2B5EF4-FFF2-40B4-BE49-F238E27FC236}">
                <a16:creationId xmlns:a16="http://schemas.microsoft.com/office/drawing/2014/main" id="{96732DB7-3386-41BA-A3B7-FDC75AED3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514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0011</a:t>
            </a:r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F4F70326-731C-46D8-B6D1-9CA50155C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336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0101</a:t>
            </a:r>
          </a:p>
        </p:txBody>
      </p:sp>
      <p:sp>
        <p:nvSpPr>
          <p:cNvPr id="60422" name="Text Box 6">
            <a:extLst>
              <a:ext uri="{FF2B5EF4-FFF2-40B4-BE49-F238E27FC236}">
                <a16:creationId xmlns:a16="http://schemas.microsoft.com/office/drawing/2014/main" id="{D8AEE44A-5321-4F5A-AE15-18AFE5877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124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0110</a:t>
            </a:r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9448B074-7FDD-4A27-ADA0-42ABAB532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1001</a:t>
            </a:r>
          </a:p>
        </p:txBody>
      </p:sp>
      <p:sp>
        <p:nvSpPr>
          <p:cNvPr id="60424" name="Text Box 8">
            <a:extLst>
              <a:ext uri="{FF2B5EF4-FFF2-40B4-BE49-F238E27FC236}">
                <a16:creationId xmlns:a16="http://schemas.microsoft.com/office/drawing/2014/main" id="{4AFCC2E9-F8D6-488C-9F70-64000E23A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480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1010</a:t>
            </a:r>
          </a:p>
        </p:txBody>
      </p:sp>
      <p:sp>
        <p:nvSpPr>
          <p:cNvPr id="60425" name="Text Box 9">
            <a:extLst>
              <a:ext uri="{FF2B5EF4-FFF2-40B4-BE49-F238E27FC236}">
                <a16:creationId xmlns:a16="http://schemas.microsoft.com/office/drawing/2014/main" id="{C785A7E6-8CA0-43A7-B617-22DE0B9C7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0528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1100</a:t>
            </a:r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CD068FEF-985D-4F45-BEE0-4F183504A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14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00</a:t>
            </a:r>
          </a:p>
        </p:txBody>
      </p:sp>
      <p:sp>
        <p:nvSpPr>
          <p:cNvPr id="60427" name="Text Box 11">
            <a:extLst>
              <a:ext uri="{FF2B5EF4-FFF2-40B4-BE49-F238E27FC236}">
                <a16:creationId xmlns:a16="http://schemas.microsoft.com/office/drawing/2014/main" id="{CB2318EA-1496-4A75-AC7B-32AB78118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8336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01</a:t>
            </a:r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6E09E089-5491-4154-85D8-A376B2B23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124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10</a:t>
            </a:r>
          </a:p>
        </p:txBody>
      </p:sp>
      <p:sp>
        <p:nvSpPr>
          <p:cNvPr id="60429" name="Text Box 13">
            <a:extLst>
              <a:ext uri="{FF2B5EF4-FFF2-40B4-BE49-F238E27FC236}">
                <a16:creationId xmlns:a16="http://schemas.microsoft.com/office/drawing/2014/main" id="{4BE70863-4EF3-413D-B149-B1B140A49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429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11</a:t>
            </a:r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BB376C80-5779-4147-996C-31300E3AF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7480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60431" name="Text Box 15">
            <a:extLst>
              <a:ext uri="{FF2B5EF4-FFF2-40B4-BE49-F238E27FC236}">
                <a16:creationId xmlns:a16="http://schemas.microsoft.com/office/drawing/2014/main" id="{62D75AB9-1F03-48FC-8516-A48A3076C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528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60432" name="AutoShape 16">
            <a:extLst>
              <a:ext uri="{FF2B5EF4-FFF2-40B4-BE49-F238E27FC236}">
                <a16:creationId xmlns:a16="http://schemas.microsoft.com/office/drawing/2014/main" id="{1834D20A-9A49-4F21-ADFC-2462188A1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5908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AutoShape 17">
            <a:extLst>
              <a:ext uri="{FF2B5EF4-FFF2-40B4-BE49-F238E27FC236}">
                <a16:creationId xmlns:a16="http://schemas.microsoft.com/office/drawing/2014/main" id="{88A85853-8CAD-4F46-A18E-687DB64A9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956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AutoShape 18">
            <a:extLst>
              <a:ext uri="{FF2B5EF4-FFF2-40B4-BE49-F238E27FC236}">
                <a16:creationId xmlns:a16="http://schemas.microsoft.com/office/drawing/2014/main" id="{83ED4093-196C-45ED-B69F-AD1AA28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extLst>
              <a:ext uri="{FF2B5EF4-FFF2-40B4-BE49-F238E27FC236}">
                <a16:creationId xmlns:a16="http://schemas.microsoft.com/office/drawing/2014/main" id="{366CD77D-A30C-408C-86CE-038A96972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5052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extLst>
              <a:ext uri="{FF2B5EF4-FFF2-40B4-BE49-F238E27FC236}">
                <a16:creationId xmlns:a16="http://schemas.microsoft.com/office/drawing/2014/main" id="{60A9B059-3AE8-41B5-BF55-C976393A3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8100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7" name="AutoShape 21">
            <a:extLst>
              <a:ext uri="{FF2B5EF4-FFF2-40B4-BE49-F238E27FC236}">
                <a16:creationId xmlns:a16="http://schemas.microsoft.com/office/drawing/2014/main" id="{5FE2E16F-67D6-4652-8FE5-697039741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148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447" name="Group 31">
            <a:extLst>
              <a:ext uri="{FF2B5EF4-FFF2-40B4-BE49-F238E27FC236}">
                <a16:creationId xmlns:a16="http://schemas.microsoft.com/office/drawing/2014/main" id="{5E8508CB-6173-41E3-AFC1-B08853747C3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572000"/>
            <a:ext cx="8229600" cy="1600200"/>
            <a:chOff x="288" y="2880"/>
            <a:chExt cx="5184" cy="1008"/>
          </a:xfrm>
        </p:grpSpPr>
        <p:sp>
          <p:nvSpPr>
            <p:cNvPr id="60438" name="Rectangle 22">
              <a:extLst>
                <a:ext uri="{FF2B5EF4-FFF2-40B4-BE49-F238E27FC236}">
                  <a16:creationId xmlns:a16="http://schemas.microsoft.com/office/drawing/2014/main" id="{2A9CCC17-C0BE-40F4-B670-7EA917E04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880"/>
              <a:ext cx="518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325438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22350" indent="-350838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39850" indent="-315913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681163" indent="-339725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1383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5955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0527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5099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200"/>
                <a:t>Exploit by using 2 nCm drivers in parallel as bus</a:t>
              </a:r>
            </a:p>
          </p:txBody>
        </p:sp>
        <p:sp>
          <p:nvSpPr>
            <p:cNvPr id="60439" name="Text Box 23">
              <a:extLst>
                <a:ext uri="{FF2B5EF4-FFF2-40B4-BE49-F238E27FC236}">
                  <a16:creationId xmlns:a16="http://schemas.microsoft.com/office/drawing/2014/main" id="{84E68BC9-827F-4646-A74C-FDD4E366A5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417"/>
              <a:ext cx="576" cy="23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4c2</a:t>
              </a:r>
            </a:p>
          </p:txBody>
        </p:sp>
        <p:sp>
          <p:nvSpPr>
            <p:cNvPr id="60440" name="Text Box 24">
              <a:extLst>
                <a:ext uri="{FF2B5EF4-FFF2-40B4-BE49-F238E27FC236}">
                  <a16:creationId xmlns:a16="http://schemas.microsoft.com/office/drawing/2014/main" id="{4DF61973-49FB-4B61-A8EF-1973675D2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417"/>
              <a:ext cx="576" cy="23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4c2</a:t>
              </a:r>
            </a:p>
          </p:txBody>
        </p:sp>
        <p:sp>
          <p:nvSpPr>
            <p:cNvPr id="60441" name="AutoShape 25">
              <a:extLst>
                <a:ext uri="{FF2B5EF4-FFF2-40B4-BE49-F238E27FC236}">
                  <a16:creationId xmlns:a16="http://schemas.microsoft.com/office/drawing/2014/main" id="{D489A226-BD95-4664-8CA9-8686ECF32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65"/>
              <a:ext cx="816" cy="96"/>
            </a:xfrm>
            <a:prstGeom prst="rightArrow">
              <a:avLst>
                <a:gd name="adj1" fmla="val 50000"/>
                <a:gd name="adj2" fmla="val 2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2" name="Text Box 26">
              <a:extLst>
                <a:ext uri="{FF2B5EF4-FFF2-40B4-BE49-F238E27FC236}">
                  <a16:creationId xmlns:a16="http://schemas.microsoft.com/office/drawing/2014/main" id="{8DF1F0AC-BB10-4E3E-8D2F-4411E5EAF5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216"/>
              <a:ext cx="1296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36 combinations</a:t>
              </a:r>
            </a:p>
            <a:p>
              <a:pPr>
                <a:spcBef>
                  <a:spcPct val="50000"/>
                </a:spcBef>
              </a:pPr>
              <a:r>
                <a:rPr lang="en-US" altLang="en-US"/>
                <a:t>5 bits</a:t>
              </a:r>
            </a:p>
          </p:txBody>
        </p:sp>
        <p:sp>
          <p:nvSpPr>
            <p:cNvPr id="60443" name="Text Box 27">
              <a:extLst>
                <a:ext uri="{FF2B5EF4-FFF2-40B4-BE49-F238E27FC236}">
                  <a16:creationId xmlns:a16="http://schemas.microsoft.com/office/drawing/2014/main" id="{8BF40908-D395-485F-9259-64A4357D23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657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2 bits</a:t>
              </a:r>
            </a:p>
          </p:txBody>
        </p:sp>
        <p:sp>
          <p:nvSpPr>
            <p:cNvPr id="60444" name="Text Box 28">
              <a:extLst>
                <a:ext uri="{FF2B5EF4-FFF2-40B4-BE49-F238E27FC236}">
                  <a16:creationId xmlns:a16="http://schemas.microsoft.com/office/drawing/2014/main" id="{A34CAD34-FAFF-45AB-AE74-850ED3D04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657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2 bits</a:t>
              </a:r>
            </a:p>
          </p:txBody>
        </p:sp>
        <p:sp>
          <p:nvSpPr>
            <p:cNvPr id="60445" name="Text Box 29">
              <a:extLst>
                <a:ext uri="{FF2B5EF4-FFF2-40B4-BE49-F238E27FC236}">
                  <a16:creationId xmlns:a16="http://schemas.microsoft.com/office/drawing/2014/main" id="{AA1783E0-F8AA-4A5C-B90C-572538B27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16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6 cw</a:t>
              </a:r>
            </a:p>
          </p:txBody>
        </p:sp>
        <p:sp>
          <p:nvSpPr>
            <p:cNvPr id="60446" name="Text Box 30">
              <a:extLst>
                <a:ext uri="{FF2B5EF4-FFF2-40B4-BE49-F238E27FC236}">
                  <a16:creationId xmlns:a16="http://schemas.microsoft.com/office/drawing/2014/main" id="{FA0EEE17-E99A-4DAB-A291-3991F4B24D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6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6 cw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E529709-5AF5-4D44-8322-949DF83E4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Linear Block Codes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0B70E56-5F31-46B9-9A94-D8EA2C20D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Use (n,k,q) linear block code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 symbols in block, over base-q alphabet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k data symbols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n-k parity symbols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Can correct </a:t>
            </a:r>
            <a:r>
              <a:rPr lang="en-US" altLang="en-US" sz="2000" i="1"/>
              <a:t>erasures </a:t>
            </a:r>
            <a:r>
              <a:rPr lang="en-US" altLang="en-US" sz="2000"/>
              <a:t>and </a:t>
            </a:r>
            <a:r>
              <a:rPr lang="en-US" altLang="en-US" sz="2000" i="1"/>
              <a:t>symbol errors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Example (4,3,q) code:</a:t>
            </a:r>
          </a:p>
        </p:txBody>
      </p:sp>
      <p:grpSp>
        <p:nvGrpSpPr>
          <p:cNvPr id="25606" name="Group 6">
            <a:extLst>
              <a:ext uri="{FF2B5EF4-FFF2-40B4-BE49-F238E27FC236}">
                <a16:creationId xmlns:a16="http://schemas.microsoft.com/office/drawing/2014/main" id="{661B84E5-AC2D-47AB-A343-94C627DAFF69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429000"/>
            <a:ext cx="4038600" cy="1327150"/>
            <a:chOff x="1632" y="2160"/>
            <a:chExt cx="2544" cy="836"/>
          </a:xfrm>
        </p:grpSpPr>
        <p:sp>
          <p:nvSpPr>
            <p:cNvPr id="19460" name="Rectangle 4">
              <a:extLst>
                <a:ext uri="{FF2B5EF4-FFF2-40B4-BE49-F238E27FC236}">
                  <a16:creationId xmlns:a16="http://schemas.microsoft.com/office/drawing/2014/main" id="{41CFD0E1-D3E5-4F5B-BB09-694829454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160"/>
              <a:ext cx="52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1" name="Rectangle 5">
              <a:extLst>
                <a:ext uri="{FF2B5EF4-FFF2-40B4-BE49-F238E27FC236}">
                  <a16:creationId xmlns:a16="http://schemas.microsoft.com/office/drawing/2014/main" id="{2B8C9E02-61CC-4691-A6E4-80C94C927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160"/>
              <a:ext cx="52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Rectangle 6">
              <a:extLst>
                <a:ext uri="{FF2B5EF4-FFF2-40B4-BE49-F238E27FC236}">
                  <a16:creationId xmlns:a16="http://schemas.microsoft.com/office/drawing/2014/main" id="{24C3E4BB-4A2A-4C62-A99A-31AB970B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160"/>
              <a:ext cx="52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Rectangle 7">
              <a:extLst>
                <a:ext uri="{FF2B5EF4-FFF2-40B4-BE49-F238E27FC236}">
                  <a16:creationId xmlns:a16="http://schemas.microsoft.com/office/drawing/2014/main" id="{C299A8AF-E2F1-421B-A2D9-86A59804E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160"/>
              <a:ext cx="52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AutoShape 8">
              <a:extLst>
                <a:ext uri="{FF2B5EF4-FFF2-40B4-BE49-F238E27FC236}">
                  <a16:creationId xmlns:a16="http://schemas.microsoft.com/office/drawing/2014/main" id="{9DF19283-D22A-43DC-B339-77FCBE2B071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448" y="1680"/>
              <a:ext cx="144" cy="1776"/>
            </a:xfrm>
            <a:prstGeom prst="rightBrace">
              <a:avLst>
                <a:gd name="adj1" fmla="val 10277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Text Box 9">
              <a:extLst>
                <a:ext uri="{FF2B5EF4-FFF2-40B4-BE49-F238E27FC236}">
                  <a16:creationId xmlns:a16="http://schemas.microsoft.com/office/drawing/2014/main" id="{7EDAAAAF-1BAB-4417-9BBB-A0EF08B9E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649"/>
              <a:ext cx="15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base-q data symbols</a:t>
              </a:r>
            </a:p>
          </p:txBody>
        </p:sp>
        <p:sp>
          <p:nvSpPr>
            <p:cNvPr id="19466" name="AutoShape 10">
              <a:extLst>
                <a:ext uri="{FF2B5EF4-FFF2-40B4-BE49-F238E27FC236}">
                  <a16:creationId xmlns:a16="http://schemas.microsoft.com/office/drawing/2014/main" id="{5F52EEEE-BD72-4CB4-958A-340AFD812A2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96" y="2304"/>
              <a:ext cx="144" cy="528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Text Box 11">
              <a:extLst>
                <a:ext uri="{FF2B5EF4-FFF2-40B4-BE49-F238E27FC236}">
                  <a16:creationId xmlns:a16="http://schemas.microsoft.com/office/drawing/2014/main" id="{347DF31D-7BBE-40AF-8C18-74651C92A8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592"/>
              <a:ext cx="8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base-q parity</a:t>
              </a:r>
            </a:p>
          </p:txBody>
        </p:sp>
      </p:grpSp>
      <p:sp>
        <p:nvSpPr>
          <p:cNvPr id="19468" name="Rectangle 12">
            <a:extLst>
              <a:ext uri="{FF2B5EF4-FFF2-40B4-BE49-F238E27FC236}">
                <a16:creationId xmlns:a16="http://schemas.microsoft.com/office/drawing/2014/main" id="{EF785A95-AA69-41A2-AD6D-25EFA3E4D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0"/>
            <a:ext cx="822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Problems:</a:t>
            </a:r>
          </a:p>
          <a:p>
            <a:pPr lvl="1"/>
            <a:r>
              <a:rPr lang="en-US" altLang="en-US" sz="1800"/>
              <a:t>Application over nCm symbols too detrimental to overall code rate</a:t>
            </a:r>
          </a:p>
          <a:p>
            <a:pPr lvl="1"/>
            <a:r>
              <a:rPr lang="en-US" altLang="en-US" sz="1800"/>
              <a:t>Doesn’t take advantage of inherent error detection ability</a:t>
            </a:r>
          </a:p>
          <a:p>
            <a:pPr lvl="1"/>
            <a:r>
              <a:rPr lang="en-US" altLang="en-US" sz="1800"/>
              <a:t>Lookup table for data too large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D887967-B4F7-4909-98BC-A6B94F52ED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Partitioning nCm Code Sets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CF725D9-E16F-4CEC-9AFF-D3B215C0E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nCm code sets have distance=2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Increase distance by partitioning into “distance subsets”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Example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4c2, distance=4 (correct 1 bit, = floor((distance-1)/2))</a:t>
            </a:r>
          </a:p>
        </p:txBody>
      </p:sp>
      <p:sp>
        <p:nvSpPr>
          <p:cNvPr id="20525" name="Rectangle 45">
            <a:extLst>
              <a:ext uri="{FF2B5EF4-FFF2-40B4-BE49-F238E27FC236}">
                <a16:creationId xmlns:a16="http://schemas.microsoft.com/office/drawing/2014/main" id="{C3B0C666-644C-4A9C-BE19-FED6204A7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819400"/>
            <a:ext cx="3124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Subsets:</a:t>
            </a:r>
          </a:p>
          <a:p>
            <a:pPr lvl="1"/>
            <a:r>
              <a:rPr lang="en-US" altLang="en-US" sz="1800"/>
              <a:t>0 =&gt; {0011, 1100}</a:t>
            </a:r>
          </a:p>
          <a:p>
            <a:pPr lvl="1"/>
            <a:r>
              <a:rPr lang="en-US" altLang="en-US" sz="1800"/>
              <a:t>1 =&gt; {0101, 1010}</a:t>
            </a:r>
          </a:p>
          <a:p>
            <a:pPr lvl="1"/>
            <a:r>
              <a:rPr lang="en-US" altLang="en-US" sz="1800"/>
              <a:t>2 =&gt; {0110, 1001}</a:t>
            </a:r>
          </a:p>
        </p:txBody>
      </p:sp>
      <p:grpSp>
        <p:nvGrpSpPr>
          <p:cNvPr id="20529" name="Group 49">
            <a:extLst>
              <a:ext uri="{FF2B5EF4-FFF2-40B4-BE49-F238E27FC236}">
                <a16:creationId xmlns:a16="http://schemas.microsoft.com/office/drawing/2014/main" id="{ED840A0F-24E8-4A9C-80DF-3AE62E72447A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276600"/>
            <a:ext cx="3505200" cy="2743200"/>
            <a:chOff x="2880" y="2064"/>
            <a:chExt cx="2208" cy="1728"/>
          </a:xfrm>
        </p:grpSpPr>
        <p:sp>
          <p:nvSpPr>
            <p:cNvPr id="20485" name="Oval 5">
              <a:extLst>
                <a:ext uri="{FF2B5EF4-FFF2-40B4-BE49-F238E27FC236}">
                  <a16:creationId xmlns:a16="http://schemas.microsoft.com/office/drawing/2014/main" id="{180E7550-A381-4C8F-AA24-A46BF6C9D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02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B69BEC5C-36C0-4026-93E4-6621131238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8" y="3072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0011</a:t>
              </a:r>
            </a:p>
          </p:txBody>
        </p:sp>
        <p:sp>
          <p:nvSpPr>
            <p:cNvPr id="20489" name="Oval 9">
              <a:extLst>
                <a:ext uri="{FF2B5EF4-FFF2-40B4-BE49-F238E27FC236}">
                  <a16:creationId xmlns:a16="http://schemas.microsoft.com/office/drawing/2014/main" id="{DC906FA3-82B5-41B5-896B-99F493E52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544"/>
              <a:ext cx="480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Text Box 10">
              <a:extLst>
                <a:ext uri="{FF2B5EF4-FFF2-40B4-BE49-F238E27FC236}">
                  <a16:creationId xmlns:a16="http://schemas.microsoft.com/office/drawing/2014/main" id="{5C40A263-7606-4246-AA65-18B5984C3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592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0101</a:t>
              </a:r>
            </a:p>
          </p:txBody>
        </p:sp>
        <p:sp>
          <p:nvSpPr>
            <p:cNvPr id="20492" name="Oval 12">
              <a:extLst>
                <a:ext uri="{FF2B5EF4-FFF2-40B4-BE49-F238E27FC236}">
                  <a16:creationId xmlns:a16="http://schemas.microsoft.com/office/drawing/2014/main" id="{C0FFBEB0-AAC9-48C9-8CA2-D37481FB4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504"/>
              <a:ext cx="480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>
              <a:extLst>
                <a:ext uri="{FF2B5EF4-FFF2-40B4-BE49-F238E27FC236}">
                  <a16:creationId xmlns:a16="http://schemas.microsoft.com/office/drawing/2014/main" id="{0D5CEEFD-375B-44C5-9424-4A5CE1FF5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552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1010</a:t>
              </a:r>
            </a:p>
          </p:txBody>
        </p:sp>
        <p:sp>
          <p:nvSpPr>
            <p:cNvPr id="20495" name="Oval 15">
              <a:extLst>
                <a:ext uri="{FF2B5EF4-FFF2-40B4-BE49-F238E27FC236}">
                  <a16:creationId xmlns:a16="http://schemas.microsoft.com/office/drawing/2014/main" id="{BD326A6A-3E05-4570-A40A-0359DD271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024"/>
              <a:ext cx="480" cy="288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16">
              <a:extLst>
                <a:ext uri="{FF2B5EF4-FFF2-40B4-BE49-F238E27FC236}">
                  <a16:creationId xmlns:a16="http://schemas.microsoft.com/office/drawing/2014/main" id="{119F26EE-BA88-4637-BF1E-7390884FF6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9" y="3079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1001</a:t>
              </a:r>
            </a:p>
          </p:txBody>
        </p:sp>
        <p:sp>
          <p:nvSpPr>
            <p:cNvPr id="20498" name="Oval 18">
              <a:extLst>
                <a:ext uri="{FF2B5EF4-FFF2-40B4-BE49-F238E27FC236}">
                  <a16:creationId xmlns:a16="http://schemas.microsoft.com/office/drawing/2014/main" id="{89FD5EC0-8C73-4132-8375-38F73BAC0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3024"/>
              <a:ext cx="480" cy="288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Text Box 19">
              <a:extLst>
                <a:ext uri="{FF2B5EF4-FFF2-40B4-BE49-F238E27FC236}">
                  <a16:creationId xmlns:a16="http://schemas.microsoft.com/office/drawing/2014/main" id="{4C1F373F-B5A4-48DE-B4D6-2BC2B522F2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072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0110</a:t>
              </a:r>
            </a:p>
          </p:txBody>
        </p:sp>
        <p:sp>
          <p:nvSpPr>
            <p:cNvPr id="20501" name="Oval 21">
              <a:extLst>
                <a:ext uri="{FF2B5EF4-FFF2-40B4-BE49-F238E27FC236}">
                  <a16:creationId xmlns:a16="http://schemas.microsoft.com/office/drawing/2014/main" id="{4AA665A6-70A0-46A5-BCE5-DC346626A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6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Text Box 22">
              <a:extLst>
                <a:ext uri="{FF2B5EF4-FFF2-40B4-BE49-F238E27FC236}">
                  <a16:creationId xmlns:a16="http://schemas.microsoft.com/office/drawing/2014/main" id="{AB8AE01A-D3A2-4FE4-B733-EE348CEA9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3" y="2126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1100</a:t>
              </a:r>
            </a:p>
          </p:txBody>
        </p:sp>
        <p:cxnSp>
          <p:nvCxnSpPr>
            <p:cNvPr id="20509" name="AutoShape 29">
              <a:extLst>
                <a:ext uri="{FF2B5EF4-FFF2-40B4-BE49-F238E27FC236}">
                  <a16:creationId xmlns:a16="http://schemas.microsoft.com/office/drawing/2014/main" id="{4FD9EFBC-1815-4F24-9C60-60C407784949}"/>
                </a:ext>
              </a:extLst>
            </p:cNvPr>
            <p:cNvCxnSpPr>
              <a:cxnSpLocks noChangeShapeType="1"/>
              <a:stCxn id="20485" idx="2"/>
              <a:endCxn id="20495" idx="6"/>
            </p:cNvCxnSpPr>
            <p:nvPr/>
          </p:nvCxnSpPr>
          <p:spPr bwMode="auto">
            <a:xfrm flipH="1">
              <a:off x="3360" y="3168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0" name="AutoShape 30">
              <a:extLst>
                <a:ext uri="{FF2B5EF4-FFF2-40B4-BE49-F238E27FC236}">
                  <a16:creationId xmlns:a16="http://schemas.microsoft.com/office/drawing/2014/main" id="{34FBC494-DA5B-4CED-9F00-9501C9FFA4C0}"/>
                </a:ext>
              </a:extLst>
            </p:cNvPr>
            <p:cNvCxnSpPr>
              <a:cxnSpLocks noChangeShapeType="1"/>
              <a:stCxn id="20485" idx="4"/>
              <a:endCxn id="20492" idx="0"/>
            </p:cNvCxnSpPr>
            <p:nvPr/>
          </p:nvCxnSpPr>
          <p:spPr bwMode="auto">
            <a:xfrm>
              <a:off x="3984" y="331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1" name="AutoShape 31">
              <a:extLst>
                <a:ext uri="{FF2B5EF4-FFF2-40B4-BE49-F238E27FC236}">
                  <a16:creationId xmlns:a16="http://schemas.microsoft.com/office/drawing/2014/main" id="{D90888B7-19D5-4F12-A492-527C6E830569}"/>
                </a:ext>
              </a:extLst>
            </p:cNvPr>
            <p:cNvCxnSpPr>
              <a:cxnSpLocks noChangeShapeType="1"/>
              <a:stCxn id="20485" idx="6"/>
              <a:endCxn id="20498" idx="2"/>
            </p:cNvCxnSpPr>
            <p:nvPr/>
          </p:nvCxnSpPr>
          <p:spPr bwMode="auto">
            <a:xfrm>
              <a:off x="4224" y="3168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2" name="AutoShape 32">
              <a:extLst>
                <a:ext uri="{FF2B5EF4-FFF2-40B4-BE49-F238E27FC236}">
                  <a16:creationId xmlns:a16="http://schemas.microsoft.com/office/drawing/2014/main" id="{E8F79E1D-302D-4E6C-BD03-29BF174BF9B1}"/>
                </a:ext>
              </a:extLst>
            </p:cNvPr>
            <p:cNvCxnSpPr>
              <a:cxnSpLocks noChangeShapeType="1"/>
              <a:stCxn id="20485" idx="0"/>
              <a:endCxn id="20489" idx="4"/>
            </p:cNvCxnSpPr>
            <p:nvPr/>
          </p:nvCxnSpPr>
          <p:spPr bwMode="auto">
            <a:xfrm flipV="1">
              <a:off x="3984" y="283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3" name="AutoShape 33">
              <a:extLst>
                <a:ext uri="{FF2B5EF4-FFF2-40B4-BE49-F238E27FC236}">
                  <a16:creationId xmlns:a16="http://schemas.microsoft.com/office/drawing/2014/main" id="{F937B14F-43C4-43EA-9673-B2C5F1C3A643}"/>
                </a:ext>
              </a:extLst>
            </p:cNvPr>
            <p:cNvCxnSpPr>
              <a:cxnSpLocks noChangeShapeType="1"/>
              <a:stCxn id="20489" idx="2"/>
              <a:endCxn id="20495" idx="0"/>
            </p:cNvCxnSpPr>
            <p:nvPr/>
          </p:nvCxnSpPr>
          <p:spPr bwMode="auto">
            <a:xfrm flipH="1">
              <a:off x="3120" y="2688"/>
              <a:ext cx="62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4" name="AutoShape 34">
              <a:extLst>
                <a:ext uri="{FF2B5EF4-FFF2-40B4-BE49-F238E27FC236}">
                  <a16:creationId xmlns:a16="http://schemas.microsoft.com/office/drawing/2014/main" id="{7EB05F0E-D5F2-4334-B990-882495B2D2E5}"/>
                </a:ext>
              </a:extLst>
            </p:cNvPr>
            <p:cNvCxnSpPr>
              <a:cxnSpLocks noChangeShapeType="1"/>
              <a:stCxn id="20489" idx="6"/>
              <a:endCxn id="20498" idx="0"/>
            </p:cNvCxnSpPr>
            <p:nvPr/>
          </p:nvCxnSpPr>
          <p:spPr bwMode="auto">
            <a:xfrm>
              <a:off x="4224" y="2688"/>
              <a:ext cx="62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5" name="AutoShape 35">
              <a:extLst>
                <a:ext uri="{FF2B5EF4-FFF2-40B4-BE49-F238E27FC236}">
                  <a16:creationId xmlns:a16="http://schemas.microsoft.com/office/drawing/2014/main" id="{18EB4342-C340-4A73-A60B-56028B7F0BC1}"/>
                </a:ext>
              </a:extLst>
            </p:cNvPr>
            <p:cNvCxnSpPr>
              <a:cxnSpLocks noChangeShapeType="1"/>
              <a:stCxn id="20489" idx="0"/>
              <a:endCxn id="20501" idx="4"/>
            </p:cNvCxnSpPr>
            <p:nvPr/>
          </p:nvCxnSpPr>
          <p:spPr bwMode="auto">
            <a:xfrm flipV="1">
              <a:off x="3984" y="235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6" name="AutoShape 36">
              <a:extLst>
                <a:ext uri="{FF2B5EF4-FFF2-40B4-BE49-F238E27FC236}">
                  <a16:creationId xmlns:a16="http://schemas.microsoft.com/office/drawing/2014/main" id="{2CBA4882-2D99-4D8A-B4E4-F870B9315408}"/>
                </a:ext>
              </a:extLst>
            </p:cNvPr>
            <p:cNvCxnSpPr>
              <a:cxnSpLocks noChangeShapeType="1"/>
              <a:stCxn id="20495" idx="4"/>
              <a:endCxn id="20492" idx="2"/>
            </p:cNvCxnSpPr>
            <p:nvPr/>
          </p:nvCxnSpPr>
          <p:spPr bwMode="auto">
            <a:xfrm>
              <a:off x="3120" y="3312"/>
              <a:ext cx="62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7" name="AutoShape 37">
              <a:extLst>
                <a:ext uri="{FF2B5EF4-FFF2-40B4-BE49-F238E27FC236}">
                  <a16:creationId xmlns:a16="http://schemas.microsoft.com/office/drawing/2014/main" id="{A40FA6E4-BDF7-4770-A0EC-345DCD70ED7C}"/>
                </a:ext>
              </a:extLst>
            </p:cNvPr>
            <p:cNvCxnSpPr>
              <a:cxnSpLocks noChangeShapeType="1"/>
              <a:stCxn id="20492" idx="6"/>
              <a:endCxn id="20498" idx="4"/>
            </p:cNvCxnSpPr>
            <p:nvPr/>
          </p:nvCxnSpPr>
          <p:spPr bwMode="auto">
            <a:xfrm flipV="1">
              <a:off x="4224" y="3312"/>
              <a:ext cx="62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8" name="AutoShape 38">
              <a:extLst>
                <a:ext uri="{FF2B5EF4-FFF2-40B4-BE49-F238E27FC236}">
                  <a16:creationId xmlns:a16="http://schemas.microsoft.com/office/drawing/2014/main" id="{2CA9059E-E4AA-4C9E-A37E-4636BE368711}"/>
                </a:ext>
              </a:extLst>
            </p:cNvPr>
            <p:cNvCxnSpPr>
              <a:cxnSpLocks noChangeShapeType="1"/>
              <a:stCxn id="20492" idx="2"/>
              <a:endCxn id="20501" idx="2"/>
            </p:cNvCxnSpPr>
            <p:nvPr/>
          </p:nvCxnSpPr>
          <p:spPr bwMode="auto">
            <a:xfrm rot="10800000" flipH="1">
              <a:off x="3744" y="2208"/>
              <a:ext cx="1" cy="1440"/>
            </a:xfrm>
            <a:prstGeom prst="curvedConnector3">
              <a:avLst>
                <a:gd name="adj1" fmla="val -11850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26" name="AutoShape 46">
              <a:extLst>
                <a:ext uri="{FF2B5EF4-FFF2-40B4-BE49-F238E27FC236}">
                  <a16:creationId xmlns:a16="http://schemas.microsoft.com/office/drawing/2014/main" id="{5233836F-C423-4153-B6CA-44DBD0A9A5D8}"/>
                </a:ext>
              </a:extLst>
            </p:cNvPr>
            <p:cNvCxnSpPr>
              <a:cxnSpLocks noChangeShapeType="1"/>
              <a:stCxn id="20501" idx="3"/>
              <a:endCxn id="20495" idx="0"/>
            </p:cNvCxnSpPr>
            <p:nvPr/>
          </p:nvCxnSpPr>
          <p:spPr bwMode="auto">
            <a:xfrm flipH="1">
              <a:off x="3120" y="2310"/>
              <a:ext cx="694" cy="7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28" name="AutoShape 48">
              <a:extLst>
                <a:ext uri="{FF2B5EF4-FFF2-40B4-BE49-F238E27FC236}">
                  <a16:creationId xmlns:a16="http://schemas.microsoft.com/office/drawing/2014/main" id="{8CC131B4-6C30-4AE6-9285-1C59924608C5}"/>
                </a:ext>
              </a:extLst>
            </p:cNvPr>
            <p:cNvCxnSpPr>
              <a:cxnSpLocks noChangeShapeType="1"/>
              <a:stCxn id="20501" idx="5"/>
              <a:endCxn id="20498" idx="0"/>
            </p:cNvCxnSpPr>
            <p:nvPr/>
          </p:nvCxnSpPr>
          <p:spPr bwMode="auto">
            <a:xfrm>
              <a:off x="4154" y="2310"/>
              <a:ext cx="694" cy="7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601" name="Rectangle 25">
            <a:extLst>
              <a:ext uri="{FF2B5EF4-FFF2-40B4-BE49-F238E27FC236}">
                <a16:creationId xmlns:a16="http://schemas.microsoft.com/office/drawing/2014/main" id="{4B539A27-8368-4CC1-B06C-65E2B1852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572000"/>
            <a:ext cx="3124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If the subset is known, channel errors may be corrected</a:t>
            </a:r>
          </a:p>
          <a:p>
            <a:r>
              <a:rPr lang="en-US" altLang="en-US" sz="2000"/>
              <a:t>First level of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5" grpId="0" autoUpdateAnimBg="0"/>
      <p:bldP spid="2460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6A7C07C4-825F-47FC-AFA3-4ABAD43244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Partitioning Problem</a:t>
            </a:r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F141E673-2D42-40F1-9CB3-5F385DD6C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r>
              <a:rPr lang="en-US" altLang="en-US"/>
              <a:t>How to partition large nCm code sets into distance subsets?</a:t>
            </a:r>
          </a:p>
          <a:p>
            <a:pPr lvl="1"/>
            <a:r>
              <a:rPr lang="en-US" altLang="en-US" sz="2000"/>
              <a:t>Graph coloring is too complex for large code sets ( &gt; 6c3)</a:t>
            </a:r>
          </a:p>
          <a:p>
            <a:pPr lvl="1"/>
            <a:r>
              <a:rPr lang="en-US" altLang="en-US" sz="2000"/>
              <a:t>Good news:</a:t>
            </a:r>
          </a:p>
          <a:p>
            <a:pPr lvl="2"/>
            <a:r>
              <a:rPr lang="en-US" altLang="en-US" sz="1800"/>
              <a:t>Done off-line</a:t>
            </a:r>
          </a:p>
          <a:p>
            <a:pPr lvl="2"/>
            <a:r>
              <a:rPr lang="en-US" altLang="en-US" sz="1800"/>
              <a:t>Won’t go beyond 8c4 code set</a:t>
            </a:r>
          </a:p>
          <a:p>
            <a:pPr lvl="1"/>
            <a:r>
              <a:rPr lang="en-US" altLang="en-US" sz="2000"/>
              <a:t>Use heuristic…</a:t>
            </a:r>
          </a:p>
          <a:p>
            <a:pPr lvl="2"/>
            <a:r>
              <a:rPr lang="en-US" altLang="en-US" sz="1800"/>
              <a:t>Based on pruning depth-first search over space of code word subset assignment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397BCA8E-0235-456F-9ED0-62139860D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Partitioning Problem</a:t>
            </a:r>
          </a:p>
        </p:txBody>
      </p:sp>
      <p:graphicFrame>
        <p:nvGraphicFramePr>
          <p:cNvPr id="48133" name="Object 1029">
            <a:extLst>
              <a:ext uri="{FF2B5EF4-FFF2-40B4-BE49-F238E27FC236}">
                <a16:creationId xmlns:a16="http://schemas.microsoft.com/office/drawing/2014/main" id="{F0630113-D3A9-4569-A1F8-C33C6A16FD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1905000"/>
          <a:ext cx="7543800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4676190" imgH="2029108" progId="Paint.Picture">
                  <p:embed/>
                </p:oleObj>
              </mc:Choice>
              <mc:Fallback>
                <p:oleObj name="Bitmap Image" r:id="rId2" imgW="4676190" imgH="2029108" progId="Paint.Picture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7543800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Oval 7">
            <a:extLst>
              <a:ext uri="{FF2B5EF4-FFF2-40B4-BE49-F238E27FC236}">
                <a16:creationId xmlns:a16="http://schemas.microsoft.com/office/drawing/2014/main" id="{2A82F838-D86D-479C-9B74-1B507240C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990600"/>
            <a:ext cx="37338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5D23E2A-5845-4C7A-A979-6AA8988B4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Encoding Hierarchical Block Codes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BE69FA8C-417B-4A65-BFB8-DA111F905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157288"/>
            <a:ext cx="3048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FF"/>
                </a:solidFill>
              </a:rPr>
              <a:t>0101001001</a:t>
            </a:r>
            <a:r>
              <a:rPr lang="en-US" altLang="en-US">
                <a:solidFill>
                  <a:srgbClr val="FF0000"/>
                </a:solidFill>
              </a:rPr>
              <a:t>0010010100</a:t>
            </a:r>
          </a:p>
        </p:txBody>
      </p:sp>
      <p:grpSp>
        <p:nvGrpSpPr>
          <p:cNvPr id="26683" name="Group 59">
            <a:extLst>
              <a:ext uri="{FF2B5EF4-FFF2-40B4-BE49-F238E27FC236}">
                <a16:creationId xmlns:a16="http://schemas.microsoft.com/office/drawing/2014/main" id="{50732ECC-95CF-47AD-9366-ECF222033A5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743200"/>
            <a:ext cx="4495800" cy="1676400"/>
            <a:chOff x="528" y="1728"/>
            <a:chExt cx="2832" cy="1056"/>
          </a:xfrm>
        </p:grpSpPr>
        <p:grpSp>
          <p:nvGrpSpPr>
            <p:cNvPr id="26649" name="Group 25">
              <a:extLst>
                <a:ext uri="{FF2B5EF4-FFF2-40B4-BE49-F238E27FC236}">
                  <a16:creationId xmlns:a16="http://schemas.microsoft.com/office/drawing/2014/main" id="{905EC69E-96A4-4E10-8E1E-8A1821EE2C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2092"/>
              <a:ext cx="2736" cy="690"/>
              <a:chOff x="1632" y="2256"/>
              <a:chExt cx="3120" cy="1024"/>
            </a:xfrm>
          </p:grpSpPr>
          <p:sp>
            <p:nvSpPr>
              <p:cNvPr id="26640" name="Rectangle 16">
                <a:extLst>
                  <a:ext uri="{FF2B5EF4-FFF2-40B4-BE49-F238E27FC236}">
                    <a16:creationId xmlns:a16="http://schemas.microsoft.com/office/drawing/2014/main" id="{2D6D7426-6830-4E6D-ADD5-06CDA62A6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256"/>
                <a:ext cx="52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1" name="Rectangle 17">
                <a:extLst>
                  <a:ext uri="{FF2B5EF4-FFF2-40B4-BE49-F238E27FC236}">
                    <a16:creationId xmlns:a16="http://schemas.microsoft.com/office/drawing/2014/main" id="{2FB9F9D7-C61B-4BB0-A5BF-FFA6943023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52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2" name="Rectangle 18">
                <a:extLst>
                  <a:ext uri="{FF2B5EF4-FFF2-40B4-BE49-F238E27FC236}">
                    <a16:creationId xmlns:a16="http://schemas.microsoft.com/office/drawing/2014/main" id="{216A67B0-0CCD-47BE-883E-AE80F1A52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2256"/>
                <a:ext cx="52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3" name="Rectangle 19">
                <a:extLst>
                  <a:ext uri="{FF2B5EF4-FFF2-40B4-BE49-F238E27FC236}">
                    <a16:creationId xmlns:a16="http://schemas.microsoft.com/office/drawing/2014/main" id="{AF1A0AB7-F9A1-45D1-B7F2-DB908C721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2256"/>
                <a:ext cx="52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4" name="AutoShape 20">
                <a:extLst>
                  <a:ext uri="{FF2B5EF4-FFF2-40B4-BE49-F238E27FC236}">
                    <a16:creationId xmlns:a16="http://schemas.microsoft.com/office/drawing/2014/main" id="{954C45C4-353C-4292-8D1E-33AD52780995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448" y="1776"/>
                <a:ext cx="144" cy="1776"/>
              </a:xfrm>
              <a:prstGeom prst="rightBrace">
                <a:avLst>
                  <a:gd name="adj1" fmla="val 10277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5" name="Text Box 21">
                <a:extLst>
                  <a:ext uri="{FF2B5EF4-FFF2-40B4-BE49-F238E27FC236}">
                    <a16:creationId xmlns:a16="http://schemas.microsoft.com/office/drawing/2014/main" id="{5ABB2AAA-1E5F-4867-AFD2-AFBBBEF65A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" y="2737"/>
                <a:ext cx="1728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Data as subset values</a:t>
                </a:r>
              </a:p>
            </p:txBody>
          </p:sp>
          <p:sp>
            <p:nvSpPr>
              <p:cNvPr id="26646" name="AutoShape 22">
                <a:extLst>
                  <a:ext uri="{FF2B5EF4-FFF2-40B4-BE49-F238E27FC236}">
                    <a16:creationId xmlns:a16="http://schemas.microsoft.com/office/drawing/2014/main" id="{71E6502C-F495-4300-A18B-F98B4F11C6F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4008" y="2088"/>
                <a:ext cx="144" cy="1152"/>
              </a:xfrm>
              <a:prstGeom prst="righ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7" name="Text Box 23">
                <a:extLst>
                  <a:ext uri="{FF2B5EF4-FFF2-40B4-BE49-F238E27FC236}">
                    <a16:creationId xmlns:a16="http://schemas.microsoft.com/office/drawing/2014/main" id="{8C5B1A23-E7E6-4819-A66F-BE08424B13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2737"/>
                <a:ext cx="1248" cy="5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Parity as subset value(s)</a:t>
                </a:r>
              </a:p>
            </p:txBody>
          </p:sp>
          <p:sp>
            <p:nvSpPr>
              <p:cNvPr id="26648" name="Rectangle 24">
                <a:extLst>
                  <a:ext uri="{FF2B5EF4-FFF2-40B4-BE49-F238E27FC236}">
                    <a16:creationId xmlns:a16="http://schemas.microsoft.com/office/drawing/2014/main" id="{E6A68051-80CA-497A-9F79-3D8328597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52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50" name="Line 26">
              <a:extLst>
                <a:ext uri="{FF2B5EF4-FFF2-40B4-BE49-F238E27FC236}">
                  <a16:creationId xmlns:a16="http://schemas.microsoft.com/office/drawing/2014/main" id="{21A8F274-DA89-4DD4-AA5E-61DA70C4D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728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1" name="Rectangle 57">
              <a:extLst>
                <a:ext uri="{FF2B5EF4-FFF2-40B4-BE49-F238E27FC236}">
                  <a16:creationId xmlns:a16="http://schemas.microsoft.com/office/drawing/2014/main" id="{D12EF3FF-F5F4-4B18-A4C9-15A1D0A03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016"/>
              <a:ext cx="2832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84" name="Group 60">
            <a:extLst>
              <a:ext uri="{FF2B5EF4-FFF2-40B4-BE49-F238E27FC236}">
                <a16:creationId xmlns:a16="http://schemas.microsoft.com/office/drawing/2014/main" id="{C07DB41A-F6E6-42EF-8295-EABB82F84CF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743200"/>
            <a:ext cx="4495800" cy="3368675"/>
            <a:chOff x="2160" y="1728"/>
            <a:chExt cx="2832" cy="2122"/>
          </a:xfrm>
        </p:grpSpPr>
        <p:grpSp>
          <p:nvGrpSpPr>
            <p:cNvPr id="26661" name="Group 37">
              <a:extLst>
                <a:ext uri="{FF2B5EF4-FFF2-40B4-BE49-F238E27FC236}">
                  <a16:creationId xmlns:a16="http://schemas.microsoft.com/office/drawing/2014/main" id="{34C0D44C-CA92-4A7E-9A5D-B73F6DA500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3160"/>
              <a:ext cx="2736" cy="690"/>
              <a:chOff x="1632" y="2256"/>
              <a:chExt cx="3120" cy="1024"/>
            </a:xfrm>
          </p:grpSpPr>
          <p:sp>
            <p:nvSpPr>
              <p:cNvPr id="26662" name="Rectangle 38">
                <a:extLst>
                  <a:ext uri="{FF2B5EF4-FFF2-40B4-BE49-F238E27FC236}">
                    <a16:creationId xmlns:a16="http://schemas.microsoft.com/office/drawing/2014/main" id="{0F108537-3A0C-42E3-B0AE-78532FCF96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256"/>
                <a:ext cx="52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3" name="Rectangle 39">
                <a:extLst>
                  <a:ext uri="{FF2B5EF4-FFF2-40B4-BE49-F238E27FC236}">
                    <a16:creationId xmlns:a16="http://schemas.microsoft.com/office/drawing/2014/main" id="{D0AF4AB7-BD06-4CA5-9FC6-F65A1FAEE7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52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4" name="Rectangle 40">
                <a:extLst>
                  <a:ext uri="{FF2B5EF4-FFF2-40B4-BE49-F238E27FC236}">
                    <a16:creationId xmlns:a16="http://schemas.microsoft.com/office/drawing/2014/main" id="{52056ECE-CB19-4FD7-B49C-37054CA5C4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2256"/>
                <a:ext cx="52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5" name="Rectangle 41">
                <a:extLst>
                  <a:ext uri="{FF2B5EF4-FFF2-40B4-BE49-F238E27FC236}">
                    <a16:creationId xmlns:a16="http://schemas.microsoft.com/office/drawing/2014/main" id="{83AA2E78-7DA2-47B9-86A6-71892B595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2256"/>
                <a:ext cx="52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6" name="AutoShape 42">
                <a:extLst>
                  <a:ext uri="{FF2B5EF4-FFF2-40B4-BE49-F238E27FC236}">
                    <a16:creationId xmlns:a16="http://schemas.microsoft.com/office/drawing/2014/main" id="{D42B5E6B-49A0-4F9E-B239-B79F649D6DEA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448" y="1776"/>
                <a:ext cx="144" cy="1776"/>
              </a:xfrm>
              <a:prstGeom prst="rightBrace">
                <a:avLst>
                  <a:gd name="adj1" fmla="val 10277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7" name="Text Box 43">
                <a:extLst>
                  <a:ext uri="{FF2B5EF4-FFF2-40B4-BE49-F238E27FC236}">
                    <a16:creationId xmlns:a16="http://schemas.microsoft.com/office/drawing/2014/main" id="{1B5A0624-1AA8-4954-99C7-8BA415649A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" y="2737"/>
                <a:ext cx="1728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Data as code words</a:t>
                </a:r>
              </a:p>
            </p:txBody>
          </p:sp>
          <p:sp>
            <p:nvSpPr>
              <p:cNvPr id="26668" name="AutoShape 44">
                <a:extLst>
                  <a:ext uri="{FF2B5EF4-FFF2-40B4-BE49-F238E27FC236}">
                    <a16:creationId xmlns:a16="http://schemas.microsoft.com/office/drawing/2014/main" id="{8758F077-B4F0-4268-8B90-9C1A41BCB436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4008" y="2088"/>
                <a:ext cx="144" cy="1152"/>
              </a:xfrm>
              <a:prstGeom prst="righ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9" name="Text Box 45">
                <a:extLst>
                  <a:ext uri="{FF2B5EF4-FFF2-40B4-BE49-F238E27FC236}">
                    <a16:creationId xmlns:a16="http://schemas.microsoft.com/office/drawing/2014/main" id="{9CA0DB45-7326-4926-A80D-2DF427E425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2737"/>
                <a:ext cx="1248" cy="5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Parity as code words</a:t>
                </a:r>
              </a:p>
            </p:txBody>
          </p:sp>
          <p:sp>
            <p:nvSpPr>
              <p:cNvPr id="26670" name="Rectangle 46">
                <a:extLst>
                  <a:ext uri="{FF2B5EF4-FFF2-40B4-BE49-F238E27FC236}">
                    <a16:creationId xmlns:a16="http://schemas.microsoft.com/office/drawing/2014/main" id="{AD566389-7B35-4445-B4A5-F4D2C1C8D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52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71" name="Line 47">
              <a:extLst>
                <a:ext uri="{FF2B5EF4-FFF2-40B4-BE49-F238E27FC236}">
                  <a16:creationId xmlns:a16="http://schemas.microsoft.com/office/drawing/2014/main" id="{AAE50B9E-B5C9-443B-A943-326AFEE35F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784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2" name="Line 48">
              <a:extLst>
                <a:ext uri="{FF2B5EF4-FFF2-40B4-BE49-F238E27FC236}">
                  <a16:creationId xmlns:a16="http://schemas.microsoft.com/office/drawing/2014/main" id="{009D0826-8CBF-4A16-8573-271F60FC91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1728"/>
              <a:ext cx="288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2" name="Rectangle 58">
              <a:extLst>
                <a:ext uri="{FF2B5EF4-FFF2-40B4-BE49-F238E27FC236}">
                  <a16:creationId xmlns:a16="http://schemas.microsoft.com/office/drawing/2014/main" id="{A712DF65-FB6D-4B75-82CC-F345F18C0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072"/>
              <a:ext cx="2832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87" name="Group 63">
            <a:extLst>
              <a:ext uri="{FF2B5EF4-FFF2-40B4-BE49-F238E27FC236}">
                <a16:creationId xmlns:a16="http://schemas.microsoft.com/office/drawing/2014/main" id="{E0FA3D63-DCAA-45DF-A45C-DF0C531E171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6629400" cy="1066800"/>
            <a:chOff x="576" y="1056"/>
            <a:chExt cx="4176" cy="672"/>
          </a:xfrm>
        </p:grpSpPr>
        <p:sp>
          <p:nvSpPr>
            <p:cNvPr id="26634" name="Oval 10">
              <a:extLst>
                <a:ext uri="{FF2B5EF4-FFF2-40B4-BE49-F238E27FC236}">
                  <a16:creationId xmlns:a16="http://schemas.microsoft.com/office/drawing/2014/main" id="{10A79A42-BBEB-4CD1-A2C3-399D5FE58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392"/>
              <a:ext cx="1200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8">
              <a:extLst>
                <a:ext uri="{FF2B5EF4-FFF2-40B4-BE49-F238E27FC236}">
                  <a16:creationId xmlns:a16="http://schemas.microsoft.com/office/drawing/2014/main" id="{50264E41-0213-4832-84CA-C9EA2BAF8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392"/>
              <a:ext cx="1200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0" name="Text Box 6">
              <a:extLst>
                <a:ext uri="{FF2B5EF4-FFF2-40B4-BE49-F238E27FC236}">
                  <a16:creationId xmlns:a16="http://schemas.microsoft.com/office/drawing/2014/main" id="{FFC29046-DA59-4338-9CB1-A5C4F6D4B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440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0010010100</a:t>
              </a:r>
            </a:p>
          </p:txBody>
        </p:sp>
        <p:sp>
          <p:nvSpPr>
            <p:cNvPr id="26629" name="Text Box 5">
              <a:extLst>
                <a:ext uri="{FF2B5EF4-FFF2-40B4-BE49-F238E27FC236}">
                  <a16:creationId xmlns:a16="http://schemas.microsoft.com/office/drawing/2014/main" id="{ADF2DD30-A774-4B77-9CE5-6DF5D3354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440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FF"/>
                  </a:solidFill>
                </a:rPr>
                <a:t>0101001001</a:t>
              </a:r>
            </a:p>
          </p:txBody>
        </p:sp>
        <p:sp>
          <p:nvSpPr>
            <p:cNvPr id="26636" name="Line 12">
              <a:extLst>
                <a:ext uri="{FF2B5EF4-FFF2-40B4-BE49-F238E27FC236}">
                  <a16:creationId xmlns:a16="http://schemas.microsoft.com/office/drawing/2014/main" id="{F2D90947-7808-401D-B1B6-333CB861B4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1056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Line 13">
              <a:extLst>
                <a:ext uri="{FF2B5EF4-FFF2-40B4-BE49-F238E27FC236}">
                  <a16:creationId xmlns:a16="http://schemas.microsoft.com/office/drawing/2014/main" id="{B5667F6B-2275-4885-A6A5-87FB57C78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056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5" name="Text Box 61">
              <a:extLst>
                <a:ext uri="{FF2B5EF4-FFF2-40B4-BE49-F238E27FC236}">
                  <a16:creationId xmlns:a16="http://schemas.microsoft.com/office/drawing/2014/main" id="{6B4781DC-965E-4854-818B-9B4157C21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1180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b</a:t>
              </a:r>
              <a:r>
                <a:rPr lang="en-US" altLang="en-US" sz="1600" baseline="-25000"/>
                <a:t>block</a:t>
              </a:r>
              <a:r>
                <a:rPr lang="en-US" altLang="en-US" sz="1600"/>
                <a:t> bits</a:t>
              </a:r>
            </a:p>
          </p:txBody>
        </p:sp>
        <p:sp>
          <p:nvSpPr>
            <p:cNvPr id="26686" name="Text Box 62">
              <a:extLst>
                <a:ext uri="{FF2B5EF4-FFF2-40B4-BE49-F238E27FC236}">
                  <a16:creationId xmlns:a16="http://schemas.microsoft.com/office/drawing/2014/main" id="{F205504E-1CBE-47F4-B414-3ABE8C7DF2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180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b</a:t>
              </a:r>
              <a:r>
                <a:rPr lang="en-US" altLang="en-US" sz="1600" baseline="-25000"/>
                <a:t>symbol</a:t>
              </a:r>
              <a:r>
                <a:rPr lang="en-US" altLang="en-US" sz="1600"/>
                <a:t> bits</a:t>
              </a:r>
            </a:p>
          </p:txBody>
        </p:sp>
      </p:grpSp>
      <p:sp>
        <p:nvSpPr>
          <p:cNvPr id="26689" name="Text Box 65">
            <a:extLst>
              <a:ext uri="{FF2B5EF4-FFF2-40B4-BE49-F238E27FC236}">
                <a16:creationId xmlns:a16="http://schemas.microsoft.com/office/drawing/2014/main" id="{D4CC96A1-C02B-4380-9446-8ABB357F7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906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b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26D303F-AB0B-4BA8-B3AC-22D3BB343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Example Encoding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8D8BD11-602F-43A6-A91D-0DBA9AF9106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3429000" cy="3962400"/>
          </a:xfrm>
        </p:spPr>
        <p:txBody>
          <a:bodyPr/>
          <a:lstStyle/>
          <a:p>
            <a:r>
              <a:rPr lang="en-US" altLang="en-US" sz="2000"/>
              <a:t>Assume 3 x 4c2 drivers</a:t>
            </a:r>
          </a:p>
          <a:p>
            <a:pPr lvl="1"/>
            <a:r>
              <a:rPr lang="en-US" altLang="en-US" sz="1800"/>
              <a:t>s=3, c=2</a:t>
            </a:r>
          </a:p>
          <a:p>
            <a:pPr lvl="1"/>
            <a:r>
              <a:rPr lang="en-US" altLang="en-US" sz="1800"/>
              <a:t>(3,2,3) checksum code</a:t>
            </a:r>
          </a:p>
          <a:p>
            <a:pPr lvl="1"/>
            <a:r>
              <a:rPr lang="en-US" altLang="en-US" sz="1800"/>
              <a:t>“data” portion</a:t>
            </a:r>
          </a:p>
          <a:p>
            <a:pPr lvl="2"/>
            <a:r>
              <a:rPr lang="en-US" altLang="en-US" sz="1600"/>
              <a:t>s</a:t>
            </a:r>
            <a:r>
              <a:rPr lang="en-US" altLang="en-US" sz="1600" baseline="30000"/>
              <a:t>k</a:t>
            </a:r>
            <a:r>
              <a:rPr lang="en-US" altLang="en-US" sz="1600"/>
              <a:t> = 9 cw (3 bits)</a:t>
            </a:r>
          </a:p>
          <a:p>
            <a:pPr lvl="1"/>
            <a:r>
              <a:rPr lang="en-US" altLang="en-US" sz="1800"/>
              <a:t>code word decisions, </a:t>
            </a:r>
          </a:p>
          <a:p>
            <a:pPr lvl="2"/>
            <a:r>
              <a:rPr lang="en-US" altLang="en-US" sz="1600"/>
              <a:t>c</a:t>
            </a:r>
            <a:r>
              <a:rPr lang="en-US" altLang="en-US" sz="1600" baseline="30000"/>
              <a:t>n</a:t>
            </a:r>
            <a:r>
              <a:rPr lang="en-US" altLang="en-US" sz="1600"/>
              <a:t> = 8 cw (3 bits)</a:t>
            </a:r>
          </a:p>
          <a:p>
            <a:pPr lvl="1"/>
            <a:r>
              <a:rPr lang="en-US" altLang="en-US" sz="1800"/>
              <a:t>code rate = 6 bits / 12 channels = 50%</a:t>
            </a:r>
          </a:p>
          <a:p>
            <a:pPr lvl="1"/>
            <a:r>
              <a:rPr lang="en-US" altLang="en-US" sz="1800"/>
              <a:t>Can correct one channel error</a:t>
            </a:r>
          </a:p>
        </p:txBody>
      </p:sp>
      <p:grpSp>
        <p:nvGrpSpPr>
          <p:cNvPr id="51203" name="Group 3">
            <a:extLst>
              <a:ext uri="{FF2B5EF4-FFF2-40B4-BE49-F238E27FC236}">
                <a16:creationId xmlns:a16="http://schemas.microsoft.com/office/drawing/2014/main" id="{BD1EA1F1-1E86-45B3-9DA6-F801662554B3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066800"/>
            <a:ext cx="3429000" cy="1433513"/>
            <a:chOff x="2736" y="672"/>
            <a:chExt cx="2160" cy="903"/>
          </a:xfrm>
        </p:grpSpPr>
        <p:sp>
          <p:nvSpPr>
            <p:cNvPr id="22536" name="Rectangle 8">
              <a:extLst>
                <a:ext uri="{FF2B5EF4-FFF2-40B4-BE49-F238E27FC236}">
                  <a16:creationId xmlns:a16="http://schemas.microsoft.com/office/drawing/2014/main" id="{3A007F54-00BB-4B98-8F55-F208CE954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672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325438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22350" indent="-350838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39850" indent="-315913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681163" indent="-339725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1383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5955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0527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5099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/>
                <a:t>Encode </a:t>
              </a:r>
              <a:r>
                <a:rPr lang="en-US" altLang="en-US" sz="2000">
                  <a:solidFill>
                    <a:srgbClr val="FF0000"/>
                  </a:solidFill>
                </a:rPr>
                <a:t>111</a:t>
              </a:r>
              <a:r>
                <a:rPr lang="en-US" altLang="en-US" sz="2000">
                  <a:solidFill>
                    <a:srgbClr val="66FF33"/>
                  </a:solidFill>
                </a:rPr>
                <a:t>101</a:t>
              </a:r>
              <a:r>
                <a:rPr lang="en-US" altLang="en-US" sz="2000"/>
                <a:t>…</a:t>
              </a:r>
            </a:p>
          </p:txBody>
        </p:sp>
        <p:grpSp>
          <p:nvGrpSpPr>
            <p:cNvPr id="22545" name="Group 17">
              <a:extLst>
                <a:ext uri="{FF2B5EF4-FFF2-40B4-BE49-F238E27FC236}">
                  <a16:creationId xmlns:a16="http://schemas.microsoft.com/office/drawing/2014/main" id="{D8F1B79E-FAFB-4058-B2B5-87E20ECC47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912"/>
              <a:ext cx="1488" cy="663"/>
              <a:chOff x="3312" y="1161"/>
              <a:chExt cx="1488" cy="663"/>
            </a:xfrm>
          </p:grpSpPr>
          <p:sp>
            <p:nvSpPr>
              <p:cNvPr id="22537" name="Text Box 9">
                <a:extLst>
                  <a:ext uri="{FF2B5EF4-FFF2-40B4-BE49-F238E27FC236}">
                    <a16:creationId xmlns:a16="http://schemas.microsoft.com/office/drawing/2014/main" id="{18F55189-A463-4F60-B900-3226721398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587"/>
                <a:ext cx="432" cy="237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2538" name="Text Box 10">
                <a:extLst>
                  <a:ext uri="{FF2B5EF4-FFF2-40B4-BE49-F238E27FC236}">
                    <a16:creationId xmlns:a16="http://schemas.microsoft.com/office/drawing/2014/main" id="{407788F2-EB26-42C3-BB29-9D8DA492F6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587"/>
                <a:ext cx="432" cy="237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2539" name="Text Box 11">
                <a:extLst>
                  <a:ext uri="{FF2B5EF4-FFF2-40B4-BE49-F238E27FC236}">
                    <a16:creationId xmlns:a16="http://schemas.microsoft.com/office/drawing/2014/main" id="{6FE933AD-05C5-44FD-88DB-551B042509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1587"/>
                <a:ext cx="432" cy="23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2540" name="Text Box 12">
                <a:extLst>
                  <a:ext uri="{FF2B5EF4-FFF2-40B4-BE49-F238E27FC236}">
                    <a16:creationId xmlns:a16="http://schemas.microsoft.com/office/drawing/2014/main" id="{C214C00B-F405-4A8B-B594-5214FE0273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161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0000"/>
                    </a:solidFill>
                  </a:rPr>
                  <a:t>111</a:t>
                </a:r>
              </a:p>
            </p:txBody>
          </p:sp>
          <p:sp>
            <p:nvSpPr>
              <p:cNvPr id="22544" name="AutoShape 16">
                <a:extLst>
                  <a:ext uri="{FF2B5EF4-FFF2-40B4-BE49-F238E27FC236}">
                    <a16:creationId xmlns:a16="http://schemas.microsoft.com/office/drawing/2014/main" id="{25C81D6C-FF72-4B2E-B723-2A13DE54BFB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3720" y="984"/>
                <a:ext cx="144" cy="960"/>
              </a:xfrm>
              <a:prstGeom prst="rightBrace">
                <a:avLst>
                  <a:gd name="adj1" fmla="val 5555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1204" name="Group 4">
            <a:extLst>
              <a:ext uri="{FF2B5EF4-FFF2-40B4-BE49-F238E27FC236}">
                <a16:creationId xmlns:a16="http://schemas.microsoft.com/office/drawing/2014/main" id="{4C32E424-4D36-493C-9F7A-AD75A1C90EC7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95600"/>
            <a:ext cx="4191000" cy="985838"/>
            <a:chOff x="2784" y="1824"/>
            <a:chExt cx="2640" cy="621"/>
          </a:xfrm>
        </p:grpSpPr>
        <p:grpSp>
          <p:nvGrpSpPr>
            <p:cNvPr id="22553" name="Group 25">
              <a:extLst>
                <a:ext uri="{FF2B5EF4-FFF2-40B4-BE49-F238E27FC236}">
                  <a16:creationId xmlns:a16="http://schemas.microsoft.com/office/drawing/2014/main" id="{2A5960A1-7133-4218-80FA-6FC6EFE8A4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2208"/>
              <a:ext cx="1488" cy="237"/>
              <a:chOff x="3168" y="2307"/>
              <a:chExt cx="1488" cy="237"/>
            </a:xfrm>
          </p:grpSpPr>
          <p:sp>
            <p:nvSpPr>
              <p:cNvPr id="22547" name="Text Box 19">
                <a:extLst>
                  <a:ext uri="{FF2B5EF4-FFF2-40B4-BE49-F238E27FC236}">
                    <a16:creationId xmlns:a16="http://schemas.microsoft.com/office/drawing/2014/main" id="{147063EF-9263-431B-A620-AD610B2948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307"/>
                <a:ext cx="432" cy="237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2548" name="Text Box 20">
                <a:extLst>
                  <a:ext uri="{FF2B5EF4-FFF2-40B4-BE49-F238E27FC236}">
                    <a16:creationId xmlns:a16="http://schemas.microsoft.com/office/drawing/2014/main" id="{A71ABC0A-F31A-4A5D-B6C5-FE466D8F67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2307"/>
                <a:ext cx="432" cy="237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2549" name="Text Box 21">
                <a:extLst>
                  <a:ext uri="{FF2B5EF4-FFF2-40B4-BE49-F238E27FC236}">
                    <a16:creationId xmlns:a16="http://schemas.microsoft.com/office/drawing/2014/main" id="{D1F29B57-B691-4840-B943-9A91239ACC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2307"/>
                <a:ext cx="432" cy="23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  <p:sp>
          <p:nvSpPr>
            <p:cNvPr id="22552" name="Rectangle 24">
              <a:extLst>
                <a:ext uri="{FF2B5EF4-FFF2-40B4-BE49-F238E27FC236}">
                  <a16:creationId xmlns:a16="http://schemas.microsoft.com/office/drawing/2014/main" id="{BE51E665-9851-46F9-8682-5C0D8412E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824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325438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22350" indent="-350838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39850" indent="-315913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681163" indent="-339725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1383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5955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0527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5099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/>
                <a:t>Compute checksum parity…</a:t>
              </a:r>
            </a:p>
          </p:txBody>
        </p:sp>
      </p:grpSp>
      <p:grpSp>
        <p:nvGrpSpPr>
          <p:cNvPr id="51205" name="Group 5">
            <a:extLst>
              <a:ext uri="{FF2B5EF4-FFF2-40B4-BE49-F238E27FC236}">
                <a16:creationId xmlns:a16="http://schemas.microsoft.com/office/drawing/2014/main" id="{918E64F4-5B7F-4C9B-A2E0-6019C250D81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114800"/>
            <a:ext cx="3429000" cy="1717675"/>
            <a:chOff x="2784" y="2592"/>
            <a:chExt cx="2160" cy="1082"/>
          </a:xfrm>
        </p:grpSpPr>
        <p:sp>
          <p:nvSpPr>
            <p:cNvPr id="22555" name="Rectangle 27">
              <a:extLst>
                <a:ext uri="{FF2B5EF4-FFF2-40B4-BE49-F238E27FC236}">
                  <a16:creationId xmlns:a16="http://schemas.microsoft.com/office/drawing/2014/main" id="{9D0179B8-0A49-4E97-8C92-8E41BC683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592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325438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22350" indent="-350838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39850" indent="-315913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681163" indent="-339725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1383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5955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0527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5099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/>
                <a:t>Encode </a:t>
              </a:r>
              <a:r>
                <a:rPr lang="en-US" altLang="en-US" sz="2000">
                  <a:solidFill>
                    <a:srgbClr val="66FF33"/>
                  </a:solidFill>
                </a:rPr>
                <a:t>101</a:t>
              </a:r>
              <a:r>
                <a:rPr lang="en-US" altLang="en-US" sz="2000"/>
                <a:t>…</a:t>
              </a:r>
            </a:p>
            <a:p>
              <a:pPr lvl="1"/>
              <a:r>
                <a:rPr lang="en-US" altLang="en-US" sz="1400"/>
                <a:t>0 =&gt; {0011, 1100}</a:t>
              </a:r>
            </a:p>
            <a:p>
              <a:pPr lvl="1"/>
              <a:r>
                <a:rPr lang="en-US" altLang="en-US" sz="1400"/>
                <a:t>1 =&gt; {0101, 1010}</a:t>
              </a:r>
            </a:p>
            <a:p>
              <a:pPr lvl="1"/>
              <a:r>
                <a:rPr lang="en-US" altLang="en-US" sz="1400"/>
                <a:t>2 =&gt; {0110, 1001}</a:t>
              </a:r>
            </a:p>
          </p:txBody>
        </p:sp>
        <p:grpSp>
          <p:nvGrpSpPr>
            <p:cNvPr id="22557" name="Group 29">
              <a:extLst>
                <a:ext uri="{FF2B5EF4-FFF2-40B4-BE49-F238E27FC236}">
                  <a16:creationId xmlns:a16="http://schemas.microsoft.com/office/drawing/2014/main" id="{969FB4A8-53E6-42A4-9AE0-2DB20289D7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3456"/>
              <a:ext cx="1488" cy="218"/>
              <a:chOff x="3168" y="2307"/>
              <a:chExt cx="1488" cy="218"/>
            </a:xfrm>
          </p:grpSpPr>
          <p:sp>
            <p:nvSpPr>
              <p:cNvPr id="22558" name="Text Box 30">
                <a:extLst>
                  <a:ext uri="{FF2B5EF4-FFF2-40B4-BE49-F238E27FC236}">
                    <a16:creationId xmlns:a16="http://schemas.microsoft.com/office/drawing/2014/main" id="{16E42CA6-1C74-4FF1-B162-52803867A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307"/>
                <a:ext cx="432" cy="21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1001</a:t>
                </a:r>
              </a:p>
            </p:txBody>
          </p:sp>
          <p:sp>
            <p:nvSpPr>
              <p:cNvPr id="22559" name="Text Box 31">
                <a:extLst>
                  <a:ext uri="{FF2B5EF4-FFF2-40B4-BE49-F238E27FC236}">
                    <a16:creationId xmlns:a16="http://schemas.microsoft.com/office/drawing/2014/main" id="{FAD77EBA-FB5F-4A0B-B1D3-89ED151C71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2307"/>
                <a:ext cx="432" cy="21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0101</a:t>
                </a:r>
              </a:p>
            </p:txBody>
          </p:sp>
          <p:sp>
            <p:nvSpPr>
              <p:cNvPr id="22560" name="Text Box 32">
                <a:extLst>
                  <a:ext uri="{FF2B5EF4-FFF2-40B4-BE49-F238E27FC236}">
                    <a16:creationId xmlns:a16="http://schemas.microsoft.com/office/drawing/2014/main" id="{D1D4E342-5E17-4419-915A-DFBE3B5ED4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2307"/>
                <a:ext cx="432" cy="21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1100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C96D256-F9F9-4EC1-A019-62012D9BE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Decoding HECC Codes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1B31B01-918C-4218-A222-1D7D2A79C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533400"/>
          </a:xfrm>
        </p:spPr>
        <p:txBody>
          <a:bodyPr/>
          <a:lstStyle/>
          <a:p>
            <a:r>
              <a:rPr lang="en-US" altLang="en-US" sz="2200"/>
              <a:t>Assume error occurs…</a:t>
            </a:r>
          </a:p>
        </p:txBody>
      </p:sp>
      <p:sp>
        <p:nvSpPr>
          <p:cNvPr id="24595" name="Rectangle 19">
            <a:extLst>
              <a:ext uri="{FF2B5EF4-FFF2-40B4-BE49-F238E27FC236}">
                <a16:creationId xmlns:a16="http://schemas.microsoft.com/office/drawing/2014/main" id="{8FFFD7F0-7EFF-4AAD-B254-DA7EAF911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648200"/>
            <a:ext cx="8229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/>
              <a:t>0 – 1 = 2 (mod 3)</a:t>
            </a:r>
          </a:p>
          <a:p>
            <a:pPr lvl="1"/>
            <a:r>
              <a:rPr lang="en-US" altLang="en-US" sz="2000"/>
              <a:t>Symbol in error must be 0110 or 1001</a:t>
            </a:r>
          </a:p>
          <a:p>
            <a:pPr lvl="1"/>
            <a:r>
              <a:rPr lang="en-US" altLang="en-US" sz="2000"/>
              <a:t>dist(1101,</a:t>
            </a:r>
            <a:r>
              <a:rPr lang="en-US" altLang="en-US" sz="2000">
                <a:solidFill>
                  <a:srgbClr val="FF0000"/>
                </a:solidFill>
              </a:rPr>
              <a:t>0110</a:t>
            </a:r>
            <a:r>
              <a:rPr lang="en-US" altLang="en-US" sz="2000"/>
              <a:t>) = 3, dist(1101,</a:t>
            </a:r>
            <a:r>
              <a:rPr lang="en-US" altLang="en-US" sz="2000">
                <a:solidFill>
                  <a:srgbClr val="FF0000"/>
                </a:solidFill>
              </a:rPr>
              <a:t>1001</a:t>
            </a:r>
            <a:r>
              <a:rPr lang="en-US" altLang="en-US" sz="2000"/>
              <a:t>) = 1</a:t>
            </a:r>
          </a:p>
          <a:p>
            <a:pPr lvl="1"/>
            <a:r>
              <a:rPr lang="en-US" altLang="en-US" sz="2000"/>
              <a:t>Corrected symbol is </a:t>
            </a:r>
            <a:r>
              <a:rPr lang="en-US" altLang="en-US" sz="2000">
                <a:solidFill>
                  <a:srgbClr val="FF0000"/>
                </a:solidFill>
              </a:rPr>
              <a:t>1001</a:t>
            </a:r>
          </a:p>
        </p:txBody>
      </p:sp>
      <p:grpSp>
        <p:nvGrpSpPr>
          <p:cNvPr id="24599" name="Group 23">
            <a:extLst>
              <a:ext uri="{FF2B5EF4-FFF2-40B4-BE49-F238E27FC236}">
                <a16:creationId xmlns:a16="http://schemas.microsoft.com/office/drawing/2014/main" id="{BF498C24-24C5-40B1-B39D-53D00AE8B05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352800"/>
            <a:ext cx="6324600" cy="990600"/>
            <a:chOff x="768" y="1152"/>
            <a:chExt cx="3984" cy="624"/>
          </a:xfrm>
        </p:grpSpPr>
        <p:sp>
          <p:nvSpPr>
            <p:cNvPr id="24581" name="Text Box 5">
              <a:extLst>
                <a:ext uri="{FF2B5EF4-FFF2-40B4-BE49-F238E27FC236}">
                  <a16:creationId xmlns:a16="http://schemas.microsoft.com/office/drawing/2014/main" id="{CC182DAB-364C-476D-B77E-3531D7493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488"/>
              <a:ext cx="432" cy="21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1001</a:t>
              </a:r>
            </a:p>
          </p:txBody>
        </p:sp>
        <p:sp>
          <p:nvSpPr>
            <p:cNvPr id="24582" name="Text Box 6">
              <a:extLst>
                <a:ext uri="{FF2B5EF4-FFF2-40B4-BE49-F238E27FC236}">
                  <a16:creationId xmlns:a16="http://schemas.microsoft.com/office/drawing/2014/main" id="{26873A2B-A049-4439-B749-6E53D7E29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488"/>
              <a:ext cx="432" cy="21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0101</a:t>
              </a:r>
            </a:p>
          </p:txBody>
        </p:sp>
        <p:sp>
          <p:nvSpPr>
            <p:cNvPr id="24583" name="Text Box 7">
              <a:extLst>
                <a:ext uri="{FF2B5EF4-FFF2-40B4-BE49-F238E27FC236}">
                  <a16:creationId xmlns:a16="http://schemas.microsoft.com/office/drawing/2014/main" id="{F111199E-1CB7-4946-9EFF-9E79EC54A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488"/>
              <a:ext cx="432" cy="21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1100</a:t>
              </a:r>
            </a:p>
          </p:txBody>
        </p:sp>
        <p:sp>
          <p:nvSpPr>
            <p:cNvPr id="24584" name="AutoShape 8">
              <a:extLst>
                <a:ext uri="{FF2B5EF4-FFF2-40B4-BE49-F238E27FC236}">
                  <a16:creationId xmlns:a16="http://schemas.microsoft.com/office/drawing/2014/main" id="{47781CAC-32A6-4603-984C-40D91F3D6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488"/>
              <a:ext cx="672" cy="192"/>
            </a:xfrm>
            <a:prstGeom prst="rightArrow">
              <a:avLst>
                <a:gd name="adj1" fmla="val 50000"/>
                <a:gd name="adj2" fmla="val 8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Text Box 10">
              <a:extLst>
                <a:ext uri="{FF2B5EF4-FFF2-40B4-BE49-F238E27FC236}">
                  <a16:creationId xmlns:a16="http://schemas.microsoft.com/office/drawing/2014/main" id="{1B763337-2A0F-4671-AA89-D1BE36A49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488"/>
              <a:ext cx="432" cy="21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1101</a:t>
              </a:r>
            </a:p>
          </p:txBody>
        </p:sp>
        <p:sp>
          <p:nvSpPr>
            <p:cNvPr id="24587" name="Text Box 11">
              <a:extLst>
                <a:ext uri="{FF2B5EF4-FFF2-40B4-BE49-F238E27FC236}">
                  <a16:creationId xmlns:a16="http://schemas.microsoft.com/office/drawing/2014/main" id="{FCB68294-1612-4FA3-8031-731191FA10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488"/>
              <a:ext cx="432" cy="21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0101</a:t>
              </a:r>
            </a:p>
          </p:txBody>
        </p:sp>
        <p:sp>
          <p:nvSpPr>
            <p:cNvPr id="24588" name="Text Box 12">
              <a:extLst>
                <a:ext uri="{FF2B5EF4-FFF2-40B4-BE49-F238E27FC236}">
                  <a16:creationId xmlns:a16="http://schemas.microsoft.com/office/drawing/2014/main" id="{42C6E210-29AD-4BD1-98F9-B3165C79D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488"/>
              <a:ext cx="432" cy="21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1100</a:t>
              </a:r>
            </a:p>
          </p:txBody>
        </p:sp>
        <p:sp>
          <p:nvSpPr>
            <p:cNvPr id="24589" name="AutoShape 13">
              <a:extLst>
                <a:ext uri="{FF2B5EF4-FFF2-40B4-BE49-F238E27FC236}">
                  <a16:creationId xmlns:a16="http://schemas.microsoft.com/office/drawing/2014/main" id="{032BE28A-9214-4B13-9F22-91AA32CD5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392"/>
              <a:ext cx="672" cy="384"/>
            </a:xfrm>
            <a:prstGeom prst="irregularSeal1">
              <a:avLst/>
            </a:prstGeom>
            <a:solidFill>
              <a:srgbClr val="FFFF00">
                <a:alpha val="35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Text Box 15">
              <a:extLst>
                <a:ext uri="{FF2B5EF4-FFF2-40B4-BE49-F238E27FC236}">
                  <a16:creationId xmlns:a16="http://schemas.microsoft.com/office/drawing/2014/main" id="{97D452A0-70D3-4F7A-9663-318D9C4575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11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?</a:t>
              </a:r>
            </a:p>
          </p:txBody>
        </p:sp>
        <p:sp>
          <p:nvSpPr>
            <p:cNvPr id="24592" name="Text Box 16">
              <a:extLst>
                <a:ext uri="{FF2B5EF4-FFF2-40B4-BE49-F238E27FC236}">
                  <a16:creationId xmlns:a16="http://schemas.microsoft.com/office/drawing/2014/main" id="{A726247A-3473-40DA-89A7-684B7F20D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1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1</a:t>
              </a:r>
            </a:p>
          </p:txBody>
        </p:sp>
        <p:sp>
          <p:nvSpPr>
            <p:cNvPr id="24593" name="Text Box 17">
              <a:extLst>
                <a:ext uri="{FF2B5EF4-FFF2-40B4-BE49-F238E27FC236}">
                  <a16:creationId xmlns:a16="http://schemas.microsoft.com/office/drawing/2014/main" id="{1FE5653E-DBC5-4765-B07C-6A77C61C2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1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24596" name="Text Box 20">
              <a:extLst>
                <a:ext uri="{FF2B5EF4-FFF2-40B4-BE49-F238E27FC236}">
                  <a16:creationId xmlns:a16="http://schemas.microsoft.com/office/drawing/2014/main" id="{69CC9DB5-BCD8-448F-82FE-630CF76A7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1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2</a:t>
              </a:r>
            </a:p>
          </p:txBody>
        </p:sp>
        <p:sp>
          <p:nvSpPr>
            <p:cNvPr id="24597" name="Text Box 21">
              <a:extLst>
                <a:ext uri="{FF2B5EF4-FFF2-40B4-BE49-F238E27FC236}">
                  <a16:creationId xmlns:a16="http://schemas.microsoft.com/office/drawing/2014/main" id="{EBE7E4DD-803F-4168-AC8F-AFC81C842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1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1</a:t>
              </a:r>
            </a:p>
          </p:txBody>
        </p:sp>
        <p:sp>
          <p:nvSpPr>
            <p:cNvPr id="24598" name="Text Box 22">
              <a:extLst>
                <a:ext uri="{FF2B5EF4-FFF2-40B4-BE49-F238E27FC236}">
                  <a16:creationId xmlns:a16="http://schemas.microsoft.com/office/drawing/2014/main" id="{1FCCD755-9522-469D-9868-07F8FD3B5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1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</p:grpSp>
      <p:sp>
        <p:nvSpPr>
          <p:cNvPr id="50178" name="Rectangle 2">
            <a:extLst>
              <a:ext uri="{FF2B5EF4-FFF2-40B4-BE49-F238E27FC236}">
                <a16:creationId xmlns:a16="http://schemas.microsoft.com/office/drawing/2014/main" id="{7D201D8B-C27A-433A-B411-319A3039C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Decoder:</a:t>
            </a:r>
          </a:p>
          <a:p>
            <a:pPr lvl="1"/>
            <a:r>
              <a:rPr lang="en-US" altLang="en-US" sz="1800"/>
              <a:t>If invalid code word is detected</a:t>
            </a:r>
          </a:p>
          <a:p>
            <a:pPr lvl="2"/>
            <a:r>
              <a:rPr lang="en-US" altLang="en-US" sz="1600"/>
              <a:t>Determine subset of code word in error</a:t>
            </a:r>
          </a:p>
          <a:p>
            <a:pPr lvl="2"/>
            <a:r>
              <a:rPr lang="en-US" altLang="en-US" sz="1600"/>
              <a:t>Use minimum distance decoder to determine correct codeword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9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D8CFD976-E3A4-452D-8020-5E7B5A08A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Code Rate for HECC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BF51B8D-8072-4213-999F-45DA89930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Code rate is defined as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Number of data bits / number of channels</a:t>
            </a:r>
          </a:p>
          <a:p>
            <a:pPr>
              <a:lnSpc>
                <a:spcPct val="90000"/>
              </a:lnSpc>
            </a:pPr>
            <a:r>
              <a:rPr lang="en-US" altLang="en-US" sz="2200"/>
              <a:t>In this context, must add data bits encoded into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subset choices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code word choices</a:t>
            </a:r>
          </a:p>
        </p:txBody>
      </p:sp>
      <p:graphicFrame>
        <p:nvGraphicFramePr>
          <p:cNvPr id="63492" name="Object 4">
            <a:extLst>
              <a:ext uri="{FF2B5EF4-FFF2-40B4-BE49-F238E27FC236}">
                <a16:creationId xmlns:a16="http://schemas.microsoft.com/office/drawing/2014/main" id="{9634D405-1D5F-4367-8AA9-3C3EF667CF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0500" y="3427413"/>
          <a:ext cx="3282950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38000" imgH="457200" progId="Equation.3">
                  <p:embed/>
                </p:oleObj>
              </mc:Choice>
              <mc:Fallback>
                <p:oleObj name="Equation" r:id="rId2" imgW="16380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3427413"/>
                        <a:ext cx="3282950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3" name="Rectangle 5">
            <a:extLst>
              <a:ext uri="{FF2B5EF4-FFF2-40B4-BE49-F238E27FC236}">
                <a16:creationId xmlns:a16="http://schemas.microsoft.com/office/drawing/2014/main" id="{A23C69F4-9F77-4D1C-8213-5325478F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00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/>
              <a:t>We “break even” when code rate matches differential at 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E462A9F-C3FE-4E77-9567-5AB80FA96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Analysis of Checksum-Based Codes</a:t>
            </a:r>
          </a:p>
        </p:txBody>
      </p:sp>
      <p:pic>
        <p:nvPicPr>
          <p:cNvPr id="30726" name="Picture 6">
            <a:extLst>
              <a:ext uri="{FF2B5EF4-FFF2-40B4-BE49-F238E27FC236}">
                <a16:creationId xmlns:a16="http://schemas.microsoft.com/office/drawing/2014/main" id="{D8E5A987-EC30-42BB-B243-A1E220596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838200"/>
            <a:ext cx="59626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29" name="Object 9">
            <a:extLst>
              <a:ext uri="{FF2B5EF4-FFF2-40B4-BE49-F238E27FC236}">
                <a16:creationId xmlns:a16="http://schemas.microsoft.com/office/drawing/2014/main" id="{02B90851-D6C0-4C2D-8321-15FE811BB7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4513263"/>
          <a:ext cx="4953000" cy="181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933333" imgH="1438095" progId="Paint.Picture">
                  <p:embed/>
                </p:oleObj>
              </mc:Choice>
              <mc:Fallback>
                <p:oleObj name="Bitmap Image" r:id="rId3" imgW="3933333" imgH="1438095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513263"/>
                        <a:ext cx="4953000" cy="181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1" name="Rectangle 11">
            <a:extLst>
              <a:ext uri="{FF2B5EF4-FFF2-40B4-BE49-F238E27FC236}">
                <a16:creationId xmlns:a16="http://schemas.microsoft.com/office/drawing/2014/main" id="{4051464A-581D-4863-BBCF-B3CD76C7E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2819400" cy="4987925"/>
          </a:xfrm>
          <a:noFill/>
          <a:ln/>
        </p:spPr>
        <p:txBody>
          <a:bodyPr/>
          <a:lstStyle/>
          <a:p>
            <a:r>
              <a:rPr lang="en-US" altLang="en-US" sz="2000"/>
              <a:t>HECC codes defined as</a:t>
            </a:r>
          </a:p>
          <a:p>
            <a:pPr lvl="1"/>
            <a:r>
              <a:rPr lang="en-US" altLang="en-US" sz="1800"/>
              <a:t>nCm code set</a:t>
            </a:r>
          </a:p>
          <a:p>
            <a:pPr lvl="1"/>
            <a:r>
              <a:rPr lang="en-US" altLang="en-US" sz="1800"/>
              <a:t># of parallel drivers</a:t>
            </a:r>
          </a:p>
          <a:p>
            <a:pPr lvl="1"/>
            <a:r>
              <a:rPr lang="en-US" altLang="en-US" sz="1800"/>
              <a:t>(s,c)</a:t>
            </a:r>
          </a:p>
          <a:p>
            <a:pPr lvl="1"/>
            <a:r>
              <a:rPr lang="en-US" altLang="en-US" sz="1800"/>
              <a:t>(n,k)</a:t>
            </a:r>
          </a:p>
          <a:p>
            <a:endParaRPr lang="en-US" altLang="en-US" sz="2000"/>
          </a:p>
          <a:p>
            <a:r>
              <a:rPr lang="en-US" altLang="en-US" sz="2000"/>
              <a:t>Checksum-based codes can correct one channel error</a:t>
            </a:r>
          </a:p>
          <a:p>
            <a:endParaRPr lang="en-US" altLang="en-US" sz="2000"/>
          </a:p>
          <a:p>
            <a:r>
              <a:rPr lang="en-US" altLang="en-US" sz="2000"/>
              <a:t>Fully utilized partitioning</a:t>
            </a:r>
          </a:p>
          <a:p>
            <a:pPr lvl="1"/>
            <a:r>
              <a:rPr lang="en-US" altLang="en-US" sz="1800"/>
              <a:t>s*c = cw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2324761-51DF-485C-9543-35E7E686D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0AD4628-1425-4B54-B13B-E2414FE91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altLang="en-US"/>
              <a:t>High performance electrical chip-to-chip signaling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A203D72A-8400-49DB-8024-310E2180B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4800"/>
            <a:ext cx="7391400" cy="161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2349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333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Processor-Memory interconnect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Other chip-to-chip interconnect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US" altLang="en-US"/>
              <a:t>High-resolution digital displays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US" altLang="en-US"/>
              <a:t>Storage devices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US" altLang="en-US"/>
              <a:t>High-speed sensors</a:t>
            </a:r>
          </a:p>
        </p:txBody>
      </p:sp>
      <p:grpSp>
        <p:nvGrpSpPr>
          <p:cNvPr id="44062" name="Group 30">
            <a:extLst>
              <a:ext uri="{FF2B5EF4-FFF2-40B4-BE49-F238E27FC236}">
                <a16:creationId xmlns:a16="http://schemas.microsoft.com/office/drawing/2014/main" id="{4B942A70-A357-49AD-92C3-0828A4C930E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828800"/>
            <a:ext cx="5791200" cy="1981200"/>
            <a:chOff x="816" y="1008"/>
            <a:chExt cx="4128" cy="1584"/>
          </a:xfrm>
        </p:grpSpPr>
        <p:sp>
          <p:nvSpPr>
            <p:cNvPr id="44039" name="Rectangle 7">
              <a:extLst>
                <a:ext uri="{FF2B5EF4-FFF2-40B4-BE49-F238E27FC236}">
                  <a16:creationId xmlns:a16="http://schemas.microsoft.com/office/drawing/2014/main" id="{05F48DA4-70E2-47E9-B2E1-3320D8A95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008"/>
              <a:ext cx="4128" cy="1584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Rectangle 9">
              <a:extLst>
                <a:ext uri="{FF2B5EF4-FFF2-40B4-BE49-F238E27FC236}">
                  <a16:creationId xmlns:a16="http://schemas.microsoft.com/office/drawing/2014/main" id="{9E5E1971-676B-455A-B634-4631C9B34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248"/>
              <a:ext cx="528" cy="52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Rectangle 10">
              <a:extLst>
                <a:ext uri="{FF2B5EF4-FFF2-40B4-BE49-F238E27FC236}">
                  <a16:creationId xmlns:a16="http://schemas.microsoft.com/office/drawing/2014/main" id="{9B76FCF0-F814-4E48-97A9-88DA46D00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872"/>
              <a:ext cx="528" cy="52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3" name="Rectangle 11">
              <a:extLst>
                <a:ext uri="{FF2B5EF4-FFF2-40B4-BE49-F238E27FC236}">
                  <a16:creationId xmlns:a16="http://schemas.microsoft.com/office/drawing/2014/main" id="{D4720EA0-424F-4E5E-BAFC-44AADD5DB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248"/>
              <a:ext cx="528" cy="52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4" name="Line 12">
              <a:extLst>
                <a:ext uri="{FF2B5EF4-FFF2-40B4-BE49-F238E27FC236}">
                  <a16:creationId xmlns:a16="http://schemas.microsoft.com/office/drawing/2014/main" id="{FA3CD553-1139-4CA8-8594-F2322B34E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344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13">
              <a:extLst>
                <a:ext uri="{FF2B5EF4-FFF2-40B4-BE49-F238E27FC236}">
                  <a16:creationId xmlns:a16="http://schemas.microsoft.com/office/drawing/2014/main" id="{C10FA7FE-E5CB-4E22-AC11-30E0F9ECB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392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4">
              <a:extLst>
                <a:ext uri="{FF2B5EF4-FFF2-40B4-BE49-F238E27FC236}">
                  <a16:creationId xmlns:a16="http://schemas.microsoft.com/office/drawing/2014/main" id="{9C7F34B3-E21A-4908-9EFB-6B54D4362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440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5">
              <a:extLst>
                <a:ext uri="{FF2B5EF4-FFF2-40B4-BE49-F238E27FC236}">
                  <a16:creationId xmlns:a16="http://schemas.microsoft.com/office/drawing/2014/main" id="{177EAA43-EEE6-48A6-AAF9-AD87751FCB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488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16">
              <a:extLst>
                <a:ext uri="{FF2B5EF4-FFF2-40B4-BE49-F238E27FC236}">
                  <a16:creationId xmlns:a16="http://schemas.microsoft.com/office/drawing/2014/main" id="{9649FFDB-5E21-49B6-B19E-046E3C1D8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536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17">
              <a:extLst>
                <a:ext uri="{FF2B5EF4-FFF2-40B4-BE49-F238E27FC236}">
                  <a16:creationId xmlns:a16="http://schemas.microsoft.com/office/drawing/2014/main" id="{4DDFB86B-D6BC-45AB-9029-94D8AC7A4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584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18">
              <a:extLst>
                <a:ext uri="{FF2B5EF4-FFF2-40B4-BE49-F238E27FC236}">
                  <a16:creationId xmlns:a16="http://schemas.microsoft.com/office/drawing/2014/main" id="{43A09293-DDDC-4E17-B99C-380980408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776"/>
              <a:ext cx="0" cy="2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19">
              <a:extLst>
                <a:ext uri="{FF2B5EF4-FFF2-40B4-BE49-F238E27FC236}">
                  <a16:creationId xmlns:a16="http://schemas.microsoft.com/office/drawing/2014/main" id="{29793D56-B4CA-4E05-809F-BAD333B663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776"/>
              <a:ext cx="0" cy="288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20">
              <a:extLst>
                <a:ext uri="{FF2B5EF4-FFF2-40B4-BE49-F238E27FC236}">
                  <a16:creationId xmlns:a16="http://schemas.microsoft.com/office/drawing/2014/main" id="{C1B861D2-5FC7-4720-B4BC-5FF400477A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776"/>
              <a:ext cx="0" cy="33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21">
              <a:extLst>
                <a:ext uri="{FF2B5EF4-FFF2-40B4-BE49-F238E27FC236}">
                  <a16:creationId xmlns:a16="http://schemas.microsoft.com/office/drawing/2014/main" id="{7CECF4CC-914D-4E69-993F-656F7442F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016"/>
              <a:ext cx="1056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22">
              <a:extLst>
                <a:ext uri="{FF2B5EF4-FFF2-40B4-BE49-F238E27FC236}">
                  <a16:creationId xmlns:a16="http://schemas.microsoft.com/office/drawing/2014/main" id="{AB7B4247-BED3-4924-A043-AC9EF59FF5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064"/>
              <a:ext cx="1104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23">
              <a:extLst>
                <a:ext uri="{FF2B5EF4-FFF2-40B4-BE49-F238E27FC236}">
                  <a16:creationId xmlns:a16="http://schemas.microsoft.com/office/drawing/2014/main" id="{C78179F3-8B46-476E-AA56-E6B2C1FA0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112"/>
              <a:ext cx="1152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24">
              <a:extLst>
                <a:ext uri="{FF2B5EF4-FFF2-40B4-BE49-F238E27FC236}">
                  <a16:creationId xmlns:a16="http://schemas.microsoft.com/office/drawing/2014/main" id="{F73920A2-40C7-48C6-8C43-CC27F738E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1776"/>
              <a:ext cx="0" cy="38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25">
              <a:extLst>
                <a:ext uri="{FF2B5EF4-FFF2-40B4-BE49-F238E27FC236}">
                  <a16:creationId xmlns:a16="http://schemas.microsoft.com/office/drawing/2014/main" id="{CC29A479-3E53-44C9-AF8D-390E005A1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160"/>
              <a:ext cx="1200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26">
              <a:extLst>
                <a:ext uri="{FF2B5EF4-FFF2-40B4-BE49-F238E27FC236}">
                  <a16:creationId xmlns:a16="http://schemas.microsoft.com/office/drawing/2014/main" id="{5A2730BC-E909-40EF-93F0-9D10855DB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1776"/>
              <a:ext cx="0" cy="432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27">
              <a:extLst>
                <a:ext uri="{FF2B5EF4-FFF2-40B4-BE49-F238E27FC236}">
                  <a16:creationId xmlns:a16="http://schemas.microsoft.com/office/drawing/2014/main" id="{79B02AF8-2C9A-4EA2-A8B5-C810CB5D8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776"/>
              <a:ext cx="0" cy="48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Line 28">
              <a:extLst>
                <a:ext uri="{FF2B5EF4-FFF2-40B4-BE49-F238E27FC236}">
                  <a16:creationId xmlns:a16="http://schemas.microsoft.com/office/drawing/2014/main" id="{AE88DEC9-43CB-48A4-9F45-C5BB9EF5BB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208"/>
              <a:ext cx="1248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Line 29">
              <a:extLst>
                <a:ext uri="{FF2B5EF4-FFF2-40B4-BE49-F238E27FC236}">
                  <a16:creationId xmlns:a16="http://schemas.microsoft.com/office/drawing/2014/main" id="{88F46396-EB21-43D6-8E84-972235C1E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56"/>
              <a:ext cx="1296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9BA7BA5-817C-4291-B62F-D70E225BF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76538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chip 1</a:t>
            </a:r>
          </a:p>
        </p:txBody>
      </p:sp>
      <p:sp>
        <p:nvSpPr>
          <p:cNvPr id="44064" name="Text Box 32">
            <a:extLst>
              <a:ext uri="{FF2B5EF4-FFF2-40B4-BE49-F238E27FC236}">
                <a16:creationId xmlns:a16="http://schemas.microsoft.com/office/drawing/2014/main" id="{E6ECACC1-C500-4999-AD8E-0B62F7FBB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8288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chip 2</a:t>
            </a:r>
          </a:p>
        </p:txBody>
      </p:sp>
      <p:sp>
        <p:nvSpPr>
          <p:cNvPr id="44065" name="Text Box 33">
            <a:extLst>
              <a:ext uri="{FF2B5EF4-FFF2-40B4-BE49-F238E27FC236}">
                <a16:creationId xmlns:a16="http://schemas.microsoft.com/office/drawing/2014/main" id="{D9617101-B91C-421B-AA43-DE2FEA9D8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908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chip 3</a:t>
            </a:r>
          </a:p>
        </p:txBody>
      </p:sp>
      <p:sp>
        <p:nvSpPr>
          <p:cNvPr id="44066" name="Text Box 34">
            <a:extLst>
              <a:ext uri="{FF2B5EF4-FFF2-40B4-BE49-F238E27FC236}">
                <a16:creationId xmlns:a16="http://schemas.microsoft.com/office/drawing/2014/main" id="{B0B34AB2-51DA-441F-9633-5D9E44886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590800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PCB traces</a:t>
            </a:r>
          </a:p>
        </p:txBody>
      </p:sp>
      <p:sp>
        <p:nvSpPr>
          <p:cNvPr id="44067" name="Text Box 35">
            <a:extLst>
              <a:ext uri="{FF2B5EF4-FFF2-40B4-BE49-F238E27FC236}">
                <a16:creationId xmlns:a16="http://schemas.microsoft.com/office/drawing/2014/main" id="{2EFEC07C-0F2B-4F01-93AD-7D0D9E999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514600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PCB traces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9E8FC68-1352-49B5-A91F-5D9B89EFC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Analysis of Checksum-Based Codes</a:t>
            </a:r>
          </a:p>
        </p:txBody>
      </p:sp>
      <p:pic>
        <p:nvPicPr>
          <p:cNvPr id="36870" name="Picture 6">
            <a:extLst>
              <a:ext uri="{FF2B5EF4-FFF2-40B4-BE49-F238E27FC236}">
                <a16:creationId xmlns:a16="http://schemas.microsoft.com/office/drawing/2014/main" id="{7FBCB586-4DCF-4953-9AF8-43B90276E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914400"/>
            <a:ext cx="516255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871" name="Object 7">
            <a:extLst>
              <a:ext uri="{FF2B5EF4-FFF2-40B4-BE49-F238E27FC236}">
                <a16:creationId xmlns:a16="http://schemas.microsoft.com/office/drawing/2014/main" id="{A2AAEF85-9BA4-4793-B08A-9129D14B1F37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3505200" y="4953000"/>
          <a:ext cx="54864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877216" imgH="695238" progId="Paint.Picture">
                  <p:embed/>
                </p:oleObj>
              </mc:Choice>
              <mc:Fallback>
                <p:oleObj name="Bitmap Image" r:id="rId3" imgW="3877216" imgH="695238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953000"/>
                        <a:ext cx="54864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2" name="Rectangle 2">
            <a:extLst>
              <a:ext uri="{FF2B5EF4-FFF2-40B4-BE49-F238E27FC236}">
                <a16:creationId xmlns:a16="http://schemas.microsoft.com/office/drawing/2014/main" id="{C680067E-FF8A-42CE-AAC8-F11801E64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28194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Under-utilized partitionings</a:t>
            </a:r>
          </a:p>
          <a:p>
            <a:pPr lvl="1"/>
            <a:r>
              <a:rPr lang="en-US" altLang="en-US" sz="1800"/>
              <a:t>s * c &lt; cw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9879951-B005-4389-9D8E-B34D67946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Block Codes for Correcting Errors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93A50D49-F342-4E41-9C57-BB89E29D5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229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MDS code (Reed-Solomon)</a:t>
            </a:r>
          </a:p>
          <a:p>
            <a:pPr lvl="1"/>
            <a:r>
              <a:rPr lang="en-US" altLang="en-US" sz="1800"/>
              <a:t>Can correct subset errors:</a:t>
            </a:r>
          </a:p>
          <a:p>
            <a:pPr lvl="2"/>
            <a:r>
              <a:rPr lang="en-US" altLang="en-US" sz="1600"/>
              <a:t>Number of parity symbols / 2</a:t>
            </a:r>
          </a:p>
          <a:p>
            <a:pPr lvl="1"/>
            <a:r>
              <a:rPr lang="en-US" altLang="en-US" sz="1800"/>
              <a:t>Can correct erasures:</a:t>
            </a:r>
          </a:p>
          <a:p>
            <a:pPr lvl="2"/>
            <a:r>
              <a:rPr lang="en-US" altLang="en-US" sz="1600"/>
              <a:t>Number of parity symbols</a:t>
            </a:r>
          </a:p>
          <a:p>
            <a:pPr lvl="1"/>
            <a:r>
              <a:rPr lang="en-US" altLang="en-US" sz="1800"/>
              <a:t>Restrictions:</a:t>
            </a:r>
          </a:p>
          <a:p>
            <a:pPr lvl="2"/>
            <a:r>
              <a:rPr lang="en-US" altLang="en-US" sz="1600"/>
              <a:t>Number of subsets must be prime or power of a prime</a:t>
            </a:r>
          </a:p>
        </p:txBody>
      </p:sp>
      <p:grpSp>
        <p:nvGrpSpPr>
          <p:cNvPr id="47108" name="Group 4">
            <a:extLst>
              <a:ext uri="{FF2B5EF4-FFF2-40B4-BE49-F238E27FC236}">
                <a16:creationId xmlns:a16="http://schemas.microsoft.com/office/drawing/2014/main" id="{EE7C093A-8067-4EB4-9A48-0A666741024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559300"/>
            <a:ext cx="4343400" cy="850900"/>
            <a:chOff x="1632" y="2256"/>
            <a:chExt cx="3120" cy="795"/>
          </a:xfrm>
        </p:grpSpPr>
        <p:sp>
          <p:nvSpPr>
            <p:cNvPr id="47109" name="Rectangle 5">
              <a:extLst>
                <a:ext uri="{FF2B5EF4-FFF2-40B4-BE49-F238E27FC236}">
                  <a16:creationId xmlns:a16="http://schemas.microsoft.com/office/drawing/2014/main" id="{0F40CCA7-4037-495E-B25D-F77B19336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256"/>
              <a:ext cx="52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0" name="Rectangle 6">
              <a:extLst>
                <a:ext uri="{FF2B5EF4-FFF2-40B4-BE49-F238E27FC236}">
                  <a16:creationId xmlns:a16="http://schemas.microsoft.com/office/drawing/2014/main" id="{1E46EB8B-FF50-438F-B9C9-6B1DC6454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256"/>
              <a:ext cx="52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1" name="Rectangle 7">
              <a:extLst>
                <a:ext uri="{FF2B5EF4-FFF2-40B4-BE49-F238E27FC236}">
                  <a16:creationId xmlns:a16="http://schemas.microsoft.com/office/drawing/2014/main" id="{AFA0464F-893A-440C-A21F-F5088A1EA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56"/>
              <a:ext cx="52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2" name="Rectangle 8">
              <a:extLst>
                <a:ext uri="{FF2B5EF4-FFF2-40B4-BE49-F238E27FC236}">
                  <a16:creationId xmlns:a16="http://schemas.microsoft.com/office/drawing/2014/main" id="{DC4F7BDD-CE29-44B7-827E-A531A7BCF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56"/>
              <a:ext cx="52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3" name="AutoShape 9">
              <a:extLst>
                <a:ext uri="{FF2B5EF4-FFF2-40B4-BE49-F238E27FC236}">
                  <a16:creationId xmlns:a16="http://schemas.microsoft.com/office/drawing/2014/main" id="{197A6BC5-D64B-417A-866D-12E2F626172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448" y="1776"/>
              <a:ext cx="144" cy="1776"/>
            </a:xfrm>
            <a:prstGeom prst="rightBrace">
              <a:avLst>
                <a:gd name="adj1" fmla="val 10277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4" name="Text Box 10">
              <a:extLst>
                <a:ext uri="{FF2B5EF4-FFF2-40B4-BE49-F238E27FC236}">
                  <a16:creationId xmlns:a16="http://schemas.microsoft.com/office/drawing/2014/main" id="{3B8423A6-54CC-44B2-BB5A-63020B7A7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737"/>
              <a:ext cx="1728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Data</a:t>
              </a:r>
            </a:p>
          </p:txBody>
        </p:sp>
        <p:sp>
          <p:nvSpPr>
            <p:cNvPr id="47115" name="AutoShape 11">
              <a:extLst>
                <a:ext uri="{FF2B5EF4-FFF2-40B4-BE49-F238E27FC236}">
                  <a16:creationId xmlns:a16="http://schemas.microsoft.com/office/drawing/2014/main" id="{87314D57-A228-4001-8D1E-252359C5C4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008" y="2088"/>
              <a:ext cx="144" cy="1152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6" name="Text Box 12">
              <a:extLst>
                <a:ext uri="{FF2B5EF4-FFF2-40B4-BE49-F238E27FC236}">
                  <a16:creationId xmlns:a16="http://schemas.microsoft.com/office/drawing/2014/main" id="{12BB413C-D5CE-4563-8512-5252C0C37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737"/>
              <a:ext cx="1248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Parity</a:t>
              </a:r>
            </a:p>
          </p:txBody>
        </p:sp>
        <p:sp>
          <p:nvSpPr>
            <p:cNvPr id="47117" name="Rectangle 13">
              <a:extLst>
                <a:ext uri="{FF2B5EF4-FFF2-40B4-BE49-F238E27FC236}">
                  <a16:creationId xmlns:a16="http://schemas.microsoft.com/office/drawing/2014/main" id="{52BE8C27-AEE4-4F5C-9A24-B6E8B25E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256"/>
              <a:ext cx="52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21" name="Rectangle 17">
            <a:extLst>
              <a:ext uri="{FF2B5EF4-FFF2-40B4-BE49-F238E27FC236}">
                <a16:creationId xmlns:a16="http://schemas.microsoft.com/office/drawing/2014/main" id="{B1EA5091-08FD-46E7-8C00-2A551C7E6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14800"/>
            <a:ext cx="2133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Can correct</a:t>
            </a:r>
          </a:p>
          <a:p>
            <a:pPr lvl="1"/>
            <a:r>
              <a:rPr lang="en-US" altLang="en-US" sz="1800"/>
              <a:t>1 error</a:t>
            </a:r>
          </a:p>
          <a:p>
            <a:pPr lvl="1"/>
            <a:r>
              <a:rPr lang="en-US" altLang="en-US" sz="1800"/>
              <a:t>2 erasures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  <p:bldP spid="4712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BF3F74E-20FC-427A-B1FE-E16A69147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Analysis of Multiple Channel-Error Codes</a:t>
            </a:r>
          </a:p>
        </p:txBody>
      </p:sp>
      <p:pic>
        <p:nvPicPr>
          <p:cNvPr id="33798" name="Picture 6">
            <a:extLst>
              <a:ext uri="{FF2B5EF4-FFF2-40B4-BE49-F238E27FC236}">
                <a16:creationId xmlns:a16="http://schemas.microsoft.com/office/drawing/2014/main" id="{E70FAFB2-1E52-470C-8F7B-79473AA71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990600"/>
            <a:ext cx="6400800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3802" name="Object 10">
            <a:extLst>
              <a:ext uri="{FF2B5EF4-FFF2-40B4-BE49-F238E27FC236}">
                <a16:creationId xmlns:a16="http://schemas.microsoft.com/office/drawing/2014/main" id="{55C914E7-FB96-4F42-B646-84A0DBE914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24263" y="5037138"/>
          <a:ext cx="4757737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723810" imgH="828791" progId="Paint.Picture">
                  <p:embed/>
                </p:oleObj>
              </mc:Choice>
              <mc:Fallback>
                <p:oleObj name="Bitmap Image" r:id="rId3" imgW="3723810" imgH="828791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5037138"/>
                        <a:ext cx="4757737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Rectangle 13">
            <a:extLst>
              <a:ext uri="{FF2B5EF4-FFF2-40B4-BE49-F238E27FC236}">
                <a16:creationId xmlns:a16="http://schemas.microsoft.com/office/drawing/2014/main" id="{FC60337F-1E73-438D-AD17-F885BACFB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2819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5c2, 7c3</a:t>
            </a:r>
          </a:p>
          <a:p>
            <a:pPr lvl="1"/>
            <a:r>
              <a:rPr lang="en-US" altLang="en-US" sz="1600"/>
              <a:t>2 parity symbols used</a:t>
            </a:r>
          </a:p>
          <a:p>
            <a:pPr lvl="1"/>
            <a:r>
              <a:rPr lang="en-US" altLang="en-US" sz="1600"/>
              <a:t>MDS-code used until reached limit</a:t>
            </a:r>
          </a:p>
          <a:p>
            <a:pPr lvl="1"/>
            <a:r>
              <a:rPr lang="en-US" altLang="en-US" sz="1600"/>
              <a:t>After MDS limit, NMDS code used</a:t>
            </a:r>
          </a:p>
          <a:p>
            <a:pPr lvl="1"/>
            <a:endParaRPr lang="en-US" altLang="en-US" sz="1600"/>
          </a:p>
          <a:p>
            <a:r>
              <a:rPr lang="en-US" altLang="en-US" sz="1800"/>
              <a:t>6c3</a:t>
            </a:r>
          </a:p>
          <a:p>
            <a:pPr lvl="1"/>
            <a:r>
              <a:rPr lang="en-US" altLang="en-US" sz="1600"/>
              <a:t>Code set distance is 6 (t=2)</a:t>
            </a:r>
          </a:p>
          <a:p>
            <a:pPr lvl="1"/>
            <a:r>
              <a:rPr lang="en-US" altLang="en-US" sz="1600"/>
              <a:t>One parity symbol</a:t>
            </a:r>
          </a:p>
          <a:p>
            <a:pPr lvl="1"/>
            <a:endParaRPr lang="en-US" altLang="en-US" sz="1600"/>
          </a:p>
          <a:p>
            <a:r>
              <a:rPr lang="en-US" altLang="en-US" sz="1800"/>
              <a:t>8c4</a:t>
            </a:r>
          </a:p>
          <a:p>
            <a:pPr lvl="1"/>
            <a:r>
              <a:rPr lang="en-US" altLang="en-US" sz="1600"/>
              <a:t>Code set distance is 8 (t=3)</a:t>
            </a:r>
          </a:p>
          <a:p>
            <a:pPr lvl="1"/>
            <a:r>
              <a:rPr lang="en-US" altLang="en-US" sz="1600"/>
              <a:t>One parity symbol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81ADD5A-F120-4BBE-B0F3-2A987F3CD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Future Work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C5CEEFB-9CD6-4E37-9E9F-BED884D1B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Find better codes =&gt; higher code rate</a:t>
            </a:r>
          </a:p>
          <a:p>
            <a:r>
              <a:rPr lang="en-US" altLang="en-US"/>
              <a:t>Design efficient implementation of encoding / decoding logic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5482FDC-4129-4CC5-99D4-334B84A20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Acknowledgements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C13BB1E-9363-4478-8A6F-76E7213E6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Donald Chiarulli, advisor (CS Department)</a:t>
            </a:r>
          </a:p>
          <a:p>
            <a:r>
              <a:rPr lang="en-US" altLang="en-US"/>
              <a:t>Steven Levitan, advisor (EE Department)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5BE0E7B-969B-49CF-B6A0-F46BB5DD5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The Off-Chip Signaling Problem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9B4DF0E-ABD7-460B-9DAF-1E1DFF56E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r>
              <a:rPr lang="en-US" altLang="en-US" sz="1800"/>
              <a:t>Growing gap between on-chip core logic speed and off-chip signaling speed</a:t>
            </a:r>
          </a:p>
        </p:txBody>
      </p:sp>
      <p:grpSp>
        <p:nvGrpSpPr>
          <p:cNvPr id="7181" name="Group 13">
            <a:extLst>
              <a:ext uri="{FF2B5EF4-FFF2-40B4-BE49-F238E27FC236}">
                <a16:creationId xmlns:a16="http://schemas.microsoft.com/office/drawing/2014/main" id="{4286F19B-38B3-4F15-B12E-4AF031A05C9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676400"/>
            <a:ext cx="8229600" cy="4267200"/>
            <a:chOff x="384" y="1056"/>
            <a:chExt cx="5184" cy="2688"/>
          </a:xfrm>
        </p:grpSpPr>
        <p:graphicFrame>
          <p:nvGraphicFramePr>
            <p:cNvPr id="7178" name="Object 10">
              <a:extLst>
                <a:ext uri="{FF2B5EF4-FFF2-40B4-BE49-F238E27FC236}">
                  <a16:creationId xmlns:a16="http://schemas.microsoft.com/office/drawing/2014/main" id="{166D9004-A688-4F0F-A339-861DD28DBD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1056"/>
            <a:ext cx="3729" cy="2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hart" r:id="rId2" imgW="7267448" imgH="4914731" progId="Excel.Chart.8">
                    <p:embed/>
                  </p:oleObj>
                </mc:Choice>
                <mc:Fallback>
                  <p:oleObj name="Chart" r:id="rId2" imgW="7267448" imgH="4914731" progId="Excel.Chart.8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1056"/>
                          <a:ext cx="3729" cy="25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9" name="Rectangle 11">
              <a:extLst>
                <a:ext uri="{FF2B5EF4-FFF2-40B4-BE49-F238E27FC236}">
                  <a16:creationId xmlns:a16="http://schemas.microsoft.com/office/drawing/2014/main" id="{311AD589-72F7-4D9A-9FA1-28B83F2AD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552"/>
              <a:ext cx="51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1600"/>
                <a:t>Source:  Intel Corporation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7AB633E-0F66-4DF1-A8DC-E277F1658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Challenges for Off-chip Signaling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0A975A-DC9D-4EAE-A1D7-30054B5EF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4724400" cy="1752600"/>
          </a:xfrm>
        </p:spPr>
        <p:txBody>
          <a:bodyPr/>
          <a:lstStyle/>
          <a:p>
            <a:r>
              <a:rPr lang="en-US" altLang="en-US" sz="1800"/>
              <a:t>High-speed links must be narrow</a:t>
            </a:r>
          </a:p>
          <a:p>
            <a:pPr lvl="1"/>
            <a:r>
              <a:rPr lang="en-US" altLang="en-US" sz="1600"/>
              <a:t>I/O pads are a precious resource in chip design</a:t>
            </a:r>
          </a:p>
          <a:p>
            <a:pPr lvl="1"/>
            <a:r>
              <a:rPr lang="en-US" altLang="en-US" sz="1600" i="1"/>
              <a:t>Skin effect</a:t>
            </a:r>
            <a:r>
              <a:rPr lang="en-US" altLang="en-US" sz="1600"/>
              <a:t> causes high-speed drivers to be large</a:t>
            </a: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C6131190-14DB-47B8-B627-785FF77B3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71800"/>
            <a:ext cx="3200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7">
            <a:extLst>
              <a:ext uri="{FF2B5EF4-FFF2-40B4-BE49-F238E27FC236}">
                <a16:creationId xmlns:a16="http://schemas.microsoft.com/office/drawing/2014/main" id="{871E9F5E-F7B4-4A66-BC58-772D271CA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143000"/>
            <a:ext cx="3962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Integrity of high-speed off-chip signals</a:t>
            </a:r>
          </a:p>
          <a:p>
            <a:pPr lvl="1"/>
            <a:r>
              <a:rPr lang="en-US" altLang="en-US" sz="1600"/>
              <a:t>capacitance, inductance (METAL)</a:t>
            </a:r>
          </a:p>
          <a:p>
            <a:pPr lvl="1"/>
            <a:r>
              <a:rPr lang="en-US" altLang="en-US" sz="1600"/>
              <a:t>effect of noise</a:t>
            </a:r>
          </a:p>
          <a:p>
            <a:pPr lvl="1"/>
            <a:r>
              <a:rPr lang="en-US" altLang="en-US" sz="1600"/>
              <a:t>synchronization</a:t>
            </a:r>
            <a:endParaRPr lang="en-US" altLang="en-US" sz="1800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7F4CD18D-4B6F-4856-8175-F1B628BEE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81600"/>
            <a:ext cx="472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Solution:</a:t>
            </a:r>
          </a:p>
          <a:p>
            <a:pPr lvl="1"/>
            <a:r>
              <a:rPr lang="en-US" altLang="en-US" sz="1600"/>
              <a:t>Couple data encoding to circuit design</a:t>
            </a:r>
          </a:p>
        </p:txBody>
      </p:sp>
      <p:grpSp>
        <p:nvGrpSpPr>
          <p:cNvPr id="11342" name="Group 78">
            <a:extLst>
              <a:ext uri="{FF2B5EF4-FFF2-40B4-BE49-F238E27FC236}">
                <a16:creationId xmlns:a16="http://schemas.microsoft.com/office/drawing/2014/main" id="{63508B57-8C07-493B-A829-956F8F994F3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066800"/>
            <a:ext cx="4267200" cy="1600200"/>
            <a:chOff x="240" y="672"/>
            <a:chExt cx="2688" cy="1008"/>
          </a:xfrm>
        </p:grpSpPr>
        <p:sp>
          <p:nvSpPr>
            <p:cNvPr id="11277" name="Rectangle 13">
              <a:extLst>
                <a:ext uri="{FF2B5EF4-FFF2-40B4-BE49-F238E27FC236}">
                  <a16:creationId xmlns:a16="http://schemas.microsoft.com/office/drawing/2014/main" id="{838509A6-28F1-4BD3-A4A9-BEA510F8E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152"/>
              <a:ext cx="2688" cy="33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2" name="Group 18">
              <a:extLst>
                <a:ext uri="{FF2B5EF4-FFF2-40B4-BE49-F238E27FC236}">
                  <a16:creationId xmlns:a16="http://schemas.microsoft.com/office/drawing/2014/main" id="{A4489E9C-89C2-49F7-BA34-A701714DF6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008"/>
              <a:ext cx="816" cy="144"/>
              <a:chOff x="2880" y="960"/>
              <a:chExt cx="816" cy="144"/>
            </a:xfrm>
          </p:grpSpPr>
          <p:sp>
            <p:nvSpPr>
              <p:cNvPr id="11273" name="Rectangle 9">
                <a:extLst>
                  <a:ext uri="{FF2B5EF4-FFF2-40B4-BE49-F238E27FC236}">
                    <a16:creationId xmlns:a16="http://schemas.microsoft.com/office/drawing/2014/main" id="{78DEFC67-B0D8-4556-9BB2-0877A8D91A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008"/>
                <a:ext cx="240" cy="4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>
                <a:extLst>
                  <a:ext uri="{FF2B5EF4-FFF2-40B4-BE49-F238E27FC236}">
                    <a16:creationId xmlns:a16="http://schemas.microsoft.com/office/drawing/2014/main" id="{437D26F7-A291-4C75-A669-43043075E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056"/>
                <a:ext cx="816" cy="4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>
                <a:extLst>
                  <a:ext uri="{FF2B5EF4-FFF2-40B4-BE49-F238E27FC236}">
                    <a16:creationId xmlns:a16="http://schemas.microsoft.com/office/drawing/2014/main" id="{4975ABAA-FB7B-4F0E-942F-D749AC5D6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008"/>
                <a:ext cx="192" cy="4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>
                <a:extLst>
                  <a:ext uri="{FF2B5EF4-FFF2-40B4-BE49-F238E27FC236}">
                    <a16:creationId xmlns:a16="http://schemas.microsoft.com/office/drawing/2014/main" id="{757D7F6D-6E2A-4247-9202-5D4C0D9E7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1008"/>
                <a:ext cx="192" cy="4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Freeform 16">
                <a:extLst>
                  <a:ext uri="{FF2B5EF4-FFF2-40B4-BE49-F238E27FC236}">
                    <a16:creationId xmlns:a16="http://schemas.microsoft.com/office/drawing/2014/main" id="{9568B6C0-BEEC-45CA-B2B6-C7C6A67551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960"/>
                <a:ext cx="192" cy="48"/>
              </a:xfrm>
              <a:custGeom>
                <a:avLst/>
                <a:gdLst>
                  <a:gd name="T0" fmla="*/ 192 w 192"/>
                  <a:gd name="T1" fmla="*/ 48 h 48"/>
                  <a:gd name="T2" fmla="*/ 96 w 192"/>
                  <a:gd name="T3" fmla="*/ 0 h 48"/>
                  <a:gd name="T4" fmla="*/ 0 w 192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48">
                    <a:moveTo>
                      <a:pt x="192" y="48"/>
                    </a:moveTo>
                    <a:cubicBezTo>
                      <a:pt x="160" y="24"/>
                      <a:pt x="128" y="0"/>
                      <a:pt x="96" y="0"/>
                    </a:cubicBezTo>
                    <a:cubicBezTo>
                      <a:pt x="64" y="0"/>
                      <a:pt x="8" y="24"/>
                      <a:pt x="0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Freeform 17">
                <a:extLst>
                  <a:ext uri="{FF2B5EF4-FFF2-40B4-BE49-F238E27FC236}">
                    <a16:creationId xmlns:a16="http://schemas.microsoft.com/office/drawing/2014/main" id="{AA8C90D1-6AFB-4FCB-ACFE-184D3B008D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0" y="960"/>
                <a:ext cx="192" cy="48"/>
              </a:xfrm>
              <a:custGeom>
                <a:avLst/>
                <a:gdLst>
                  <a:gd name="T0" fmla="*/ 192 w 192"/>
                  <a:gd name="T1" fmla="*/ 48 h 48"/>
                  <a:gd name="T2" fmla="*/ 96 w 192"/>
                  <a:gd name="T3" fmla="*/ 0 h 48"/>
                  <a:gd name="T4" fmla="*/ 0 w 192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48">
                    <a:moveTo>
                      <a:pt x="192" y="48"/>
                    </a:moveTo>
                    <a:cubicBezTo>
                      <a:pt x="160" y="24"/>
                      <a:pt x="128" y="0"/>
                      <a:pt x="96" y="0"/>
                    </a:cubicBezTo>
                    <a:cubicBezTo>
                      <a:pt x="64" y="0"/>
                      <a:pt x="8" y="24"/>
                      <a:pt x="0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3" name="Group 19">
              <a:extLst>
                <a:ext uri="{FF2B5EF4-FFF2-40B4-BE49-F238E27FC236}">
                  <a16:creationId xmlns:a16="http://schemas.microsoft.com/office/drawing/2014/main" id="{E5F06221-1168-4E3D-879B-D38C53F4D5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008"/>
              <a:ext cx="816" cy="144"/>
              <a:chOff x="2880" y="960"/>
              <a:chExt cx="816" cy="144"/>
            </a:xfrm>
          </p:grpSpPr>
          <p:sp>
            <p:nvSpPr>
              <p:cNvPr id="11284" name="Rectangle 20">
                <a:extLst>
                  <a:ext uri="{FF2B5EF4-FFF2-40B4-BE49-F238E27FC236}">
                    <a16:creationId xmlns:a16="http://schemas.microsoft.com/office/drawing/2014/main" id="{FBAF44AA-F3A6-4C19-A73D-9921D38BD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008"/>
                <a:ext cx="240" cy="4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5" name="Rectangle 21">
                <a:extLst>
                  <a:ext uri="{FF2B5EF4-FFF2-40B4-BE49-F238E27FC236}">
                    <a16:creationId xmlns:a16="http://schemas.microsoft.com/office/drawing/2014/main" id="{F0AAA819-FB4F-4A5D-971D-0ABFFEFEE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056"/>
                <a:ext cx="816" cy="4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Rectangle 22">
                <a:extLst>
                  <a:ext uri="{FF2B5EF4-FFF2-40B4-BE49-F238E27FC236}">
                    <a16:creationId xmlns:a16="http://schemas.microsoft.com/office/drawing/2014/main" id="{2F2DBAE5-5E67-4C04-A889-CBBE9DBFC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008"/>
                <a:ext cx="192" cy="4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Rectangle 23">
                <a:extLst>
                  <a:ext uri="{FF2B5EF4-FFF2-40B4-BE49-F238E27FC236}">
                    <a16:creationId xmlns:a16="http://schemas.microsoft.com/office/drawing/2014/main" id="{070ABF49-8DBB-43E5-BE2B-126473CBF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1008"/>
                <a:ext cx="192" cy="4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Freeform 24">
                <a:extLst>
                  <a:ext uri="{FF2B5EF4-FFF2-40B4-BE49-F238E27FC236}">
                    <a16:creationId xmlns:a16="http://schemas.microsoft.com/office/drawing/2014/main" id="{B8DA60AA-42F1-45E3-8C9A-31096414F6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960"/>
                <a:ext cx="192" cy="48"/>
              </a:xfrm>
              <a:custGeom>
                <a:avLst/>
                <a:gdLst>
                  <a:gd name="T0" fmla="*/ 192 w 192"/>
                  <a:gd name="T1" fmla="*/ 48 h 48"/>
                  <a:gd name="T2" fmla="*/ 96 w 192"/>
                  <a:gd name="T3" fmla="*/ 0 h 48"/>
                  <a:gd name="T4" fmla="*/ 0 w 192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48">
                    <a:moveTo>
                      <a:pt x="192" y="48"/>
                    </a:moveTo>
                    <a:cubicBezTo>
                      <a:pt x="160" y="24"/>
                      <a:pt x="128" y="0"/>
                      <a:pt x="96" y="0"/>
                    </a:cubicBezTo>
                    <a:cubicBezTo>
                      <a:pt x="64" y="0"/>
                      <a:pt x="8" y="24"/>
                      <a:pt x="0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9" name="Freeform 25">
                <a:extLst>
                  <a:ext uri="{FF2B5EF4-FFF2-40B4-BE49-F238E27FC236}">
                    <a16:creationId xmlns:a16="http://schemas.microsoft.com/office/drawing/2014/main" id="{39221120-6157-424D-9AA9-C217EA0EB5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0" y="960"/>
                <a:ext cx="192" cy="48"/>
              </a:xfrm>
              <a:custGeom>
                <a:avLst/>
                <a:gdLst>
                  <a:gd name="T0" fmla="*/ 192 w 192"/>
                  <a:gd name="T1" fmla="*/ 48 h 48"/>
                  <a:gd name="T2" fmla="*/ 96 w 192"/>
                  <a:gd name="T3" fmla="*/ 0 h 48"/>
                  <a:gd name="T4" fmla="*/ 0 w 192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48">
                    <a:moveTo>
                      <a:pt x="192" y="48"/>
                    </a:moveTo>
                    <a:cubicBezTo>
                      <a:pt x="160" y="24"/>
                      <a:pt x="128" y="0"/>
                      <a:pt x="96" y="0"/>
                    </a:cubicBezTo>
                    <a:cubicBezTo>
                      <a:pt x="64" y="0"/>
                      <a:pt x="8" y="24"/>
                      <a:pt x="0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0" name="Rectangle 26">
              <a:extLst>
                <a:ext uri="{FF2B5EF4-FFF2-40B4-BE49-F238E27FC236}">
                  <a16:creationId xmlns:a16="http://schemas.microsoft.com/office/drawing/2014/main" id="{309BF37F-BAC9-437B-BB0D-98C42A77D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52"/>
              <a:ext cx="1056" cy="4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>
              <a:extLst>
                <a:ext uri="{FF2B5EF4-FFF2-40B4-BE49-F238E27FC236}">
                  <a16:creationId xmlns:a16="http://schemas.microsoft.com/office/drawing/2014/main" id="{9CB6FE38-7E97-464A-8194-25801597B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344"/>
              <a:ext cx="2688" cy="4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Text Box 72">
              <a:extLst>
                <a:ext uri="{FF2B5EF4-FFF2-40B4-BE49-F238E27FC236}">
                  <a16:creationId xmlns:a16="http://schemas.microsoft.com/office/drawing/2014/main" id="{B7864A36-3072-4B96-B8D5-E9228ED11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672"/>
              <a:ext cx="67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/>
                <a:t>Packaged chip</a:t>
              </a:r>
            </a:p>
          </p:txBody>
        </p:sp>
        <p:sp>
          <p:nvSpPr>
            <p:cNvPr id="11338" name="Text Box 74">
              <a:extLst>
                <a:ext uri="{FF2B5EF4-FFF2-40B4-BE49-F238E27FC236}">
                  <a16:creationId xmlns:a16="http://schemas.microsoft.com/office/drawing/2014/main" id="{14D5380E-21A7-40AC-ABD6-82B7659B0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921"/>
              <a:ext cx="9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PCB trace</a:t>
              </a:r>
            </a:p>
          </p:txBody>
        </p:sp>
        <p:sp>
          <p:nvSpPr>
            <p:cNvPr id="11339" name="Text Box 75">
              <a:extLst>
                <a:ext uri="{FF2B5EF4-FFF2-40B4-BE49-F238E27FC236}">
                  <a16:creationId xmlns:a16="http://schemas.microsoft.com/office/drawing/2014/main" id="{A2F5918D-4F85-4EEB-9997-EC721480FF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449"/>
              <a:ext cx="12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Ground plane</a:t>
              </a:r>
            </a:p>
          </p:txBody>
        </p:sp>
      </p:grpSp>
      <p:sp>
        <p:nvSpPr>
          <p:cNvPr id="11341" name="Text Box 77">
            <a:extLst>
              <a:ext uri="{FF2B5EF4-FFF2-40B4-BE49-F238E27FC236}">
                <a16:creationId xmlns:a16="http://schemas.microsoft.com/office/drawing/2014/main" id="{76B55BFF-2A49-4091-8D41-62F440026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06680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Packaged chip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123BD22-244A-4120-9B04-32DCD2FB0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Multi-Bit Differential Signaling (MBDS)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32C3BBC-6F66-4443-80AF-906220F2E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3733800" cy="457200"/>
          </a:xfrm>
        </p:spPr>
        <p:txBody>
          <a:bodyPr/>
          <a:lstStyle/>
          <a:p>
            <a:r>
              <a:rPr lang="en-US" altLang="en-US" sz="2000"/>
              <a:t>Differential signaling (LVDS)</a:t>
            </a:r>
          </a:p>
        </p:txBody>
      </p:sp>
      <p:grpSp>
        <p:nvGrpSpPr>
          <p:cNvPr id="13437" name="Group 125">
            <a:extLst>
              <a:ext uri="{FF2B5EF4-FFF2-40B4-BE49-F238E27FC236}">
                <a16:creationId xmlns:a16="http://schemas.microsoft.com/office/drawing/2014/main" id="{0A733152-8B44-4E98-9636-9A52EEE2E44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752600"/>
            <a:ext cx="3124200" cy="1376363"/>
            <a:chOff x="480" y="1104"/>
            <a:chExt cx="1968" cy="867"/>
          </a:xfrm>
        </p:grpSpPr>
        <p:sp>
          <p:nvSpPr>
            <p:cNvPr id="13319" name="AutoShape 7">
              <a:extLst>
                <a:ext uri="{FF2B5EF4-FFF2-40B4-BE49-F238E27FC236}">
                  <a16:creationId xmlns:a16="http://schemas.microsoft.com/office/drawing/2014/main" id="{DD5F043F-396E-465C-92AE-3881A10B91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72" y="1126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Oval 8">
              <a:extLst>
                <a:ext uri="{FF2B5EF4-FFF2-40B4-BE49-F238E27FC236}">
                  <a16:creationId xmlns:a16="http://schemas.microsoft.com/office/drawing/2014/main" id="{C480CAC4-8BC1-47A6-A247-36FD761F8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36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21" name="AutoShape 9">
              <a:extLst>
                <a:ext uri="{FF2B5EF4-FFF2-40B4-BE49-F238E27FC236}">
                  <a16:creationId xmlns:a16="http://schemas.microsoft.com/office/drawing/2014/main" id="{83E60520-40DF-4786-9375-76488AFB3948}"/>
                </a:ext>
              </a:extLst>
            </p:cNvPr>
            <p:cNvCxnSpPr>
              <a:cxnSpLocks noChangeShapeType="1"/>
              <a:stCxn id="13319" idx="3"/>
            </p:cNvCxnSpPr>
            <p:nvPr/>
          </p:nvCxnSpPr>
          <p:spPr bwMode="auto">
            <a:xfrm flipH="1" flipV="1">
              <a:off x="480" y="1270"/>
              <a:ext cx="215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22" name="AutoShape 10">
              <a:extLst>
                <a:ext uri="{FF2B5EF4-FFF2-40B4-BE49-F238E27FC236}">
                  <a16:creationId xmlns:a16="http://schemas.microsoft.com/office/drawing/2014/main" id="{330BA1FB-F818-4988-A1FE-877640A62F1B}"/>
                </a:ext>
              </a:extLst>
            </p:cNvPr>
            <p:cNvCxnSpPr>
              <a:cxnSpLocks noChangeShapeType="1"/>
              <a:stCxn id="13319" idx="1"/>
            </p:cNvCxnSpPr>
            <p:nvPr/>
          </p:nvCxnSpPr>
          <p:spPr bwMode="auto">
            <a:xfrm>
              <a:off x="840" y="1189"/>
              <a:ext cx="108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23" name="AutoShape 11">
              <a:extLst>
                <a:ext uri="{FF2B5EF4-FFF2-40B4-BE49-F238E27FC236}">
                  <a16:creationId xmlns:a16="http://schemas.microsoft.com/office/drawing/2014/main" id="{B56DFE08-02F7-45B2-8B7B-5E80D8A1DAB1}"/>
                </a:ext>
              </a:extLst>
            </p:cNvPr>
            <p:cNvCxnSpPr>
              <a:cxnSpLocks noChangeShapeType="1"/>
              <a:stCxn id="13320" idx="6"/>
            </p:cNvCxnSpPr>
            <p:nvPr/>
          </p:nvCxnSpPr>
          <p:spPr bwMode="auto">
            <a:xfrm>
              <a:off x="864" y="1390"/>
              <a:ext cx="105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24" name="AutoShape 12">
              <a:extLst>
                <a:ext uri="{FF2B5EF4-FFF2-40B4-BE49-F238E27FC236}">
                  <a16:creationId xmlns:a16="http://schemas.microsoft.com/office/drawing/2014/main" id="{FCE739D6-8E2B-4C41-AB7B-D9723136D2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898" y="1128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Oval 13">
              <a:extLst>
                <a:ext uri="{FF2B5EF4-FFF2-40B4-BE49-F238E27FC236}">
                  <a16:creationId xmlns:a16="http://schemas.microsoft.com/office/drawing/2014/main" id="{AF4C36F2-CE96-4F01-8956-37E75A27B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36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AutoShape 14">
              <a:extLst>
                <a:ext uri="{FF2B5EF4-FFF2-40B4-BE49-F238E27FC236}">
                  <a16:creationId xmlns:a16="http://schemas.microsoft.com/office/drawing/2014/main" id="{0D8F12AB-7532-4770-B464-452455960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147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AutoShape 15">
              <a:extLst>
                <a:ext uri="{FF2B5EF4-FFF2-40B4-BE49-F238E27FC236}">
                  <a16:creationId xmlns:a16="http://schemas.microsoft.com/office/drawing/2014/main" id="{C8F6E26A-B490-42D9-AF56-2FA708001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347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28" name="AutoShape 16">
              <a:extLst>
                <a:ext uri="{FF2B5EF4-FFF2-40B4-BE49-F238E27FC236}">
                  <a16:creationId xmlns:a16="http://schemas.microsoft.com/office/drawing/2014/main" id="{A54F57E3-B306-44FE-80D3-4D8039A83ED0}"/>
                </a:ext>
              </a:extLst>
            </p:cNvPr>
            <p:cNvCxnSpPr>
              <a:cxnSpLocks noChangeShapeType="1"/>
              <a:stCxn id="13324" idx="0"/>
            </p:cNvCxnSpPr>
            <p:nvPr/>
          </p:nvCxnSpPr>
          <p:spPr bwMode="auto">
            <a:xfrm>
              <a:off x="2212" y="1275"/>
              <a:ext cx="2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30" name="AutoShape 18">
              <a:extLst>
                <a:ext uri="{FF2B5EF4-FFF2-40B4-BE49-F238E27FC236}">
                  <a16:creationId xmlns:a16="http://schemas.microsoft.com/office/drawing/2014/main" id="{BC594139-162D-4E14-ACA8-2CE693876F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60" y="1195"/>
              <a:ext cx="1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31" name="AutoShape 19">
              <a:extLst>
                <a:ext uri="{FF2B5EF4-FFF2-40B4-BE49-F238E27FC236}">
                  <a16:creationId xmlns:a16="http://schemas.microsoft.com/office/drawing/2014/main" id="{D878FFB2-F520-46F5-AE48-1AAAE3A8BF6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60" y="1227"/>
              <a:ext cx="64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32" name="AutoShape 20">
              <a:extLst>
                <a:ext uri="{FF2B5EF4-FFF2-40B4-BE49-F238E27FC236}">
                  <a16:creationId xmlns:a16="http://schemas.microsoft.com/office/drawing/2014/main" id="{D4D75626-64A7-426F-B061-5EAB6A86B2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728" y="1259"/>
              <a:ext cx="96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33" name="AutoShape 21">
              <a:extLst>
                <a:ext uri="{FF2B5EF4-FFF2-40B4-BE49-F238E27FC236}">
                  <a16:creationId xmlns:a16="http://schemas.microsoft.com/office/drawing/2014/main" id="{ED34D781-59F9-4C26-AF0C-5551029E5B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28" y="1291"/>
              <a:ext cx="96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34" name="AutoShape 22">
              <a:extLst>
                <a:ext uri="{FF2B5EF4-FFF2-40B4-BE49-F238E27FC236}">
                  <a16:creationId xmlns:a16="http://schemas.microsoft.com/office/drawing/2014/main" id="{AEC5C8A9-612F-43E4-BEE4-1BAAD7751F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760" y="1323"/>
              <a:ext cx="64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35" name="AutoShape 23">
              <a:extLst>
                <a:ext uri="{FF2B5EF4-FFF2-40B4-BE49-F238E27FC236}">
                  <a16:creationId xmlns:a16="http://schemas.microsoft.com/office/drawing/2014/main" id="{F4D5492D-4842-40D4-9368-E427238339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60" y="1355"/>
              <a:ext cx="0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37" name="AutoShape 25">
              <a:extLst>
                <a:ext uri="{FF2B5EF4-FFF2-40B4-BE49-F238E27FC236}">
                  <a16:creationId xmlns:a16="http://schemas.microsoft.com/office/drawing/2014/main" id="{07C78F45-398B-48E6-A701-46DFAC35E0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72" y="1654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8" name="Oval 26">
              <a:extLst>
                <a:ext uri="{FF2B5EF4-FFF2-40B4-BE49-F238E27FC236}">
                  <a16:creationId xmlns:a16="http://schemas.microsoft.com/office/drawing/2014/main" id="{E6B3B080-ECEF-4150-BF64-6FF517E16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89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39" name="AutoShape 27">
              <a:extLst>
                <a:ext uri="{FF2B5EF4-FFF2-40B4-BE49-F238E27FC236}">
                  <a16:creationId xmlns:a16="http://schemas.microsoft.com/office/drawing/2014/main" id="{F506FB7D-418E-495F-BCBC-E52522631080}"/>
                </a:ext>
              </a:extLst>
            </p:cNvPr>
            <p:cNvCxnSpPr>
              <a:cxnSpLocks noChangeShapeType="1"/>
              <a:stCxn id="13337" idx="3"/>
            </p:cNvCxnSpPr>
            <p:nvPr/>
          </p:nvCxnSpPr>
          <p:spPr bwMode="auto">
            <a:xfrm flipH="1" flipV="1">
              <a:off x="480" y="1798"/>
              <a:ext cx="215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40" name="AutoShape 28">
              <a:extLst>
                <a:ext uri="{FF2B5EF4-FFF2-40B4-BE49-F238E27FC236}">
                  <a16:creationId xmlns:a16="http://schemas.microsoft.com/office/drawing/2014/main" id="{09D292F6-CFFB-43C0-9AF1-56C5E0E30780}"/>
                </a:ext>
              </a:extLst>
            </p:cNvPr>
            <p:cNvCxnSpPr>
              <a:cxnSpLocks noChangeShapeType="1"/>
              <a:stCxn id="13337" idx="1"/>
            </p:cNvCxnSpPr>
            <p:nvPr/>
          </p:nvCxnSpPr>
          <p:spPr bwMode="auto">
            <a:xfrm>
              <a:off x="840" y="1717"/>
              <a:ext cx="108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41" name="AutoShape 29">
              <a:extLst>
                <a:ext uri="{FF2B5EF4-FFF2-40B4-BE49-F238E27FC236}">
                  <a16:creationId xmlns:a16="http://schemas.microsoft.com/office/drawing/2014/main" id="{C91547EF-EA12-4774-9761-C253212FA772}"/>
                </a:ext>
              </a:extLst>
            </p:cNvPr>
            <p:cNvCxnSpPr>
              <a:cxnSpLocks noChangeShapeType="1"/>
              <a:stCxn id="13338" idx="6"/>
            </p:cNvCxnSpPr>
            <p:nvPr/>
          </p:nvCxnSpPr>
          <p:spPr bwMode="auto">
            <a:xfrm>
              <a:off x="864" y="1918"/>
              <a:ext cx="105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42" name="AutoShape 30">
              <a:extLst>
                <a:ext uri="{FF2B5EF4-FFF2-40B4-BE49-F238E27FC236}">
                  <a16:creationId xmlns:a16="http://schemas.microsoft.com/office/drawing/2014/main" id="{5DAEC670-4FA3-48FB-83B1-CC6743ADB9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898" y="1656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3" name="Oval 31">
              <a:extLst>
                <a:ext uri="{FF2B5EF4-FFF2-40B4-BE49-F238E27FC236}">
                  <a16:creationId xmlns:a16="http://schemas.microsoft.com/office/drawing/2014/main" id="{FE39024D-0EC9-480F-82E6-B1C3F7284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89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4" name="AutoShape 32">
              <a:extLst>
                <a:ext uri="{FF2B5EF4-FFF2-40B4-BE49-F238E27FC236}">
                  <a16:creationId xmlns:a16="http://schemas.microsoft.com/office/drawing/2014/main" id="{B1116BFC-6CB8-401B-A23A-33FFB37E2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675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5" name="AutoShape 33">
              <a:extLst>
                <a:ext uri="{FF2B5EF4-FFF2-40B4-BE49-F238E27FC236}">
                  <a16:creationId xmlns:a16="http://schemas.microsoft.com/office/drawing/2014/main" id="{A895C9BA-8FE2-471D-B189-43950C6BE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875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46" name="AutoShape 34">
              <a:extLst>
                <a:ext uri="{FF2B5EF4-FFF2-40B4-BE49-F238E27FC236}">
                  <a16:creationId xmlns:a16="http://schemas.microsoft.com/office/drawing/2014/main" id="{EEA31DB5-ADAF-4AB4-9893-8899AAAC8657}"/>
                </a:ext>
              </a:extLst>
            </p:cNvPr>
            <p:cNvCxnSpPr>
              <a:cxnSpLocks noChangeShapeType="1"/>
              <a:stCxn id="13342" idx="0"/>
            </p:cNvCxnSpPr>
            <p:nvPr/>
          </p:nvCxnSpPr>
          <p:spPr bwMode="auto">
            <a:xfrm>
              <a:off x="2212" y="1803"/>
              <a:ext cx="2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48" name="AutoShape 36">
              <a:extLst>
                <a:ext uri="{FF2B5EF4-FFF2-40B4-BE49-F238E27FC236}">
                  <a16:creationId xmlns:a16="http://schemas.microsoft.com/office/drawing/2014/main" id="{C3C35C78-D1E9-4E33-8779-C9B983E390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60" y="1723"/>
              <a:ext cx="1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49" name="AutoShape 37">
              <a:extLst>
                <a:ext uri="{FF2B5EF4-FFF2-40B4-BE49-F238E27FC236}">
                  <a16:creationId xmlns:a16="http://schemas.microsoft.com/office/drawing/2014/main" id="{82C9A905-7A34-4F58-BFD9-8C0E808EE7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60" y="1755"/>
              <a:ext cx="64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50" name="AutoShape 38">
              <a:extLst>
                <a:ext uri="{FF2B5EF4-FFF2-40B4-BE49-F238E27FC236}">
                  <a16:creationId xmlns:a16="http://schemas.microsoft.com/office/drawing/2014/main" id="{FA3ED463-6A6E-46DC-9631-4CFBBB4EFA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728" y="1787"/>
              <a:ext cx="96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51" name="AutoShape 39">
              <a:extLst>
                <a:ext uri="{FF2B5EF4-FFF2-40B4-BE49-F238E27FC236}">
                  <a16:creationId xmlns:a16="http://schemas.microsoft.com/office/drawing/2014/main" id="{5E8F57F1-F304-4E2F-8702-999D676A09C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28" y="1819"/>
              <a:ext cx="96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52" name="AutoShape 40">
              <a:extLst>
                <a:ext uri="{FF2B5EF4-FFF2-40B4-BE49-F238E27FC236}">
                  <a16:creationId xmlns:a16="http://schemas.microsoft.com/office/drawing/2014/main" id="{B5AB6680-1BBE-4914-A589-A397FD9488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760" y="1851"/>
              <a:ext cx="64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53" name="AutoShape 41">
              <a:extLst>
                <a:ext uri="{FF2B5EF4-FFF2-40B4-BE49-F238E27FC236}">
                  <a16:creationId xmlns:a16="http://schemas.microsoft.com/office/drawing/2014/main" id="{F82681A2-38FE-45ED-A03B-55CD955058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60" y="1883"/>
              <a:ext cx="0" cy="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354" name="Rectangle 42">
            <a:extLst>
              <a:ext uri="{FF2B5EF4-FFF2-40B4-BE49-F238E27FC236}">
                <a16:creationId xmlns:a16="http://schemas.microsoft.com/office/drawing/2014/main" id="{83EBFEE4-DA7A-4A9B-96E4-3F7116BD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76600"/>
            <a:ext cx="3505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Data encoded as</a:t>
            </a:r>
          </a:p>
          <a:p>
            <a:pPr lvl="1"/>
            <a:r>
              <a:rPr lang="en-US" altLang="en-US" sz="1600"/>
              <a:t>{01} or {10}</a:t>
            </a:r>
          </a:p>
          <a:p>
            <a:r>
              <a:rPr lang="en-US" altLang="en-US" sz="1800"/>
              <a:t>Advantages</a:t>
            </a:r>
          </a:p>
          <a:p>
            <a:pPr lvl="1"/>
            <a:r>
              <a:rPr lang="en-US" altLang="en-US" sz="1400"/>
              <a:t>Low driver switching noise</a:t>
            </a:r>
          </a:p>
          <a:p>
            <a:pPr lvl="1"/>
            <a:r>
              <a:rPr lang="en-US" altLang="en-US" sz="1400"/>
              <a:t>No reference noise</a:t>
            </a:r>
          </a:p>
          <a:p>
            <a:pPr lvl="1"/>
            <a:r>
              <a:rPr lang="en-US" altLang="en-US" sz="1400"/>
              <a:t>Coupled transmission lines</a:t>
            </a:r>
          </a:p>
          <a:p>
            <a:pPr lvl="1"/>
            <a:r>
              <a:rPr lang="en-US" altLang="en-US" sz="1400"/>
              <a:t>Low voltage swing (low noise)</a:t>
            </a:r>
          </a:p>
          <a:p>
            <a:r>
              <a:rPr lang="en-US" altLang="en-US" sz="1700"/>
              <a:t>Disadvantages</a:t>
            </a:r>
          </a:p>
          <a:p>
            <a:pPr lvl="1"/>
            <a:r>
              <a:rPr lang="en-US" altLang="en-US" sz="1400"/>
              <a:t>Two wires for each bit</a:t>
            </a:r>
          </a:p>
          <a:p>
            <a:pPr lvl="1"/>
            <a:r>
              <a:rPr lang="en-US" altLang="en-US" sz="1400"/>
              <a:t>Code rate = bits / channels</a:t>
            </a:r>
          </a:p>
        </p:txBody>
      </p:sp>
      <p:sp>
        <p:nvSpPr>
          <p:cNvPr id="13355" name="Rectangle 43">
            <a:extLst>
              <a:ext uri="{FF2B5EF4-FFF2-40B4-BE49-F238E27FC236}">
                <a16:creationId xmlns:a16="http://schemas.microsoft.com/office/drawing/2014/main" id="{B67624E0-8130-42B5-91FC-A75FDD5C1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3505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MBDS</a:t>
            </a:r>
          </a:p>
        </p:txBody>
      </p:sp>
      <p:grpSp>
        <p:nvGrpSpPr>
          <p:cNvPr id="13439" name="Group 127">
            <a:extLst>
              <a:ext uri="{FF2B5EF4-FFF2-40B4-BE49-F238E27FC236}">
                <a16:creationId xmlns:a16="http://schemas.microsoft.com/office/drawing/2014/main" id="{B8E330B2-B3F5-411F-99CD-3D68FDE9B08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587500"/>
            <a:ext cx="3581400" cy="1566863"/>
            <a:chOff x="2976" y="1000"/>
            <a:chExt cx="2256" cy="987"/>
          </a:xfrm>
        </p:grpSpPr>
        <p:sp>
          <p:nvSpPr>
            <p:cNvPr id="13356" name="AutoShape 44">
              <a:extLst>
                <a:ext uri="{FF2B5EF4-FFF2-40B4-BE49-F238E27FC236}">
                  <a16:creationId xmlns:a16="http://schemas.microsoft.com/office/drawing/2014/main" id="{16B330C7-2EF0-4722-87A6-EECFBC9AF7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096" y="1272"/>
              <a:ext cx="624" cy="38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62" name="Group 50">
              <a:extLst>
                <a:ext uri="{FF2B5EF4-FFF2-40B4-BE49-F238E27FC236}">
                  <a16:creationId xmlns:a16="http://schemas.microsoft.com/office/drawing/2014/main" id="{07AD33CE-5C07-433B-A74F-7AB6D3C03B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000"/>
              <a:ext cx="384" cy="224"/>
              <a:chOff x="4512" y="1056"/>
              <a:chExt cx="576" cy="336"/>
            </a:xfrm>
          </p:grpSpPr>
          <p:sp>
            <p:nvSpPr>
              <p:cNvPr id="13359" name="AutoShape 47">
                <a:extLst>
                  <a:ext uri="{FF2B5EF4-FFF2-40B4-BE49-F238E27FC236}">
                    <a16:creationId xmlns:a16="http://schemas.microsoft.com/office/drawing/2014/main" id="{1D864602-8333-4A10-8D3D-9025E1F30B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538" y="1078"/>
                <a:ext cx="336" cy="291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0" name="Oval 48">
                <a:extLst>
                  <a:ext uri="{FF2B5EF4-FFF2-40B4-BE49-F238E27FC236}">
                    <a16:creationId xmlns:a16="http://schemas.microsoft.com/office/drawing/2014/main" id="{B2963B82-907F-4C23-9A97-912F22168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131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3361" name="AutoShape 49">
                <a:extLst>
                  <a:ext uri="{FF2B5EF4-FFF2-40B4-BE49-F238E27FC236}">
                    <a16:creationId xmlns:a16="http://schemas.microsoft.com/office/drawing/2014/main" id="{D4A0F729-E097-461B-822C-7C4258BFF630}"/>
                  </a:ext>
                </a:extLst>
              </p:cNvPr>
              <p:cNvCxnSpPr>
                <a:cxnSpLocks noChangeShapeType="1"/>
                <a:stCxn id="13359" idx="0"/>
              </p:cNvCxnSpPr>
              <p:nvPr/>
            </p:nvCxnSpPr>
            <p:spPr bwMode="auto">
              <a:xfrm>
                <a:off x="4852" y="1225"/>
                <a:ext cx="2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3363" name="Group 51">
              <a:extLst>
                <a:ext uri="{FF2B5EF4-FFF2-40B4-BE49-F238E27FC236}">
                  <a16:creationId xmlns:a16="http://schemas.microsoft.com/office/drawing/2014/main" id="{346D6755-7023-4B03-9934-EA7B8CDB4E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256"/>
              <a:ext cx="384" cy="224"/>
              <a:chOff x="4512" y="1056"/>
              <a:chExt cx="576" cy="336"/>
            </a:xfrm>
          </p:grpSpPr>
          <p:sp>
            <p:nvSpPr>
              <p:cNvPr id="13364" name="AutoShape 52">
                <a:extLst>
                  <a:ext uri="{FF2B5EF4-FFF2-40B4-BE49-F238E27FC236}">
                    <a16:creationId xmlns:a16="http://schemas.microsoft.com/office/drawing/2014/main" id="{830CEBBF-5BE8-4DFD-A617-D9FF192A5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538" y="1078"/>
                <a:ext cx="336" cy="291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5" name="Oval 53">
                <a:extLst>
                  <a:ext uri="{FF2B5EF4-FFF2-40B4-BE49-F238E27FC236}">
                    <a16:creationId xmlns:a16="http://schemas.microsoft.com/office/drawing/2014/main" id="{D627D95E-4B92-419F-BBA6-FE5EA8B11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131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3366" name="AutoShape 54">
                <a:extLst>
                  <a:ext uri="{FF2B5EF4-FFF2-40B4-BE49-F238E27FC236}">
                    <a16:creationId xmlns:a16="http://schemas.microsoft.com/office/drawing/2014/main" id="{099EEE65-836B-433C-8A8E-4F3B14916B7A}"/>
                  </a:ext>
                </a:extLst>
              </p:cNvPr>
              <p:cNvCxnSpPr>
                <a:cxnSpLocks noChangeShapeType="1"/>
                <a:stCxn id="13364" idx="0"/>
              </p:cNvCxnSpPr>
              <p:nvPr/>
            </p:nvCxnSpPr>
            <p:spPr bwMode="auto">
              <a:xfrm>
                <a:off x="4852" y="1225"/>
                <a:ext cx="2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3367" name="Group 55">
              <a:extLst>
                <a:ext uri="{FF2B5EF4-FFF2-40B4-BE49-F238E27FC236}">
                  <a16:creationId xmlns:a16="http://schemas.microsoft.com/office/drawing/2014/main" id="{D504B7FF-2A76-46A4-8E61-3FD59829B7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507"/>
              <a:ext cx="384" cy="224"/>
              <a:chOff x="4512" y="1056"/>
              <a:chExt cx="576" cy="336"/>
            </a:xfrm>
          </p:grpSpPr>
          <p:sp>
            <p:nvSpPr>
              <p:cNvPr id="13368" name="AutoShape 56">
                <a:extLst>
                  <a:ext uri="{FF2B5EF4-FFF2-40B4-BE49-F238E27FC236}">
                    <a16:creationId xmlns:a16="http://schemas.microsoft.com/office/drawing/2014/main" id="{2794ED4F-3FBA-48AB-9BE3-D352AAA58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538" y="1078"/>
                <a:ext cx="336" cy="291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9" name="Oval 57">
                <a:extLst>
                  <a:ext uri="{FF2B5EF4-FFF2-40B4-BE49-F238E27FC236}">
                    <a16:creationId xmlns:a16="http://schemas.microsoft.com/office/drawing/2014/main" id="{9911376B-22F0-4ADC-ACB5-B71F93BAF3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131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3370" name="AutoShape 58">
                <a:extLst>
                  <a:ext uri="{FF2B5EF4-FFF2-40B4-BE49-F238E27FC236}">
                    <a16:creationId xmlns:a16="http://schemas.microsoft.com/office/drawing/2014/main" id="{2080673C-D0A8-405E-A195-0B63A644D68E}"/>
                  </a:ext>
                </a:extLst>
              </p:cNvPr>
              <p:cNvCxnSpPr>
                <a:cxnSpLocks noChangeShapeType="1"/>
                <a:stCxn id="13368" idx="0"/>
              </p:cNvCxnSpPr>
              <p:nvPr/>
            </p:nvCxnSpPr>
            <p:spPr bwMode="auto">
              <a:xfrm>
                <a:off x="4852" y="1225"/>
                <a:ext cx="2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3371" name="Group 59">
              <a:extLst>
                <a:ext uri="{FF2B5EF4-FFF2-40B4-BE49-F238E27FC236}">
                  <a16:creationId xmlns:a16="http://schemas.microsoft.com/office/drawing/2014/main" id="{E5B09B3F-B0A5-4DEF-B152-2F0230E2A3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763"/>
              <a:ext cx="384" cy="224"/>
              <a:chOff x="4512" y="1056"/>
              <a:chExt cx="576" cy="336"/>
            </a:xfrm>
          </p:grpSpPr>
          <p:sp>
            <p:nvSpPr>
              <p:cNvPr id="13372" name="AutoShape 60">
                <a:extLst>
                  <a:ext uri="{FF2B5EF4-FFF2-40B4-BE49-F238E27FC236}">
                    <a16:creationId xmlns:a16="http://schemas.microsoft.com/office/drawing/2014/main" id="{D6756FDE-9E55-41B2-962A-DD9D4794C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538" y="1078"/>
                <a:ext cx="336" cy="291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73" name="Oval 61">
                <a:extLst>
                  <a:ext uri="{FF2B5EF4-FFF2-40B4-BE49-F238E27FC236}">
                    <a16:creationId xmlns:a16="http://schemas.microsoft.com/office/drawing/2014/main" id="{CF164EF6-4BB7-461B-B9B3-56978A866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131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3374" name="AutoShape 62">
                <a:extLst>
                  <a:ext uri="{FF2B5EF4-FFF2-40B4-BE49-F238E27FC236}">
                    <a16:creationId xmlns:a16="http://schemas.microsoft.com/office/drawing/2014/main" id="{971EA2E2-5490-41CE-9604-15D3A87EEC69}"/>
                  </a:ext>
                </a:extLst>
              </p:cNvPr>
              <p:cNvCxnSpPr>
                <a:cxnSpLocks noChangeShapeType="1"/>
                <a:stCxn id="13372" idx="0"/>
              </p:cNvCxnSpPr>
              <p:nvPr/>
            </p:nvCxnSpPr>
            <p:spPr bwMode="auto">
              <a:xfrm>
                <a:off x="4852" y="1225"/>
                <a:ext cx="2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3375" name="AutoShape 63">
              <a:extLst>
                <a:ext uri="{FF2B5EF4-FFF2-40B4-BE49-F238E27FC236}">
                  <a16:creationId xmlns:a16="http://schemas.microsoft.com/office/drawing/2014/main" id="{6ADF3F56-86F7-423E-AECF-35B936A1FE4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357" y="1263"/>
              <a:ext cx="1308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78" name="AutoShape 66">
              <a:extLst>
                <a:ext uri="{FF2B5EF4-FFF2-40B4-BE49-F238E27FC236}">
                  <a16:creationId xmlns:a16="http://schemas.microsoft.com/office/drawing/2014/main" id="{BDC189E1-ECA4-48F3-88EB-5A1A48F9ED3E}"/>
                </a:ext>
              </a:extLst>
            </p:cNvPr>
            <p:cNvCxnSpPr>
              <a:cxnSpLocks noChangeShapeType="1"/>
              <a:endCxn id="13364" idx="3"/>
            </p:cNvCxnSpPr>
            <p:nvPr/>
          </p:nvCxnSpPr>
          <p:spPr bwMode="auto">
            <a:xfrm>
              <a:off x="3467" y="1364"/>
              <a:ext cx="1412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79" name="AutoShape 67">
              <a:extLst>
                <a:ext uri="{FF2B5EF4-FFF2-40B4-BE49-F238E27FC236}">
                  <a16:creationId xmlns:a16="http://schemas.microsoft.com/office/drawing/2014/main" id="{D57036AC-DA7E-4E5B-9DFD-49EB7429A4C7}"/>
                </a:ext>
              </a:extLst>
            </p:cNvPr>
            <p:cNvCxnSpPr>
              <a:cxnSpLocks noChangeShapeType="1"/>
              <a:stCxn id="13356" idx="5"/>
            </p:cNvCxnSpPr>
            <p:nvPr/>
          </p:nvCxnSpPr>
          <p:spPr bwMode="auto">
            <a:xfrm>
              <a:off x="3407" y="1619"/>
              <a:ext cx="1237" cy="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80" name="AutoShape 68">
              <a:extLst>
                <a:ext uri="{FF2B5EF4-FFF2-40B4-BE49-F238E27FC236}">
                  <a16:creationId xmlns:a16="http://schemas.microsoft.com/office/drawing/2014/main" id="{98B9F569-EE5A-400B-9A23-C5F4F7B500C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02" y="1510"/>
              <a:ext cx="1157" cy="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384" name="Group 72">
              <a:extLst>
                <a:ext uri="{FF2B5EF4-FFF2-40B4-BE49-F238E27FC236}">
                  <a16:creationId xmlns:a16="http://schemas.microsoft.com/office/drawing/2014/main" id="{CDF1FACF-0796-417D-86BE-CCAE6D9233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3" y="1776"/>
              <a:ext cx="96" cy="192"/>
              <a:chOff x="1968" y="2304"/>
              <a:chExt cx="144" cy="288"/>
            </a:xfrm>
          </p:grpSpPr>
          <p:cxnSp>
            <p:nvCxnSpPr>
              <p:cNvPr id="13385" name="AutoShape 73">
                <a:extLst>
                  <a:ext uri="{FF2B5EF4-FFF2-40B4-BE49-F238E27FC236}">
                    <a16:creationId xmlns:a16="http://schemas.microsoft.com/office/drawing/2014/main" id="{AA369224-0668-4C3A-B349-ED81D56F4DB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04"/>
                <a:ext cx="1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6" name="AutoShape 74">
                <a:extLst>
                  <a:ext uri="{FF2B5EF4-FFF2-40B4-BE49-F238E27FC236}">
                    <a16:creationId xmlns:a16="http://schemas.microsoft.com/office/drawing/2014/main" id="{0BAD42D6-E5D5-42FE-83E5-7B78B117AC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52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7" name="AutoShape 75">
                <a:extLst>
                  <a:ext uri="{FF2B5EF4-FFF2-40B4-BE49-F238E27FC236}">
                    <a16:creationId xmlns:a16="http://schemas.microsoft.com/office/drawing/2014/main" id="{0E536FC1-829E-4725-BEEF-A06F8C8FE49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1968" y="2400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8" name="AutoShape 76">
                <a:extLst>
                  <a:ext uri="{FF2B5EF4-FFF2-40B4-BE49-F238E27FC236}">
                    <a16:creationId xmlns:a16="http://schemas.microsoft.com/office/drawing/2014/main" id="{7744D449-D59E-4BBF-BFA7-CC78988C06A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68" y="2448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9" name="AutoShape 77">
                <a:extLst>
                  <a:ext uri="{FF2B5EF4-FFF2-40B4-BE49-F238E27FC236}">
                    <a16:creationId xmlns:a16="http://schemas.microsoft.com/office/drawing/2014/main" id="{8D3E0FE0-D07D-4584-8F8D-C819B4445B5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016" y="2496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90" name="AutoShape 78">
                <a:extLst>
                  <a:ext uri="{FF2B5EF4-FFF2-40B4-BE49-F238E27FC236}">
                    <a16:creationId xmlns:a16="http://schemas.microsoft.com/office/drawing/2014/main" id="{B9814382-9937-4D54-BDD6-3C2EC0B0224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544"/>
                <a:ext cx="0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91" name="AutoShape 79">
              <a:extLst>
                <a:ext uri="{FF2B5EF4-FFF2-40B4-BE49-F238E27FC236}">
                  <a16:creationId xmlns:a16="http://schemas.microsoft.com/office/drawing/2014/main" id="{E4B9C2BA-D9AE-48A3-A1F9-75201986F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" y="1207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2" name="AutoShape 80">
              <a:extLst>
                <a:ext uri="{FF2B5EF4-FFF2-40B4-BE49-F238E27FC236}">
                  <a16:creationId xmlns:a16="http://schemas.microsoft.com/office/drawing/2014/main" id="{69A5B607-9807-4FE8-9AC4-290255D89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8" y="1327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3" name="AutoShape 81">
              <a:extLst>
                <a:ext uri="{FF2B5EF4-FFF2-40B4-BE49-F238E27FC236}">
                  <a16:creationId xmlns:a16="http://schemas.microsoft.com/office/drawing/2014/main" id="{1820F068-E437-4520-9F3C-510762487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8" y="1459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4" name="AutoShape 82">
              <a:extLst>
                <a:ext uri="{FF2B5EF4-FFF2-40B4-BE49-F238E27FC236}">
                  <a16:creationId xmlns:a16="http://schemas.microsoft.com/office/drawing/2014/main" id="{B41F8C32-5220-4867-910C-3421F68BF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1577"/>
              <a:ext cx="432" cy="96"/>
            </a:xfrm>
            <a:prstGeom prst="flowChartMagneticDrum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95" name="AutoShape 83">
              <a:extLst>
                <a:ext uri="{FF2B5EF4-FFF2-40B4-BE49-F238E27FC236}">
                  <a16:creationId xmlns:a16="http://schemas.microsoft.com/office/drawing/2014/main" id="{744C52DD-13F3-4069-B099-3A7AAC7AE736}"/>
                </a:ext>
              </a:extLst>
            </p:cNvPr>
            <p:cNvCxnSpPr>
              <a:cxnSpLocks noChangeShapeType="1"/>
              <a:stCxn id="13373" idx="2"/>
            </p:cNvCxnSpPr>
            <p:nvPr/>
          </p:nvCxnSpPr>
          <p:spPr bwMode="auto">
            <a:xfrm flipH="1">
              <a:off x="4218" y="1952"/>
              <a:ext cx="630" cy="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396" name="Group 84">
              <a:extLst>
                <a:ext uri="{FF2B5EF4-FFF2-40B4-BE49-F238E27FC236}">
                  <a16:creationId xmlns:a16="http://schemas.microsoft.com/office/drawing/2014/main" id="{1EB866F7-8E35-49A5-B17D-57F7949DD6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" y="1776"/>
              <a:ext cx="96" cy="192"/>
              <a:chOff x="1968" y="2304"/>
              <a:chExt cx="144" cy="288"/>
            </a:xfrm>
          </p:grpSpPr>
          <p:cxnSp>
            <p:nvCxnSpPr>
              <p:cNvPr id="13397" name="AutoShape 85">
                <a:extLst>
                  <a:ext uri="{FF2B5EF4-FFF2-40B4-BE49-F238E27FC236}">
                    <a16:creationId xmlns:a16="http://schemas.microsoft.com/office/drawing/2014/main" id="{EDCE8EE2-D6E1-42C2-8BDE-C437B4C4E6E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04"/>
                <a:ext cx="1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98" name="AutoShape 86">
                <a:extLst>
                  <a:ext uri="{FF2B5EF4-FFF2-40B4-BE49-F238E27FC236}">
                    <a16:creationId xmlns:a16="http://schemas.microsoft.com/office/drawing/2014/main" id="{EB5642F9-CA73-47E4-AB9D-794BD4081F1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52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99" name="AutoShape 87">
                <a:extLst>
                  <a:ext uri="{FF2B5EF4-FFF2-40B4-BE49-F238E27FC236}">
                    <a16:creationId xmlns:a16="http://schemas.microsoft.com/office/drawing/2014/main" id="{A6679C3D-6B8E-4DD2-8294-7BA5C4D10D4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1968" y="2400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0" name="AutoShape 88">
                <a:extLst>
                  <a:ext uri="{FF2B5EF4-FFF2-40B4-BE49-F238E27FC236}">
                    <a16:creationId xmlns:a16="http://schemas.microsoft.com/office/drawing/2014/main" id="{1759ECD1-F0BB-4457-85C3-77923C63A99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68" y="2448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1" name="AutoShape 89">
                <a:extLst>
                  <a:ext uri="{FF2B5EF4-FFF2-40B4-BE49-F238E27FC236}">
                    <a16:creationId xmlns:a16="http://schemas.microsoft.com/office/drawing/2014/main" id="{5BC6C447-E259-48EA-BA4F-FD9455FC0AC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016" y="2496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2" name="AutoShape 90">
                <a:extLst>
                  <a:ext uri="{FF2B5EF4-FFF2-40B4-BE49-F238E27FC236}">
                    <a16:creationId xmlns:a16="http://schemas.microsoft.com/office/drawing/2014/main" id="{5F25E541-FA8D-4927-9FFB-84CCE0C008A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544"/>
                <a:ext cx="0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3403" name="Group 91">
              <a:extLst>
                <a:ext uri="{FF2B5EF4-FFF2-40B4-BE49-F238E27FC236}">
                  <a16:creationId xmlns:a16="http://schemas.microsoft.com/office/drawing/2014/main" id="{148E26BD-B9F5-4B02-AEF2-B0622D80D8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75" y="1776"/>
              <a:ext cx="96" cy="192"/>
              <a:chOff x="1968" y="2304"/>
              <a:chExt cx="144" cy="288"/>
            </a:xfrm>
          </p:grpSpPr>
          <p:cxnSp>
            <p:nvCxnSpPr>
              <p:cNvPr id="13404" name="AutoShape 92">
                <a:extLst>
                  <a:ext uri="{FF2B5EF4-FFF2-40B4-BE49-F238E27FC236}">
                    <a16:creationId xmlns:a16="http://schemas.microsoft.com/office/drawing/2014/main" id="{1E90D57D-1249-4973-8310-0997E74F0EA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04"/>
                <a:ext cx="1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5" name="AutoShape 93">
                <a:extLst>
                  <a:ext uri="{FF2B5EF4-FFF2-40B4-BE49-F238E27FC236}">
                    <a16:creationId xmlns:a16="http://schemas.microsoft.com/office/drawing/2014/main" id="{369AAA01-53BB-4162-8423-DD576EA9A60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52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6" name="AutoShape 94">
                <a:extLst>
                  <a:ext uri="{FF2B5EF4-FFF2-40B4-BE49-F238E27FC236}">
                    <a16:creationId xmlns:a16="http://schemas.microsoft.com/office/drawing/2014/main" id="{576FBB37-65E0-48E2-B805-289FB142945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1968" y="2400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7" name="AutoShape 95">
                <a:extLst>
                  <a:ext uri="{FF2B5EF4-FFF2-40B4-BE49-F238E27FC236}">
                    <a16:creationId xmlns:a16="http://schemas.microsoft.com/office/drawing/2014/main" id="{9980BD39-2140-4C89-9D78-6E03EAD6395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68" y="2448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8" name="AutoShape 96">
                <a:extLst>
                  <a:ext uri="{FF2B5EF4-FFF2-40B4-BE49-F238E27FC236}">
                    <a16:creationId xmlns:a16="http://schemas.microsoft.com/office/drawing/2014/main" id="{786DFDDF-1030-47A4-B923-B46CA3DE098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016" y="2496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09" name="AutoShape 97">
                <a:extLst>
                  <a:ext uri="{FF2B5EF4-FFF2-40B4-BE49-F238E27FC236}">
                    <a16:creationId xmlns:a16="http://schemas.microsoft.com/office/drawing/2014/main" id="{1675DF5E-63B8-4566-8272-54C76DE5AF4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544"/>
                <a:ext cx="0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3410" name="Group 98">
              <a:extLst>
                <a:ext uri="{FF2B5EF4-FFF2-40B4-BE49-F238E27FC236}">
                  <a16:creationId xmlns:a16="http://schemas.microsoft.com/office/drawing/2014/main" id="{D59790E2-71A1-4CA7-8072-5DF98EB3E1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1776"/>
              <a:ext cx="96" cy="192"/>
              <a:chOff x="1968" y="2304"/>
              <a:chExt cx="144" cy="288"/>
            </a:xfrm>
          </p:grpSpPr>
          <p:cxnSp>
            <p:nvCxnSpPr>
              <p:cNvPr id="13411" name="AutoShape 99">
                <a:extLst>
                  <a:ext uri="{FF2B5EF4-FFF2-40B4-BE49-F238E27FC236}">
                    <a16:creationId xmlns:a16="http://schemas.microsoft.com/office/drawing/2014/main" id="{7BC7F4DE-BEFC-4E23-9748-B1644DEAC60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04"/>
                <a:ext cx="1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12" name="AutoShape 100">
                <a:extLst>
                  <a:ext uri="{FF2B5EF4-FFF2-40B4-BE49-F238E27FC236}">
                    <a16:creationId xmlns:a16="http://schemas.microsoft.com/office/drawing/2014/main" id="{C8CA620D-E101-47B7-A221-989DFB10FEB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352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13" name="AutoShape 101">
                <a:extLst>
                  <a:ext uri="{FF2B5EF4-FFF2-40B4-BE49-F238E27FC236}">
                    <a16:creationId xmlns:a16="http://schemas.microsoft.com/office/drawing/2014/main" id="{DC3D536B-6463-450B-9DAF-93AF69EED8A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1968" y="2400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14" name="AutoShape 102">
                <a:extLst>
                  <a:ext uri="{FF2B5EF4-FFF2-40B4-BE49-F238E27FC236}">
                    <a16:creationId xmlns:a16="http://schemas.microsoft.com/office/drawing/2014/main" id="{FFECE221-E065-40DF-9DC6-019D19D9EDB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68" y="2448"/>
                <a:ext cx="144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15" name="AutoShape 103">
                <a:extLst>
                  <a:ext uri="{FF2B5EF4-FFF2-40B4-BE49-F238E27FC236}">
                    <a16:creationId xmlns:a16="http://schemas.microsoft.com/office/drawing/2014/main" id="{6077D6F6-1CA5-415F-90BF-DB099F224CF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016" y="2496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16" name="AutoShape 104">
                <a:extLst>
                  <a:ext uri="{FF2B5EF4-FFF2-40B4-BE49-F238E27FC236}">
                    <a16:creationId xmlns:a16="http://schemas.microsoft.com/office/drawing/2014/main" id="{1E2B748B-A1B4-414A-A0DD-71A5A0C1B6A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016" y="2544"/>
                <a:ext cx="0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3417" name="AutoShape 105">
              <a:extLst>
                <a:ext uri="{FF2B5EF4-FFF2-40B4-BE49-F238E27FC236}">
                  <a16:creationId xmlns:a16="http://schemas.microsoft.com/office/drawing/2014/main" id="{C838AFB9-2C19-4290-B8ED-6D8C4D290A7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204" y="1270"/>
              <a:ext cx="13" cy="5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18" name="AutoShape 106">
              <a:extLst>
                <a:ext uri="{FF2B5EF4-FFF2-40B4-BE49-F238E27FC236}">
                  <a16:creationId xmlns:a16="http://schemas.microsoft.com/office/drawing/2014/main" id="{5BBB8EAA-F839-45B0-8A75-2E06A9C422B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13" y="1372"/>
              <a:ext cx="1" cy="4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19" name="AutoShape 107">
              <a:extLst>
                <a:ext uri="{FF2B5EF4-FFF2-40B4-BE49-F238E27FC236}">
                  <a16:creationId xmlns:a16="http://schemas.microsoft.com/office/drawing/2014/main" id="{0CE53625-4956-49FD-B94C-2FB31D82489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409" y="1507"/>
              <a:ext cx="3" cy="2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0" name="AutoShape 108">
              <a:extLst>
                <a:ext uri="{FF2B5EF4-FFF2-40B4-BE49-F238E27FC236}">
                  <a16:creationId xmlns:a16="http://schemas.microsoft.com/office/drawing/2014/main" id="{BB0B0222-A5F2-40F1-ACD8-60F8DDCA581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498" y="1632"/>
              <a:ext cx="1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1" name="AutoShape 109">
              <a:extLst>
                <a:ext uri="{FF2B5EF4-FFF2-40B4-BE49-F238E27FC236}">
                  <a16:creationId xmlns:a16="http://schemas.microsoft.com/office/drawing/2014/main" id="{490E0C44-F241-422B-8C72-9C5E098C20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793" y="1193"/>
              <a:ext cx="0" cy="7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3" name="AutoShape 111">
              <a:extLst>
                <a:ext uri="{FF2B5EF4-FFF2-40B4-BE49-F238E27FC236}">
                  <a16:creationId xmlns:a16="http://schemas.microsoft.com/office/drawing/2014/main" id="{387C4223-A89B-4B38-A803-5ED31A0DA70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786" y="1187"/>
              <a:ext cx="78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5" name="AutoShape 113">
              <a:extLst>
                <a:ext uri="{FF2B5EF4-FFF2-40B4-BE49-F238E27FC236}">
                  <a16:creationId xmlns:a16="http://schemas.microsoft.com/office/drawing/2014/main" id="{F48372EF-FDC0-404F-9D06-3FD91C4EEC7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784" y="1446"/>
              <a:ext cx="78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6" name="AutoShape 114">
              <a:extLst>
                <a:ext uri="{FF2B5EF4-FFF2-40B4-BE49-F238E27FC236}">
                  <a16:creationId xmlns:a16="http://schemas.microsoft.com/office/drawing/2014/main" id="{F7DB0845-4B6F-427C-B7F5-61C5398B09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780" y="1699"/>
              <a:ext cx="78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7" name="AutoShape 115">
              <a:extLst>
                <a:ext uri="{FF2B5EF4-FFF2-40B4-BE49-F238E27FC236}">
                  <a16:creationId xmlns:a16="http://schemas.microsoft.com/office/drawing/2014/main" id="{C9024411-A47A-461B-891F-466ACBD8E413}"/>
                </a:ext>
              </a:extLst>
            </p:cNvPr>
            <p:cNvCxnSpPr>
              <a:cxnSpLocks noChangeShapeType="1"/>
              <a:stCxn id="13359" idx="3"/>
            </p:cNvCxnSpPr>
            <p:nvPr/>
          </p:nvCxnSpPr>
          <p:spPr bwMode="auto">
            <a:xfrm flipH="1" flipV="1">
              <a:off x="4639" y="1109"/>
              <a:ext cx="240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8" name="AutoShape 116">
              <a:extLst>
                <a:ext uri="{FF2B5EF4-FFF2-40B4-BE49-F238E27FC236}">
                  <a16:creationId xmlns:a16="http://schemas.microsoft.com/office/drawing/2014/main" id="{355212E3-9C76-4B28-B505-6D046B8F196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54" y="1110"/>
              <a:ext cx="2" cy="1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29" name="AutoShape 117">
              <a:extLst>
                <a:ext uri="{FF2B5EF4-FFF2-40B4-BE49-F238E27FC236}">
                  <a16:creationId xmlns:a16="http://schemas.microsoft.com/office/drawing/2014/main" id="{9EB2D44D-88AA-4173-BD23-54BD271DBA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654" y="1584"/>
              <a:ext cx="226" cy="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30" name="AutoShape 118">
              <a:extLst>
                <a:ext uri="{FF2B5EF4-FFF2-40B4-BE49-F238E27FC236}">
                  <a16:creationId xmlns:a16="http://schemas.microsoft.com/office/drawing/2014/main" id="{CC43B81B-4573-46D8-9EC5-786E4C2002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56" y="1502"/>
              <a:ext cx="0" cy="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31" name="AutoShape 119">
              <a:extLst>
                <a:ext uri="{FF2B5EF4-FFF2-40B4-BE49-F238E27FC236}">
                  <a16:creationId xmlns:a16="http://schemas.microsoft.com/office/drawing/2014/main" id="{203B5DED-DD92-435E-AD24-B665AE7D45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42" y="163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32" name="AutoShape 120">
              <a:extLst>
                <a:ext uri="{FF2B5EF4-FFF2-40B4-BE49-F238E27FC236}">
                  <a16:creationId xmlns:a16="http://schemas.microsoft.com/office/drawing/2014/main" id="{27D74A61-3AAB-45A9-BC16-5FA26803275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649" y="1818"/>
              <a:ext cx="220" cy="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33" name="AutoShape 121">
              <a:extLst>
                <a:ext uri="{FF2B5EF4-FFF2-40B4-BE49-F238E27FC236}">
                  <a16:creationId xmlns:a16="http://schemas.microsoft.com/office/drawing/2014/main" id="{74168A35-401C-4267-ACBE-8D707E9509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76" y="1291"/>
              <a:ext cx="235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34" name="AutoShape 122">
              <a:extLst>
                <a:ext uri="{FF2B5EF4-FFF2-40B4-BE49-F238E27FC236}">
                  <a16:creationId xmlns:a16="http://schemas.microsoft.com/office/drawing/2014/main" id="{8E7D4EF9-4B57-45D2-9C93-50D7C3DDA1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89" y="1627"/>
              <a:ext cx="235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436" name="Rectangle 124">
            <a:extLst>
              <a:ext uri="{FF2B5EF4-FFF2-40B4-BE49-F238E27FC236}">
                <a16:creationId xmlns:a16="http://schemas.microsoft.com/office/drawing/2014/main" id="{55C4E093-7007-4393-9FC4-EEA6CB80C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276600"/>
            <a:ext cx="3505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Data encoded with fixed number of ones</a:t>
            </a:r>
          </a:p>
          <a:p>
            <a:pPr lvl="1"/>
            <a:r>
              <a:rPr lang="en-US" altLang="en-US" sz="1400"/>
              <a:t>N-choose-M (nCm)</a:t>
            </a:r>
            <a:endParaRPr lang="en-US" altLang="en-US" sz="1600"/>
          </a:p>
          <a:p>
            <a:pPr lvl="1"/>
            <a:r>
              <a:rPr lang="en-US" altLang="en-US" sz="1400"/>
              <a:t>{0011}, {0101}, {0110}, {1001}, {1010}, {1100}</a:t>
            </a:r>
          </a:p>
          <a:p>
            <a:r>
              <a:rPr lang="en-US" altLang="en-US" sz="1800"/>
              <a:t>Advantages</a:t>
            </a:r>
          </a:p>
          <a:p>
            <a:pPr lvl="1"/>
            <a:r>
              <a:rPr lang="en-US" altLang="en-US" sz="1400"/>
              <a:t>Same SNR as differential</a:t>
            </a:r>
          </a:p>
          <a:p>
            <a:pPr lvl="1"/>
            <a:r>
              <a:rPr lang="en-US" altLang="en-US" sz="1400"/>
              <a:t>Higher code rate than differential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54" grpId="0" autoUpdateAnimBg="0"/>
      <p:bldP spid="13355" grpId="0" autoUpdateAnimBg="0"/>
      <p:bldP spid="134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C856A72-7B70-4F76-9160-B9845FF98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nCm Coding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1272BEE-EAE8-4B13-9485-D44BA3673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4" name="Object 4">
            <a:extLst>
              <a:ext uri="{FF2B5EF4-FFF2-40B4-BE49-F238E27FC236}">
                <a16:creationId xmlns:a16="http://schemas.microsoft.com/office/drawing/2014/main" id="{C3999BA2-F9D5-47F8-8357-3484C34BB0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1268413"/>
          <a:ext cx="19050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3097" imgH="419497" progId="Equation.3">
                  <p:embed/>
                </p:oleObj>
              </mc:Choice>
              <mc:Fallback>
                <p:oleObj name="Equation" r:id="rId2" imgW="1283097" imgH="41949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68413"/>
                        <a:ext cx="19050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>
            <a:extLst>
              <a:ext uri="{FF2B5EF4-FFF2-40B4-BE49-F238E27FC236}">
                <a16:creationId xmlns:a16="http://schemas.microsoft.com/office/drawing/2014/main" id="{8E8D0EAF-AF3B-4A46-AC58-05B379E934D7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3048000" y="1371600"/>
          <a:ext cx="26670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46040" imgH="241200" progId="Equation.3">
                  <p:embed/>
                </p:oleObj>
              </mc:Choice>
              <mc:Fallback>
                <p:oleObj name="Equation" r:id="rId4" imgW="134604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371600"/>
                        <a:ext cx="26670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>
            <a:extLst>
              <a:ext uri="{FF2B5EF4-FFF2-40B4-BE49-F238E27FC236}">
                <a16:creationId xmlns:a16="http://schemas.microsoft.com/office/drawing/2014/main" id="{8F077362-5DC8-472F-9FFA-244F72A156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2819400"/>
          <a:ext cx="5562600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4638095" imgH="2333333" progId="Paint.Picture">
                  <p:embed/>
                </p:oleObj>
              </mc:Choice>
              <mc:Fallback>
                <p:oleObj name="Bitmap Image" r:id="rId6" imgW="4638095" imgH="2333333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5562600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8" name="Text Box 8">
            <a:extLst>
              <a:ext uri="{FF2B5EF4-FFF2-40B4-BE49-F238E27FC236}">
                <a16:creationId xmlns:a16="http://schemas.microsoft.com/office/drawing/2014/main" id="{A02E28F5-8FFC-4E74-BA6C-8E4527A24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143000"/>
            <a:ext cx="2514600" cy="4575175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/>
              <a:t>EXAMPLE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/>
              <a:t>6-wire MBDS channel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code size = 20 codes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effective bits = 4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equivalent to 8-wire differential channel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25% fewer pads     (8 versus 6)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25% less power      (4 1-bits on versus 3)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125% code capacity  (20 codes versus 16)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6329" name="Text Box 9">
            <a:extLst>
              <a:ext uri="{FF2B5EF4-FFF2-40B4-BE49-F238E27FC236}">
                <a16:creationId xmlns:a16="http://schemas.microsoft.com/office/drawing/2014/main" id="{091EBEDB-34A2-46C9-844D-85EC6876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Code set size</a:t>
            </a:r>
          </a:p>
        </p:txBody>
      </p:sp>
      <p:sp>
        <p:nvSpPr>
          <p:cNvPr id="56330" name="Text Box 10">
            <a:extLst>
              <a:ext uri="{FF2B5EF4-FFF2-40B4-BE49-F238E27FC236}">
                <a16:creationId xmlns:a16="http://schemas.microsoft.com/office/drawing/2014/main" id="{3250AA31-41D0-494F-9078-690DF1897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81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Effective bits</a:t>
            </a:r>
          </a:p>
        </p:txBody>
      </p:sp>
      <p:sp>
        <p:nvSpPr>
          <p:cNvPr id="56331" name="Rectangle 11">
            <a:extLst>
              <a:ext uri="{FF2B5EF4-FFF2-40B4-BE49-F238E27FC236}">
                <a16:creationId xmlns:a16="http://schemas.microsoft.com/office/drawing/2014/main" id="{21FEEBAC-507F-4C82-9DCA-BB0069293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2133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12">
            <a:extLst>
              <a:ext uri="{FF2B5EF4-FFF2-40B4-BE49-F238E27FC236}">
                <a16:creationId xmlns:a16="http://schemas.microsoft.com/office/drawing/2014/main" id="{7EDC0A1E-5F04-4D91-A8AD-2D09D68D6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0668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458C712-C674-40B6-BA5E-E89EBC9C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D7D25AC-3886-4E14-86C1-BE4C273C7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200"/>
              <a:t>Use of extra code space for “free” error control mechanism</a:t>
            </a:r>
          </a:p>
          <a:p>
            <a:r>
              <a:rPr lang="en-US" altLang="en-US" sz="2200"/>
              <a:t>Sources of channel errors</a:t>
            </a:r>
          </a:p>
          <a:p>
            <a:r>
              <a:rPr lang="en-US" altLang="en-US" sz="2200"/>
              <a:t>Introduction to linear block codes</a:t>
            </a:r>
          </a:p>
          <a:p>
            <a:r>
              <a:rPr lang="en-US" altLang="en-US" sz="2200"/>
              <a:t>Hierarchical error correction codes</a:t>
            </a:r>
          </a:p>
          <a:p>
            <a:pPr lvl="1"/>
            <a:r>
              <a:rPr lang="en-US" altLang="en-US" sz="2000"/>
              <a:t>nCm code set partitioning</a:t>
            </a:r>
          </a:p>
          <a:p>
            <a:pPr lvl="1"/>
            <a:r>
              <a:rPr lang="en-US" altLang="en-US" sz="2000"/>
              <a:t>Encoding mechanism</a:t>
            </a:r>
          </a:p>
          <a:p>
            <a:pPr lvl="1"/>
            <a:r>
              <a:rPr lang="en-US" altLang="en-US" sz="2000"/>
              <a:t>Decoding mechanism</a:t>
            </a:r>
          </a:p>
          <a:p>
            <a:pPr lvl="1"/>
            <a:r>
              <a:rPr lang="en-US" altLang="en-US" sz="2000"/>
              <a:t>Code rate computation for HECC codes</a:t>
            </a:r>
          </a:p>
          <a:p>
            <a:pPr lvl="1"/>
            <a:r>
              <a:rPr lang="en-US" altLang="en-US" sz="2000"/>
              <a:t>Analysis of single-channel correcting codes</a:t>
            </a:r>
          </a:p>
          <a:p>
            <a:pPr lvl="1"/>
            <a:r>
              <a:rPr lang="en-US" altLang="en-US" sz="2000"/>
              <a:t>Analysis of multiple-channel correcting codes</a:t>
            </a:r>
          </a:p>
          <a:p>
            <a:r>
              <a:rPr lang="en-US" altLang="en-US" sz="2200"/>
              <a:t>Future 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4B70878-45E6-4404-8DC2-10CC51035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Sources of Channel Errors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61CAE55-EE6C-456C-A49D-7EB89184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5638800"/>
            <a:ext cx="3810000" cy="457200"/>
          </a:xfrm>
        </p:spPr>
        <p:txBody>
          <a:bodyPr/>
          <a:lstStyle/>
          <a:p>
            <a:pPr algn="ctr"/>
            <a:r>
              <a:rPr lang="en-US" altLang="en-US" sz="2200"/>
              <a:t>4c2 channel at 2.5 Gb/s</a:t>
            </a:r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C8AF4E43-BF46-4D48-918C-4B79362CF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8375" name="Picture 7">
            <a:extLst>
              <a:ext uri="{FF2B5EF4-FFF2-40B4-BE49-F238E27FC236}">
                <a16:creationId xmlns:a16="http://schemas.microsoft.com/office/drawing/2014/main" id="{F4A25D69-709F-48D0-858F-12B77B277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41148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7" name="Picture 9">
            <a:extLst>
              <a:ext uri="{FF2B5EF4-FFF2-40B4-BE49-F238E27FC236}">
                <a16:creationId xmlns:a16="http://schemas.microsoft.com/office/drawing/2014/main" id="{F4CC9938-F0BC-4553-8692-98068C4FE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67000"/>
            <a:ext cx="4191000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8" name="Rectangle 10">
            <a:extLst>
              <a:ext uri="{FF2B5EF4-FFF2-40B4-BE49-F238E27FC236}">
                <a16:creationId xmlns:a16="http://schemas.microsoft.com/office/drawing/2014/main" id="{BB469369-9950-454E-96E5-EA80285C2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200"/>
              <a:t>4c2 channel at 10 Gb/s</a:t>
            </a:r>
          </a:p>
        </p:txBody>
      </p:sp>
      <p:sp>
        <p:nvSpPr>
          <p:cNvPr id="58379" name="Rectangle 11">
            <a:extLst>
              <a:ext uri="{FF2B5EF4-FFF2-40B4-BE49-F238E27FC236}">
                <a16:creationId xmlns:a16="http://schemas.microsoft.com/office/drawing/2014/main" id="{E4B508B3-B50E-4698-A3DF-3DEC7BC8B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/>
              <a:t>Jitter and channel noise cause channel errors at high transmission rates</a:t>
            </a:r>
          </a:p>
          <a:p>
            <a:r>
              <a:rPr lang="en-US" altLang="en-US" sz="2200"/>
              <a:t>Need a way to recover from channel errors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DDD70A1E-E6A0-4A49-AA74-EB57EA1E0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nCm Codes:  Natural Error Detection</a:t>
            </a:r>
          </a:p>
        </p:txBody>
      </p:sp>
      <p:sp>
        <p:nvSpPr>
          <p:cNvPr id="59395" name="Rectangle 1027">
            <a:extLst>
              <a:ext uri="{FF2B5EF4-FFF2-40B4-BE49-F238E27FC236}">
                <a16:creationId xmlns:a16="http://schemas.microsoft.com/office/drawing/2014/main" id="{0143295E-694B-4CF3-BCC4-7E2255A8B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7200"/>
          </a:xfrm>
        </p:spPr>
        <p:txBody>
          <a:bodyPr/>
          <a:lstStyle/>
          <a:p>
            <a:r>
              <a:rPr lang="en-US" altLang="en-US" sz="2200"/>
              <a:t>nCm codes have inherent error detection</a:t>
            </a:r>
          </a:p>
        </p:txBody>
      </p:sp>
      <p:grpSp>
        <p:nvGrpSpPr>
          <p:cNvPr id="59451" name="Group 1083">
            <a:extLst>
              <a:ext uri="{FF2B5EF4-FFF2-40B4-BE49-F238E27FC236}">
                <a16:creationId xmlns:a16="http://schemas.microsoft.com/office/drawing/2014/main" id="{184798E4-528F-4801-8426-712600EB2E1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267200"/>
            <a:ext cx="8229600" cy="1447800"/>
            <a:chOff x="288" y="2688"/>
            <a:chExt cx="5184" cy="912"/>
          </a:xfrm>
        </p:grpSpPr>
        <p:sp>
          <p:nvSpPr>
            <p:cNvPr id="59423" name="Rectangle 1055">
              <a:extLst>
                <a:ext uri="{FF2B5EF4-FFF2-40B4-BE49-F238E27FC236}">
                  <a16:creationId xmlns:a16="http://schemas.microsoft.com/office/drawing/2014/main" id="{152E95DF-0C63-4BD6-B943-F91E52466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688"/>
              <a:ext cx="51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325438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22350" indent="-350838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39850" indent="-315913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681163" indent="-339725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1383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5955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0527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5099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/>
              <a:r>
                <a:rPr lang="en-US" altLang="en-US" sz="2000"/>
                <a:t>Even-number of channel errors</a:t>
              </a:r>
            </a:p>
          </p:txBody>
        </p:sp>
        <p:sp>
          <p:nvSpPr>
            <p:cNvPr id="59424" name="Text Box 1056">
              <a:extLst>
                <a:ext uri="{FF2B5EF4-FFF2-40B4-BE49-F238E27FC236}">
                  <a16:creationId xmlns:a16="http://schemas.microsoft.com/office/drawing/2014/main" id="{45B64038-181A-4481-8B24-D69C84D4D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937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0011</a:t>
              </a:r>
            </a:p>
          </p:txBody>
        </p:sp>
        <p:sp>
          <p:nvSpPr>
            <p:cNvPr id="59425" name="Text Box 1057">
              <a:extLst>
                <a:ext uri="{FF2B5EF4-FFF2-40B4-BE49-F238E27FC236}">
                  <a16:creationId xmlns:a16="http://schemas.microsoft.com/office/drawing/2014/main" id="{8DEB46C6-4612-46DD-897A-F059D12BC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360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11</a:t>
              </a:r>
              <a:r>
                <a:rPr lang="en-US" altLang="en-US"/>
                <a:t>11</a:t>
              </a:r>
            </a:p>
          </p:txBody>
        </p:sp>
        <p:sp>
          <p:nvSpPr>
            <p:cNvPr id="59427" name="Text Box 1059">
              <a:extLst>
                <a:ext uri="{FF2B5EF4-FFF2-40B4-BE49-F238E27FC236}">
                  <a16:creationId xmlns:a16="http://schemas.microsoft.com/office/drawing/2014/main" id="{C8D1F250-5FA5-41B8-9FDD-B1F98A4826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360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  <a:r>
                <a:rPr lang="en-US" altLang="en-US"/>
                <a:t>1</a:t>
              </a:r>
            </a:p>
          </p:txBody>
        </p:sp>
        <p:sp>
          <p:nvSpPr>
            <p:cNvPr id="59428" name="Text Box 1060">
              <a:extLst>
                <a:ext uri="{FF2B5EF4-FFF2-40B4-BE49-F238E27FC236}">
                  <a16:creationId xmlns:a16="http://schemas.microsoft.com/office/drawing/2014/main" id="{51F1AC31-491D-47E3-9907-839E15E72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369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  <a:r>
                <a:rPr lang="en-US" altLang="en-US"/>
                <a:t>1</a:t>
              </a:r>
            </a:p>
          </p:txBody>
        </p:sp>
        <p:sp>
          <p:nvSpPr>
            <p:cNvPr id="59429" name="Text Box 1061">
              <a:extLst>
                <a:ext uri="{FF2B5EF4-FFF2-40B4-BE49-F238E27FC236}">
                  <a16:creationId xmlns:a16="http://schemas.microsoft.com/office/drawing/2014/main" id="{02134782-6F02-4711-9073-91EE3BF236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3369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01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9431" name="Text Box 1063">
              <a:extLst>
                <a:ext uri="{FF2B5EF4-FFF2-40B4-BE49-F238E27FC236}">
                  <a16:creationId xmlns:a16="http://schemas.microsoft.com/office/drawing/2014/main" id="{2D371408-5FF9-4107-96E4-47DAC6857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3369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10</a:t>
              </a:r>
              <a:r>
                <a:rPr lang="en-US" altLang="en-US"/>
                <a:t>1</a:t>
              </a:r>
            </a:p>
          </p:txBody>
        </p:sp>
        <p:sp>
          <p:nvSpPr>
            <p:cNvPr id="59432" name="Text Box 1064">
              <a:extLst>
                <a:ext uri="{FF2B5EF4-FFF2-40B4-BE49-F238E27FC236}">
                  <a16:creationId xmlns:a16="http://schemas.microsoft.com/office/drawing/2014/main" id="{6CCAB39F-9A7B-4774-B1EE-DEBDC2219C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3369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1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9433" name="Text Box 1065">
              <a:extLst>
                <a:ext uri="{FF2B5EF4-FFF2-40B4-BE49-F238E27FC236}">
                  <a16:creationId xmlns:a16="http://schemas.microsoft.com/office/drawing/2014/main" id="{D1B3D056-5C62-4073-A1F9-2F819EE00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369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00</a:t>
              </a:r>
              <a:r>
                <a:rPr lang="en-US" altLang="en-US">
                  <a:solidFill>
                    <a:srgbClr val="FF0000"/>
                  </a:solidFill>
                </a:rPr>
                <a:t>00</a:t>
              </a:r>
            </a:p>
          </p:txBody>
        </p:sp>
        <p:sp>
          <p:nvSpPr>
            <p:cNvPr id="59434" name="Oval 1066">
              <a:extLst>
                <a:ext uri="{FF2B5EF4-FFF2-40B4-BE49-F238E27FC236}">
                  <a16:creationId xmlns:a16="http://schemas.microsoft.com/office/drawing/2014/main" id="{C95BC7D3-3E3F-4C1B-875F-94B6DFFD3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360"/>
              <a:ext cx="480" cy="24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5" name="Oval 1067">
              <a:extLst>
                <a:ext uri="{FF2B5EF4-FFF2-40B4-BE49-F238E27FC236}">
                  <a16:creationId xmlns:a16="http://schemas.microsoft.com/office/drawing/2014/main" id="{9D3F4B93-DD3A-4CE7-9AEC-5D363704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6" y="3360"/>
              <a:ext cx="480" cy="24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7" name="Oval 1069">
              <a:extLst>
                <a:ext uri="{FF2B5EF4-FFF2-40B4-BE49-F238E27FC236}">
                  <a16:creationId xmlns:a16="http://schemas.microsoft.com/office/drawing/2014/main" id="{B904DF92-9C29-4BA8-9896-554452ACC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360"/>
              <a:ext cx="48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8" name="Oval 1070">
              <a:extLst>
                <a:ext uri="{FF2B5EF4-FFF2-40B4-BE49-F238E27FC236}">
                  <a16:creationId xmlns:a16="http://schemas.microsoft.com/office/drawing/2014/main" id="{314C4B11-CFE6-4747-AE50-C9000BA79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360"/>
              <a:ext cx="48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Oval 1071">
              <a:extLst>
                <a:ext uri="{FF2B5EF4-FFF2-40B4-BE49-F238E27FC236}">
                  <a16:creationId xmlns:a16="http://schemas.microsoft.com/office/drawing/2014/main" id="{209319F6-840F-4876-9B43-936810D2B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360"/>
              <a:ext cx="48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0" name="Oval 1072">
              <a:extLst>
                <a:ext uri="{FF2B5EF4-FFF2-40B4-BE49-F238E27FC236}">
                  <a16:creationId xmlns:a16="http://schemas.microsoft.com/office/drawing/2014/main" id="{5F07AF9E-C62E-4F83-9135-DFCDDBBA7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360"/>
              <a:ext cx="48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1" name="Line 1073">
              <a:extLst>
                <a:ext uri="{FF2B5EF4-FFF2-40B4-BE49-F238E27FC236}">
                  <a16:creationId xmlns:a16="http://schemas.microsoft.com/office/drawing/2014/main" id="{51D27857-A14C-4E03-9AC9-79C3C7C021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3072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2" name="Line 1074">
              <a:extLst>
                <a:ext uri="{FF2B5EF4-FFF2-40B4-BE49-F238E27FC236}">
                  <a16:creationId xmlns:a16="http://schemas.microsoft.com/office/drawing/2014/main" id="{19D9EAA4-A34D-4316-B8D0-36DAA8FA42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12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3" name="Line 1075">
              <a:extLst>
                <a:ext uri="{FF2B5EF4-FFF2-40B4-BE49-F238E27FC236}">
                  <a16:creationId xmlns:a16="http://schemas.microsoft.com/office/drawing/2014/main" id="{93380344-D775-4A8D-A03D-E558FE0CEE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2" y="3168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4" name="Line 1076">
              <a:extLst>
                <a:ext uri="{FF2B5EF4-FFF2-40B4-BE49-F238E27FC236}">
                  <a16:creationId xmlns:a16="http://schemas.microsoft.com/office/drawing/2014/main" id="{8611389B-227B-4D7B-B136-AE1E3AA4E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16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5" name="Line 1077">
              <a:extLst>
                <a:ext uri="{FF2B5EF4-FFF2-40B4-BE49-F238E27FC236}">
                  <a16:creationId xmlns:a16="http://schemas.microsoft.com/office/drawing/2014/main" id="{B8470721-00EB-470B-A2E9-9ACF102F5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12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6" name="Line 1078">
              <a:extLst>
                <a:ext uri="{FF2B5EF4-FFF2-40B4-BE49-F238E27FC236}">
                  <a16:creationId xmlns:a16="http://schemas.microsoft.com/office/drawing/2014/main" id="{63DBACF9-4CDF-4351-BB96-48BFAD45E3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072"/>
              <a:ext cx="10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49" name="Group 1081">
            <a:extLst>
              <a:ext uri="{FF2B5EF4-FFF2-40B4-BE49-F238E27FC236}">
                <a16:creationId xmlns:a16="http://schemas.microsoft.com/office/drawing/2014/main" id="{DB95D206-87A3-4654-85E3-9FF45DC87BF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524000"/>
            <a:ext cx="8229600" cy="2514600"/>
            <a:chOff x="288" y="960"/>
            <a:chExt cx="5184" cy="1584"/>
          </a:xfrm>
        </p:grpSpPr>
        <p:sp>
          <p:nvSpPr>
            <p:cNvPr id="59396" name="Text Box 1028">
              <a:extLst>
                <a:ext uri="{FF2B5EF4-FFF2-40B4-BE49-F238E27FC236}">
                  <a16:creationId xmlns:a16="http://schemas.microsoft.com/office/drawing/2014/main" id="{BF725CBC-D6BA-4E26-9F53-867259F1E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641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0011</a:t>
              </a:r>
            </a:p>
          </p:txBody>
        </p:sp>
        <p:sp>
          <p:nvSpPr>
            <p:cNvPr id="59397" name="Text Box 1029">
              <a:extLst>
                <a:ext uri="{FF2B5EF4-FFF2-40B4-BE49-F238E27FC236}">
                  <a16:creationId xmlns:a16="http://schemas.microsoft.com/office/drawing/2014/main" id="{699B2B1C-5ADE-4279-8C80-495C9275A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24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011</a:t>
              </a:r>
            </a:p>
          </p:txBody>
        </p:sp>
        <p:sp>
          <p:nvSpPr>
            <p:cNvPr id="59398" name="Text Box 1030">
              <a:extLst>
                <a:ext uri="{FF2B5EF4-FFF2-40B4-BE49-F238E27FC236}">
                  <a16:creationId xmlns:a16="http://schemas.microsoft.com/office/drawing/2014/main" id="{3415064B-C8EA-45F9-9A7C-C45CF016D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545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11</a:t>
              </a:r>
            </a:p>
          </p:txBody>
        </p:sp>
        <p:sp>
          <p:nvSpPr>
            <p:cNvPr id="59399" name="Text Box 1031">
              <a:extLst>
                <a:ext uri="{FF2B5EF4-FFF2-40B4-BE49-F238E27FC236}">
                  <a16:creationId xmlns:a16="http://schemas.microsoft.com/office/drawing/2014/main" id="{A4A55425-9539-418F-9A82-E8FBE9F47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833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00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  <a:r>
                <a:rPr lang="en-US" altLang="en-US"/>
                <a:t>1</a:t>
              </a:r>
            </a:p>
          </p:txBody>
        </p:sp>
        <p:sp>
          <p:nvSpPr>
            <p:cNvPr id="59400" name="Text Box 1032">
              <a:extLst>
                <a:ext uri="{FF2B5EF4-FFF2-40B4-BE49-F238E27FC236}">
                  <a16:creationId xmlns:a16="http://schemas.microsoft.com/office/drawing/2014/main" id="{F885244C-69A4-4CCE-B4D3-095AC1F79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112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001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9401" name="Text Box 1033">
              <a:extLst>
                <a:ext uri="{FF2B5EF4-FFF2-40B4-BE49-F238E27FC236}">
                  <a16:creationId xmlns:a16="http://schemas.microsoft.com/office/drawing/2014/main" id="{33EE1248-7CFC-4B14-8C73-CFB5D9E8BA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4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110</a:t>
              </a:r>
              <a:r>
                <a:rPr lang="en-US" altLang="en-US"/>
                <a:t>1</a:t>
              </a:r>
            </a:p>
          </p:txBody>
        </p:sp>
        <p:sp>
          <p:nvSpPr>
            <p:cNvPr id="59402" name="Text Box 1034">
              <a:extLst>
                <a:ext uri="{FF2B5EF4-FFF2-40B4-BE49-F238E27FC236}">
                  <a16:creationId xmlns:a16="http://schemas.microsoft.com/office/drawing/2014/main" id="{63FC8430-E631-4966-8F0B-8CFA7A3B6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545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11</a:t>
              </a:r>
              <a:r>
                <a:rPr lang="en-US" altLang="en-US"/>
                <a:t>1</a:t>
              </a:r>
              <a:r>
                <a:rPr lang="en-US" altLang="en-US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9403" name="Text Box 1035">
              <a:extLst>
                <a:ext uri="{FF2B5EF4-FFF2-40B4-BE49-F238E27FC236}">
                  <a16:creationId xmlns:a16="http://schemas.microsoft.com/office/drawing/2014/main" id="{9D8BA5EE-86B6-4F57-89DF-E9644192F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833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1</a:t>
              </a: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00</a:t>
              </a:r>
            </a:p>
          </p:txBody>
        </p:sp>
        <p:sp>
          <p:nvSpPr>
            <p:cNvPr id="59404" name="Text Box 1036">
              <a:extLst>
                <a:ext uri="{FF2B5EF4-FFF2-40B4-BE49-F238E27FC236}">
                  <a16:creationId xmlns:a16="http://schemas.microsoft.com/office/drawing/2014/main" id="{F4CE660E-6B20-4B8E-8C98-39EB663010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112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0</a:t>
              </a:r>
              <a:r>
                <a:rPr lang="en-US" altLang="en-US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59405" name="Oval 1037">
              <a:extLst>
                <a:ext uri="{FF2B5EF4-FFF2-40B4-BE49-F238E27FC236}">
                  <a16:creationId xmlns:a16="http://schemas.microsoft.com/office/drawing/2014/main" id="{D991E353-F6A5-4F38-84D6-0E7D89737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200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6" name="Oval 1038">
              <a:extLst>
                <a:ext uri="{FF2B5EF4-FFF2-40B4-BE49-F238E27FC236}">
                  <a16:creationId xmlns:a16="http://schemas.microsoft.com/office/drawing/2014/main" id="{AD828682-2217-4DA4-BD12-823400DD1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488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7" name="Oval 1039">
              <a:extLst>
                <a:ext uri="{FF2B5EF4-FFF2-40B4-BE49-F238E27FC236}">
                  <a16:creationId xmlns:a16="http://schemas.microsoft.com/office/drawing/2014/main" id="{D41933E6-9665-44EB-85A4-A992D8742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776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8" name="Oval 1040">
              <a:extLst>
                <a:ext uri="{FF2B5EF4-FFF2-40B4-BE49-F238E27FC236}">
                  <a16:creationId xmlns:a16="http://schemas.microsoft.com/office/drawing/2014/main" id="{2E804787-A406-4978-9A9B-92C452A76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064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9" name="Oval 1041">
              <a:extLst>
                <a:ext uri="{FF2B5EF4-FFF2-40B4-BE49-F238E27FC236}">
                  <a16:creationId xmlns:a16="http://schemas.microsoft.com/office/drawing/2014/main" id="{5799AF80-BE0D-4D05-A668-CD492B446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200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0" name="Oval 1042">
              <a:extLst>
                <a:ext uri="{FF2B5EF4-FFF2-40B4-BE49-F238E27FC236}">
                  <a16:creationId xmlns:a16="http://schemas.microsoft.com/office/drawing/2014/main" id="{43469949-1F8E-4239-A71E-294F246D8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488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1" name="Oval 1043">
              <a:extLst>
                <a:ext uri="{FF2B5EF4-FFF2-40B4-BE49-F238E27FC236}">
                  <a16:creationId xmlns:a16="http://schemas.microsoft.com/office/drawing/2014/main" id="{D5F6EFEF-3C90-4D43-94F1-8734CAFF9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776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2" name="Oval 1044">
              <a:extLst>
                <a:ext uri="{FF2B5EF4-FFF2-40B4-BE49-F238E27FC236}">
                  <a16:creationId xmlns:a16="http://schemas.microsoft.com/office/drawing/2014/main" id="{1E64C607-3F0D-4B17-A4CE-BDC16EDDA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064"/>
              <a:ext cx="480" cy="2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3" name="Line 1045">
              <a:extLst>
                <a:ext uri="{FF2B5EF4-FFF2-40B4-BE49-F238E27FC236}">
                  <a16:creationId xmlns:a16="http://schemas.microsoft.com/office/drawing/2014/main" id="{E85DCFAF-8574-469C-86D8-6D6C4C6CB5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16" y="144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4" name="Line 1046">
              <a:extLst>
                <a:ext uri="{FF2B5EF4-FFF2-40B4-BE49-F238E27FC236}">
                  <a16:creationId xmlns:a16="http://schemas.microsoft.com/office/drawing/2014/main" id="{F2B00F55-E0A5-40EB-9EE6-C43F40DC5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16" y="1680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5" name="Line 1047">
              <a:extLst>
                <a:ext uri="{FF2B5EF4-FFF2-40B4-BE49-F238E27FC236}">
                  <a16:creationId xmlns:a16="http://schemas.microsoft.com/office/drawing/2014/main" id="{089E7168-CA2F-472F-8D15-2D69C67520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776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6" name="Line 1048">
              <a:extLst>
                <a:ext uri="{FF2B5EF4-FFF2-40B4-BE49-F238E27FC236}">
                  <a16:creationId xmlns:a16="http://schemas.microsoft.com/office/drawing/2014/main" id="{6E1C7DFF-A675-410F-A004-B4420EC703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776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7" name="Line 1049">
              <a:extLst>
                <a:ext uri="{FF2B5EF4-FFF2-40B4-BE49-F238E27FC236}">
                  <a16:creationId xmlns:a16="http://schemas.microsoft.com/office/drawing/2014/main" id="{C1A58C34-95B1-4678-84B2-10DEEC9BD2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1392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8" name="Line 1050">
              <a:extLst>
                <a:ext uri="{FF2B5EF4-FFF2-40B4-BE49-F238E27FC236}">
                  <a16:creationId xmlns:a16="http://schemas.microsoft.com/office/drawing/2014/main" id="{3B989320-5AD3-4F81-B466-68402D1646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1632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9" name="Line 1051">
              <a:extLst>
                <a:ext uri="{FF2B5EF4-FFF2-40B4-BE49-F238E27FC236}">
                  <a16:creationId xmlns:a16="http://schemas.microsoft.com/office/drawing/2014/main" id="{94164E2B-B00A-44D8-85B6-DD97F28F17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776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0" name="Line 1052">
              <a:extLst>
                <a:ext uri="{FF2B5EF4-FFF2-40B4-BE49-F238E27FC236}">
                  <a16:creationId xmlns:a16="http://schemas.microsoft.com/office/drawing/2014/main" id="{19533041-3510-4E90-B629-250CBEDAA5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776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Text Box 1053">
              <a:extLst>
                <a:ext uri="{FF2B5EF4-FFF2-40B4-BE49-F238E27FC236}">
                  <a16:creationId xmlns:a16="http://schemas.microsoft.com/office/drawing/2014/main" id="{7C91092B-85E4-49EC-AC63-2DCFC14BF0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304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1 error</a:t>
              </a:r>
            </a:p>
          </p:txBody>
        </p:sp>
        <p:sp>
          <p:nvSpPr>
            <p:cNvPr id="59422" name="Text Box 1054">
              <a:extLst>
                <a:ext uri="{FF2B5EF4-FFF2-40B4-BE49-F238E27FC236}">
                  <a16:creationId xmlns:a16="http://schemas.microsoft.com/office/drawing/2014/main" id="{E681B6BE-0783-47DB-8420-20D8B6D68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313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3 errors</a:t>
              </a:r>
            </a:p>
          </p:txBody>
        </p:sp>
        <p:sp>
          <p:nvSpPr>
            <p:cNvPr id="59448" name="Rectangle 1080">
              <a:extLst>
                <a:ext uri="{FF2B5EF4-FFF2-40B4-BE49-F238E27FC236}">
                  <a16:creationId xmlns:a16="http://schemas.microsoft.com/office/drawing/2014/main" id="{904CDF05-8E3A-4F62-BB4A-B1E0C4785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0"/>
              <a:ext cx="51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325438" algn="l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22350" indent="-350838" algn="l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39850" indent="-315913" algn="l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681163" indent="-339725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1383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5955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0527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509963" indent="-339725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/>
              <a:r>
                <a:rPr lang="en-US" altLang="en-US" sz="2000"/>
                <a:t>Odd-number of channel errors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1314</TotalTime>
  <Words>1107</Words>
  <Application>Microsoft Office PowerPoint</Application>
  <PresentationFormat>On-screen Show (4:3)</PresentationFormat>
  <Paragraphs>276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Garamond</vt:lpstr>
      <vt:lpstr>Times New Roman</vt:lpstr>
      <vt:lpstr>Wingdings</vt:lpstr>
      <vt:lpstr>Edge</vt:lpstr>
      <vt:lpstr>Microsoft Excel Chart</vt:lpstr>
      <vt:lpstr>Microsoft Equation 3.0</vt:lpstr>
      <vt:lpstr>Bitmap Image</vt:lpstr>
      <vt:lpstr>Hierarchical Error Correction Codes over Multi-Bit Differential Signaling</vt:lpstr>
      <vt:lpstr>Goals</vt:lpstr>
      <vt:lpstr>The Off-Chip Signaling Problem</vt:lpstr>
      <vt:lpstr>Challenges for Off-chip Signaling</vt:lpstr>
      <vt:lpstr>Multi-Bit Differential Signaling (MBDS)</vt:lpstr>
      <vt:lpstr>nCm Coding</vt:lpstr>
      <vt:lpstr>Outline</vt:lpstr>
      <vt:lpstr>Sources of Channel Errors</vt:lpstr>
      <vt:lpstr>nCm Codes:  Natural Error Detection</vt:lpstr>
      <vt:lpstr>nCm Codes:  Extra Code Words</vt:lpstr>
      <vt:lpstr>Linear Block Codes</vt:lpstr>
      <vt:lpstr>Partitioning nCm Code Sets</vt:lpstr>
      <vt:lpstr>Partitioning Problem</vt:lpstr>
      <vt:lpstr>Partitioning Problem</vt:lpstr>
      <vt:lpstr>Encoding Hierarchical Block Codes</vt:lpstr>
      <vt:lpstr>Example Encoding</vt:lpstr>
      <vt:lpstr>Decoding HECC Codes</vt:lpstr>
      <vt:lpstr>Computing Code Rate for HECC</vt:lpstr>
      <vt:lpstr>Analysis of Checksum-Based Codes</vt:lpstr>
      <vt:lpstr>Analysis of Checksum-Based Codes</vt:lpstr>
      <vt:lpstr>Block Codes for Correcting Errors</vt:lpstr>
      <vt:lpstr>Analysis of Multiple Channel-Error Codes</vt:lpstr>
      <vt:lpstr>Future Work</vt:lpstr>
      <vt:lpstr>Acknowledgements</vt:lpstr>
    </vt:vector>
  </TitlesOfParts>
  <Company>University of Pittsburgh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Error Correction Codes over Multi-Bit Differential Signaling</dc:title>
  <dc:creator>Optics Group</dc:creator>
  <cp:lastModifiedBy>Jed Ostrom</cp:lastModifiedBy>
  <cp:revision>178</cp:revision>
  <dcterms:created xsi:type="dcterms:W3CDTF">2004-03-26T14:57:50Z</dcterms:created>
  <dcterms:modified xsi:type="dcterms:W3CDTF">2021-03-23T14:21:44Z</dcterms:modified>
</cp:coreProperties>
</file>