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53"/>
  </p:handoutMasterIdLst>
  <p:sldIdLst>
    <p:sldId id="256" r:id="rId2"/>
    <p:sldId id="313" r:id="rId3"/>
    <p:sldId id="314" r:id="rId4"/>
    <p:sldId id="318" r:id="rId5"/>
    <p:sldId id="276" r:id="rId6"/>
    <p:sldId id="257" r:id="rId7"/>
    <p:sldId id="258" r:id="rId8"/>
    <p:sldId id="259" r:id="rId9"/>
    <p:sldId id="278" r:id="rId10"/>
    <p:sldId id="316" r:id="rId11"/>
    <p:sldId id="280" r:id="rId12"/>
    <p:sldId id="321" r:id="rId13"/>
    <p:sldId id="322" r:id="rId14"/>
    <p:sldId id="300" r:id="rId15"/>
    <p:sldId id="281" r:id="rId16"/>
    <p:sldId id="294" r:id="rId17"/>
    <p:sldId id="317" r:id="rId18"/>
    <p:sldId id="323" r:id="rId19"/>
    <p:sldId id="305" r:id="rId20"/>
    <p:sldId id="263" r:id="rId21"/>
    <p:sldId id="267" r:id="rId22"/>
    <p:sldId id="269" r:id="rId23"/>
    <p:sldId id="304" r:id="rId24"/>
    <p:sldId id="270" r:id="rId25"/>
    <p:sldId id="268" r:id="rId26"/>
    <p:sldId id="284" r:id="rId27"/>
    <p:sldId id="265" r:id="rId28"/>
    <p:sldId id="266" r:id="rId29"/>
    <p:sldId id="295" r:id="rId30"/>
    <p:sldId id="296" r:id="rId31"/>
    <p:sldId id="297" r:id="rId32"/>
    <p:sldId id="298" r:id="rId33"/>
    <p:sldId id="306" r:id="rId34"/>
    <p:sldId id="271" r:id="rId35"/>
    <p:sldId id="273" r:id="rId36"/>
    <p:sldId id="272" r:id="rId37"/>
    <p:sldId id="303" r:id="rId38"/>
    <p:sldId id="315" r:id="rId39"/>
    <p:sldId id="319" r:id="rId40"/>
    <p:sldId id="293" r:id="rId41"/>
    <p:sldId id="286" r:id="rId42"/>
    <p:sldId id="285" r:id="rId43"/>
    <p:sldId id="279" r:id="rId44"/>
    <p:sldId id="287" r:id="rId45"/>
    <p:sldId id="288" r:id="rId46"/>
    <p:sldId id="289" r:id="rId47"/>
    <p:sldId id="320" r:id="rId48"/>
    <p:sldId id="274" r:id="rId49"/>
    <p:sldId id="301" r:id="rId50"/>
    <p:sldId id="302" r:id="rId51"/>
    <p:sldId id="277" r:id="rId5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 varScale="1">
        <p:scale>
          <a:sx n="99" d="100"/>
          <a:sy n="99" d="100"/>
        </p:scale>
        <p:origin x="9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DD6A6AA-9317-4AF0-B648-1F8342BD10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0295BC7-153C-4DA4-AE7C-2187EC4BE4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00AB1674-6380-4DA1-AB3E-DED45FA0A3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4B4FCBB0-7ABA-42B9-B739-280D6533DF8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12E9E6-FECC-4757-A418-AF50A8A19C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30C7CF-FDE3-4DF0-8774-E79D0B3B7C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D2BCD2A-F9DE-4C67-BD33-D44C86A1E0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9900E3E-AB56-49EA-9E4C-929476A1A0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7A47238-C36E-45A8-BB06-E171087590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C3B12D-799C-4271-884C-2195448B21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F5B113-C653-4C1E-B065-48F23BEFCC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D9AA1057-71AB-4766-B499-C28DB4653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F084E730-ED84-4998-ACDB-4889FFA8E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CB52-AC01-44E6-8EB6-3E206EA3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BB7FB-13D6-4921-92B0-C54517690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F0457-DC6D-433E-8532-49989EDF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8287E-C927-42A4-990C-80BC067F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55CD6-DB18-489C-A06A-0AE247A1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C6BDE-2116-4624-83A3-7E8C040C5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16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F710DF-0AB2-4FE8-AA72-7574D63D6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5D43E-6664-48FC-B946-F002C9FD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67279-5909-4D81-8E41-8B7DD5E0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282C7-3BA2-4910-946C-6C0C105C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70B7F-A6F6-41AC-9122-5435B46C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30318-35A7-41DE-AA7B-803D8AFDD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31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46A4-F205-4585-BCE2-11D00A31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7379A-7FDC-4C0B-887E-B546E23DB42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C3B7F-94E0-469C-8F19-45EC8AB9269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C4E8E0-9F7D-44AE-BBA3-3974F362870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E36C6-E3D5-474E-8C10-7253FAF6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A943B4-AF89-4A25-854F-B5E922C8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78EE9AB-0FDF-4DC8-9B42-53A4E4EA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6425DEE-6A47-4A70-BFE6-C2F89563D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13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1E31-1744-46D2-AE41-B3734CC8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6AC8C-D970-49AC-8E4E-55F947E9D9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8F305-C663-4BD4-B73E-37CDC1D10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3CAB2-6C5A-461A-AB11-AEF9D687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2B10F-0654-4383-BC0D-E23EEA7C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B596C-F716-421C-8A20-B2348153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11AE452-D99E-48DC-8E98-29E37667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115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3F3C8-FD09-4142-B071-8744C40E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85B4-73BA-4F14-851C-AF7A96242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9AD71-C215-445A-9930-FFAA07C4E87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2275E7-C4FE-495A-AA07-A78F7FAB73A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E095DF-D013-485D-B13B-AC28FD21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A30B39F-5D23-4BC5-B757-8508B127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A9CA1AC-4339-47CA-A6A8-16F796AB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AFE127-53C0-409E-A1ED-EE3EC44D1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4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254E-F9D3-4918-9951-FB9BA166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5F3B-17BD-4940-96AE-7F2E3D44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C0A6-27DE-4A53-85D2-78A951B9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21451-0763-44EC-BAFD-7094983E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57D5-D209-4E88-A94B-EAA10054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2501B-69CF-4C09-9204-788F7715C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5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F80C-EAC5-4C2E-9AC2-72114F14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B8A95-8E4B-438C-8ED0-B3C5B0F61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A845-7F1A-4651-A5B1-D0E76C82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1A17-A991-454F-972F-051A2D18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3ACB7-16DD-4E26-91DB-8905585B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E1E33-E1F7-40DA-B54C-0B82525B8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4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788B-10B3-43D7-B81D-6B8D294B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4E45D-DEFD-4989-AA06-A4C0728B7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31191-7837-4411-A262-32AC063CD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36B3D-3039-484A-BD1F-91BA21D2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1FA12-999E-41BB-A376-952938D6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E41BA-DA72-4832-86DF-6324C807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86FDC-BE56-4034-9204-615A9DD02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86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60E7-CED9-47B5-9308-0ABCCD4A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C0C6D-D466-4AD9-A603-6306E1A85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CE932-A991-4146-88AB-7DC8B7079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FA0B9-0343-4C2F-BBB2-DCBC37FE1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A9E54-E510-4968-A46E-D25C13A8B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471A7-798A-4666-A7C0-3221BA5F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F4139-F2A6-4E43-A004-720E5F3D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52FEC-4B59-47D9-BC26-A389347B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EF45-2078-46A6-9223-57012D9EC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41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350E-B0F0-433D-A528-999F04C8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20F88-7A22-4EF1-9DFA-16C842EE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E81F6-9437-43BE-8CD8-2B1C08DD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DFBAC-E2B5-4436-8B11-94C0A673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80C2-90CD-4CB3-922F-B04503305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6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1BD124-2A84-460A-A5CD-4329824B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E52E7-A52F-4DF2-B8C4-A04ABCC5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540F4-BDC3-49CB-8774-D411AFE8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0227B-67B5-49D4-B0B8-EA636A475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96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BDBA-EBA0-4564-B0E4-CA77A0AC4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A2C18-7A56-4298-AD42-F6089606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4668-CE06-491C-8281-62E5989E4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6A96-559A-4383-BD1D-F36F0F7E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16829-0649-4539-857B-260D81C6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C3C25-7FD6-49FF-BF94-013D30E1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E48C6-4F1B-4064-854A-938C90EF2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03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F0994-E0F3-41EF-8404-8FA4F4DE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75E78-7D89-4D4C-A3B2-46CBEA3E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BC06A-F134-40C0-A81E-60A4DEAFB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7EEB9-0B65-44D3-81E3-02A253BB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C49AE-7EF1-40CE-9DF3-79F2465D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B9ABE-A3DE-4542-9F76-AD5E0EF7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F78DF-7D5F-48A8-B73E-ACA04EF2E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07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AB231-F994-4A85-B90E-0458C559F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CDFCAE5-D3F5-4EF5-AF96-B5C5C97AB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F4F5A62-1C1F-4896-820A-A725A6BD02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118FA0E-A5D6-4028-AF57-F4258AADE7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3B8078F-60FF-4478-AAE4-8AF57311C8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07708F7-6A18-46D6-9427-D3E815F06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C848B521-B6B7-41CF-B300-3E4E69DD6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0E0CF638-4B6A-406B-A413-E0EF4D17F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2.png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oleObject" Target="../embeddings/oleObject39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40.bin"/><Relationship Id="rId7" Type="http://schemas.openxmlformats.org/officeDocument/2006/relationships/image" Target="../media/image4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2.png"/><Relationship Id="rId4" Type="http://schemas.openxmlformats.org/officeDocument/2006/relationships/oleObject" Target="../embeddings/oleObject44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C40790-8EEC-4ADB-BB52-2AFADF857C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400"/>
              <a:t>Lightweight Hierarchical Error Control Codes for Multi-Bit Differential Channels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E9DC5D1-47F0-423D-8203-3E13FD6CA5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Jason D. Bakos</a:t>
            </a:r>
          </a:p>
          <a:p>
            <a:endParaRPr lang="en-US" altLang="en-US"/>
          </a:p>
          <a:p>
            <a:r>
              <a:rPr lang="en-US" altLang="en-US"/>
              <a:t>Ph.D. Proposal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AAB553EA-5C4C-4FB2-BCFD-C1E32753D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Properties of nCm Code Sets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71F5FF38-CD19-47B3-BAE9-8D853799B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Inherent error detecting ability</a:t>
            </a:r>
          </a:p>
          <a:p>
            <a:pPr lvl="1"/>
            <a:r>
              <a:rPr lang="en-US" altLang="en-US"/>
              <a:t>Receivers can detect invalid code words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Extra code words</a:t>
            </a:r>
          </a:p>
          <a:p>
            <a:pPr lvl="1"/>
            <a:r>
              <a:rPr lang="en-US" altLang="en-US"/>
              <a:t>For mapping code words to binary values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07BCDF8B-3C30-44B5-BB25-C6F9B0447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nCm Codes:  Inherent Error Detection</a:t>
            </a:r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346B15A9-B21A-4B1D-85A6-A111BDA48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altLang="en-US" sz="2200"/>
              <a:t>Most types of bit errors result in invalid code words</a:t>
            </a:r>
          </a:p>
          <a:p>
            <a:r>
              <a:rPr lang="en-US" altLang="en-US" sz="2200"/>
              <a:t>Word is invalid if unequal number of 1 and 0 bits are flipped</a:t>
            </a:r>
          </a:p>
        </p:txBody>
      </p:sp>
      <p:grpSp>
        <p:nvGrpSpPr>
          <p:cNvPr id="59449" name="Group 1081">
            <a:extLst>
              <a:ext uri="{FF2B5EF4-FFF2-40B4-BE49-F238E27FC236}">
                <a16:creationId xmlns:a16="http://schemas.microsoft.com/office/drawing/2014/main" id="{9AA46AC4-5F2A-4DBF-9D1B-77C8010EC40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05000"/>
            <a:ext cx="8229600" cy="2514600"/>
            <a:chOff x="288" y="960"/>
            <a:chExt cx="5184" cy="1584"/>
          </a:xfrm>
        </p:grpSpPr>
        <p:sp>
          <p:nvSpPr>
            <p:cNvPr id="59396" name="Text Box 1028">
              <a:extLst>
                <a:ext uri="{FF2B5EF4-FFF2-40B4-BE49-F238E27FC236}">
                  <a16:creationId xmlns:a16="http://schemas.microsoft.com/office/drawing/2014/main" id="{76333288-07CE-46FA-9D03-9CBF9E44F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41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0011</a:t>
              </a:r>
            </a:p>
          </p:txBody>
        </p:sp>
        <p:sp>
          <p:nvSpPr>
            <p:cNvPr id="59397" name="Text Box 1029">
              <a:extLst>
                <a:ext uri="{FF2B5EF4-FFF2-40B4-BE49-F238E27FC236}">
                  <a16:creationId xmlns:a16="http://schemas.microsoft.com/office/drawing/2014/main" id="{4749C2DE-9561-4B82-94E6-981735E65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24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011</a:t>
              </a:r>
            </a:p>
          </p:txBody>
        </p:sp>
        <p:sp>
          <p:nvSpPr>
            <p:cNvPr id="59398" name="Text Box 1030">
              <a:extLst>
                <a:ext uri="{FF2B5EF4-FFF2-40B4-BE49-F238E27FC236}">
                  <a16:creationId xmlns:a16="http://schemas.microsoft.com/office/drawing/2014/main" id="{F369F9EA-CEC2-4EAA-958C-1A31FBC8E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45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11</a:t>
              </a:r>
            </a:p>
          </p:txBody>
        </p:sp>
        <p:sp>
          <p:nvSpPr>
            <p:cNvPr id="59399" name="Text Box 1031">
              <a:extLst>
                <a:ext uri="{FF2B5EF4-FFF2-40B4-BE49-F238E27FC236}">
                  <a16:creationId xmlns:a16="http://schemas.microsoft.com/office/drawing/2014/main" id="{D85E1048-F0EC-44A8-8426-529CC3E30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833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  <a:r>
                <a:rPr lang="en-US" altLang="en-US"/>
                <a:t>1</a:t>
              </a:r>
            </a:p>
          </p:txBody>
        </p:sp>
        <p:sp>
          <p:nvSpPr>
            <p:cNvPr id="59400" name="Text Box 1032">
              <a:extLst>
                <a:ext uri="{FF2B5EF4-FFF2-40B4-BE49-F238E27FC236}">
                  <a16:creationId xmlns:a16="http://schemas.microsoft.com/office/drawing/2014/main" id="{8EBA9EEB-F8B9-4579-ACFB-62525976A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11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01" name="Text Box 1033">
              <a:extLst>
                <a:ext uri="{FF2B5EF4-FFF2-40B4-BE49-F238E27FC236}">
                  <a16:creationId xmlns:a16="http://schemas.microsoft.com/office/drawing/2014/main" id="{B764A40D-965B-4E3F-8A20-8239190C9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4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110</a:t>
              </a:r>
              <a:r>
                <a:rPr lang="en-US" altLang="en-US"/>
                <a:t>1</a:t>
              </a:r>
            </a:p>
          </p:txBody>
        </p:sp>
        <p:sp>
          <p:nvSpPr>
            <p:cNvPr id="59402" name="Text Box 1034">
              <a:extLst>
                <a:ext uri="{FF2B5EF4-FFF2-40B4-BE49-F238E27FC236}">
                  <a16:creationId xmlns:a16="http://schemas.microsoft.com/office/drawing/2014/main" id="{9F8CCF59-448A-469C-927A-FB5EE64EB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545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11</a:t>
              </a:r>
              <a:r>
                <a:rPr lang="en-US" altLang="en-US"/>
                <a:t>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03" name="Text Box 1035">
              <a:extLst>
                <a:ext uri="{FF2B5EF4-FFF2-40B4-BE49-F238E27FC236}">
                  <a16:creationId xmlns:a16="http://schemas.microsoft.com/office/drawing/2014/main" id="{6896A514-50A7-48FB-939B-6775A4562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33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59404" name="Text Box 1036">
              <a:extLst>
                <a:ext uri="{FF2B5EF4-FFF2-40B4-BE49-F238E27FC236}">
                  <a16:creationId xmlns:a16="http://schemas.microsoft.com/office/drawing/2014/main" id="{917DA367-B570-41AB-8E30-08AF710F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11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59405" name="Oval 1037">
              <a:extLst>
                <a:ext uri="{FF2B5EF4-FFF2-40B4-BE49-F238E27FC236}">
                  <a16:creationId xmlns:a16="http://schemas.microsoft.com/office/drawing/2014/main" id="{6AAF0F74-0639-4196-B6A4-DFBD8B637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200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6" name="Oval 1038">
              <a:extLst>
                <a:ext uri="{FF2B5EF4-FFF2-40B4-BE49-F238E27FC236}">
                  <a16:creationId xmlns:a16="http://schemas.microsoft.com/office/drawing/2014/main" id="{13585406-D548-4057-9ABE-B47D94209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488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Oval 1039">
              <a:extLst>
                <a:ext uri="{FF2B5EF4-FFF2-40B4-BE49-F238E27FC236}">
                  <a16:creationId xmlns:a16="http://schemas.microsoft.com/office/drawing/2014/main" id="{621F9170-D9F6-46B7-A363-A9C80810F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76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Oval 1040">
              <a:extLst>
                <a:ext uri="{FF2B5EF4-FFF2-40B4-BE49-F238E27FC236}">
                  <a16:creationId xmlns:a16="http://schemas.microsoft.com/office/drawing/2014/main" id="{9AC4FFD1-125B-46AC-964A-598D9D54A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064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Oval 1041">
              <a:extLst>
                <a:ext uri="{FF2B5EF4-FFF2-40B4-BE49-F238E27FC236}">
                  <a16:creationId xmlns:a16="http://schemas.microsoft.com/office/drawing/2014/main" id="{F6F47DA8-7884-473E-9000-D6833F30E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200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Oval 1042">
              <a:extLst>
                <a:ext uri="{FF2B5EF4-FFF2-40B4-BE49-F238E27FC236}">
                  <a16:creationId xmlns:a16="http://schemas.microsoft.com/office/drawing/2014/main" id="{7E61F8FB-B6F9-4FE7-A63D-8169DC801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Oval 1043">
              <a:extLst>
                <a:ext uri="{FF2B5EF4-FFF2-40B4-BE49-F238E27FC236}">
                  <a16:creationId xmlns:a16="http://schemas.microsoft.com/office/drawing/2014/main" id="{90B28AE3-B642-4DDB-A079-3B86859D3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776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Oval 1044">
              <a:extLst>
                <a:ext uri="{FF2B5EF4-FFF2-40B4-BE49-F238E27FC236}">
                  <a16:creationId xmlns:a16="http://schemas.microsoft.com/office/drawing/2014/main" id="{6B9BADD7-D5FF-4399-A5C4-5BEC26552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064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Line 1045">
              <a:extLst>
                <a:ext uri="{FF2B5EF4-FFF2-40B4-BE49-F238E27FC236}">
                  <a16:creationId xmlns:a16="http://schemas.microsoft.com/office/drawing/2014/main" id="{AE1AD673-BDC9-4928-A2B7-F38251F026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144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Line 1046">
              <a:extLst>
                <a:ext uri="{FF2B5EF4-FFF2-40B4-BE49-F238E27FC236}">
                  <a16:creationId xmlns:a16="http://schemas.microsoft.com/office/drawing/2014/main" id="{11AAB0A3-3CCD-48B2-9CAF-8BFB39D30A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1680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Line 1047">
              <a:extLst>
                <a:ext uri="{FF2B5EF4-FFF2-40B4-BE49-F238E27FC236}">
                  <a16:creationId xmlns:a16="http://schemas.microsoft.com/office/drawing/2014/main" id="{9C8B69FF-8D6A-4121-AEEA-15443AF062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776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6" name="Line 1048">
              <a:extLst>
                <a:ext uri="{FF2B5EF4-FFF2-40B4-BE49-F238E27FC236}">
                  <a16:creationId xmlns:a16="http://schemas.microsoft.com/office/drawing/2014/main" id="{3CB8794C-C089-4E0E-B9ED-929E3C8C21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77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1049">
              <a:extLst>
                <a:ext uri="{FF2B5EF4-FFF2-40B4-BE49-F238E27FC236}">
                  <a16:creationId xmlns:a16="http://schemas.microsoft.com/office/drawing/2014/main" id="{68677EA8-9267-42FA-8188-3571AE8D7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39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1050">
              <a:extLst>
                <a:ext uri="{FF2B5EF4-FFF2-40B4-BE49-F238E27FC236}">
                  <a16:creationId xmlns:a16="http://schemas.microsoft.com/office/drawing/2014/main" id="{19561DD9-C61D-4849-B7E4-705DE2AE3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632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1051">
              <a:extLst>
                <a:ext uri="{FF2B5EF4-FFF2-40B4-BE49-F238E27FC236}">
                  <a16:creationId xmlns:a16="http://schemas.microsoft.com/office/drawing/2014/main" id="{B654EFDB-6948-46CF-85E6-9E47809EF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7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1052">
              <a:extLst>
                <a:ext uri="{FF2B5EF4-FFF2-40B4-BE49-F238E27FC236}">
                  <a16:creationId xmlns:a16="http://schemas.microsoft.com/office/drawing/2014/main" id="{6C2DDA77-E796-4FA5-8366-276E615360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76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Text Box 1053">
              <a:extLst>
                <a:ext uri="{FF2B5EF4-FFF2-40B4-BE49-F238E27FC236}">
                  <a16:creationId xmlns:a16="http://schemas.microsoft.com/office/drawing/2014/main" id="{BFBA943F-7CE9-45ED-B4F9-4999C1DFD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304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 error</a:t>
              </a:r>
            </a:p>
          </p:txBody>
        </p:sp>
        <p:sp>
          <p:nvSpPr>
            <p:cNvPr id="59422" name="Text Box 1054">
              <a:extLst>
                <a:ext uri="{FF2B5EF4-FFF2-40B4-BE49-F238E27FC236}">
                  <a16:creationId xmlns:a16="http://schemas.microsoft.com/office/drawing/2014/main" id="{193849E3-471D-46CB-8119-908E53D65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313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3 errors</a:t>
              </a:r>
            </a:p>
          </p:txBody>
        </p:sp>
        <p:sp>
          <p:nvSpPr>
            <p:cNvPr id="59448" name="Rectangle 1080">
              <a:extLst>
                <a:ext uri="{FF2B5EF4-FFF2-40B4-BE49-F238E27FC236}">
                  <a16:creationId xmlns:a16="http://schemas.microsoft.com/office/drawing/2014/main" id="{A8F84942-35BE-4433-BE04-242A6DDC4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51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/>
              <a:r>
                <a:rPr lang="en-US" altLang="en-US" sz="2000"/>
                <a:t>Odd-number of bit errors</a:t>
              </a:r>
            </a:p>
          </p:txBody>
        </p:sp>
      </p:grpSp>
      <p:grpSp>
        <p:nvGrpSpPr>
          <p:cNvPr id="59453" name="Group 1085">
            <a:extLst>
              <a:ext uri="{FF2B5EF4-FFF2-40B4-BE49-F238E27FC236}">
                <a16:creationId xmlns:a16="http://schemas.microsoft.com/office/drawing/2014/main" id="{3637520A-D9EF-4EE3-9A53-C69E24D44B6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572000"/>
            <a:ext cx="8229600" cy="1447800"/>
            <a:chOff x="288" y="2688"/>
            <a:chExt cx="5184" cy="912"/>
          </a:xfrm>
        </p:grpSpPr>
        <p:sp>
          <p:nvSpPr>
            <p:cNvPr id="59423" name="Rectangle 1055">
              <a:extLst>
                <a:ext uri="{FF2B5EF4-FFF2-40B4-BE49-F238E27FC236}">
                  <a16:creationId xmlns:a16="http://schemas.microsoft.com/office/drawing/2014/main" id="{F589A8D5-05B2-47E2-B3EA-79AC55812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688"/>
              <a:ext cx="51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/>
              <a:r>
                <a:rPr lang="en-US" altLang="en-US" sz="2000"/>
                <a:t>Even-number of bit errors</a:t>
              </a:r>
            </a:p>
          </p:txBody>
        </p:sp>
        <p:sp>
          <p:nvSpPr>
            <p:cNvPr id="59424" name="Text Box 1056">
              <a:extLst>
                <a:ext uri="{FF2B5EF4-FFF2-40B4-BE49-F238E27FC236}">
                  <a16:creationId xmlns:a16="http://schemas.microsoft.com/office/drawing/2014/main" id="{2F2C372E-804D-40C6-AC37-0B61FDD64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37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0011</a:t>
              </a:r>
            </a:p>
          </p:txBody>
        </p:sp>
        <p:sp>
          <p:nvSpPr>
            <p:cNvPr id="59425" name="Text Box 1057">
              <a:extLst>
                <a:ext uri="{FF2B5EF4-FFF2-40B4-BE49-F238E27FC236}">
                  <a16:creationId xmlns:a16="http://schemas.microsoft.com/office/drawing/2014/main" id="{C45894D3-C6DD-431F-ACB4-C05114CAA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36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11</a:t>
              </a:r>
              <a:r>
                <a:rPr lang="en-US" altLang="en-US"/>
                <a:t>11</a:t>
              </a:r>
            </a:p>
          </p:txBody>
        </p:sp>
        <p:sp>
          <p:nvSpPr>
            <p:cNvPr id="59427" name="Text Box 1059">
              <a:extLst>
                <a:ext uri="{FF2B5EF4-FFF2-40B4-BE49-F238E27FC236}">
                  <a16:creationId xmlns:a16="http://schemas.microsoft.com/office/drawing/2014/main" id="{C73F28B9-A4B3-457C-8FD7-DCF9146BDF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36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  <a:r>
                <a:rPr lang="en-US" altLang="en-US"/>
                <a:t>1</a:t>
              </a:r>
            </a:p>
          </p:txBody>
        </p:sp>
        <p:sp>
          <p:nvSpPr>
            <p:cNvPr id="59428" name="Text Box 1060">
              <a:extLst>
                <a:ext uri="{FF2B5EF4-FFF2-40B4-BE49-F238E27FC236}">
                  <a16:creationId xmlns:a16="http://schemas.microsoft.com/office/drawing/2014/main" id="{F00474AB-AEAD-4ECE-8A9F-6D7DE1708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  <a:r>
                <a:rPr lang="en-US" altLang="en-US"/>
                <a:t>1</a:t>
              </a:r>
            </a:p>
          </p:txBody>
        </p:sp>
        <p:sp>
          <p:nvSpPr>
            <p:cNvPr id="59429" name="Text Box 1061">
              <a:extLst>
                <a:ext uri="{FF2B5EF4-FFF2-40B4-BE49-F238E27FC236}">
                  <a16:creationId xmlns:a16="http://schemas.microsoft.com/office/drawing/2014/main" id="{FF575976-D1A9-4516-817D-8346BA5A8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31" name="Text Box 1063">
              <a:extLst>
                <a:ext uri="{FF2B5EF4-FFF2-40B4-BE49-F238E27FC236}">
                  <a16:creationId xmlns:a16="http://schemas.microsoft.com/office/drawing/2014/main" id="{0C0D0913-46B7-471D-B4BB-A1D5525E4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10</a:t>
              </a:r>
              <a:r>
                <a:rPr lang="en-US" altLang="en-US"/>
                <a:t>1</a:t>
              </a:r>
            </a:p>
          </p:txBody>
        </p:sp>
        <p:sp>
          <p:nvSpPr>
            <p:cNvPr id="59432" name="Text Box 1064">
              <a:extLst>
                <a:ext uri="{FF2B5EF4-FFF2-40B4-BE49-F238E27FC236}">
                  <a16:creationId xmlns:a16="http://schemas.microsoft.com/office/drawing/2014/main" id="{90B264A2-ADD7-4BDB-9531-003A23EB0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33" name="Text Box 1065">
              <a:extLst>
                <a:ext uri="{FF2B5EF4-FFF2-40B4-BE49-F238E27FC236}">
                  <a16:creationId xmlns:a16="http://schemas.microsoft.com/office/drawing/2014/main" id="{79705DC1-1993-4352-88A8-6A6FE18C1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</a:t>
              </a:r>
              <a:r>
                <a:rPr lang="en-US" altLang="en-US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59434" name="Oval 1066">
              <a:extLst>
                <a:ext uri="{FF2B5EF4-FFF2-40B4-BE49-F238E27FC236}">
                  <a16:creationId xmlns:a16="http://schemas.microsoft.com/office/drawing/2014/main" id="{7CA50C1A-9030-4738-B601-943880EAC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360"/>
              <a:ext cx="480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5" name="Oval 1067">
              <a:extLst>
                <a:ext uri="{FF2B5EF4-FFF2-40B4-BE49-F238E27FC236}">
                  <a16:creationId xmlns:a16="http://schemas.microsoft.com/office/drawing/2014/main" id="{3995D289-F341-4D8A-8607-61548EA65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" y="3360"/>
              <a:ext cx="480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Oval 1069">
              <a:extLst>
                <a:ext uri="{FF2B5EF4-FFF2-40B4-BE49-F238E27FC236}">
                  <a16:creationId xmlns:a16="http://schemas.microsoft.com/office/drawing/2014/main" id="{21871A4D-83C3-4B6A-BEDA-FF2BD9B9B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Oval 1070">
              <a:extLst>
                <a:ext uri="{FF2B5EF4-FFF2-40B4-BE49-F238E27FC236}">
                  <a16:creationId xmlns:a16="http://schemas.microsoft.com/office/drawing/2014/main" id="{B5ACF4A8-415D-4CF9-904E-439AA317A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Oval 1071">
              <a:extLst>
                <a:ext uri="{FF2B5EF4-FFF2-40B4-BE49-F238E27FC236}">
                  <a16:creationId xmlns:a16="http://schemas.microsoft.com/office/drawing/2014/main" id="{916A28B5-C635-4B3D-B31A-E0494A5A2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Oval 1072">
              <a:extLst>
                <a:ext uri="{FF2B5EF4-FFF2-40B4-BE49-F238E27FC236}">
                  <a16:creationId xmlns:a16="http://schemas.microsoft.com/office/drawing/2014/main" id="{FE0FD414-9101-4ADB-A4FF-704ACD4CB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Line 1073">
              <a:extLst>
                <a:ext uri="{FF2B5EF4-FFF2-40B4-BE49-F238E27FC236}">
                  <a16:creationId xmlns:a16="http://schemas.microsoft.com/office/drawing/2014/main" id="{76BE2BE7-118B-49B9-8A2C-0895BE37C2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3072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2" name="Line 1074">
              <a:extLst>
                <a:ext uri="{FF2B5EF4-FFF2-40B4-BE49-F238E27FC236}">
                  <a16:creationId xmlns:a16="http://schemas.microsoft.com/office/drawing/2014/main" id="{36A7C6E0-F737-42DC-BA82-D6C6CB525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12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3" name="Line 1075">
              <a:extLst>
                <a:ext uri="{FF2B5EF4-FFF2-40B4-BE49-F238E27FC236}">
                  <a16:creationId xmlns:a16="http://schemas.microsoft.com/office/drawing/2014/main" id="{5788F38B-0691-420B-96D7-16E9678FE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3168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4" name="Line 1076">
              <a:extLst>
                <a:ext uri="{FF2B5EF4-FFF2-40B4-BE49-F238E27FC236}">
                  <a16:creationId xmlns:a16="http://schemas.microsoft.com/office/drawing/2014/main" id="{6C5286F2-1CF1-41AE-90C9-09F3F2D1B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1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5" name="Line 1077">
              <a:extLst>
                <a:ext uri="{FF2B5EF4-FFF2-40B4-BE49-F238E27FC236}">
                  <a16:creationId xmlns:a16="http://schemas.microsoft.com/office/drawing/2014/main" id="{D60AC3E1-F0AF-4E65-AA7A-583363252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12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6" name="Line 1078">
              <a:extLst>
                <a:ext uri="{FF2B5EF4-FFF2-40B4-BE49-F238E27FC236}">
                  <a16:creationId xmlns:a16="http://schemas.microsoft.com/office/drawing/2014/main" id="{0A98C8D4-E04A-4801-8DF9-323D08701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072"/>
              <a:ext cx="10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2" name="Text Box 1084">
              <a:extLst>
                <a:ext uri="{FF2B5EF4-FFF2-40B4-BE49-F238E27FC236}">
                  <a16:creationId xmlns:a16="http://schemas.microsoft.com/office/drawing/2014/main" id="{72A62E1C-68D9-4BDB-8F43-088FDA9C8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36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 errors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91" name="Group 11">
            <a:extLst>
              <a:ext uri="{FF2B5EF4-FFF2-40B4-BE49-F238E27FC236}">
                <a16:creationId xmlns:a16="http://schemas.microsoft.com/office/drawing/2014/main" id="{9BF5E616-2B73-4515-A5D0-99CC75E2DBD8}"/>
              </a:ext>
            </a:extLst>
          </p:cNvPr>
          <p:cNvGrpSpPr>
            <a:grpSpLocks/>
          </p:cNvGrpSpPr>
          <p:nvPr/>
        </p:nvGrpSpPr>
        <p:grpSpPr bwMode="auto">
          <a:xfrm>
            <a:off x="6184900" y="2641600"/>
            <a:ext cx="1663700" cy="457200"/>
            <a:chOff x="4328" y="1472"/>
            <a:chExt cx="1048" cy="288"/>
          </a:xfrm>
        </p:grpSpPr>
        <p:sp>
          <p:nvSpPr>
            <p:cNvPr id="148490" name="Oval 10">
              <a:extLst>
                <a:ext uri="{FF2B5EF4-FFF2-40B4-BE49-F238E27FC236}">
                  <a16:creationId xmlns:a16="http://schemas.microsoft.com/office/drawing/2014/main" id="{F1ED123A-EFD2-4FB1-9120-61AC0D2BC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1472"/>
              <a:ext cx="288" cy="28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489" name="Oval 9">
              <a:extLst>
                <a:ext uri="{FF2B5EF4-FFF2-40B4-BE49-F238E27FC236}">
                  <a16:creationId xmlns:a16="http://schemas.microsoft.com/office/drawing/2014/main" id="{C5CC146C-3806-4117-BF3E-58355E950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1472"/>
              <a:ext cx="288" cy="28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F3EF76A1-B770-46D7-A59D-E5BDFCA3C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nCm Codes:  Even Number of Bit Errors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371D461C-1794-46F3-86E5-0E39B79E3F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724400" cy="762000"/>
          </a:xfrm>
        </p:spPr>
        <p:txBody>
          <a:bodyPr/>
          <a:lstStyle/>
          <a:p>
            <a:r>
              <a:rPr lang="en-US" altLang="en-US" sz="1800"/>
              <a:t>What is the probability of detecting an even number of bit errors?</a:t>
            </a:r>
          </a:p>
        </p:txBody>
      </p:sp>
      <p:graphicFrame>
        <p:nvGraphicFramePr>
          <p:cNvPr id="148487" name="Object 7">
            <a:extLst>
              <a:ext uri="{FF2B5EF4-FFF2-40B4-BE49-F238E27FC236}">
                <a16:creationId xmlns:a16="http://schemas.microsoft.com/office/drawing/2014/main" id="{C62E4E8C-1D27-4C0A-9D00-0F7EDC636A8C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2667000"/>
          <a:ext cx="3327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215640" progId="Equation.3">
                  <p:embed/>
                </p:oleObj>
              </mc:Choice>
              <mc:Fallback>
                <p:oleObj name="Equation" r:id="rId2" imgW="17017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67000"/>
                        <a:ext cx="33274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4" name="Rectangle 4">
            <a:extLst>
              <a:ext uri="{FF2B5EF4-FFF2-40B4-BE49-F238E27FC236}">
                <a16:creationId xmlns:a16="http://schemas.microsoft.com/office/drawing/2014/main" id="{CB5F585C-D018-42CB-B4E0-48F4AFE85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Assume </a:t>
            </a:r>
            <a:r>
              <a:rPr lang="en-US" altLang="en-US" sz="1800" i="1"/>
              <a:t>q </a:t>
            </a:r>
            <a:r>
              <a:rPr lang="en-US" altLang="en-US" sz="1800"/>
              <a:t>errors (</a:t>
            </a:r>
            <a:r>
              <a:rPr lang="en-US" altLang="en-US" sz="1800" i="1"/>
              <a:t>q</a:t>
            </a:r>
            <a:r>
              <a:rPr lang="en-US" altLang="en-US" sz="1800"/>
              <a:t> is even)</a:t>
            </a:r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549B387D-5978-4583-BDB2-32FFC836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2895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Create </a:t>
            </a:r>
            <a:r>
              <a:rPr lang="en-US" altLang="en-US" sz="1800" i="1"/>
              <a:t>error vector </a:t>
            </a:r>
            <a:r>
              <a:rPr lang="en-US" altLang="en-US" sz="1800"/>
              <a:t>that indicates which bits are flipped</a:t>
            </a: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0697A92C-0718-4966-AA76-45CF0C0E6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371600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Example:</a:t>
            </a:r>
          </a:p>
          <a:p>
            <a:pPr lvl="1"/>
            <a:r>
              <a:rPr lang="en-US" altLang="en-US" sz="1600"/>
              <a:t>6c3</a:t>
            </a:r>
          </a:p>
          <a:p>
            <a:pPr lvl="1"/>
            <a:r>
              <a:rPr lang="en-US" altLang="en-US" sz="1600"/>
              <a:t>2 errors</a:t>
            </a:r>
          </a:p>
        </p:txBody>
      </p:sp>
      <p:grpSp>
        <p:nvGrpSpPr>
          <p:cNvPr id="148496" name="Group 16">
            <a:extLst>
              <a:ext uri="{FF2B5EF4-FFF2-40B4-BE49-F238E27FC236}">
                <a16:creationId xmlns:a16="http://schemas.microsoft.com/office/drawing/2014/main" id="{CF1EA38F-E68A-4576-B254-983E9179AC3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3124200"/>
            <a:ext cx="1524000" cy="946150"/>
            <a:chOff x="4368" y="1776"/>
            <a:chExt cx="960" cy="596"/>
          </a:xfrm>
        </p:grpSpPr>
        <p:sp>
          <p:nvSpPr>
            <p:cNvPr id="148492" name="Text Box 12">
              <a:extLst>
                <a:ext uri="{FF2B5EF4-FFF2-40B4-BE49-F238E27FC236}">
                  <a16:creationId xmlns:a16="http://schemas.microsoft.com/office/drawing/2014/main" id="{12B64C7B-FD29-425F-86CD-C74988665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968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bits flipped in code word</a:t>
              </a:r>
            </a:p>
          </p:txBody>
        </p:sp>
        <p:sp>
          <p:nvSpPr>
            <p:cNvPr id="148493" name="Line 13">
              <a:extLst>
                <a:ext uri="{FF2B5EF4-FFF2-40B4-BE49-F238E27FC236}">
                  <a16:creationId xmlns:a16="http://schemas.microsoft.com/office/drawing/2014/main" id="{5FA8BB6D-0C13-4E54-B765-65F918696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12" y="17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95" name="Line 15">
              <a:extLst>
                <a:ext uri="{FF2B5EF4-FFF2-40B4-BE49-F238E27FC236}">
                  <a16:creationId xmlns:a16="http://schemas.microsoft.com/office/drawing/2014/main" id="{760AC5F0-FCDE-4D9F-9A75-52876C9882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17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8505" name="Group 25">
            <a:extLst>
              <a:ext uri="{FF2B5EF4-FFF2-40B4-BE49-F238E27FC236}">
                <a16:creationId xmlns:a16="http://schemas.microsoft.com/office/drawing/2014/main" id="{C3639066-4E92-4DD4-B096-AFFF0A347D2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341813"/>
            <a:ext cx="4267200" cy="1373187"/>
            <a:chOff x="336" y="2361"/>
            <a:chExt cx="2688" cy="865"/>
          </a:xfrm>
        </p:grpSpPr>
        <p:graphicFrame>
          <p:nvGraphicFramePr>
            <p:cNvPr id="148497" name="Object 17">
              <a:extLst>
                <a:ext uri="{FF2B5EF4-FFF2-40B4-BE49-F238E27FC236}">
                  <a16:creationId xmlns:a16="http://schemas.microsoft.com/office/drawing/2014/main" id="{7271B194-8387-4243-A3A3-CBFF27F141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" y="2400"/>
            <a:ext cx="1593" cy="8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71600" imgH="711000" progId="Equation.3">
                    <p:embed/>
                  </p:oleObj>
                </mc:Choice>
                <mc:Fallback>
                  <p:oleObj name="Equation" r:id="rId4" imgW="1371600" imgH="7110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400"/>
                          <a:ext cx="1593" cy="8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499" name="Text Box 19">
              <a:extLst>
                <a:ext uri="{FF2B5EF4-FFF2-40B4-BE49-F238E27FC236}">
                  <a16:creationId xmlns:a16="http://schemas.microsoft.com/office/drawing/2014/main" id="{B436343B-DAE5-4FC9-8893-520298E24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61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6c3 code word</a:t>
              </a:r>
            </a:p>
          </p:txBody>
        </p:sp>
        <p:sp>
          <p:nvSpPr>
            <p:cNvPr id="148500" name="Text Box 20">
              <a:extLst>
                <a:ext uri="{FF2B5EF4-FFF2-40B4-BE49-F238E27FC236}">
                  <a16:creationId xmlns:a16="http://schemas.microsoft.com/office/drawing/2014/main" id="{23D0A368-CBC0-48AC-914E-B747BAAE9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64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error vector</a:t>
              </a:r>
            </a:p>
          </p:txBody>
        </p:sp>
        <p:sp>
          <p:nvSpPr>
            <p:cNvPr id="148501" name="Text Box 21">
              <a:extLst>
                <a:ext uri="{FF2B5EF4-FFF2-40B4-BE49-F238E27FC236}">
                  <a16:creationId xmlns:a16="http://schemas.microsoft.com/office/drawing/2014/main" id="{C912E978-26E8-4E52-902C-C7B991428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928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result</a:t>
              </a:r>
            </a:p>
          </p:txBody>
        </p:sp>
      </p:grpSp>
      <p:grpSp>
        <p:nvGrpSpPr>
          <p:cNvPr id="148504" name="Group 24">
            <a:extLst>
              <a:ext uri="{FF2B5EF4-FFF2-40B4-BE49-F238E27FC236}">
                <a16:creationId xmlns:a16="http://schemas.microsoft.com/office/drawing/2014/main" id="{8F8107CD-2718-4482-84C0-3B925AEE399B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4419600"/>
            <a:ext cx="2286000" cy="1066800"/>
            <a:chOff x="3120" y="2400"/>
            <a:chExt cx="1440" cy="672"/>
          </a:xfrm>
        </p:grpSpPr>
        <p:graphicFrame>
          <p:nvGraphicFramePr>
            <p:cNvPr id="148502" name="Object 22">
              <a:extLst>
                <a:ext uri="{FF2B5EF4-FFF2-40B4-BE49-F238E27FC236}">
                  <a16:creationId xmlns:a16="http://schemas.microsoft.com/office/drawing/2014/main" id="{D82C2697-8B3D-4557-9BB6-E557154A77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0" y="2400"/>
            <a:ext cx="392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66400" imgH="457200" progId="Equation.3">
                    <p:embed/>
                  </p:oleObj>
                </mc:Choice>
                <mc:Fallback>
                  <p:oleObj name="Equation" r:id="rId6" imgW="266400" imgH="4572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400"/>
                          <a:ext cx="392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03" name="Text Box 23">
              <a:extLst>
                <a:ext uri="{FF2B5EF4-FFF2-40B4-BE49-F238E27FC236}">
                  <a16:creationId xmlns:a16="http://schemas.microsoft.com/office/drawing/2014/main" id="{B5A7C862-D3C9-43D3-9A87-AE1DA7E45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601"/>
              <a:ext cx="10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error vectors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48485" grpId="0"/>
      <p:bldP spid="1484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A7A832AE-0F01-46C8-800A-8853093F2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nCm Codes:  Even Number of Bit Errors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738454A1-1587-4996-ACEA-94350731CB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6482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For errors resulting in valid code words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q errors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assume separate error vectors for 1-bits and 0-bits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size error vector for 1-bits:  </a:t>
            </a:r>
            <a:r>
              <a:rPr lang="en-US" altLang="en-US" sz="1600" i="1"/>
              <a:t>m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size of error error for 0-bits:  </a:t>
            </a:r>
            <a:r>
              <a:rPr lang="en-US" altLang="en-US" sz="1600" i="1"/>
              <a:t>n</a:t>
            </a:r>
            <a:r>
              <a:rPr lang="en-US" altLang="en-US" sz="1600"/>
              <a:t>-</a:t>
            </a:r>
            <a:r>
              <a:rPr lang="en-US" altLang="en-US" sz="1600" i="1"/>
              <a:t>m</a:t>
            </a:r>
          </a:p>
        </p:txBody>
      </p:sp>
      <p:graphicFrame>
        <p:nvGraphicFramePr>
          <p:cNvPr id="151556" name="Rectangle 4">
            <a:extLst>
              <a:ext uri="{FF2B5EF4-FFF2-40B4-BE49-F238E27FC236}">
                <a16:creationId xmlns:a16="http://schemas.microsoft.com/office/drawing/2014/main" id="{0CAB8EB4-E1DB-4B80-A910-EAA4809A3264}"/>
              </a:ext>
            </a:extLst>
          </p:cNvPr>
          <p:cNvGraphicFramePr>
            <a:graphicFrameLocks/>
          </p:cNvGraphicFramePr>
          <p:nvPr>
            <p:ph sz="quarter" idx="2"/>
          </p:nvPr>
        </p:nvGraphicFramePr>
        <p:xfrm>
          <a:off x="4852988" y="1143000"/>
          <a:ext cx="3627437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0" imgH="0" progId="Equation.3">
                  <p:embed/>
                </p:oleObj>
              </mc:Choice>
              <mc:Fallback>
                <p:oleObj name="Equation" r:id="rId2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1143000"/>
                        <a:ext cx="3627437" cy="241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1569" name="Group 17">
            <a:extLst>
              <a:ext uri="{FF2B5EF4-FFF2-40B4-BE49-F238E27FC236}">
                <a16:creationId xmlns:a16="http://schemas.microsoft.com/office/drawing/2014/main" id="{9C71B42E-B603-434B-893C-16B06CD76EA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14600"/>
            <a:ext cx="2743200" cy="1219200"/>
            <a:chOff x="672" y="1200"/>
            <a:chExt cx="1728" cy="768"/>
          </a:xfrm>
        </p:grpSpPr>
        <p:graphicFrame>
          <p:nvGraphicFramePr>
            <p:cNvPr id="151558" name="Object 6">
              <a:extLst>
                <a:ext uri="{FF2B5EF4-FFF2-40B4-BE49-F238E27FC236}">
                  <a16:creationId xmlns:a16="http://schemas.microsoft.com/office/drawing/2014/main" id="{2EC2662C-ACBF-4903-9B24-DAAC94E9D5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2" y="1200"/>
            <a:ext cx="48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04560" imgH="482400" progId="Equation.3">
                    <p:embed/>
                  </p:oleObj>
                </mc:Choice>
                <mc:Fallback>
                  <p:oleObj name="Equation" r:id="rId3" imgW="30456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200"/>
                          <a:ext cx="48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1561" name="Text Box 9">
              <a:extLst>
                <a:ext uri="{FF2B5EF4-FFF2-40B4-BE49-F238E27FC236}">
                  <a16:creationId xmlns:a16="http://schemas.microsoft.com/office/drawing/2014/main" id="{0E531DD5-B690-44C6-B64A-943E625A8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344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error vectors for 1-bits</a:t>
              </a:r>
            </a:p>
          </p:txBody>
        </p:sp>
      </p:grpSp>
      <p:grpSp>
        <p:nvGrpSpPr>
          <p:cNvPr id="151570" name="Group 18">
            <a:extLst>
              <a:ext uri="{FF2B5EF4-FFF2-40B4-BE49-F238E27FC236}">
                <a16:creationId xmlns:a16="http://schemas.microsoft.com/office/drawing/2014/main" id="{D5BF33BF-69AC-4986-9A71-5F76B216168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797300"/>
            <a:ext cx="2895600" cy="1231900"/>
            <a:chOff x="576" y="2016"/>
            <a:chExt cx="1824" cy="776"/>
          </a:xfrm>
        </p:grpSpPr>
        <p:graphicFrame>
          <p:nvGraphicFramePr>
            <p:cNvPr id="151560" name="Object 8">
              <a:extLst>
                <a:ext uri="{FF2B5EF4-FFF2-40B4-BE49-F238E27FC236}">
                  <a16:creationId xmlns:a16="http://schemas.microsoft.com/office/drawing/2014/main" id="{EDD9A7F0-BF1D-4323-971E-C45D4A7C13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6" y="2016"/>
            <a:ext cx="816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07960" imgH="482400" progId="Equation.3">
                    <p:embed/>
                  </p:oleObj>
                </mc:Choice>
                <mc:Fallback>
                  <p:oleObj name="Equation" r:id="rId5" imgW="507960" imgH="4824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016"/>
                          <a:ext cx="816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1562" name="Text Box 10">
              <a:extLst>
                <a:ext uri="{FF2B5EF4-FFF2-40B4-BE49-F238E27FC236}">
                  <a16:creationId xmlns:a16="http://schemas.microsoft.com/office/drawing/2014/main" id="{96DE6B92-CD61-48F0-B764-FD788DAE78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160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error vectors for 0-bits</a:t>
              </a:r>
            </a:p>
          </p:txBody>
        </p:sp>
      </p:grpSp>
      <p:grpSp>
        <p:nvGrpSpPr>
          <p:cNvPr id="151571" name="Group 19">
            <a:extLst>
              <a:ext uri="{FF2B5EF4-FFF2-40B4-BE49-F238E27FC236}">
                <a16:creationId xmlns:a16="http://schemas.microsoft.com/office/drawing/2014/main" id="{B398684D-E8B8-47C6-95AF-235C3A060E5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016500"/>
            <a:ext cx="4267200" cy="1231900"/>
            <a:chOff x="240" y="2976"/>
            <a:chExt cx="2688" cy="776"/>
          </a:xfrm>
        </p:grpSpPr>
        <p:graphicFrame>
          <p:nvGraphicFramePr>
            <p:cNvPr id="151563" name="Object 11">
              <a:extLst>
                <a:ext uri="{FF2B5EF4-FFF2-40B4-BE49-F238E27FC236}">
                  <a16:creationId xmlns:a16="http://schemas.microsoft.com/office/drawing/2014/main" id="{DA875249-13AF-4400-9830-DFD2581B2C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" y="2976"/>
            <a:ext cx="48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04560" imgH="482400" progId="Equation.3">
                    <p:embed/>
                  </p:oleObj>
                </mc:Choice>
                <mc:Fallback>
                  <p:oleObj name="Equation" r:id="rId7" imgW="304560" imgH="4824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976"/>
                          <a:ext cx="48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564" name="Object 12">
              <a:extLst>
                <a:ext uri="{FF2B5EF4-FFF2-40B4-BE49-F238E27FC236}">
                  <a16:creationId xmlns:a16="http://schemas.microsoft.com/office/drawing/2014/main" id="{E541ACA7-87CF-4F4A-9112-C81A91CDA0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2976"/>
            <a:ext cx="816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07960" imgH="482400" progId="Equation.3">
                    <p:embed/>
                  </p:oleObj>
                </mc:Choice>
                <mc:Fallback>
                  <p:oleObj name="Equation" r:id="rId8" imgW="507960" imgH="4824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976"/>
                          <a:ext cx="816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1565" name="Text Box 13">
              <a:extLst>
                <a:ext uri="{FF2B5EF4-FFF2-40B4-BE49-F238E27FC236}">
                  <a16:creationId xmlns:a16="http://schemas.microsoft.com/office/drawing/2014/main" id="{02691E20-D008-4514-A0D1-31D739F15D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21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*</a:t>
              </a:r>
            </a:p>
          </p:txBody>
        </p:sp>
        <p:sp>
          <p:nvSpPr>
            <p:cNvPr id="151566" name="Text Box 14">
              <a:extLst>
                <a:ext uri="{FF2B5EF4-FFF2-40B4-BE49-F238E27FC236}">
                  <a16:creationId xmlns:a16="http://schemas.microsoft.com/office/drawing/2014/main" id="{52016364-7C6B-402D-B212-3DAD43559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71"/>
              <a:ext cx="105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error vectors that yield valid code word</a:t>
              </a:r>
            </a:p>
          </p:txBody>
        </p:sp>
      </p:grpSp>
      <p:grpSp>
        <p:nvGrpSpPr>
          <p:cNvPr id="151572" name="Group 20">
            <a:extLst>
              <a:ext uri="{FF2B5EF4-FFF2-40B4-BE49-F238E27FC236}">
                <a16:creationId xmlns:a16="http://schemas.microsoft.com/office/drawing/2014/main" id="{0B3955BD-1086-494E-99A7-6C34D9D5FC1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143000"/>
            <a:ext cx="2819400" cy="2622550"/>
            <a:chOff x="3504" y="1344"/>
            <a:chExt cx="1776" cy="1652"/>
          </a:xfrm>
        </p:grpSpPr>
        <p:graphicFrame>
          <p:nvGraphicFramePr>
            <p:cNvPr id="151567" name="Object 15">
              <a:extLst>
                <a:ext uri="{FF2B5EF4-FFF2-40B4-BE49-F238E27FC236}">
                  <a16:creationId xmlns:a16="http://schemas.microsoft.com/office/drawing/2014/main" id="{15CC0BAA-C705-4C68-B884-C5BEB16B28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1344"/>
            <a:ext cx="1396" cy="1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079280" imgH="914400" progId="Equation.3">
                    <p:embed/>
                  </p:oleObj>
                </mc:Choice>
                <mc:Fallback>
                  <p:oleObj name="Equation" r:id="rId10" imgW="1079280" imgH="914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1344"/>
                          <a:ext cx="1396" cy="1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1568" name="Text Box 16">
              <a:extLst>
                <a:ext uri="{FF2B5EF4-FFF2-40B4-BE49-F238E27FC236}">
                  <a16:creationId xmlns:a16="http://schemas.microsoft.com/office/drawing/2014/main" id="{E548A42C-D29F-4DBD-BB52-A568AE5AD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592"/>
              <a:ext cx="17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Probability for detecting </a:t>
              </a:r>
              <a:r>
                <a:rPr lang="en-US" altLang="en-US" i="1"/>
                <a:t>q</a:t>
              </a:r>
              <a:r>
                <a:rPr lang="en-US" altLang="en-US"/>
                <a:t> errors</a:t>
              </a:r>
            </a:p>
          </p:txBody>
        </p:sp>
      </p:grpSp>
      <p:grpSp>
        <p:nvGrpSpPr>
          <p:cNvPr id="151575" name="Group 23">
            <a:extLst>
              <a:ext uri="{FF2B5EF4-FFF2-40B4-BE49-F238E27FC236}">
                <a16:creationId xmlns:a16="http://schemas.microsoft.com/office/drawing/2014/main" id="{4AA9D107-E256-48E3-9E6F-6193B0DDDEB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114800"/>
            <a:ext cx="3505200" cy="1758950"/>
            <a:chOff x="3360" y="2592"/>
            <a:chExt cx="2208" cy="1108"/>
          </a:xfrm>
        </p:grpSpPr>
        <p:sp>
          <p:nvSpPr>
            <p:cNvPr id="151573" name="Text Box 21">
              <a:extLst>
                <a:ext uri="{FF2B5EF4-FFF2-40B4-BE49-F238E27FC236}">
                  <a16:creationId xmlns:a16="http://schemas.microsoft.com/office/drawing/2014/main" id="{D6987318-FFC1-4772-9AC9-1A716EF6D2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592"/>
              <a:ext cx="22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Example:  6c3 with 2 bit errors</a:t>
              </a:r>
            </a:p>
          </p:txBody>
        </p:sp>
        <p:graphicFrame>
          <p:nvGraphicFramePr>
            <p:cNvPr id="151574" name="Object 22">
              <a:extLst>
                <a:ext uri="{FF2B5EF4-FFF2-40B4-BE49-F238E27FC236}">
                  <a16:creationId xmlns:a16="http://schemas.microsoft.com/office/drawing/2014/main" id="{17DFCB72-B9FD-43C8-A2AB-F8DB739D3E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2880"/>
            <a:ext cx="1628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815840" imgH="914400" progId="Equation.3">
                    <p:embed/>
                  </p:oleObj>
                </mc:Choice>
                <mc:Fallback>
                  <p:oleObj name="Equation" r:id="rId12" imgW="1815840" imgH="9144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880"/>
                          <a:ext cx="1628" cy="8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4DE79943-43F3-4AA9-9179-82E273C44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nCm Codes:  Even Number of Bit Errors</a:t>
            </a:r>
          </a:p>
        </p:txBody>
      </p:sp>
      <p:pic>
        <p:nvPicPr>
          <p:cNvPr id="118792" name="Picture 8">
            <a:extLst>
              <a:ext uri="{FF2B5EF4-FFF2-40B4-BE49-F238E27FC236}">
                <a16:creationId xmlns:a16="http://schemas.microsoft.com/office/drawing/2014/main" id="{76A310E3-B243-4F27-99A7-6833F643D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8001000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9881EB9-2592-44CF-84EA-DF62B673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nCm Codes:  Extra Code Words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22A212C-65E4-4389-BCD3-1A6925429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altLang="en-US"/>
              <a:t>Each nCm code set has unmapped code words</a:t>
            </a:r>
          </a:p>
          <a:p>
            <a:r>
              <a:rPr lang="en-US" altLang="en-US"/>
              <a:t>Use to offset overhead for error control</a:t>
            </a:r>
          </a:p>
        </p:txBody>
      </p:sp>
      <p:grpSp>
        <p:nvGrpSpPr>
          <p:cNvPr id="60458" name="Group 42">
            <a:extLst>
              <a:ext uri="{FF2B5EF4-FFF2-40B4-BE49-F238E27FC236}">
                <a16:creationId xmlns:a16="http://schemas.microsoft.com/office/drawing/2014/main" id="{16AF9920-33B6-4D91-A4F9-5B63D5C14EA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514600"/>
            <a:ext cx="2133600" cy="1905000"/>
            <a:chOff x="1872" y="1488"/>
            <a:chExt cx="1344" cy="1200"/>
          </a:xfrm>
        </p:grpSpPr>
        <p:sp>
          <p:nvSpPr>
            <p:cNvPr id="60420" name="Text Box 4">
              <a:extLst>
                <a:ext uri="{FF2B5EF4-FFF2-40B4-BE49-F238E27FC236}">
                  <a16:creationId xmlns:a16="http://schemas.microsoft.com/office/drawing/2014/main" id="{309797EA-9F0D-45CA-9BA8-7CBC90C44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48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0011</a:t>
              </a:r>
            </a:p>
          </p:txBody>
        </p:sp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E6E07DD8-10C3-41AF-B0F6-EA5F6D444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689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0101</a:t>
              </a:r>
            </a:p>
          </p:txBody>
        </p:sp>
        <p:sp>
          <p:nvSpPr>
            <p:cNvPr id="60422" name="Text Box 6">
              <a:extLst>
                <a:ext uri="{FF2B5EF4-FFF2-40B4-BE49-F238E27FC236}">
                  <a16:creationId xmlns:a16="http://schemas.microsoft.com/office/drawing/2014/main" id="{C4B3B713-7BC5-4CFF-A11B-C872C8D85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87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0110</a:t>
              </a:r>
            </a:p>
          </p:txBody>
        </p:sp>
        <p:sp>
          <p:nvSpPr>
            <p:cNvPr id="60423" name="Text Box 7">
              <a:extLst>
                <a:ext uri="{FF2B5EF4-FFF2-40B4-BE49-F238E27FC236}">
                  <a16:creationId xmlns:a16="http://schemas.microsoft.com/office/drawing/2014/main" id="{37EF2895-5867-471F-BBEB-D46823C0F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6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1001</a:t>
              </a: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1A79FC2E-66FA-4609-9D7A-3195478DA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265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1010</a:t>
              </a:r>
            </a:p>
          </p:txBody>
        </p:sp>
        <p:sp>
          <p:nvSpPr>
            <p:cNvPr id="60425" name="Text Box 9">
              <a:extLst>
                <a:ext uri="{FF2B5EF4-FFF2-40B4-BE49-F238E27FC236}">
                  <a16:creationId xmlns:a16="http://schemas.microsoft.com/office/drawing/2014/main" id="{31B7CD3C-D887-49D1-855A-83DAFC12F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45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1100</a:t>
              </a:r>
            </a:p>
          </p:txBody>
        </p:sp>
        <p:sp>
          <p:nvSpPr>
            <p:cNvPr id="60426" name="Text Box 10">
              <a:extLst>
                <a:ext uri="{FF2B5EF4-FFF2-40B4-BE49-F238E27FC236}">
                  <a16:creationId xmlns:a16="http://schemas.microsoft.com/office/drawing/2014/main" id="{31B1B4CD-4ADA-4CC8-9101-36894F154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48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</a:t>
              </a:r>
            </a:p>
          </p:txBody>
        </p:sp>
        <p:sp>
          <p:nvSpPr>
            <p:cNvPr id="60427" name="Text Box 11">
              <a:extLst>
                <a:ext uri="{FF2B5EF4-FFF2-40B4-BE49-F238E27FC236}">
                  <a16:creationId xmlns:a16="http://schemas.microsoft.com/office/drawing/2014/main" id="{CA7ED620-176A-4897-9554-916E072AC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689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01</a:t>
              </a:r>
            </a:p>
          </p:txBody>
        </p:sp>
        <p:sp>
          <p:nvSpPr>
            <p:cNvPr id="60428" name="Text Box 12">
              <a:extLst>
                <a:ext uri="{FF2B5EF4-FFF2-40B4-BE49-F238E27FC236}">
                  <a16:creationId xmlns:a16="http://schemas.microsoft.com/office/drawing/2014/main" id="{8089463E-1D55-4803-AE74-26CFA20C0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87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60429" name="Text Box 13">
              <a:extLst>
                <a:ext uri="{FF2B5EF4-FFF2-40B4-BE49-F238E27FC236}">
                  <a16:creationId xmlns:a16="http://schemas.microsoft.com/office/drawing/2014/main" id="{E863794C-BE03-4366-8D72-E8F5D1F20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11</a:t>
              </a: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BE2855CC-1BF6-48EB-B0EB-178B5F753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265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?</a:t>
              </a:r>
            </a:p>
          </p:txBody>
        </p:sp>
        <p:sp>
          <p:nvSpPr>
            <p:cNvPr id="60431" name="Text Box 15">
              <a:extLst>
                <a:ext uri="{FF2B5EF4-FFF2-40B4-BE49-F238E27FC236}">
                  <a16:creationId xmlns:a16="http://schemas.microsoft.com/office/drawing/2014/main" id="{AEA06C0E-BFD1-4529-8A92-1B100BB96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5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?</a:t>
              </a:r>
            </a:p>
          </p:txBody>
        </p:sp>
        <p:sp>
          <p:nvSpPr>
            <p:cNvPr id="60432" name="AutoShape 16">
              <a:extLst>
                <a:ext uri="{FF2B5EF4-FFF2-40B4-BE49-F238E27FC236}">
                  <a16:creationId xmlns:a16="http://schemas.microsoft.com/office/drawing/2014/main" id="{D6C53244-479B-48B1-88E4-064487037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3" name="AutoShape 17">
              <a:extLst>
                <a:ext uri="{FF2B5EF4-FFF2-40B4-BE49-F238E27FC236}">
                  <a16:creationId xmlns:a16="http://schemas.microsoft.com/office/drawing/2014/main" id="{40579F99-D234-4E1F-B534-87E93EEA2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28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4" name="AutoShape 18">
              <a:extLst>
                <a:ext uri="{FF2B5EF4-FFF2-40B4-BE49-F238E27FC236}">
                  <a16:creationId xmlns:a16="http://schemas.microsoft.com/office/drawing/2014/main" id="{0BEA79B9-1D91-4852-AC82-A440A854D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920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5" name="AutoShape 19">
              <a:extLst>
                <a:ext uri="{FF2B5EF4-FFF2-40B4-BE49-F238E27FC236}">
                  <a16:creationId xmlns:a16="http://schemas.microsoft.com/office/drawing/2014/main" id="{A0AB08FE-7585-4304-8DC2-255C0DC8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12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6" name="AutoShape 20">
              <a:extLst>
                <a:ext uri="{FF2B5EF4-FFF2-40B4-BE49-F238E27FC236}">
                  <a16:creationId xmlns:a16="http://schemas.microsoft.com/office/drawing/2014/main" id="{28232C5B-9442-4E21-9669-56E73610F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304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7" name="AutoShape 21">
              <a:extLst>
                <a:ext uri="{FF2B5EF4-FFF2-40B4-BE49-F238E27FC236}">
                  <a16:creationId xmlns:a16="http://schemas.microsoft.com/office/drawing/2014/main" id="{03968B15-0295-4CE3-A69D-51FEC9CE4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496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48" name="Group 32">
            <a:extLst>
              <a:ext uri="{FF2B5EF4-FFF2-40B4-BE49-F238E27FC236}">
                <a16:creationId xmlns:a16="http://schemas.microsoft.com/office/drawing/2014/main" id="{239886DA-92FF-4F2F-865A-BEACA2867DA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572000"/>
            <a:ext cx="8229600" cy="1600200"/>
            <a:chOff x="288" y="2880"/>
            <a:chExt cx="5184" cy="1008"/>
          </a:xfrm>
        </p:grpSpPr>
        <p:sp>
          <p:nvSpPr>
            <p:cNvPr id="60449" name="Rectangle 33">
              <a:extLst>
                <a:ext uri="{FF2B5EF4-FFF2-40B4-BE49-F238E27FC236}">
                  <a16:creationId xmlns:a16="http://schemas.microsoft.com/office/drawing/2014/main" id="{42C2AEAF-D0F1-439E-9628-33BDC7233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0"/>
              <a:ext cx="51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/>
              <a:r>
                <a:rPr lang="en-US" altLang="en-US"/>
                <a:t>Exploit by using 2 MBDS channels in parallel as bus</a:t>
              </a:r>
            </a:p>
          </p:txBody>
        </p:sp>
        <p:sp>
          <p:nvSpPr>
            <p:cNvPr id="60450" name="Text Box 34">
              <a:extLst>
                <a:ext uri="{FF2B5EF4-FFF2-40B4-BE49-F238E27FC236}">
                  <a16:creationId xmlns:a16="http://schemas.microsoft.com/office/drawing/2014/main" id="{40A5045A-9D24-4670-A0BE-913B19332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417"/>
              <a:ext cx="576" cy="23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4c2</a:t>
              </a:r>
            </a:p>
          </p:txBody>
        </p:sp>
        <p:sp>
          <p:nvSpPr>
            <p:cNvPr id="60451" name="Text Box 35">
              <a:extLst>
                <a:ext uri="{FF2B5EF4-FFF2-40B4-BE49-F238E27FC236}">
                  <a16:creationId xmlns:a16="http://schemas.microsoft.com/office/drawing/2014/main" id="{762D1605-D128-4188-9E38-D4A333E8E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17"/>
              <a:ext cx="576" cy="23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4c2</a:t>
              </a:r>
            </a:p>
          </p:txBody>
        </p:sp>
        <p:sp>
          <p:nvSpPr>
            <p:cNvPr id="60452" name="AutoShape 36">
              <a:extLst>
                <a:ext uri="{FF2B5EF4-FFF2-40B4-BE49-F238E27FC236}">
                  <a16:creationId xmlns:a16="http://schemas.microsoft.com/office/drawing/2014/main" id="{8F730579-1199-4E8A-9A51-196711CB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65"/>
              <a:ext cx="816" cy="96"/>
            </a:xfrm>
            <a:prstGeom prst="right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3" name="Text Box 37">
              <a:extLst>
                <a:ext uri="{FF2B5EF4-FFF2-40B4-BE49-F238E27FC236}">
                  <a16:creationId xmlns:a16="http://schemas.microsoft.com/office/drawing/2014/main" id="{73E9D235-AF04-449F-AAE4-8977B5A4A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216"/>
              <a:ext cx="129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36 combinations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5 bits</a:t>
              </a:r>
            </a:p>
          </p:txBody>
        </p:sp>
        <p:sp>
          <p:nvSpPr>
            <p:cNvPr id="60454" name="Text Box 38">
              <a:extLst>
                <a:ext uri="{FF2B5EF4-FFF2-40B4-BE49-F238E27FC236}">
                  <a16:creationId xmlns:a16="http://schemas.microsoft.com/office/drawing/2014/main" id="{A595E42B-0B5A-47C6-9C60-F2333D8819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657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 bits</a:t>
              </a:r>
            </a:p>
          </p:txBody>
        </p:sp>
        <p:sp>
          <p:nvSpPr>
            <p:cNvPr id="60455" name="Text Box 39">
              <a:extLst>
                <a:ext uri="{FF2B5EF4-FFF2-40B4-BE49-F238E27FC236}">
                  <a16:creationId xmlns:a16="http://schemas.microsoft.com/office/drawing/2014/main" id="{ADF52A9B-7153-415C-A61B-C7161B3DA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657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 bits</a:t>
              </a:r>
            </a:p>
          </p:txBody>
        </p:sp>
        <p:sp>
          <p:nvSpPr>
            <p:cNvPr id="60456" name="Text Box 40">
              <a:extLst>
                <a:ext uri="{FF2B5EF4-FFF2-40B4-BE49-F238E27FC236}">
                  <a16:creationId xmlns:a16="http://schemas.microsoft.com/office/drawing/2014/main" id="{799FC990-FA5D-436E-BB16-DA839424F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16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6 cw</a:t>
              </a:r>
            </a:p>
          </p:txBody>
        </p:sp>
        <p:sp>
          <p:nvSpPr>
            <p:cNvPr id="60457" name="Text Box 41">
              <a:extLst>
                <a:ext uri="{FF2B5EF4-FFF2-40B4-BE49-F238E27FC236}">
                  <a16:creationId xmlns:a16="http://schemas.microsoft.com/office/drawing/2014/main" id="{C9ED926E-49E5-49CE-BBF2-A93538DA7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6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6 cw</a:t>
              </a:r>
            </a:p>
          </p:txBody>
        </p:sp>
      </p:grpSp>
      <p:sp>
        <p:nvSpPr>
          <p:cNvPr id="60459" name="Text Box 43">
            <a:extLst>
              <a:ext uri="{FF2B5EF4-FFF2-40B4-BE49-F238E27FC236}">
                <a16:creationId xmlns:a16="http://schemas.microsoft.com/office/drawing/2014/main" id="{1914CF8E-E941-4A6A-9032-BC4C12AEB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1336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4c2 code set =&gt; binary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0023408-EF20-4CAD-94CD-20E8D670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Exploiting Extra Code Words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98C1A21-2C16-4988-9D97-527E27422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Fractional bits =</a:t>
            </a:r>
          </a:p>
          <a:p>
            <a:pPr lvl="1"/>
            <a:r>
              <a:rPr lang="en-US" altLang="en-US" sz="2000"/>
              <a:t>log</a:t>
            </a:r>
            <a:r>
              <a:rPr lang="en-US" altLang="en-US" sz="2000" baseline="-25000"/>
              <a:t>2</a:t>
            </a:r>
            <a:r>
              <a:rPr lang="en-US" altLang="en-US" sz="2000"/>
              <a:t>(cw) – floor(log</a:t>
            </a:r>
            <a:r>
              <a:rPr lang="en-US" altLang="en-US" sz="2000" baseline="-25000"/>
              <a:t>2</a:t>
            </a:r>
            <a:r>
              <a:rPr lang="en-US" altLang="en-US" sz="2000"/>
              <a:t>(cw))</a:t>
            </a:r>
          </a:p>
          <a:p>
            <a:pPr lvl="1"/>
            <a:endParaRPr lang="en-US" altLang="en-US" sz="2000"/>
          </a:p>
          <a:p>
            <a:r>
              <a:rPr lang="en-US" altLang="en-US" sz="2200"/>
              <a:t>Therefore, need 1 / (fractional bits) channels in parallel to gain additional bit</a:t>
            </a:r>
          </a:p>
          <a:p>
            <a:endParaRPr lang="en-US" altLang="en-US" sz="2200"/>
          </a:p>
          <a:p>
            <a:r>
              <a:rPr lang="en-US" altLang="en-US" sz="2200"/>
              <a:t>Example:</a:t>
            </a:r>
          </a:p>
          <a:p>
            <a:pPr lvl="1"/>
            <a:r>
              <a:rPr lang="en-US" altLang="en-US" sz="2000"/>
              <a:t>6c3 =&gt; 20 cw =&gt; log</a:t>
            </a:r>
            <a:r>
              <a:rPr lang="en-US" altLang="en-US" sz="2000" baseline="-25000"/>
              <a:t>2</a:t>
            </a:r>
            <a:r>
              <a:rPr lang="en-US" altLang="en-US" sz="2000"/>
              <a:t>(20) = 4.3219 bits</a:t>
            </a:r>
          </a:p>
          <a:p>
            <a:pPr lvl="1"/>
            <a:r>
              <a:rPr lang="en-US" altLang="en-US" sz="2000"/>
              <a:t>ceiling(1 / .3219) = 4 channels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9CA2B4FD-2AC0-4478-9F71-7CDC8237E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0"/>
            <a:ext cx="609600" cy="366713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6c3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F507A78B-B50C-4858-BA38-CF531F8DE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029200"/>
            <a:ext cx="609600" cy="366713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6c3</a:t>
            </a:r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CE5844B3-C3E2-4E8A-B62D-7B4CE2196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029200"/>
            <a:ext cx="609600" cy="366713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6c3</a:t>
            </a:r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93350D05-BC17-4579-9534-D0E8F7821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029200"/>
            <a:ext cx="609600" cy="366713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6c3</a:t>
            </a:r>
          </a:p>
        </p:txBody>
      </p:sp>
      <p:sp>
        <p:nvSpPr>
          <p:cNvPr id="103432" name="Text Box 8">
            <a:extLst>
              <a:ext uri="{FF2B5EF4-FFF2-40B4-BE49-F238E27FC236}">
                <a16:creationId xmlns:a16="http://schemas.microsoft.com/office/drawing/2014/main" id="{F7505850-8811-4E85-ADC0-023E5095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648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2</a:t>
            </a:r>
            <a:r>
              <a:rPr lang="en-US" altLang="en-US" sz="1600" baseline="30000"/>
              <a:t>4.3</a:t>
            </a:r>
          </a:p>
        </p:txBody>
      </p:sp>
      <p:sp>
        <p:nvSpPr>
          <p:cNvPr id="103437" name="Text Box 13">
            <a:extLst>
              <a:ext uri="{FF2B5EF4-FFF2-40B4-BE49-F238E27FC236}">
                <a16:creationId xmlns:a16="http://schemas.microsoft.com/office/drawing/2014/main" id="{4CC01CC0-7690-46F3-A03B-70ABED18B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548313"/>
            <a:ext cx="2819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.3 + .3 + .3 + .3 = 1.2 additional bits</a:t>
            </a:r>
          </a:p>
        </p:txBody>
      </p:sp>
      <p:sp>
        <p:nvSpPr>
          <p:cNvPr id="103440" name="Text Box 16">
            <a:extLst>
              <a:ext uri="{FF2B5EF4-FFF2-40B4-BE49-F238E27FC236}">
                <a16:creationId xmlns:a16="http://schemas.microsoft.com/office/drawing/2014/main" id="{B26857B5-0F97-4C53-8364-B04C4D9DF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913" y="47021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*</a:t>
            </a:r>
          </a:p>
        </p:txBody>
      </p:sp>
      <p:sp>
        <p:nvSpPr>
          <p:cNvPr id="103441" name="Text Box 17">
            <a:extLst>
              <a:ext uri="{FF2B5EF4-FFF2-40B4-BE49-F238E27FC236}">
                <a16:creationId xmlns:a16="http://schemas.microsoft.com/office/drawing/2014/main" id="{0915F9C0-D2CC-4574-935F-A4C7B7434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913" y="47021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*</a:t>
            </a:r>
          </a:p>
        </p:txBody>
      </p:sp>
      <p:sp>
        <p:nvSpPr>
          <p:cNvPr id="103442" name="Text Box 18">
            <a:extLst>
              <a:ext uri="{FF2B5EF4-FFF2-40B4-BE49-F238E27FC236}">
                <a16:creationId xmlns:a16="http://schemas.microsoft.com/office/drawing/2014/main" id="{3D318025-5579-4E1F-8A33-FD89B3CE1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3" y="47021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*</a:t>
            </a:r>
          </a:p>
        </p:txBody>
      </p:sp>
      <p:sp>
        <p:nvSpPr>
          <p:cNvPr id="103444" name="Text Box 20">
            <a:extLst>
              <a:ext uri="{FF2B5EF4-FFF2-40B4-BE49-F238E27FC236}">
                <a16:creationId xmlns:a16="http://schemas.microsoft.com/office/drawing/2014/main" id="{29C08629-1720-4447-A5F0-81FDF7055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8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2</a:t>
            </a:r>
            <a:r>
              <a:rPr lang="en-US" altLang="en-US" sz="1600" baseline="30000"/>
              <a:t>4.3</a:t>
            </a:r>
          </a:p>
        </p:txBody>
      </p:sp>
      <p:sp>
        <p:nvSpPr>
          <p:cNvPr id="103445" name="Text Box 21">
            <a:extLst>
              <a:ext uri="{FF2B5EF4-FFF2-40B4-BE49-F238E27FC236}">
                <a16:creationId xmlns:a16="http://schemas.microsoft.com/office/drawing/2014/main" id="{BE9B5E8F-F90B-4404-BE87-78D5E2F8B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648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2</a:t>
            </a:r>
            <a:r>
              <a:rPr lang="en-US" altLang="en-US" sz="1600" baseline="30000"/>
              <a:t>4.3</a:t>
            </a:r>
          </a:p>
        </p:txBody>
      </p:sp>
      <p:sp>
        <p:nvSpPr>
          <p:cNvPr id="103446" name="Text Box 22">
            <a:extLst>
              <a:ext uri="{FF2B5EF4-FFF2-40B4-BE49-F238E27FC236}">
                <a16:creationId xmlns:a16="http://schemas.microsoft.com/office/drawing/2014/main" id="{3624FDC6-1B2C-4E82-8CA0-79AAAB4CD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648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2</a:t>
            </a:r>
            <a:r>
              <a:rPr lang="en-US" altLang="en-US" sz="1600" baseline="30000"/>
              <a:t>4.3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9FECD3E6-FC3D-4880-AEA5-0EB233B62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Talk Outline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74E910E-8931-4EAF-93ED-042DD600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Motivation</a:t>
            </a:r>
          </a:p>
          <a:p>
            <a:pPr lvl="1"/>
            <a:r>
              <a:rPr lang="en-US" altLang="en-US" sz="1800"/>
              <a:t>High-speed signaling technology</a:t>
            </a:r>
          </a:p>
          <a:p>
            <a:pPr lvl="1"/>
            <a:r>
              <a:rPr lang="en-US" altLang="en-US" sz="1800"/>
              <a:t>Multi-Bit Differential Signaling (MBDS)</a:t>
            </a:r>
          </a:p>
          <a:p>
            <a:pPr lvl="1"/>
            <a:r>
              <a:rPr lang="en-US" altLang="en-US" sz="1800"/>
              <a:t>Characteristics of the nCm channel code</a:t>
            </a:r>
          </a:p>
          <a:p>
            <a:r>
              <a:rPr lang="en-US" altLang="en-US" sz="2200">
                <a:solidFill>
                  <a:srgbClr val="FF0000"/>
                </a:solidFill>
              </a:rPr>
              <a:t>Approach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Hierarchical Encoding for Error Control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Computing code rate of LHECC codes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Encoding/decoding examples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Analysis of LHECC codes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Sample decoder architecture</a:t>
            </a:r>
          </a:p>
          <a:p>
            <a:r>
              <a:rPr lang="en-US" altLang="en-US" sz="2200"/>
              <a:t>Experimental results</a:t>
            </a:r>
          </a:p>
          <a:p>
            <a:pPr lvl="1"/>
            <a:r>
              <a:rPr lang="en-US" altLang="en-US" sz="1800"/>
              <a:t>Simulation setup</a:t>
            </a:r>
          </a:p>
          <a:p>
            <a:pPr lvl="1"/>
            <a:r>
              <a:rPr lang="en-US" altLang="en-US" sz="1800"/>
              <a:t>Simulation results</a:t>
            </a:r>
          </a:p>
          <a:p>
            <a:r>
              <a:rPr lang="en-US" altLang="en-US" sz="2200"/>
              <a:t>Future Work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1DBFC45D-3D10-4D95-99FB-27754FD57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Approach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511211B8-DC64-4565-94E5-69E6E92FF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build error control code:</a:t>
            </a:r>
          </a:p>
          <a:p>
            <a:pPr lvl="1"/>
            <a:r>
              <a:rPr lang="en-US" altLang="en-US"/>
              <a:t>Works over nCm code set</a:t>
            </a:r>
          </a:p>
          <a:p>
            <a:pPr lvl="1"/>
            <a:r>
              <a:rPr lang="en-US" altLang="en-US"/>
              <a:t>Takes advantage of nCm properties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08DBFE57-C901-441A-8162-C65919124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Hierarchical Encoding for ECC</a:t>
            </a:r>
          </a:p>
        </p:txBody>
      </p:sp>
      <p:grpSp>
        <p:nvGrpSpPr>
          <p:cNvPr id="125984" name="Group 32">
            <a:extLst>
              <a:ext uri="{FF2B5EF4-FFF2-40B4-BE49-F238E27FC236}">
                <a16:creationId xmlns:a16="http://schemas.microsoft.com/office/drawing/2014/main" id="{72E99F34-C59B-430F-89CD-B7AF1F21C78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371600"/>
            <a:ext cx="4724400" cy="673100"/>
            <a:chOff x="384" y="796"/>
            <a:chExt cx="2976" cy="424"/>
          </a:xfrm>
        </p:grpSpPr>
        <p:sp>
          <p:nvSpPr>
            <p:cNvPr id="125973" name="Text Box 21">
              <a:extLst>
                <a:ext uri="{FF2B5EF4-FFF2-40B4-BE49-F238E27FC236}">
                  <a16:creationId xmlns:a16="http://schemas.microsoft.com/office/drawing/2014/main" id="{35F54743-F66A-447D-83E5-6E294A224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796"/>
              <a:ext cx="177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Start with block of binary data</a:t>
              </a:r>
            </a:p>
          </p:txBody>
        </p:sp>
        <p:sp>
          <p:nvSpPr>
            <p:cNvPr id="125958" name="Text Box 6">
              <a:extLst>
                <a:ext uri="{FF2B5EF4-FFF2-40B4-BE49-F238E27FC236}">
                  <a16:creationId xmlns:a16="http://schemas.microsoft.com/office/drawing/2014/main" id="{84D3EF01-FBA1-46C5-BEC2-C0E695BB3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816"/>
              <a:ext cx="1008" cy="40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raw binary data</a:t>
              </a:r>
            </a:p>
          </p:txBody>
        </p:sp>
      </p:grpSp>
      <p:grpSp>
        <p:nvGrpSpPr>
          <p:cNvPr id="125986" name="Group 34">
            <a:extLst>
              <a:ext uri="{FF2B5EF4-FFF2-40B4-BE49-F238E27FC236}">
                <a16:creationId xmlns:a16="http://schemas.microsoft.com/office/drawing/2014/main" id="{FD6D7AE5-C26C-471E-9C3A-B10D5B866B5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317750"/>
            <a:ext cx="4495800" cy="3371850"/>
            <a:chOff x="960" y="1392"/>
            <a:chExt cx="2832" cy="2124"/>
          </a:xfrm>
        </p:grpSpPr>
        <p:sp>
          <p:nvSpPr>
            <p:cNvPr id="125978" name="Text Box 26">
              <a:extLst>
                <a:ext uri="{FF2B5EF4-FFF2-40B4-BE49-F238E27FC236}">
                  <a16:creationId xmlns:a16="http://schemas.microsoft.com/office/drawing/2014/main" id="{824159A3-0083-47D9-8AA5-7990C4137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889"/>
              <a:ext cx="1440" cy="2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nCm block</a:t>
              </a:r>
            </a:p>
          </p:txBody>
        </p:sp>
        <p:sp>
          <p:nvSpPr>
            <p:cNvPr id="125979" name="Line 27">
              <a:extLst>
                <a:ext uri="{FF2B5EF4-FFF2-40B4-BE49-F238E27FC236}">
                  <a16:creationId xmlns:a16="http://schemas.microsoft.com/office/drawing/2014/main" id="{FD4F4048-52EC-4E73-800A-E89A821B4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392"/>
              <a:ext cx="528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Line 28">
              <a:extLst>
                <a:ext uri="{FF2B5EF4-FFF2-40B4-BE49-F238E27FC236}">
                  <a16:creationId xmlns:a16="http://schemas.microsoft.com/office/drawing/2014/main" id="{1EE651EB-00B8-434A-9A82-A323C957C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11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1" name="Text Box 29">
              <a:extLst>
                <a:ext uri="{FF2B5EF4-FFF2-40B4-BE49-F238E27FC236}">
                  <a16:creationId xmlns:a16="http://schemas.microsoft.com/office/drawing/2014/main" id="{1102D3D6-8F61-409F-9D7B-ADAA7215C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688"/>
              <a:ext cx="1392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Encode remainder of data by choosing valid nCm codes governed by rules set by symbolic block</a:t>
              </a:r>
            </a:p>
          </p:txBody>
        </p:sp>
      </p:grpSp>
      <p:grpSp>
        <p:nvGrpSpPr>
          <p:cNvPr id="125987" name="Group 35">
            <a:extLst>
              <a:ext uri="{FF2B5EF4-FFF2-40B4-BE49-F238E27FC236}">
                <a16:creationId xmlns:a16="http://schemas.microsoft.com/office/drawing/2014/main" id="{331DCC93-8CE0-4845-AE96-6BA9EBD6C86F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927350"/>
            <a:ext cx="2590800" cy="2119313"/>
            <a:chOff x="3744" y="1776"/>
            <a:chExt cx="1632" cy="1335"/>
          </a:xfrm>
        </p:grpSpPr>
        <p:sp>
          <p:nvSpPr>
            <p:cNvPr id="125982" name="Text Box 30">
              <a:extLst>
                <a:ext uri="{FF2B5EF4-FFF2-40B4-BE49-F238E27FC236}">
                  <a16:creationId xmlns:a16="http://schemas.microsoft.com/office/drawing/2014/main" id="{1A84E7F2-639E-4A0F-BA24-3A291DF81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76"/>
              <a:ext cx="16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Higher-Level Code</a:t>
              </a:r>
            </a:p>
          </p:txBody>
        </p:sp>
        <p:sp>
          <p:nvSpPr>
            <p:cNvPr id="125983" name="Text Box 31">
              <a:extLst>
                <a:ext uri="{FF2B5EF4-FFF2-40B4-BE49-F238E27FC236}">
                  <a16:creationId xmlns:a16="http://schemas.microsoft.com/office/drawing/2014/main" id="{E3081119-5FEA-4DAA-A41A-A2E9D0381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880"/>
              <a:ext cx="16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Lower-Level Code</a:t>
              </a:r>
            </a:p>
          </p:txBody>
        </p:sp>
      </p:grpSp>
      <p:grpSp>
        <p:nvGrpSpPr>
          <p:cNvPr id="125988" name="Group 36">
            <a:extLst>
              <a:ext uri="{FF2B5EF4-FFF2-40B4-BE49-F238E27FC236}">
                <a16:creationId xmlns:a16="http://schemas.microsoft.com/office/drawing/2014/main" id="{8486FB07-A4F4-42D6-818A-703D7110231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012950"/>
            <a:ext cx="3810000" cy="1741488"/>
            <a:chOff x="432" y="1200"/>
            <a:chExt cx="2400" cy="1097"/>
          </a:xfrm>
        </p:grpSpPr>
        <p:sp>
          <p:nvSpPr>
            <p:cNvPr id="125975" name="Line 23">
              <a:extLst>
                <a:ext uri="{FF2B5EF4-FFF2-40B4-BE49-F238E27FC236}">
                  <a16:creationId xmlns:a16="http://schemas.microsoft.com/office/drawing/2014/main" id="{462B1DC3-AF87-4A40-BFE4-2B2BF200A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2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Line 24">
              <a:extLst>
                <a:ext uri="{FF2B5EF4-FFF2-40B4-BE49-F238E27FC236}">
                  <a16:creationId xmlns:a16="http://schemas.microsoft.com/office/drawing/2014/main" id="{681169A6-41F9-4A7C-9A21-9C7B0B248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139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7" name="Text Box 25">
              <a:extLst>
                <a:ext uri="{FF2B5EF4-FFF2-40B4-BE49-F238E27FC236}">
                  <a16:creationId xmlns:a16="http://schemas.microsoft.com/office/drawing/2014/main" id="{E595FF7D-CDBE-4E9D-9BEE-0A094F1FD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392"/>
              <a:ext cx="1248" cy="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Encode portion of data into symbolic ECC block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Sets rules for nCm selection</a:t>
              </a:r>
            </a:p>
          </p:txBody>
        </p:sp>
        <p:sp>
          <p:nvSpPr>
            <p:cNvPr id="125974" name="Text Box 22">
              <a:extLst>
                <a:ext uri="{FF2B5EF4-FFF2-40B4-BE49-F238E27FC236}">
                  <a16:creationId xmlns:a16="http://schemas.microsoft.com/office/drawing/2014/main" id="{D0C32CD5-45F8-499E-8FBF-08ECFFCF4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728"/>
              <a:ext cx="1008" cy="4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Symbolic ECC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52D7ED0E-ACAE-4E5D-A4ED-5B5180E02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Introduction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6DCA91AB-7722-4FBB-B589-6BCFEEEC220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New type of error control code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Operate over existing channel encoding mechanism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Lightweight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Requires less code overhead relative to traditional ECC codes</a:t>
            </a:r>
          </a:p>
          <a:p>
            <a:pPr lvl="3">
              <a:lnSpc>
                <a:spcPct val="90000"/>
              </a:lnSpc>
            </a:pPr>
            <a:r>
              <a:rPr lang="en-US" altLang="en-US" sz="1400"/>
              <a:t>Exploit inherent properties of underlying channel code</a:t>
            </a:r>
          </a:p>
        </p:txBody>
      </p:sp>
      <p:graphicFrame>
        <p:nvGraphicFramePr>
          <p:cNvPr id="139453" name="Object 189">
            <a:extLst>
              <a:ext uri="{FF2B5EF4-FFF2-40B4-BE49-F238E27FC236}">
                <a16:creationId xmlns:a16="http://schemas.microsoft.com/office/drawing/2014/main" id="{2289C729-FD7F-4A74-B397-D04CE2C63EFB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315200" y="2667000"/>
          <a:ext cx="12319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393480" progId="Equation.3">
                  <p:embed/>
                </p:oleObj>
              </mc:Choice>
              <mc:Fallback>
                <p:oleObj name="Equation" r:id="rId2" imgW="863280" imgH="393480" progId="Equation.3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667000"/>
                        <a:ext cx="12319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68" name="Rectangle 4">
            <a:extLst>
              <a:ext uri="{FF2B5EF4-FFF2-40B4-BE49-F238E27FC236}">
                <a16:creationId xmlns:a16="http://schemas.microsoft.com/office/drawing/2014/main" id="{4A5055A9-35C1-4D6C-8C03-DA3129E25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Traditional ECC codes:</a:t>
            </a:r>
            <a:endParaRPr lang="en-US" altLang="en-US" sz="2000"/>
          </a:p>
        </p:txBody>
      </p:sp>
      <p:grpSp>
        <p:nvGrpSpPr>
          <p:cNvPr id="139416" name="Group 152">
            <a:extLst>
              <a:ext uri="{FF2B5EF4-FFF2-40B4-BE49-F238E27FC236}">
                <a16:creationId xmlns:a16="http://schemas.microsoft.com/office/drawing/2014/main" id="{676FB20A-4FDF-46CB-9B03-394E2854B76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048000"/>
            <a:ext cx="4572000" cy="381000"/>
            <a:chOff x="1488" y="1901"/>
            <a:chExt cx="2880" cy="240"/>
          </a:xfrm>
        </p:grpSpPr>
        <p:sp>
          <p:nvSpPr>
            <p:cNvPr id="139275" name="Rectangle 11">
              <a:extLst>
                <a:ext uri="{FF2B5EF4-FFF2-40B4-BE49-F238E27FC236}">
                  <a16:creationId xmlns:a16="http://schemas.microsoft.com/office/drawing/2014/main" id="{6CF3ECA3-C065-43F4-97CA-FA23D730C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006"/>
              <a:ext cx="288" cy="11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6" name="Rectangle 12">
              <a:extLst>
                <a:ext uri="{FF2B5EF4-FFF2-40B4-BE49-F238E27FC236}">
                  <a16:creationId xmlns:a16="http://schemas.microsoft.com/office/drawing/2014/main" id="{1942A887-334E-4697-8CA4-79A53A0DE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006"/>
              <a:ext cx="288" cy="11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7" name="Rectangle 13">
              <a:extLst>
                <a:ext uri="{FF2B5EF4-FFF2-40B4-BE49-F238E27FC236}">
                  <a16:creationId xmlns:a16="http://schemas.microsoft.com/office/drawing/2014/main" id="{E02E5BE8-C992-4F2A-BC94-7023B8203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006"/>
              <a:ext cx="288" cy="11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8" name="Rectangle 14">
              <a:extLst>
                <a:ext uri="{FF2B5EF4-FFF2-40B4-BE49-F238E27FC236}">
                  <a16:creationId xmlns:a16="http://schemas.microsoft.com/office/drawing/2014/main" id="{0034EC49-32F7-49CD-9BFD-022D9ABE6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006"/>
              <a:ext cx="288" cy="11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9" name="Text Box 15">
              <a:extLst>
                <a:ext uri="{FF2B5EF4-FFF2-40B4-BE49-F238E27FC236}">
                  <a16:creationId xmlns:a16="http://schemas.microsoft.com/office/drawing/2014/main" id="{90C6179E-BB26-4354-BEEA-D27741A14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1901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…</a:t>
              </a:r>
            </a:p>
          </p:txBody>
        </p:sp>
        <p:sp>
          <p:nvSpPr>
            <p:cNvPr id="139280" name="Rectangle 16">
              <a:extLst>
                <a:ext uri="{FF2B5EF4-FFF2-40B4-BE49-F238E27FC236}">
                  <a16:creationId xmlns:a16="http://schemas.microsoft.com/office/drawing/2014/main" id="{7A5E9A59-9C08-4412-BB56-A44B03A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006"/>
              <a:ext cx="288" cy="11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2" name="Text Box 18">
              <a:extLst>
                <a:ext uri="{FF2B5EF4-FFF2-40B4-BE49-F238E27FC236}">
                  <a16:creationId xmlns:a16="http://schemas.microsoft.com/office/drawing/2014/main" id="{BE80C8E0-D434-4EEC-A5F6-7B94AE059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968"/>
              <a:ext cx="9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Raw data stream</a:t>
              </a:r>
            </a:p>
          </p:txBody>
        </p:sp>
      </p:grpSp>
      <p:grpSp>
        <p:nvGrpSpPr>
          <p:cNvPr id="139450" name="Group 186">
            <a:extLst>
              <a:ext uri="{FF2B5EF4-FFF2-40B4-BE49-F238E27FC236}">
                <a16:creationId xmlns:a16="http://schemas.microsoft.com/office/drawing/2014/main" id="{2829DF1D-2F59-477A-9D99-523F2C697BC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05200"/>
            <a:ext cx="8382000" cy="1295400"/>
            <a:chOff x="192" y="2208"/>
            <a:chExt cx="5280" cy="816"/>
          </a:xfrm>
        </p:grpSpPr>
        <p:grpSp>
          <p:nvGrpSpPr>
            <p:cNvPr id="139439" name="Group 175">
              <a:extLst>
                <a:ext uri="{FF2B5EF4-FFF2-40B4-BE49-F238E27FC236}">
                  <a16:creationId xmlns:a16="http://schemas.microsoft.com/office/drawing/2014/main" id="{5EA68C64-A2E2-4C79-81B7-C123483AFD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08"/>
              <a:ext cx="4512" cy="816"/>
              <a:chOff x="192" y="2208"/>
              <a:chExt cx="4512" cy="816"/>
            </a:xfrm>
          </p:grpSpPr>
          <p:sp>
            <p:nvSpPr>
              <p:cNvPr id="139300" name="Line 36">
                <a:extLst>
                  <a:ext uri="{FF2B5EF4-FFF2-40B4-BE49-F238E27FC236}">
                    <a16:creationId xmlns:a16="http://schemas.microsoft.com/office/drawing/2014/main" id="{315918E7-73FA-4749-899B-C70919E02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64" y="2208"/>
                <a:ext cx="14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1" name="Line 37">
                <a:extLst>
                  <a:ext uri="{FF2B5EF4-FFF2-40B4-BE49-F238E27FC236}">
                    <a16:creationId xmlns:a16="http://schemas.microsoft.com/office/drawing/2014/main" id="{4A765407-E392-4499-A5C6-338F89F113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220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2" name="Line 38">
                <a:extLst>
                  <a:ext uri="{FF2B5EF4-FFF2-40B4-BE49-F238E27FC236}">
                    <a16:creationId xmlns:a16="http://schemas.microsoft.com/office/drawing/2014/main" id="{D5E4BB55-E37F-42CD-B03C-E84D3BB4F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2208"/>
                <a:ext cx="13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72" name="Text Box 108">
                <a:extLst>
                  <a:ext uri="{FF2B5EF4-FFF2-40B4-BE49-F238E27FC236}">
                    <a16:creationId xmlns:a16="http://schemas.microsoft.com/office/drawing/2014/main" id="{5C8E0908-3FAF-42FD-9C70-1AD3AAF0CB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3" y="252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…</a:t>
                </a:r>
              </a:p>
            </p:txBody>
          </p:sp>
          <p:grpSp>
            <p:nvGrpSpPr>
              <p:cNvPr id="139374" name="Group 110">
                <a:extLst>
                  <a:ext uri="{FF2B5EF4-FFF2-40B4-BE49-F238E27FC236}">
                    <a16:creationId xmlns:a16="http://schemas.microsoft.com/office/drawing/2014/main" id="{8F2CE0DB-5E5F-47E7-B157-987BEBF5FC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2523"/>
                <a:ext cx="1392" cy="501"/>
                <a:chOff x="192" y="2523"/>
                <a:chExt cx="1392" cy="501"/>
              </a:xfrm>
            </p:grpSpPr>
            <p:sp>
              <p:nvSpPr>
                <p:cNvPr id="139269" name="Rectangle 5">
                  <a:extLst>
                    <a:ext uri="{FF2B5EF4-FFF2-40B4-BE49-F238E27FC236}">
                      <a16:creationId xmlns:a16="http://schemas.microsoft.com/office/drawing/2014/main" id="{059915DE-ADB6-4A0F-94C3-610ED87FBF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270" name="Rectangle 6">
                  <a:extLst>
                    <a:ext uri="{FF2B5EF4-FFF2-40B4-BE49-F238E27FC236}">
                      <a16:creationId xmlns:a16="http://schemas.microsoft.com/office/drawing/2014/main" id="{EB40B9CF-A837-4DEA-80D4-77D615AB82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271" name="Rectangle 7">
                  <a:extLst>
                    <a:ext uri="{FF2B5EF4-FFF2-40B4-BE49-F238E27FC236}">
                      <a16:creationId xmlns:a16="http://schemas.microsoft.com/office/drawing/2014/main" id="{942179B0-E095-46DB-969A-BE5D4EBE6B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272" name="Text Box 8">
                  <a:extLst>
                    <a:ext uri="{FF2B5EF4-FFF2-40B4-BE49-F238E27FC236}">
                      <a16:creationId xmlns:a16="http://schemas.microsoft.com/office/drawing/2014/main" id="{F50024DB-2A0A-4EB9-8E08-272BE53024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06" y="2523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…</a:t>
                  </a:r>
                </a:p>
              </p:txBody>
            </p:sp>
            <p:sp>
              <p:nvSpPr>
                <p:cNvPr id="139273" name="AutoShape 9">
                  <a:extLst>
                    <a:ext uri="{FF2B5EF4-FFF2-40B4-BE49-F238E27FC236}">
                      <a16:creationId xmlns:a16="http://schemas.microsoft.com/office/drawing/2014/main" id="{39428BD3-6531-469F-ACF4-77684A6762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831" y="2175"/>
                  <a:ext cx="114" cy="1296"/>
                </a:xfrm>
                <a:prstGeom prst="rightBrace">
                  <a:avLst>
                    <a:gd name="adj1" fmla="val 9473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283" name="Text Box 19">
                  <a:extLst>
                    <a:ext uri="{FF2B5EF4-FFF2-40B4-BE49-F238E27FC236}">
                      <a16:creationId xmlns:a16="http://schemas.microsoft.com/office/drawing/2014/main" id="{06D3000B-705B-44A6-B093-97367D4AAD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2851"/>
                  <a:ext cx="33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/>
                    <a:t>k</a:t>
                  </a:r>
                </a:p>
              </p:txBody>
            </p:sp>
            <p:sp>
              <p:nvSpPr>
                <p:cNvPr id="139373" name="Rectangle 109">
                  <a:extLst>
                    <a:ext uri="{FF2B5EF4-FFF2-40B4-BE49-F238E27FC236}">
                      <a16:creationId xmlns:a16="http://schemas.microsoft.com/office/drawing/2014/main" id="{624BE18D-45DE-4501-858E-32C4D25498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2544"/>
                  <a:ext cx="1392" cy="480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9375" name="Group 111">
                <a:extLst>
                  <a:ext uri="{FF2B5EF4-FFF2-40B4-BE49-F238E27FC236}">
                    <a16:creationId xmlns:a16="http://schemas.microsoft.com/office/drawing/2014/main" id="{E4D43E80-6156-4484-926F-4BAB5CE686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2517"/>
                <a:ext cx="1392" cy="501"/>
                <a:chOff x="192" y="2523"/>
                <a:chExt cx="1392" cy="501"/>
              </a:xfrm>
            </p:grpSpPr>
            <p:sp>
              <p:nvSpPr>
                <p:cNvPr id="139376" name="Rectangle 112">
                  <a:extLst>
                    <a:ext uri="{FF2B5EF4-FFF2-40B4-BE49-F238E27FC236}">
                      <a16:creationId xmlns:a16="http://schemas.microsoft.com/office/drawing/2014/main" id="{9E309D9B-4121-490D-ABC9-A770548457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77" name="Rectangle 113">
                  <a:extLst>
                    <a:ext uri="{FF2B5EF4-FFF2-40B4-BE49-F238E27FC236}">
                      <a16:creationId xmlns:a16="http://schemas.microsoft.com/office/drawing/2014/main" id="{7AB7D5B6-3C3D-4518-8640-C0821AA8C2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78" name="Rectangle 114">
                  <a:extLst>
                    <a:ext uri="{FF2B5EF4-FFF2-40B4-BE49-F238E27FC236}">
                      <a16:creationId xmlns:a16="http://schemas.microsoft.com/office/drawing/2014/main" id="{8E5475E1-303E-4828-8315-DE8BD6CC8C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79" name="Text Box 115">
                  <a:extLst>
                    <a:ext uri="{FF2B5EF4-FFF2-40B4-BE49-F238E27FC236}">
                      <a16:creationId xmlns:a16="http://schemas.microsoft.com/office/drawing/2014/main" id="{CF16B143-C11F-4667-8DA7-6A23C3C770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06" y="2523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…</a:t>
                  </a:r>
                </a:p>
              </p:txBody>
            </p:sp>
            <p:sp>
              <p:nvSpPr>
                <p:cNvPr id="139380" name="AutoShape 116">
                  <a:extLst>
                    <a:ext uri="{FF2B5EF4-FFF2-40B4-BE49-F238E27FC236}">
                      <a16:creationId xmlns:a16="http://schemas.microsoft.com/office/drawing/2014/main" id="{D7C14612-4A3D-4355-9368-7C43B69C7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831" y="2175"/>
                  <a:ext cx="114" cy="1296"/>
                </a:xfrm>
                <a:prstGeom prst="rightBrace">
                  <a:avLst>
                    <a:gd name="adj1" fmla="val 9473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81" name="Text Box 117">
                  <a:extLst>
                    <a:ext uri="{FF2B5EF4-FFF2-40B4-BE49-F238E27FC236}">
                      <a16:creationId xmlns:a16="http://schemas.microsoft.com/office/drawing/2014/main" id="{4251BE5E-1F40-46B8-8777-FB2789A0CA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2851"/>
                  <a:ext cx="33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/>
                    <a:t>k</a:t>
                  </a:r>
                </a:p>
              </p:txBody>
            </p:sp>
            <p:sp>
              <p:nvSpPr>
                <p:cNvPr id="139382" name="Rectangle 118">
                  <a:extLst>
                    <a:ext uri="{FF2B5EF4-FFF2-40B4-BE49-F238E27FC236}">
                      <a16:creationId xmlns:a16="http://schemas.microsoft.com/office/drawing/2014/main" id="{3AC41214-1DFB-4321-B878-ECB40D9CF7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2544"/>
                  <a:ext cx="1392" cy="480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9383" name="Group 119">
                <a:extLst>
                  <a:ext uri="{FF2B5EF4-FFF2-40B4-BE49-F238E27FC236}">
                    <a16:creationId xmlns:a16="http://schemas.microsoft.com/office/drawing/2014/main" id="{E208DB53-A802-4093-A2DC-A5A140D2E5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523"/>
                <a:ext cx="1392" cy="501"/>
                <a:chOff x="192" y="2523"/>
                <a:chExt cx="1392" cy="501"/>
              </a:xfrm>
            </p:grpSpPr>
            <p:sp>
              <p:nvSpPr>
                <p:cNvPr id="139384" name="Rectangle 120">
                  <a:extLst>
                    <a:ext uri="{FF2B5EF4-FFF2-40B4-BE49-F238E27FC236}">
                      <a16:creationId xmlns:a16="http://schemas.microsoft.com/office/drawing/2014/main" id="{A445B5E3-8C36-40ED-A9B2-FEC84F47EB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85" name="Rectangle 121">
                  <a:extLst>
                    <a:ext uri="{FF2B5EF4-FFF2-40B4-BE49-F238E27FC236}">
                      <a16:creationId xmlns:a16="http://schemas.microsoft.com/office/drawing/2014/main" id="{A3DFB338-B5AA-4CE3-AC42-45CBD73AE8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86" name="Rectangle 122">
                  <a:extLst>
                    <a:ext uri="{FF2B5EF4-FFF2-40B4-BE49-F238E27FC236}">
                      <a16:creationId xmlns:a16="http://schemas.microsoft.com/office/drawing/2014/main" id="{24F6C050-6B8B-44BA-85F4-521E3A5CAB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623"/>
                  <a:ext cx="288" cy="114"/>
                </a:xfrm>
                <a:prstGeom prst="rect">
                  <a:avLst/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87" name="Text Box 123">
                  <a:extLst>
                    <a:ext uri="{FF2B5EF4-FFF2-40B4-BE49-F238E27FC236}">
                      <a16:creationId xmlns:a16="http://schemas.microsoft.com/office/drawing/2014/main" id="{8608877C-EA8D-4FBE-9724-640D2A7145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06" y="2523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…</a:t>
                  </a:r>
                </a:p>
              </p:txBody>
            </p:sp>
            <p:sp>
              <p:nvSpPr>
                <p:cNvPr id="139388" name="AutoShape 124">
                  <a:extLst>
                    <a:ext uri="{FF2B5EF4-FFF2-40B4-BE49-F238E27FC236}">
                      <a16:creationId xmlns:a16="http://schemas.microsoft.com/office/drawing/2014/main" id="{6CCDE565-8F6E-4F9A-B6EE-078129124A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831" y="2175"/>
                  <a:ext cx="114" cy="1296"/>
                </a:xfrm>
                <a:prstGeom prst="rightBrace">
                  <a:avLst>
                    <a:gd name="adj1" fmla="val 9473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89" name="Text Box 125">
                  <a:extLst>
                    <a:ext uri="{FF2B5EF4-FFF2-40B4-BE49-F238E27FC236}">
                      <a16:creationId xmlns:a16="http://schemas.microsoft.com/office/drawing/2014/main" id="{D865B11E-83A8-4050-BD59-82CF5ABA1F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2851"/>
                  <a:ext cx="33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/>
                    <a:t>k</a:t>
                  </a:r>
                </a:p>
              </p:txBody>
            </p:sp>
            <p:sp>
              <p:nvSpPr>
                <p:cNvPr id="139390" name="Rectangle 126">
                  <a:extLst>
                    <a:ext uri="{FF2B5EF4-FFF2-40B4-BE49-F238E27FC236}">
                      <a16:creationId xmlns:a16="http://schemas.microsoft.com/office/drawing/2014/main" id="{290C129C-7B22-4E87-9A49-5F202F85C3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2544"/>
                  <a:ext cx="1392" cy="480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9447" name="Text Box 183">
              <a:extLst>
                <a:ext uri="{FF2B5EF4-FFF2-40B4-BE49-F238E27FC236}">
                  <a16:creationId xmlns:a16="http://schemas.microsoft.com/office/drawing/2014/main" id="{D09CD83E-C567-48B7-A07F-1CF4FAB9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649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blocks</a:t>
              </a:r>
            </a:p>
          </p:txBody>
        </p:sp>
      </p:grpSp>
      <p:grpSp>
        <p:nvGrpSpPr>
          <p:cNvPr id="139449" name="Group 185">
            <a:extLst>
              <a:ext uri="{FF2B5EF4-FFF2-40B4-BE49-F238E27FC236}">
                <a16:creationId xmlns:a16="http://schemas.microsoft.com/office/drawing/2014/main" id="{0C35C467-EB25-4573-ADAF-22B9244AB99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800600"/>
            <a:ext cx="8382000" cy="1143000"/>
            <a:chOff x="192" y="3024"/>
            <a:chExt cx="5280" cy="720"/>
          </a:xfrm>
        </p:grpSpPr>
        <p:grpSp>
          <p:nvGrpSpPr>
            <p:cNvPr id="139440" name="Group 176">
              <a:extLst>
                <a:ext uri="{FF2B5EF4-FFF2-40B4-BE49-F238E27FC236}">
                  <a16:creationId xmlns:a16="http://schemas.microsoft.com/office/drawing/2014/main" id="{FB6E87DC-EAE0-464D-9D4F-046980FFC6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024"/>
              <a:ext cx="4512" cy="720"/>
              <a:chOff x="192" y="3024"/>
              <a:chExt cx="4512" cy="720"/>
            </a:xfrm>
          </p:grpSpPr>
          <p:grpSp>
            <p:nvGrpSpPr>
              <p:cNvPr id="139420" name="Group 156">
                <a:extLst>
                  <a:ext uri="{FF2B5EF4-FFF2-40B4-BE49-F238E27FC236}">
                    <a16:creationId xmlns:a16="http://schemas.microsoft.com/office/drawing/2014/main" id="{8B7C97FA-42CB-4324-BF58-CEC8DF9C53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3024"/>
                <a:ext cx="1392" cy="720"/>
                <a:chOff x="192" y="3024"/>
                <a:chExt cx="1392" cy="720"/>
              </a:xfrm>
            </p:grpSpPr>
            <p:sp>
              <p:nvSpPr>
                <p:cNvPr id="139325" name="Rectangle 61">
                  <a:extLst>
                    <a:ext uri="{FF2B5EF4-FFF2-40B4-BE49-F238E27FC236}">
                      <a16:creationId xmlns:a16="http://schemas.microsoft.com/office/drawing/2014/main" id="{5E854706-4692-4F20-81D2-012DE3F410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26" name="Rectangle 62">
                  <a:extLst>
                    <a:ext uri="{FF2B5EF4-FFF2-40B4-BE49-F238E27FC236}">
                      <a16:creationId xmlns:a16="http://schemas.microsoft.com/office/drawing/2014/main" id="{2F0D9874-EDD7-4788-AE3B-0617F2DE11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27" name="Rectangle 63">
                  <a:extLst>
                    <a:ext uri="{FF2B5EF4-FFF2-40B4-BE49-F238E27FC236}">
                      <a16:creationId xmlns:a16="http://schemas.microsoft.com/office/drawing/2014/main" id="{16A13D27-44C8-43CF-BADA-72C0E92FD5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28" name="Text Box 64">
                  <a:extLst>
                    <a:ext uri="{FF2B5EF4-FFF2-40B4-BE49-F238E27FC236}">
                      <a16:creationId xmlns:a16="http://schemas.microsoft.com/office/drawing/2014/main" id="{9324C9CC-02E9-4AE9-8DC8-F2FC76E488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2" y="3264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…</a:t>
                  </a:r>
                </a:p>
              </p:txBody>
            </p:sp>
            <p:sp>
              <p:nvSpPr>
                <p:cNvPr id="139329" name="AutoShape 65">
                  <a:extLst>
                    <a:ext uri="{FF2B5EF4-FFF2-40B4-BE49-F238E27FC236}">
                      <a16:creationId xmlns:a16="http://schemas.microsoft.com/office/drawing/2014/main" id="{3E641458-0E1E-4946-87AA-5B79402574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831" y="2895"/>
                  <a:ext cx="114" cy="1296"/>
                </a:xfrm>
                <a:prstGeom prst="rightBrace">
                  <a:avLst>
                    <a:gd name="adj1" fmla="val 9473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30" name="Text Box 66">
                  <a:extLst>
                    <a:ext uri="{FF2B5EF4-FFF2-40B4-BE49-F238E27FC236}">
                      <a16:creationId xmlns:a16="http://schemas.microsoft.com/office/drawing/2014/main" id="{CFEBA73C-D93F-4E0A-A6BD-CE307C5499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3571"/>
                  <a:ext cx="33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/>
                    <a:t>n</a:t>
                  </a:r>
                </a:p>
              </p:txBody>
            </p:sp>
            <p:sp>
              <p:nvSpPr>
                <p:cNvPr id="139391" name="Rectangle 127">
                  <a:extLst>
                    <a:ext uri="{FF2B5EF4-FFF2-40B4-BE49-F238E27FC236}">
                      <a16:creationId xmlns:a16="http://schemas.microsoft.com/office/drawing/2014/main" id="{3AD2CD34-5C45-46D8-939E-BD5C00B6A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264"/>
                  <a:ext cx="1392" cy="480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92" name="Line 128">
                  <a:extLst>
                    <a:ext uri="{FF2B5EF4-FFF2-40B4-BE49-F238E27FC236}">
                      <a16:creationId xmlns:a16="http://schemas.microsoft.com/office/drawing/2014/main" id="{5D115671-E1A0-4366-8C76-D362B7A3F3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02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9414" name="Text Box 150">
                <a:extLst>
                  <a:ext uri="{FF2B5EF4-FFF2-40B4-BE49-F238E27FC236}">
                    <a16:creationId xmlns:a16="http://schemas.microsoft.com/office/drawing/2014/main" id="{C76C53A2-6999-44B5-BB35-E3F66F075E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3312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…</a:t>
                </a:r>
              </a:p>
            </p:txBody>
          </p:sp>
          <p:grpSp>
            <p:nvGrpSpPr>
              <p:cNvPr id="139421" name="Group 157">
                <a:extLst>
                  <a:ext uri="{FF2B5EF4-FFF2-40B4-BE49-F238E27FC236}">
                    <a16:creationId xmlns:a16="http://schemas.microsoft.com/office/drawing/2014/main" id="{01091F8E-87C5-48C2-865B-B9B03D9D6E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3024"/>
                <a:ext cx="1392" cy="720"/>
                <a:chOff x="192" y="3024"/>
                <a:chExt cx="1392" cy="720"/>
              </a:xfrm>
            </p:grpSpPr>
            <p:sp>
              <p:nvSpPr>
                <p:cNvPr id="139422" name="Rectangle 158">
                  <a:extLst>
                    <a:ext uri="{FF2B5EF4-FFF2-40B4-BE49-F238E27FC236}">
                      <a16:creationId xmlns:a16="http://schemas.microsoft.com/office/drawing/2014/main" id="{85E4EE85-7B4D-4F18-9F89-A045787F8B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23" name="Rectangle 159">
                  <a:extLst>
                    <a:ext uri="{FF2B5EF4-FFF2-40B4-BE49-F238E27FC236}">
                      <a16:creationId xmlns:a16="http://schemas.microsoft.com/office/drawing/2014/main" id="{9F396C12-6C3E-4CD3-892A-D557D845C8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24" name="Rectangle 160">
                  <a:extLst>
                    <a:ext uri="{FF2B5EF4-FFF2-40B4-BE49-F238E27FC236}">
                      <a16:creationId xmlns:a16="http://schemas.microsoft.com/office/drawing/2014/main" id="{0F68B65D-85A1-4006-BE41-7FBEBD5CD5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25" name="Text Box 161">
                  <a:extLst>
                    <a:ext uri="{FF2B5EF4-FFF2-40B4-BE49-F238E27FC236}">
                      <a16:creationId xmlns:a16="http://schemas.microsoft.com/office/drawing/2014/main" id="{29E22433-A9BA-4842-AF9B-12CF2D2CE8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2" y="3264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…</a:t>
                  </a:r>
                </a:p>
              </p:txBody>
            </p:sp>
            <p:sp>
              <p:nvSpPr>
                <p:cNvPr id="139426" name="AutoShape 162">
                  <a:extLst>
                    <a:ext uri="{FF2B5EF4-FFF2-40B4-BE49-F238E27FC236}">
                      <a16:creationId xmlns:a16="http://schemas.microsoft.com/office/drawing/2014/main" id="{63314A3D-3088-4154-943A-FC446B32ED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831" y="2895"/>
                  <a:ext cx="114" cy="1296"/>
                </a:xfrm>
                <a:prstGeom prst="rightBrace">
                  <a:avLst>
                    <a:gd name="adj1" fmla="val 9473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27" name="Text Box 163">
                  <a:extLst>
                    <a:ext uri="{FF2B5EF4-FFF2-40B4-BE49-F238E27FC236}">
                      <a16:creationId xmlns:a16="http://schemas.microsoft.com/office/drawing/2014/main" id="{09CCEFF6-AE87-4785-9AA4-DC3984EE2B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3571"/>
                  <a:ext cx="33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/>
                    <a:t>n</a:t>
                  </a:r>
                </a:p>
              </p:txBody>
            </p:sp>
            <p:sp>
              <p:nvSpPr>
                <p:cNvPr id="139428" name="Rectangle 164">
                  <a:extLst>
                    <a:ext uri="{FF2B5EF4-FFF2-40B4-BE49-F238E27FC236}">
                      <a16:creationId xmlns:a16="http://schemas.microsoft.com/office/drawing/2014/main" id="{C9A949F4-0EF2-40E7-8E6C-4D158F90DD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264"/>
                  <a:ext cx="1392" cy="480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29" name="Line 165">
                  <a:extLst>
                    <a:ext uri="{FF2B5EF4-FFF2-40B4-BE49-F238E27FC236}">
                      <a16:creationId xmlns:a16="http://schemas.microsoft.com/office/drawing/2014/main" id="{9D7C3A1E-12FB-4A28-81BA-03C3BC3FD4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02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9430" name="Group 166">
                <a:extLst>
                  <a:ext uri="{FF2B5EF4-FFF2-40B4-BE49-F238E27FC236}">
                    <a16:creationId xmlns:a16="http://schemas.microsoft.com/office/drawing/2014/main" id="{2C6B3AA0-5D46-4A7F-8B23-30F49B0BBC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3024"/>
                <a:ext cx="1392" cy="720"/>
                <a:chOff x="192" y="3024"/>
                <a:chExt cx="1392" cy="720"/>
              </a:xfrm>
            </p:grpSpPr>
            <p:sp>
              <p:nvSpPr>
                <p:cNvPr id="139431" name="Rectangle 167">
                  <a:extLst>
                    <a:ext uri="{FF2B5EF4-FFF2-40B4-BE49-F238E27FC236}">
                      <a16:creationId xmlns:a16="http://schemas.microsoft.com/office/drawing/2014/main" id="{AFB9B119-75FC-4310-8E24-0A369AE1BE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32" name="Rectangle 168">
                  <a:extLst>
                    <a:ext uri="{FF2B5EF4-FFF2-40B4-BE49-F238E27FC236}">
                      <a16:creationId xmlns:a16="http://schemas.microsoft.com/office/drawing/2014/main" id="{7D07A9C5-81CE-49BB-9885-F143F897F9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33" name="Rectangle 169">
                  <a:extLst>
                    <a:ext uri="{FF2B5EF4-FFF2-40B4-BE49-F238E27FC236}">
                      <a16:creationId xmlns:a16="http://schemas.microsoft.com/office/drawing/2014/main" id="{C80E31C3-0031-4E71-B56D-FEA117AA3A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343"/>
                  <a:ext cx="288" cy="11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34" name="Text Box 170">
                  <a:extLst>
                    <a:ext uri="{FF2B5EF4-FFF2-40B4-BE49-F238E27FC236}">
                      <a16:creationId xmlns:a16="http://schemas.microsoft.com/office/drawing/2014/main" id="{99169D2E-71E3-4E7A-B215-6D4D964B98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2" y="3264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…</a:t>
                  </a:r>
                </a:p>
              </p:txBody>
            </p:sp>
            <p:sp>
              <p:nvSpPr>
                <p:cNvPr id="139435" name="AutoShape 171">
                  <a:extLst>
                    <a:ext uri="{FF2B5EF4-FFF2-40B4-BE49-F238E27FC236}">
                      <a16:creationId xmlns:a16="http://schemas.microsoft.com/office/drawing/2014/main" id="{29938689-4B98-41AC-AFA6-00B970E0F6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831" y="2895"/>
                  <a:ext cx="114" cy="1296"/>
                </a:xfrm>
                <a:prstGeom prst="rightBrace">
                  <a:avLst>
                    <a:gd name="adj1" fmla="val 9473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36" name="Text Box 172">
                  <a:extLst>
                    <a:ext uri="{FF2B5EF4-FFF2-40B4-BE49-F238E27FC236}">
                      <a16:creationId xmlns:a16="http://schemas.microsoft.com/office/drawing/2014/main" id="{8C21211D-8E0E-4EF8-86BE-4EEBACA201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3571"/>
                  <a:ext cx="33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/>
                    <a:t>n</a:t>
                  </a:r>
                </a:p>
              </p:txBody>
            </p:sp>
            <p:sp>
              <p:nvSpPr>
                <p:cNvPr id="139437" name="Rectangle 173">
                  <a:extLst>
                    <a:ext uri="{FF2B5EF4-FFF2-40B4-BE49-F238E27FC236}">
                      <a16:creationId xmlns:a16="http://schemas.microsoft.com/office/drawing/2014/main" id="{54EE8BC5-E49A-4C7B-894F-3CB90958E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264"/>
                  <a:ext cx="1392" cy="480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438" name="Line 174">
                  <a:extLst>
                    <a:ext uri="{FF2B5EF4-FFF2-40B4-BE49-F238E27FC236}">
                      <a16:creationId xmlns:a16="http://schemas.microsoft.com/office/drawing/2014/main" id="{47DC2981-D054-4F13-8F0B-E4C0F90BB1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02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9448" name="Text Box 184">
              <a:extLst>
                <a:ext uri="{FF2B5EF4-FFF2-40B4-BE49-F238E27FC236}">
                  <a16:creationId xmlns:a16="http://schemas.microsoft.com/office/drawing/2014/main" id="{4B4ED604-9C63-40AC-B8F9-BD415951F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312"/>
              <a:ext cx="6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code blocks</a:t>
              </a:r>
            </a:p>
          </p:txBody>
        </p:sp>
      </p:grpSp>
      <p:graphicFrame>
        <p:nvGraphicFramePr>
          <p:cNvPr id="139455" name="Object 191">
            <a:extLst>
              <a:ext uri="{FF2B5EF4-FFF2-40B4-BE49-F238E27FC236}">
                <a16:creationId xmlns:a16="http://schemas.microsoft.com/office/drawing/2014/main" id="{C90E5982-6C1C-4FC4-AF46-BF06A2096BA7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7162800" y="3276600"/>
          <a:ext cx="15240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393480" progId="Equation.3">
                  <p:embed/>
                </p:oleObj>
              </mc:Choice>
              <mc:Fallback>
                <p:oleObj name="Equation" r:id="rId4" imgW="1091880" imgH="393480" progId="Equation.3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76600"/>
                        <a:ext cx="15240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9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4B806EF-D6E3-4C1C-BD04-A0D57C8C1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Lower-Level:  Partitioning nCm Code Sets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AACCA-3CB0-46C5-B549-0C30D459F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600200"/>
          </a:xfrm>
        </p:spPr>
        <p:txBody>
          <a:bodyPr/>
          <a:lstStyle/>
          <a:p>
            <a:r>
              <a:rPr lang="en-US" altLang="en-US" sz="2200"/>
              <a:t>nCm code sets have distance=2</a:t>
            </a:r>
          </a:p>
          <a:p>
            <a:r>
              <a:rPr lang="en-US" altLang="en-US" sz="2200"/>
              <a:t>Not enough for bit correction, t = floor((d-1) / 2)</a:t>
            </a:r>
          </a:p>
          <a:p>
            <a:r>
              <a:rPr lang="en-US" altLang="en-US" sz="2200"/>
              <a:t>Increase distance by partitioning into “distance subsets”</a:t>
            </a:r>
          </a:p>
        </p:txBody>
      </p: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8747A41E-2395-4E68-B17D-C21111818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19400"/>
            <a:ext cx="3124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Subsets:</a:t>
            </a:r>
          </a:p>
          <a:p>
            <a:pPr lvl="1"/>
            <a:r>
              <a:rPr lang="en-US" altLang="en-US" sz="1800"/>
              <a:t>0 =&gt; {0011, 1100}</a:t>
            </a:r>
          </a:p>
          <a:p>
            <a:pPr lvl="1"/>
            <a:r>
              <a:rPr lang="en-US" altLang="en-US" sz="1800"/>
              <a:t>1 =&gt; {0101, 1010}</a:t>
            </a:r>
          </a:p>
          <a:p>
            <a:pPr lvl="1"/>
            <a:r>
              <a:rPr lang="en-US" altLang="en-US" sz="1800"/>
              <a:t>2 =&gt; {0110, 1001}</a:t>
            </a:r>
          </a:p>
        </p:txBody>
      </p:sp>
      <p:sp>
        <p:nvSpPr>
          <p:cNvPr id="24601" name="Rectangle 25">
            <a:extLst>
              <a:ext uri="{FF2B5EF4-FFF2-40B4-BE49-F238E27FC236}">
                <a16:creationId xmlns:a16="http://schemas.microsoft.com/office/drawing/2014/main" id="{CCB94BE1-37AA-426D-8CD3-0F6C781D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724400"/>
            <a:ext cx="312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IDEA:  If the subset is known, bit errors may be corrected</a:t>
            </a:r>
          </a:p>
        </p:txBody>
      </p:sp>
      <p:grpSp>
        <p:nvGrpSpPr>
          <p:cNvPr id="24603" name="Group 27">
            <a:extLst>
              <a:ext uri="{FF2B5EF4-FFF2-40B4-BE49-F238E27FC236}">
                <a16:creationId xmlns:a16="http://schemas.microsoft.com/office/drawing/2014/main" id="{943462A7-2829-497A-86F6-7198CC4C3C8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514600"/>
            <a:ext cx="3505200" cy="3505200"/>
            <a:chOff x="624" y="1584"/>
            <a:chExt cx="2208" cy="2208"/>
          </a:xfrm>
        </p:grpSpPr>
        <p:grpSp>
          <p:nvGrpSpPr>
            <p:cNvPr id="20529" name="Group 49">
              <a:extLst>
                <a:ext uri="{FF2B5EF4-FFF2-40B4-BE49-F238E27FC236}">
                  <a16:creationId xmlns:a16="http://schemas.microsoft.com/office/drawing/2014/main" id="{7A6F19B6-1DA1-42A0-B2A5-CF6634F1A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064"/>
              <a:ext cx="2208" cy="1728"/>
              <a:chOff x="2880" y="2064"/>
              <a:chExt cx="2208" cy="1728"/>
            </a:xfrm>
          </p:grpSpPr>
          <p:sp>
            <p:nvSpPr>
              <p:cNvPr id="20485" name="Oval 5">
                <a:extLst>
                  <a:ext uri="{FF2B5EF4-FFF2-40B4-BE49-F238E27FC236}">
                    <a16:creationId xmlns:a16="http://schemas.microsoft.com/office/drawing/2014/main" id="{BDC9785C-599E-4672-8098-3C464E822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3024"/>
                <a:ext cx="48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6" name="Text Box 6">
                <a:extLst>
                  <a:ext uri="{FF2B5EF4-FFF2-40B4-BE49-F238E27FC236}">
                    <a16:creationId xmlns:a16="http://schemas.microsoft.com/office/drawing/2014/main" id="{203C4606-A076-47CE-8868-5DEDF430FC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8" y="30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/>
                  <a:t>0011</a:t>
                </a:r>
              </a:p>
            </p:txBody>
          </p:sp>
          <p:sp>
            <p:nvSpPr>
              <p:cNvPr id="20489" name="Oval 9">
                <a:extLst>
                  <a:ext uri="{FF2B5EF4-FFF2-40B4-BE49-F238E27FC236}">
                    <a16:creationId xmlns:a16="http://schemas.microsoft.com/office/drawing/2014/main" id="{4A3BEE92-E901-4775-BA8C-51EB7C820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2544"/>
                <a:ext cx="480" cy="28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Text Box 10">
                <a:extLst>
                  <a:ext uri="{FF2B5EF4-FFF2-40B4-BE49-F238E27FC236}">
                    <a16:creationId xmlns:a16="http://schemas.microsoft.com/office/drawing/2014/main" id="{22CB2FCE-C189-4B57-A0C0-92B72E16C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259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/>
                  <a:t>0101</a:t>
                </a:r>
              </a:p>
            </p:txBody>
          </p:sp>
          <p:sp>
            <p:nvSpPr>
              <p:cNvPr id="20492" name="Oval 12">
                <a:extLst>
                  <a:ext uri="{FF2B5EF4-FFF2-40B4-BE49-F238E27FC236}">
                    <a16:creationId xmlns:a16="http://schemas.microsoft.com/office/drawing/2014/main" id="{7F565CF2-A8B2-41CF-A8B3-9B50B7346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3504"/>
                <a:ext cx="480" cy="28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Text Box 13">
                <a:extLst>
                  <a:ext uri="{FF2B5EF4-FFF2-40B4-BE49-F238E27FC236}">
                    <a16:creationId xmlns:a16="http://schemas.microsoft.com/office/drawing/2014/main" id="{425DA0FD-4CC8-4BE9-99DF-9DB0FDC136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355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/>
                  <a:t>1010</a:t>
                </a:r>
              </a:p>
            </p:txBody>
          </p:sp>
          <p:sp>
            <p:nvSpPr>
              <p:cNvPr id="20495" name="Oval 15">
                <a:extLst>
                  <a:ext uri="{FF2B5EF4-FFF2-40B4-BE49-F238E27FC236}">
                    <a16:creationId xmlns:a16="http://schemas.microsoft.com/office/drawing/2014/main" id="{B4F5F9DB-8C10-4864-86CF-581E9A925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480" cy="288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Text Box 16">
                <a:extLst>
                  <a:ext uri="{FF2B5EF4-FFF2-40B4-BE49-F238E27FC236}">
                    <a16:creationId xmlns:a16="http://schemas.microsoft.com/office/drawing/2014/main" id="{E737EC37-0063-4C2D-A4B6-4BD79B02A9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9" y="3079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/>
                  <a:t>1001</a:t>
                </a:r>
              </a:p>
            </p:txBody>
          </p:sp>
          <p:sp>
            <p:nvSpPr>
              <p:cNvPr id="20498" name="Oval 18">
                <a:extLst>
                  <a:ext uri="{FF2B5EF4-FFF2-40B4-BE49-F238E27FC236}">
                    <a16:creationId xmlns:a16="http://schemas.microsoft.com/office/drawing/2014/main" id="{77C94A7F-25FB-481E-ADE0-85790C701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3024"/>
                <a:ext cx="480" cy="288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Text Box 19">
                <a:extLst>
                  <a:ext uri="{FF2B5EF4-FFF2-40B4-BE49-F238E27FC236}">
                    <a16:creationId xmlns:a16="http://schemas.microsoft.com/office/drawing/2014/main" id="{646538FE-0EAE-4669-9591-F646EDEB09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6" y="30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/>
                  <a:t>0110</a:t>
                </a:r>
              </a:p>
            </p:txBody>
          </p:sp>
          <p:sp>
            <p:nvSpPr>
              <p:cNvPr id="20501" name="Oval 21">
                <a:extLst>
                  <a:ext uri="{FF2B5EF4-FFF2-40B4-BE49-F238E27FC236}">
                    <a16:creationId xmlns:a16="http://schemas.microsoft.com/office/drawing/2014/main" id="{3BADFD2C-921E-4E93-9B35-DED9F2480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2064"/>
                <a:ext cx="48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Text Box 22">
                <a:extLst>
                  <a:ext uri="{FF2B5EF4-FFF2-40B4-BE49-F238E27FC236}">
                    <a16:creationId xmlns:a16="http://schemas.microsoft.com/office/drawing/2014/main" id="{CA49B2CF-A3C3-4AC1-AE8F-F148430206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3" y="2126"/>
                <a:ext cx="3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/>
                  <a:t>1100</a:t>
                </a:r>
              </a:p>
            </p:txBody>
          </p:sp>
          <p:cxnSp>
            <p:nvCxnSpPr>
              <p:cNvPr id="20509" name="AutoShape 29">
                <a:extLst>
                  <a:ext uri="{FF2B5EF4-FFF2-40B4-BE49-F238E27FC236}">
                    <a16:creationId xmlns:a16="http://schemas.microsoft.com/office/drawing/2014/main" id="{55AB3F09-2A01-4A3E-882A-D1FD96054082}"/>
                  </a:ext>
                </a:extLst>
              </p:cNvPr>
              <p:cNvCxnSpPr>
                <a:cxnSpLocks noChangeShapeType="1"/>
                <a:stCxn id="20485" idx="2"/>
                <a:endCxn id="20495" idx="6"/>
              </p:cNvCxnSpPr>
              <p:nvPr/>
            </p:nvCxnSpPr>
            <p:spPr bwMode="auto">
              <a:xfrm flipH="1">
                <a:off x="3360" y="3168"/>
                <a:ext cx="38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0" name="AutoShape 30">
                <a:extLst>
                  <a:ext uri="{FF2B5EF4-FFF2-40B4-BE49-F238E27FC236}">
                    <a16:creationId xmlns:a16="http://schemas.microsoft.com/office/drawing/2014/main" id="{C06EF45E-92DF-44D7-8E5E-802D82026C47}"/>
                  </a:ext>
                </a:extLst>
              </p:cNvPr>
              <p:cNvCxnSpPr>
                <a:cxnSpLocks noChangeShapeType="1"/>
                <a:stCxn id="20485" idx="4"/>
                <a:endCxn id="20492" idx="0"/>
              </p:cNvCxnSpPr>
              <p:nvPr/>
            </p:nvCxnSpPr>
            <p:spPr bwMode="auto">
              <a:xfrm>
                <a:off x="3984" y="3312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1" name="AutoShape 31">
                <a:extLst>
                  <a:ext uri="{FF2B5EF4-FFF2-40B4-BE49-F238E27FC236}">
                    <a16:creationId xmlns:a16="http://schemas.microsoft.com/office/drawing/2014/main" id="{EC7EF916-56C4-4BA3-BB89-D6BD18A61753}"/>
                  </a:ext>
                </a:extLst>
              </p:cNvPr>
              <p:cNvCxnSpPr>
                <a:cxnSpLocks noChangeShapeType="1"/>
                <a:stCxn id="20485" idx="6"/>
                <a:endCxn id="20498" idx="2"/>
              </p:cNvCxnSpPr>
              <p:nvPr/>
            </p:nvCxnSpPr>
            <p:spPr bwMode="auto">
              <a:xfrm>
                <a:off x="4224" y="3168"/>
                <a:ext cx="38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2" name="AutoShape 32">
                <a:extLst>
                  <a:ext uri="{FF2B5EF4-FFF2-40B4-BE49-F238E27FC236}">
                    <a16:creationId xmlns:a16="http://schemas.microsoft.com/office/drawing/2014/main" id="{14740CA4-9012-4973-B2FE-EC03489B06D3}"/>
                  </a:ext>
                </a:extLst>
              </p:cNvPr>
              <p:cNvCxnSpPr>
                <a:cxnSpLocks noChangeShapeType="1"/>
                <a:stCxn id="20485" idx="0"/>
                <a:endCxn id="20489" idx="4"/>
              </p:cNvCxnSpPr>
              <p:nvPr/>
            </p:nvCxnSpPr>
            <p:spPr bwMode="auto">
              <a:xfrm flipV="1">
                <a:off x="3984" y="2832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3" name="AutoShape 33">
                <a:extLst>
                  <a:ext uri="{FF2B5EF4-FFF2-40B4-BE49-F238E27FC236}">
                    <a16:creationId xmlns:a16="http://schemas.microsoft.com/office/drawing/2014/main" id="{DFFD4B3A-9768-47A6-AD19-F1D9D170B52F}"/>
                  </a:ext>
                </a:extLst>
              </p:cNvPr>
              <p:cNvCxnSpPr>
                <a:cxnSpLocks noChangeShapeType="1"/>
                <a:stCxn id="20489" idx="2"/>
                <a:endCxn id="20495" idx="0"/>
              </p:cNvCxnSpPr>
              <p:nvPr/>
            </p:nvCxnSpPr>
            <p:spPr bwMode="auto">
              <a:xfrm flipH="1">
                <a:off x="3120" y="2688"/>
                <a:ext cx="624" cy="3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4" name="AutoShape 34">
                <a:extLst>
                  <a:ext uri="{FF2B5EF4-FFF2-40B4-BE49-F238E27FC236}">
                    <a16:creationId xmlns:a16="http://schemas.microsoft.com/office/drawing/2014/main" id="{1A071615-9AA6-49CF-89AE-2387BC362175}"/>
                  </a:ext>
                </a:extLst>
              </p:cNvPr>
              <p:cNvCxnSpPr>
                <a:cxnSpLocks noChangeShapeType="1"/>
                <a:stCxn id="20489" idx="6"/>
                <a:endCxn id="20498" idx="0"/>
              </p:cNvCxnSpPr>
              <p:nvPr/>
            </p:nvCxnSpPr>
            <p:spPr bwMode="auto">
              <a:xfrm>
                <a:off x="4224" y="2688"/>
                <a:ext cx="624" cy="3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5" name="AutoShape 35">
                <a:extLst>
                  <a:ext uri="{FF2B5EF4-FFF2-40B4-BE49-F238E27FC236}">
                    <a16:creationId xmlns:a16="http://schemas.microsoft.com/office/drawing/2014/main" id="{C9B1271A-0E7B-46E1-A8D2-332364EBCFAC}"/>
                  </a:ext>
                </a:extLst>
              </p:cNvPr>
              <p:cNvCxnSpPr>
                <a:cxnSpLocks noChangeShapeType="1"/>
                <a:stCxn id="20489" idx="0"/>
                <a:endCxn id="20501" idx="4"/>
              </p:cNvCxnSpPr>
              <p:nvPr/>
            </p:nvCxnSpPr>
            <p:spPr bwMode="auto">
              <a:xfrm flipV="1">
                <a:off x="3984" y="2352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6" name="AutoShape 36">
                <a:extLst>
                  <a:ext uri="{FF2B5EF4-FFF2-40B4-BE49-F238E27FC236}">
                    <a16:creationId xmlns:a16="http://schemas.microsoft.com/office/drawing/2014/main" id="{F0071DC3-87A3-47CE-8583-0C0AB1F489E6}"/>
                  </a:ext>
                </a:extLst>
              </p:cNvPr>
              <p:cNvCxnSpPr>
                <a:cxnSpLocks noChangeShapeType="1"/>
                <a:stCxn id="20495" idx="4"/>
                <a:endCxn id="20492" idx="2"/>
              </p:cNvCxnSpPr>
              <p:nvPr/>
            </p:nvCxnSpPr>
            <p:spPr bwMode="auto">
              <a:xfrm>
                <a:off x="3120" y="3312"/>
                <a:ext cx="624" cy="3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7" name="AutoShape 37">
                <a:extLst>
                  <a:ext uri="{FF2B5EF4-FFF2-40B4-BE49-F238E27FC236}">
                    <a16:creationId xmlns:a16="http://schemas.microsoft.com/office/drawing/2014/main" id="{14B8085D-1905-4507-9A31-9EAC83D95DCE}"/>
                  </a:ext>
                </a:extLst>
              </p:cNvPr>
              <p:cNvCxnSpPr>
                <a:cxnSpLocks noChangeShapeType="1"/>
                <a:stCxn id="20492" idx="6"/>
                <a:endCxn id="20498" idx="4"/>
              </p:cNvCxnSpPr>
              <p:nvPr/>
            </p:nvCxnSpPr>
            <p:spPr bwMode="auto">
              <a:xfrm flipV="1">
                <a:off x="4224" y="3312"/>
                <a:ext cx="624" cy="3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8" name="AutoShape 38">
                <a:extLst>
                  <a:ext uri="{FF2B5EF4-FFF2-40B4-BE49-F238E27FC236}">
                    <a16:creationId xmlns:a16="http://schemas.microsoft.com/office/drawing/2014/main" id="{BC507057-F7B6-4459-8785-8CE9BE6BF97C}"/>
                  </a:ext>
                </a:extLst>
              </p:cNvPr>
              <p:cNvCxnSpPr>
                <a:cxnSpLocks noChangeShapeType="1"/>
                <a:stCxn id="20492" idx="2"/>
                <a:endCxn id="20501" idx="2"/>
              </p:cNvCxnSpPr>
              <p:nvPr/>
            </p:nvCxnSpPr>
            <p:spPr bwMode="auto">
              <a:xfrm rot="10800000" flipH="1">
                <a:off x="3744" y="2208"/>
                <a:ext cx="1" cy="1440"/>
              </a:xfrm>
              <a:prstGeom prst="curvedConnector3">
                <a:avLst>
                  <a:gd name="adj1" fmla="val -118500000"/>
                </a:avLst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26" name="AutoShape 46">
                <a:extLst>
                  <a:ext uri="{FF2B5EF4-FFF2-40B4-BE49-F238E27FC236}">
                    <a16:creationId xmlns:a16="http://schemas.microsoft.com/office/drawing/2014/main" id="{78B89A92-6DDB-4DD3-992A-6F8064B696B7}"/>
                  </a:ext>
                </a:extLst>
              </p:cNvPr>
              <p:cNvCxnSpPr>
                <a:cxnSpLocks noChangeShapeType="1"/>
                <a:stCxn id="20501" idx="3"/>
                <a:endCxn id="20495" idx="0"/>
              </p:cNvCxnSpPr>
              <p:nvPr/>
            </p:nvCxnSpPr>
            <p:spPr bwMode="auto">
              <a:xfrm flipH="1">
                <a:off x="3120" y="2310"/>
                <a:ext cx="694" cy="7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28" name="AutoShape 48">
                <a:extLst>
                  <a:ext uri="{FF2B5EF4-FFF2-40B4-BE49-F238E27FC236}">
                    <a16:creationId xmlns:a16="http://schemas.microsoft.com/office/drawing/2014/main" id="{6DB7A985-E523-46C6-BBC7-42C4E04CDEDE}"/>
                  </a:ext>
                </a:extLst>
              </p:cNvPr>
              <p:cNvCxnSpPr>
                <a:cxnSpLocks noChangeShapeType="1"/>
                <a:stCxn id="20501" idx="5"/>
                <a:endCxn id="20498" idx="0"/>
              </p:cNvCxnSpPr>
              <p:nvPr/>
            </p:nvCxnSpPr>
            <p:spPr bwMode="auto">
              <a:xfrm>
                <a:off x="4154" y="2310"/>
                <a:ext cx="694" cy="71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602" name="Text Box 26">
              <a:extLst>
                <a:ext uri="{FF2B5EF4-FFF2-40B4-BE49-F238E27FC236}">
                  <a16:creationId xmlns:a16="http://schemas.microsoft.com/office/drawing/2014/main" id="{DF23F0CD-7BE8-41DC-B419-0B3DE982A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584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Example:</a:t>
              </a:r>
            </a:p>
            <a:p>
              <a:r>
                <a:rPr lang="en-US" altLang="en-US"/>
                <a:t>4c2, distance=4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5" grpId="0" autoUpdateAnimBg="0"/>
      <p:bldP spid="246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6C63593D-403D-43FB-B8EF-82949DC01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Partitioning Problem</a:t>
            </a:r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0FAFC185-B353-4F7A-813B-3CEF62D5E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altLang="en-US"/>
              <a:t>Partitioning operation is not trivial</a:t>
            </a:r>
          </a:p>
          <a:p>
            <a:pPr lvl="1"/>
            <a:r>
              <a:rPr lang="en-US" altLang="en-US" sz="2000"/>
              <a:t>Graph coloring is too complex for large code sets ( &gt; 6c3)</a:t>
            </a:r>
          </a:p>
          <a:p>
            <a:pPr lvl="1"/>
            <a:r>
              <a:rPr lang="en-US" altLang="en-US" sz="2000"/>
              <a:t>Good news:</a:t>
            </a:r>
          </a:p>
          <a:p>
            <a:pPr lvl="2"/>
            <a:r>
              <a:rPr lang="en-US" altLang="en-US" sz="1800"/>
              <a:t>Done off-line</a:t>
            </a:r>
          </a:p>
          <a:p>
            <a:pPr lvl="2"/>
            <a:r>
              <a:rPr lang="en-US" altLang="en-US" sz="1800"/>
              <a:t>Won’t go beyond 8c4 code set</a:t>
            </a:r>
          </a:p>
          <a:p>
            <a:pPr lvl="1"/>
            <a:r>
              <a:rPr lang="en-US" altLang="en-US" sz="2000"/>
              <a:t>Use heuristic…</a:t>
            </a:r>
          </a:p>
          <a:p>
            <a:pPr lvl="2"/>
            <a:r>
              <a:rPr lang="en-US" altLang="en-US" sz="1800"/>
              <a:t>Based on pruning depth-first search over space of code word subset assignment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73C9E706-2BE0-4EB1-892D-4533D6EE9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nCm Partitionings</a:t>
            </a:r>
          </a:p>
        </p:txBody>
      </p:sp>
      <p:graphicFrame>
        <p:nvGraphicFramePr>
          <p:cNvPr id="48133" name="Object 1029">
            <a:extLst>
              <a:ext uri="{FF2B5EF4-FFF2-40B4-BE49-F238E27FC236}">
                <a16:creationId xmlns:a16="http://schemas.microsoft.com/office/drawing/2014/main" id="{47B13E79-512C-4437-8066-7640842D39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136775"/>
          <a:ext cx="7543800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676190" imgH="2029108" progId="Paint.Picture">
                  <p:embed/>
                </p:oleObj>
              </mc:Choice>
              <mc:Fallback>
                <p:oleObj name="Bitmap Image" r:id="rId2" imgW="4676190" imgH="2029108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6775"/>
                        <a:ext cx="7543800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44" name="Group 1040">
            <a:extLst>
              <a:ext uri="{FF2B5EF4-FFF2-40B4-BE49-F238E27FC236}">
                <a16:creationId xmlns:a16="http://schemas.microsoft.com/office/drawing/2014/main" id="{955AFAFE-ABBD-4E6F-B23B-CA2ABFED5EA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219200"/>
            <a:ext cx="1981200" cy="841375"/>
            <a:chOff x="2016" y="768"/>
            <a:chExt cx="1248" cy="530"/>
          </a:xfrm>
        </p:grpSpPr>
        <p:sp>
          <p:nvSpPr>
            <p:cNvPr id="48134" name="Text Box 1030">
              <a:extLst>
                <a:ext uri="{FF2B5EF4-FFF2-40B4-BE49-F238E27FC236}">
                  <a16:creationId xmlns:a16="http://schemas.microsoft.com/office/drawing/2014/main" id="{8EC43AF3-E82A-4E8D-88AA-DDAC60464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768"/>
              <a:ext cx="124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minimize subsets for higher code rate</a:t>
              </a:r>
            </a:p>
          </p:txBody>
        </p:sp>
        <p:sp>
          <p:nvSpPr>
            <p:cNvPr id="48135" name="Line 1031">
              <a:extLst>
                <a:ext uri="{FF2B5EF4-FFF2-40B4-BE49-F238E27FC236}">
                  <a16:creationId xmlns:a16="http://schemas.microsoft.com/office/drawing/2014/main" id="{A7B81330-D63C-4BA7-B9DA-66A861B93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1" y="1106"/>
              <a:ext cx="173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45" name="Group 1041">
            <a:extLst>
              <a:ext uri="{FF2B5EF4-FFF2-40B4-BE49-F238E27FC236}">
                <a16:creationId xmlns:a16="http://schemas.microsoft.com/office/drawing/2014/main" id="{E2C1C410-83DF-4FD4-8B74-10DB021120B7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219200"/>
            <a:ext cx="2057400" cy="822325"/>
            <a:chOff x="3264" y="768"/>
            <a:chExt cx="1296" cy="518"/>
          </a:xfrm>
        </p:grpSpPr>
        <p:sp>
          <p:nvSpPr>
            <p:cNvPr id="48142" name="Text Box 1038">
              <a:extLst>
                <a:ext uri="{FF2B5EF4-FFF2-40B4-BE49-F238E27FC236}">
                  <a16:creationId xmlns:a16="http://schemas.microsoft.com/office/drawing/2014/main" id="{ABBC44E6-4B96-49CF-9F8C-8D1F5920B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768"/>
              <a:ext cx="129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minimize cw/subset for higher ECC</a:t>
              </a:r>
            </a:p>
          </p:txBody>
        </p:sp>
        <p:sp>
          <p:nvSpPr>
            <p:cNvPr id="48143" name="Line 1039">
              <a:extLst>
                <a:ext uri="{FF2B5EF4-FFF2-40B4-BE49-F238E27FC236}">
                  <a16:creationId xmlns:a16="http://schemas.microsoft.com/office/drawing/2014/main" id="{98F8B781-9F49-415A-9B26-B62FCC417D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09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6" name="Text Box 1042">
            <a:extLst>
              <a:ext uri="{FF2B5EF4-FFF2-40B4-BE49-F238E27FC236}">
                <a16:creationId xmlns:a16="http://schemas.microsoft.com/office/drawing/2014/main" id="{41EF5469-73CA-47C2-A89E-4A9651FF4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874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Trade-off between code rate and ECC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A1AE8FD4-6DF2-4E13-B7E1-E5FDEC123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Partitioning</a:t>
            </a:r>
          </a:p>
        </p:txBody>
      </p:sp>
      <p:graphicFrame>
        <p:nvGraphicFramePr>
          <p:cNvPr id="124933" name="Object 5">
            <a:extLst>
              <a:ext uri="{FF2B5EF4-FFF2-40B4-BE49-F238E27FC236}">
                <a16:creationId xmlns:a16="http://schemas.microsoft.com/office/drawing/2014/main" id="{979DE8A7-9FDE-4060-B650-897294F738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276600"/>
          <a:ext cx="60198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191320" imgH="1286055" progId="Paint.Picture">
                  <p:embed/>
                </p:oleObj>
              </mc:Choice>
              <mc:Fallback>
                <p:oleObj name="Bitmap Image" r:id="rId2" imgW="3191320" imgH="128605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76600"/>
                        <a:ext cx="601980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4" name="Text Box 6">
            <a:extLst>
              <a:ext uri="{FF2B5EF4-FFF2-40B4-BE49-F238E27FC236}">
                <a16:creationId xmlns:a16="http://schemas.microsoft.com/office/drawing/2014/main" id="{D3B9B014-BE3B-4BDF-B94D-3D75E26E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143000"/>
            <a:ext cx="30480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Example partitioning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7c3 code set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7 groups (subsets)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5 code words per subset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distance=4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AF63521-2863-48D7-BBED-8F08D2D9C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Upper Level:  Linear Block Codes</a:t>
            </a:r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D2D03957-30FB-404C-8116-A3B81BDA1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4038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Checksum</a:t>
            </a:r>
          </a:p>
          <a:p>
            <a:pPr lvl="1"/>
            <a:r>
              <a:rPr lang="en-US" altLang="en-US" sz="1600"/>
              <a:t>Requires 1 parity symbol</a:t>
            </a:r>
          </a:p>
          <a:p>
            <a:pPr lvl="1"/>
            <a:r>
              <a:rPr lang="en-US" altLang="en-US" sz="1600"/>
              <a:t>Can correct 1 erasure</a:t>
            </a:r>
          </a:p>
          <a:p>
            <a:r>
              <a:rPr lang="en-US" altLang="en-US" sz="1800"/>
              <a:t>MDS code (Reed-Solomon)</a:t>
            </a:r>
          </a:p>
          <a:p>
            <a:pPr lvl="1"/>
            <a:r>
              <a:rPr lang="en-US" altLang="en-US" sz="1600"/>
              <a:t>Can correct erasures:</a:t>
            </a:r>
          </a:p>
          <a:p>
            <a:pPr lvl="2"/>
            <a:r>
              <a:rPr lang="en-US" altLang="en-US" sz="1400"/>
              <a:t>Number of parity symbols</a:t>
            </a:r>
            <a:endParaRPr lang="en-US" altLang="en-US" sz="1500"/>
          </a:p>
          <a:p>
            <a:pPr lvl="1"/>
            <a:r>
              <a:rPr lang="en-US" altLang="en-US" sz="1600"/>
              <a:t>Can correct errors:</a:t>
            </a:r>
          </a:p>
          <a:p>
            <a:pPr lvl="2"/>
            <a:r>
              <a:rPr lang="en-US" altLang="en-US" sz="1400"/>
              <a:t>Number of parity symbols / 2</a:t>
            </a:r>
          </a:p>
          <a:p>
            <a:pPr lvl="1"/>
            <a:r>
              <a:rPr lang="en-US" altLang="en-US" sz="1600"/>
              <a:t>Restrictions:</a:t>
            </a:r>
          </a:p>
          <a:p>
            <a:pPr lvl="2"/>
            <a:r>
              <a:rPr lang="en-US" altLang="en-US" sz="1400"/>
              <a:t>Symbol base must be prime or power of a prime</a:t>
            </a:r>
          </a:p>
          <a:p>
            <a:pPr lvl="2"/>
            <a:r>
              <a:rPr lang="en-US" altLang="en-US" sz="1400"/>
              <a:t>Max block size = symbol base + 1</a:t>
            </a:r>
          </a:p>
        </p:txBody>
      </p:sp>
      <p:sp>
        <p:nvSpPr>
          <p:cNvPr id="47123" name="Rectangle 19">
            <a:extLst>
              <a:ext uri="{FF2B5EF4-FFF2-40B4-BE49-F238E27FC236}">
                <a16:creationId xmlns:a16="http://schemas.microsoft.com/office/drawing/2014/main" id="{6D694496-6A0B-4150-8109-5D4F12DDC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819400"/>
            <a:ext cx="4038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Near-MDS code</a:t>
            </a:r>
          </a:p>
          <a:p>
            <a:pPr lvl="1"/>
            <a:r>
              <a:rPr lang="en-US" altLang="en-US" sz="1600"/>
              <a:t>Can correct erasures:</a:t>
            </a:r>
          </a:p>
          <a:p>
            <a:pPr lvl="2"/>
            <a:r>
              <a:rPr lang="en-US" altLang="en-US" sz="1400"/>
              <a:t>Number of parity symbols - 1</a:t>
            </a:r>
            <a:endParaRPr lang="en-US" altLang="en-US" sz="1500"/>
          </a:p>
          <a:p>
            <a:pPr lvl="1"/>
            <a:r>
              <a:rPr lang="en-US" altLang="en-US" sz="1600"/>
              <a:t>Can correct subset errors:</a:t>
            </a:r>
          </a:p>
          <a:p>
            <a:pPr lvl="2"/>
            <a:r>
              <a:rPr lang="en-US" altLang="en-US" sz="1400"/>
              <a:t>(Number of parity symbols – 1) / 2</a:t>
            </a:r>
          </a:p>
          <a:p>
            <a:pPr lvl="1"/>
            <a:r>
              <a:rPr lang="en-US" altLang="en-US" sz="1600"/>
              <a:t>Restrictions:</a:t>
            </a:r>
          </a:p>
          <a:p>
            <a:pPr lvl="2"/>
            <a:r>
              <a:rPr lang="en-US" altLang="en-US" sz="1400"/>
              <a:t>Symbol base must be prime or power of a prime</a:t>
            </a:r>
          </a:p>
          <a:p>
            <a:pPr lvl="2"/>
            <a:r>
              <a:rPr lang="en-US" altLang="en-US" sz="1400"/>
              <a:t>If symbol base = p</a:t>
            </a:r>
            <a:r>
              <a:rPr lang="en-US" altLang="en-US" sz="1400" baseline="30000"/>
              <a:t>m</a:t>
            </a:r>
          </a:p>
          <a:p>
            <a:pPr lvl="3"/>
            <a:r>
              <a:rPr lang="en-US" altLang="en-US" sz="1200"/>
              <a:t>Max block size = p</a:t>
            </a:r>
            <a:r>
              <a:rPr lang="en-US" altLang="en-US" sz="1200" baseline="30000"/>
              <a:t>m+1</a:t>
            </a:r>
            <a:r>
              <a:rPr lang="en-US" altLang="en-US" sz="1200"/>
              <a:t> - 1</a:t>
            </a:r>
          </a:p>
        </p:txBody>
      </p:sp>
      <p:grpSp>
        <p:nvGrpSpPr>
          <p:cNvPr id="47125" name="Group 21">
            <a:extLst>
              <a:ext uri="{FF2B5EF4-FFF2-40B4-BE49-F238E27FC236}">
                <a16:creationId xmlns:a16="http://schemas.microsoft.com/office/drawing/2014/main" id="{550A2DBD-84D0-4DAB-8494-6EF94E017F8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266825"/>
            <a:ext cx="6096000" cy="1095375"/>
            <a:chOff x="384" y="3160"/>
            <a:chExt cx="3840" cy="690"/>
          </a:xfrm>
        </p:grpSpPr>
        <p:grpSp>
          <p:nvGrpSpPr>
            <p:cNvPr id="47108" name="Group 4">
              <a:extLst>
                <a:ext uri="{FF2B5EF4-FFF2-40B4-BE49-F238E27FC236}">
                  <a16:creationId xmlns:a16="http://schemas.microsoft.com/office/drawing/2014/main" id="{CA7541A5-BF54-40C1-9AF1-06DE9609CC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3160"/>
              <a:ext cx="2736" cy="690"/>
              <a:chOff x="1632" y="2256"/>
              <a:chExt cx="3120" cy="1023"/>
            </a:xfrm>
          </p:grpSpPr>
          <p:sp>
            <p:nvSpPr>
              <p:cNvPr id="47109" name="Rectangle 5">
                <a:extLst>
                  <a:ext uri="{FF2B5EF4-FFF2-40B4-BE49-F238E27FC236}">
                    <a16:creationId xmlns:a16="http://schemas.microsoft.com/office/drawing/2014/main" id="{D195AEBD-E459-4CAE-A1DE-72DD3F9F0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0" name="Rectangle 6">
                <a:extLst>
                  <a:ext uri="{FF2B5EF4-FFF2-40B4-BE49-F238E27FC236}">
                    <a16:creationId xmlns:a16="http://schemas.microsoft.com/office/drawing/2014/main" id="{13A51EBC-5DE8-4EE2-A481-B77EAA1ED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1" name="Rectangle 7">
                <a:extLst>
                  <a:ext uri="{FF2B5EF4-FFF2-40B4-BE49-F238E27FC236}">
                    <a16:creationId xmlns:a16="http://schemas.microsoft.com/office/drawing/2014/main" id="{1E782D64-E501-4F7D-BDD9-839120F20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2" name="Rectangle 8">
                <a:extLst>
                  <a:ext uri="{FF2B5EF4-FFF2-40B4-BE49-F238E27FC236}">
                    <a16:creationId xmlns:a16="http://schemas.microsoft.com/office/drawing/2014/main" id="{57588C46-FA6B-4C09-9AC4-2C7DCE580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3" name="AutoShape 9">
                <a:extLst>
                  <a:ext uri="{FF2B5EF4-FFF2-40B4-BE49-F238E27FC236}">
                    <a16:creationId xmlns:a16="http://schemas.microsoft.com/office/drawing/2014/main" id="{BDE10AD0-97C5-470C-9F13-AB70AA86C94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448" y="1776"/>
                <a:ext cx="144" cy="1776"/>
              </a:xfrm>
              <a:prstGeom prst="rightBrace">
                <a:avLst>
                  <a:gd name="adj1" fmla="val 102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4" name="Text Box 10">
                <a:extLst>
                  <a:ext uri="{FF2B5EF4-FFF2-40B4-BE49-F238E27FC236}">
                    <a16:creationId xmlns:a16="http://schemas.microsoft.com/office/drawing/2014/main" id="{20B6C29B-766A-4E39-B477-F7BF2785C4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2737"/>
                <a:ext cx="1728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k data symbols</a:t>
                </a:r>
              </a:p>
            </p:txBody>
          </p:sp>
          <p:sp>
            <p:nvSpPr>
              <p:cNvPr id="47115" name="AutoShape 11">
                <a:extLst>
                  <a:ext uri="{FF2B5EF4-FFF2-40B4-BE49-F238E27FC236}">
                    <a16:creationId xmlns:a16="http://schemas.microsoft.com/office/drawing/2014/main" id="{B5F13798-9038-41AD-A859-E19EF281846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4008" y="2088"/>
                <a:ext cx="144" cy="1152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6" name="Text Box 12">
                <a:extLst>
                  <a:ext uri="{FF2B5EF4-FFF2-40B4-BE49-F238E27FC236}">
                    <a16:creationId xmlns:a16="http://schemas.microsoft.com/office/drawing/2014/main" id="{271D0372-4CF7-4257-AEB7-7F7EF01DD2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737"/>
                <a:ext cx="1248" cy="5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n-k parity symbols</a:t>
                </a:r>
              </a:p>
            </p:txBody>
          </p:sp>
          <p:sp>
            <p:nvSpPr>
              <p:cNvPr id="47117" name="Rectangle 13">
                <a:extLst>
                  <a:ext uri="{FF2B5EF4-FFF2-40B4-BE49-F238E27FC236}">
                    <a16:creationId xmlns:a16="http://schemas.microsoft.com/office/drawing/2014/main" id="{AA968B99-29FA-4BE3-915B-C72B9AC5B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24" name="Text Box 20">
              <a:extLst>
                <a:ext uri="{FF2B5EF4-FFF2-40B4-BE49-F238E27FC236}">
                  <a16:creationId xmlns:a16="http://schemas.microsoft.com/office/drawing/2014/main" id="{46A472CE-E769-43D2-B64F-9E6C2F8A0B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168"/>
              <a:ext cx="9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block size=</a:t>
              </a:r>
              <a:r>
                <a:rPr lang="en-US" altLang="en-US" sz="1600" i="1"/>
                <a:t>n</a:t>
              </a:r>
            </a:p>
          </p:txBody>
        </p:sp>
      </p:grpSp>
      <p:sp>
        <p:nvSpPr>
          <p:cNvPr id="47126" name="Text Box 22">
            <a:extLst>
              <a:ext uri="{FF2B5EF4-FFF2-40B4-BE49-F238E27FC236}">
                <a16:creationId xmlns:a16="http://schemas.microsoft.com/office/drawing/2014/main" id="{5DE0F9F2-DD5E-4C42-B915-A9DC1475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169988"/>
            <a:ext cx="20574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Can correct: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FF0000"/>
                </a:solidFill>
              </a:rPr>
              <a:t>erasures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errors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Oval 7">
            <a:extLst>
              <a:ext uri="{FF2B5EF4-FFF2-40B4-BE49-F238E27FC236}">
                <a16:creationId xmlns:a16="http://schemas.microsoft.com/office/drawing/2014/main" id="{B563A6CD-F80B-4E06-9C49-DD7AE7859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990600"/>
            <a:ext cx="3733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548AB5B-A1B0-402A-BE4D-1704B0F76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Encoding Hierarchical Block Codes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4A3C4F8F-4DB4-48D8-AED4-03A89DF38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572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FF"/>
                </a:solidFill>
              </a:rPr>
              <a:t>0101001001</a:t>
            </a:r>
            <a:r>
              <a:rPr lang="en-US" altLang="en-US">
                <a:solidFill>
                  <a:srgbClr val="FF0000"/>
                </a:solidFill>
              </a:rPr>
              <a:t>0010010100</a:t>
            </a:r>
          </a:p>
        </p:txBody>
      </p:sp>
      <p:grpSp>
        <p:nvGrpSpPr>
          <p:cNvPr id="26691" name="Group 67">
            <a:extLst>
              <a:ext uri="{FF2B5EF4-FFF2-40B4-BE49-F238E27FC236}">
                <a16:creationId xmlns:a16="http://schemas.microsoft.com/office/drawing/2014/main" id="{85CDB9EA-E3CD-4E4B-BB5C-0A10D72C3E8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28775"/>
            <a:ext cx="6629400" cy="1114425"/>
            <a:chOff x="576" y="1026"/>
            <a:chExt cx="4176" cy="702"/>
          </a:xfrm>
        </p:grpSpPr>
        <p:sp>
          <p:nvSpPr>
            <p:cNvPr id="26634" name="Oval 10">
              <a:extLst>
                <a:ext uri="{FF2B5EF4-FFF2-40B4-BE49-F238E27FC236}">
                  <a16:creationId xmlns:a16="http://schemas.microsoft.com/office/drawing/2014/main" id="{D36B32A2-F66B-41FA-B11B-2E2DF77F2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392"/>
              <a:ext cx="120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Text Box 5">
              <a:extLst>
                <a:ext uri="{FF2B5EF4-FFF2-40B4-BE49-F238E27FC236}">
                  <a16:creationId xmlns:a16="http://schemas.microsoft.com/office/drawing/2014/main" id="{0FBCCE7D-C11B-4BA2-9A3A-FAC066444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40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FF"/>
                  </a:solidFill>
                </a:rPr>
                <a:t>0101001001</a:t>
              </a:r>
            </a:p>
          </p:txBody>
        </p:sp>
        <p:sp>
          <p:nvSpPr>
            <p:cNvPr id="26632" name="Oval 8">
              <a:extLst>
                <a:ext uri="{FF2B5EF4-FFF2-40B4-BE49-F238E27FC236}">
                  <a16:creationId xmlns:a16="http://schemas.microsoft.com/office/drawing/2014/main" id="{7F4C2290-FE77-440D-9118-7FCAD9A65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120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FBB9FD28-7FD2-4C04-9A46-6843BABBD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440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0010010100</a:t>
              </a:r>
            </a:p>
          </p:txBody>
        </p:sp>
        <p:sp>
          <p:nvSpPr>
            <p:cNvPr id="26636" name="Line 12">
              <a:extLst>
                <a:ext uri="{FF2B5EF4-FFF2-40B4-BE49-F238E27FC236}">
                  <a16:creationId xmlns:a16="http://schemas.microsoft.com/office/drawing/2014/main" id="{461462A1-3F81-4C57-8472-37AB7E0954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05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">
              <a:extLst>
                <a:ext uri="{FF2B5EF4-FFF2-40B4-BE49-F238E27FC236}">
                  <a16:creationId xmlns:a16="http://schemas.microsoft.com/office/drawing/2014/main" id="{76CC7EE4-A53F-460B-9E34-748DA0CE1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05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Text Box 61">
              <a:extLst>
                <a:ext uri="{FF2B5EF4-FFF2-40B4-BE49-F238E27FC236}">
                  <a16:creationId xmlns:a16="http://schemas.microsoft.com/office/drawing/2014/main" id="{E7FA4FE0-2987-4CC1-A7B1-68791C171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056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(s-data)</a:t>
              </a:r>
            </a:p>
          </p:txBody>
        </p:sp>
        <p:sp>
          <p:nvSpPr>
            <p:cNvPr id="26686" name="Text Box 62">
              <a:extLst>
                <a:ext uri="{FF2B5EF4-FFF2-40B4-BE49-F238E27FC236}">
                  <a16:creationId xmlns:a16="http://schemas.microsoft.com/office/drawing/2014/main" id="{A65F2E29-89B9-40DD-877E-AFF57812E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026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(c-data)</a:t>
              </a:r>
            </a:p>
          </p:txBody>
        </p:sp>
      </p:grpSp>
      <p:sp>
        <p:nvSpPr>
          <p:cNvPr id="26689" name="Text Box 65">
            <a:extLst>
              <a:ext uri="{FF2B5EF4-FFF2-40B4-BE49-F238E27FC236}">
                <a16:creationId xmlns:a16="http://schemas.microsoft.com/office/drawing/2014/main" id="{4DF371C5-B671-43EE-BA16-5FF73F987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906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b bits</a:t>
            </a:r>
          </a:p>
        </p:txBody>
      </p:sp>
      <p:grpSp>
        <p:nvGrpSpPr>
          <p:cNvPr id="26696" name="Group 72">
            <a:extLst>
              <a:ext uri="{FF2B5EF4-FFF2-40B4-BE49-F238E27FC236}">
                <a16:creationId xmlns:a16="http://schemas.microsoft.com/office/drawing/2014/main" id="{E4467DB1-7F9F-4574-87F3-230D172C866C}"/>
              </a:ext>
            </a:extLst>
          </p:cNvPr>
          <p:cNvGrpSpPr>
            <a:grpSpLocks/>
          </p:cNvGrpSpPr>
          <p:nvPr/>
        </p:nvGrpSpPr>
        <p:grpSpPr bwMode="auto">
          <a:xfrm>
            <a:off x="3597275" y="3321050"/>
            <a:ext cx="1736725" cy="850900"/>
            <a:chOff x="2266" y="2092"/>
            <a:chExt cx="1094" cy="536"/>
          </a:xfrm>
        </p:grpSpPr>
        <p:sp>
          <p:nvSpPr>
            <p:cNvPr id="26643" name="Rectangle 19">
              <a:extLst>
                <a:ext uri="{FF2B5EF4-FFF2-40B4-BE49-F238E27FC236}">
                  <a16:creationId xmlns:a16="http://schemas.microsoft.com/office/drawing/2014/main" id="{6E4126F6-F020-474B-84F2-D70FBD6D5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" y="2092"/>
              <a:ext cx="463" cy="1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AutoShape 22">
              <a:extLst>
                <a:ext uri="{FF2B5EF4-FFF2-40B4-BE49-F238E27FC236}">
                  <a16:creationId xmlns:a16="http://schemas.microsoft.com/office/drawing/2014/main" id="{09DED330-7AAC-4698-A8CE-43327A1ED3F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722" y="1862"/>
              <a:ext cx="97" cy="1010"/>
            </a:xfrm>
            <a:prstGeom prst="rightBrace">
              <a:avLst>
                <a:gd name="adj1" fmla="val 8677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Text Box 23">
              <a:extLst>
                <a:ext uri="{FF2B5EF4-FFF2-40B4-BE49-F238E27FC236}">
                  <a16:creationId xmlns:a16="http://schemas.microsoft.com/office/drawing/2014/main" id="{5A48D824-E6CB-4731-8729-DF173D384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6" y="2416"/>
              <a:ext cx="10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Parity symbols</a:t>
              </a:r>
            </a:p>
          </p:txBody>
        </p:sp>
        <p:sp>
          <p:nvSpPr>
            <p:cNvPr id="26648" name="Rectangle 24">
              <a:extLst>
                <a:ext uri="{FF2B5EF4-FFF2-40B4-BE49-F238E27FC236}">
                  <a16:creationId xmlns:a16="http://schemas.microsoft.com/office/drawing/2014/main" id="{7917C2F4-5A1D-41FE-A4ED-8DB3DB272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2092"/>
              <a:ext cx="463" cy="1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00" name="Group 76">
            <a:extLst>
              <a:ext uri="{FF2B5EF4-FFF2-40B4-BE49-F238E27FC236}">
                <a16:creationId xmlns:a16="http://schemas.microsoft.com/office/drawing/2014/main" id="{68B1DD5F-7000-4B3E-B89B-6E939F3D189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743200"/>
            <a:ext cx="4495800" cy="1676400"/>
            <a:chOff x="528" y="1728"/>
            <a:chExt cx="2832" cy="1056"/>
          </a:xfrm>
        </p:grpSpPr>
        <p:sp>
          <p:nvSpPr>
            <p:cNvPr id="26640" name="Rectangle 16">
              <a:extLst>
                <a:ext uri="{FF2B5EF4-FFF2-40B4-BE49-F238E27FC236}">
                  <a16:creationId xmlns:a16="http://schemas.microsoft.com/office/drawing/2014/main" id="{D4754BA1-2D3C-4BE5-B4C5-01C3D0F13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092"/>
              <a:ext cx="463" cy="19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Rectangle 17">
              <a:extLst>
                <a:ext uri="{FF2B5EF4-FFF2-40B4-BE49-F238E27FC236}">
                  <a16:creationId xmlns:a16="http://schemas.microsoft.com/office/drawing/2014/main" id="{928494B4-7595-4D05-B038-50F03BF7F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2092"/>
              <a:ext cx="463" cy="19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Rectangle 18">
              <a:extLst>
                <a:ext uri="{FF2B5EF4-FFF2-40B4-BE49-F238E27FC236}">
                  <a16:creationId xmlns:a16="http://schemas.microsoft.com/office/drawing/2014/main" id="{07AF2B6B-6C66-450E-8E8B-64EAF2EF5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2092"/>
              <a:ext cx="463" cy="19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AutoShape 20">
              <a:extLst>
                <a:ext uri="{FF2B5EF4-FFF2-40B4-BE49-F238E27FC236}">
                  <a16:creationId xmlns:a16="http://schemas.microsoft.com/office/drawing/2014/main" id="{A28A22D8-6B30-41AA-9A2F-7AF6A31FD69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354" y="1588"/>
              <a:ext cx="97" cy="1557"/>
            </a:xfrm>
            <a:prstGeom prst="rightBrace">
              <a:avLst>
                <a:gd name="adj1" fmla="val 13376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Text Box 21">
              <a:extLst>
                <a:ext uri="{FF2B5EF4-FFF2-40B4-BE49-F238E27FC236}">
                  <a16:creationId xmlns:a16="http://schemas.microsoft.com/office/drawing/2014/main" id="{42544811-FA38-4FED-B285-025C14EE1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" y="2416"/>
              <a:ext cx="15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Data symbols</a:t>
              </a:r>
            </a:p>
          </p:txBody>
        </p:sp>
        <p:sp>
          <p:nvSpPr>
            <p:cNvPr id="26650" name="Line 26">
              <a:extLst>
                <a:ext uri="{FF2B5EF4-FFF2-40B4-BE49-F238E27FC236}">
                  <a16:creationId xmlns:a16="http://schemas.microsoft.com/office/drawing/2014/main" id="{504EB79F-1B88-4E74-BA43-E3DC0E8E8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728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Rectangle 57">
              <a:extLst>
                <a:ext uri="{FF2B5EF4-FFF2-40B4-BE49-F238E27FC236}">
                  <a16:creationId xmlns:a16="http://schemas.microsoft.com/office/drawing/2014/main" id="{D3EA70BB-F6D2-4E37-A8BF-3745B7690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016"/>
              <a:ext cx="28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Text Box 68">
              <a:extLst>
                <a:ext uri="{FF2B5EF4-FFF2-40B4-BE49-F238E27FC236}">
                  <a16:creationId xmlns:a16="http://schemas.microsoft.com/office/drawing/2014/main" id="{B6E0CEBB-61DA-4BD4-8171-8760C6E9F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776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base conv. 2-&gt;s</a:t>
              </a:r>
            </a:p>
          </p:txBody>
        </p:sp>
        <p:sp>
          <p:nvSpPr>
            <p:cNvPr id="26698" name="Line 74">
              <a:extLst>
                <a:ext uri="{FF2B5EF4-FFF2-40B4-BE49-F238E27FC236}">
                  <a16:creationId xmlns:a16="http://schemas.microsoft.com/office/drawing/2014/main" id="{0952379D-759E-41C2-A7BA-9EF73E4B6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17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75">
              <a:extLst>
                <a:ext uri="{FF2B5EF4-FFF2-40B4-BE49-F238E27FC236}">
                  <a16:creationId xmlns:a16="http://schemas.microsoft.com/office/drawing/2014/main" id="{4579BC5B-94EE-4676-A234-5FC6B90DB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72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708" name="Group 84">
            <a:extLst>
              <a:ext uri="{FF2B5EF4-FFF2-40B4-BE49-F238E27FC236}">
                <a16:creationId xmlns:a16="http://schemas.microsoft.com/office/drawing/2014/main" id="{C3559921-9301-4ECF-9E98-7FDDD71C41F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743200"/>
            <a:ext cx="4495800" cy="3368675"/>
            <a:chOff x="2160" y="1728"/>
            <a:chExt cx="2832" cy="2122"/>
          </a:xfrm>
        </p:grpSpPr>
        <p:sp>
          <p:nvSpPr>
            <p:cNvPr id="26671" name="Line 47">
              <a:extLst>
                <a:ext uri="{FF2B5EF4-FFF2-40B4-BE49-F238E27FC236}">
                  <a16:creationId xmlns:a16="http://schemas.microsoft.com/office/drawing/2014/main" id="{B7369A93-0CA5-4FDD-8161-8F0A118D6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84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61" name="Group 37">
              <a:extLst>
                <a:ext uri="{FF2B5EF4-FFF2-40B4-BE49-F238E27FC236}">
                  <a16:creationId xmlns:a16="http://schemas.microsoft.com/office/drawing/2014/main" id="{96ED1307-0C79-48D7-BD28-82BE13ADFD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160"/>
              <a:ext cx="2736" cy="690"/>
              <a:chOff x="1632" y="2256"/>
              <a:chExt cx="3120" cy="1024"/>
            </a:xfrm>
          </p:grpSpPr>
          <p:sp>
            <p:nvSpPr>
              <p:cNvPr id="26662" name="Rectangle 38">
                <a:extLst>
                  <a:ext uri="{FF2B5EF4-FFF2-40B4-BE49-F238E27FC236}">
                    <a16:creationId xmlns:a16="http://schemas.microsoft.com/office/drawing/2014/main" id="{9725C409-A8E7-4D9D-BD55-7A611AD55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Rectangle 39">
                <a:extLst>
                  <a:ext uri="{FF2B5EF4-FFF2-40B4-BE49-F238E27FC236}">
                    <a16:creationId xmlns:a16="http://schemas.microsoft.com/office/drawing/2014/main" id="{CBBE7D25-1DA2-47F4-8646-49BE0117D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Rectangle 40">
                <a:extLst>
                  <a:ext uri="{FF2B5EF4-FFF2-40B4-BE49-F238E27FC236}">
                    <a16:creationId xmlns:a16="http://schemas.microsoft.com/office/drawing/2014/main" id="{D62791C8-4EE2-4345-8C4D-2E943C99A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Rectangle 41">
                <a:extLst>
                  <a:ext uri="{FF2B5EF4-FFF2-40B4-BE49-F238E27FC236}">
                    <a16:creationId xmlns:a16="http://schemas.microsoft.com/office/drawing/2014/main" id="{E99DBAA1-73F2-4169-8874-CB06FD7D5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6" name="AutoShape 42">
                <a:extLst>
                  <a:ext uri="{FF2B5EF4-FFF2-40B4-BE49-F238E27FC236}">
                    <a16:creationId xmlns:a16="http://schemas.microsoft.com/office/drawing/2014/main" id="{685D91C8-5372-4F92-BB45-073521CEC6B9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448" y="1776"/>
                <a:ext cx="144" cy="1776"/>
              </a:xfrm>
              <a:prstGeom prst="rightBrace">
                <a:avLst>
                  <a:gd name="adj1" fmla="val 102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7" name="Text Box 43">
                <a:extLst>
                  <a:ext uri="{FF2B5EF4-FFF2-40B4-BE49-F238E27FC236}">
                    <a16:creationId xmlns:a16="http://schemas.microsoft.com/office/drawing/2014/main" id="{192A7C43-321A-4606-89B6-A735873C2B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2737"/>
                <a:ext cx="1728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Data as code words</a:t>
                </a:r>
              </a:p>
            </p:txBody>
          </p:sp>
          <p:sp>
            <p:nvSpPr>
              <p:cNvPr id="26668" name="AutoShape 44">
                <a:extLst>
                  <a:ext uri="{FF2B5EF4-FFF2-40B4-BE49-F238E27FC236}">
                    <a16:creationId xmlns:a16="http://schemas.microsoft.com/office/drawing/2014/main" id="{665252AA-94E9-48F6-ABD6-D9A933BDA95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4008" y="2088"/>
                <a:ext cx="144" cy="1152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9" name="Text Box 45">
                <a:extLst>
                  <a:ext uri="{FF2B5EF4-FFF2-40B4-BE49-F238E27FC236}">
                    <a16:creationId xmlns:a16="http://schemas.microsoft.com/office/drawing/2014/main" id="{314C3EA3-A75F-435C-BB94-CF2390C2FD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737"/>
                <a:ext cx="1248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Parity as code words</a:t>
                </a:r>
              </a:p>
            </p:txBody>
          </p:sp>
          <p:sp>
            <p:nvSpPr>
              <p:cNvPr id="26670" name="Rectangle 46">
                <a:extLst>
                  <a:ext uri="{FF2B5EF4-FFF2-40B4-BE49-F238E27FC236}">
                    <a16:creationId xmlns:a16="http://schemas.microsoft.com/office/drawing/2014/main" id="{3B8309F4-66DF-454A-9AD6-DA900DA61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82" name="Rectangle 58">
              <a:extLst>
                <a:ext uri="{FF2B5EF4-FFF2-40B4-BE49-F238E27FC236}">
                  <a16:creationId xmlns:a16="http://schemas.microsoft.com/office/drawing/2014/main" id="{05F02230-C563-43E9-8CC1-68F9F2588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072"/>
              <a:ext cx="28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Text Box 69">
              <a:extLst>
                <a:ext uri="{FF2B5EF4-FFF2-40B4-BE49-F238E27FC236}">
                  <a16:creationId xmlns:a16="http://schemas.microsoft.com/office/drawing/2014/main" id="{D5432633-080F-4573-ABC7-0D64DB5F7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304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base conv. 2-&gt;c</a:t>
              </a:r>
            </a:p>
          </p:txBody>
        </p:sp>
        <p:sp>
          <p:nvSpPr>
            <p:cNvPr id="26701" name="Line 77">
              <a:extLst>
                <a:ext uri="{FF2B5EF4-FFF2-40B4-BE49-F238E27FC236}">
                  <a16:creationId xmlns:a16="http://schemas.microsoft.com/office/drawing/2014/main" id="{F6BDD183-819D-4838-B6DF-9295B9F6E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2" y="1728"/>
              <a:ext cx="24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2" name="Line 78">
              <a:extLst>
                <a:ext uri="{FF2B5EF4-FFF2-40B4-BE49-F238E27FC236}">
                  <a16:creationId xmlns:a16="http://schemas.microsoft.com/office/drawing/2014/main" id="{98BC6D5C-8D48-498F-A6E3-989117ECC9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2832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Line 79">
              <a:extLst>
                <a:ext uri="{FF2B5EF4-FFF2-40B4-BE49-F238E27FC236}">
                  <a16:creationId xmlns:a16="http://schemas.microsoft.com/office/drawing/2014/main" id="{0EAEE191-841F-44E0-9ADE-7CBA03B95E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2832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4" name="Line 80">
              <a:extLst>
                <a:ext uri="{FF2B5EF4-FFF2-40B4-BE49-F238E27FC236}">
                  <a16:creationId xmlns:a16="http://schemas.microsoft.com/office/drawing/2014/main" id="{1A18EE85-2990-457E-83D0-8E934CD7B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81">
              <a:extLst>
                <a:ext uri="{FF2B5EF4-FFF2-40B4-BE49-F238E27FC236}">
                  <a16:creationId xmlns:a16="http://schemas.microsoft.com/office/drawing/2014/main" id="{0700414A-4FA8-4F80-B429-19776C6436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832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Line 82">
              <a:extLst>
                <a:ext uri="{FF2B5EF4-FFF2-40B4-BE49-F238E27FC236}">
                  <a16:creationId xmlns:a16="http://schemas.microsoft.com/office/drawing/2014/main" id="{FCAEF953-246D-4B2F-9970-2E7955AD7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832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291EBBC-0B00-413F-B867-D9D7229A7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Code Rate for LHECC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9BF8028-D593-4185-984E-E246D1F2B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352800"/>
          </a:xfrm>
        </p:spPr>
        <p:txBody>
          <a:bodyPr/>
          <a:lstStyle/>
          <a:p>
            <a:r>
              <a:rPr lang="en-US" altLang="en-US" sz="2000"/>
              <a:t>Code rate</a:t>
            </a:r>
          </a:p>
          <a:p>
            <a:pPr lvl="1"/>
            <a:r>
              <a:rPr lang="en-US" altLang="en-US" sz="1800"/>
              <a:t>Defines information capacity vs. bits</a:t>
            </a:r>
          </a:p>
          <a:p>
            <a:pPr lvl="1"/>
            <a:r>
              <a:rPr lang="en-US" altLang="en-US" sz="1800"/>
              <a:t>code rate = number of data bits / total code word bits (wires)</a:t>
            </a:r>
            <a:endParaRPr lang="en-US" altLang="en-US" sz="1900"/>
          </a:p>
          <a:p>
            <a:r>
              <a:rPr lang="en-US" altLang="en-US" sz="2000"/>
              <a:t>Block code parameters (n,k)</a:t>
            </a:r>
          </a:p>
          <a:p>
            <a:r>
              <a:rPr lang="en-US" altLang="en-US" sz="2000"/>
              <a:t>Partition parameters (s,c)</a:t>
            </a:r>
          </a:p>
          <a:p>
            <a:r>
              <a:rPr lang="en-US" altLang="en-US" sz="2000"/>
              <a:t>High level (s-data)</a:t>
            </a:r>
          </a:p>
          <a:p>
            <a:pPr lvl="1"/>
            <a:r>
              <a:rPr lang="en-US" altLang="en-US" sz="1800"/>
              <a:t>s</a:t>
            </a:r>
            <a:r>
              <a:rPr lang="en-US" altLang="en-US" sz="1800" baseline="30000"/>
              <a:t>k</a:t>
            </a:r>
            <a:r>
              <a:rPr lang="en-US" altLang="en-US" sz="1800"/>
              <a:t> total values</a:t>
            </a:r>
          </a:p>
          <a:p>
            <a:r>
              <a:rPr lang="en-US" altLang="en-US" sz="2000"/>
              <a:t>Low level (c-data)</a:t>
            </a:r>
          </a:p>
          <a:p>
            <a:pPr lvl="1"/>
            <a:r>
              <a:rPr lang="en-US" altLang="en-US" sz="1800"/>
              <a:t>c</a:t>
            </a:r>
            <a:r>
              <a:rPr lang="en-US" altLang="en-US" sz="1800" baseline="30000"/>
              <a:t>n</a:t>
            </a:r>
            <a:r>
              <a:rPr lang="en-US" altLang="en-US" sz="1800"/>
              <a:t> total values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53BF9750-706A-4444-9281-26A86D8354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418013"/>
          <a:ext cx="32829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457200" progId="Equation.3">
                  <p:embed/>
                </p:oleObj>
              </mc:Choice>
              <mc:Fallback>
                <p:oleObj name="Equation" r:id="rId2" imgW="1638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18013"/>
                        <a:ext cx="32829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>
            <a:extLst>
              <a:ext uri="{FF2B5EF4-FFF2-40B4-BE49-F238E27FC236}">
                <a16:creationId xmlns:a16="http://schemas.microsoft.com/office/drawing/2014/main" id="{4D9E65B3-E008-424D-87E9-3F61E5E55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388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We “break even” when code rate matches differential at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7" name="Group 27">
            <a:extLst>
              <a:ext uri="{FF2B5EF4-FFF2-40B4-BE49-F238E27FC236}">
                <a16:creationId xmlns:a16="http://schemas.microsoft.com/office/drawing/2014/main" id="{8A35FDA8-99E0-4FD2-92D8-F62B14BFE82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4114800"/>
            <a:ext cx="4038600" cy="1870075"/>
            <a:chOff x="2400" y="2592"/>
            <a:chExt cx="2544" cy="1178"/>
          </a:xfrm>
        </p:grpSpPr>
        <p:grpSp>
          <p:nvGrpSpPr>
            <p:cNvPr id="51226" name="Group 26">
              <a:extLst>
                <a:ext uri="{FF2B5EF4-FFF2-40B4-BE49-F238E27FC236}">
                  <a16:creationId xmlns:a16="http://schemas.microsoft.com/office/drawing/2014/main" id="{61B2DB15-60AB-4624-A110-8270B6E4B3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2592"/>
              <a:ext cx="2544" cy="1178"/>
              <a:chOff x="2400" y="2592"/>
              <a:chExt cx="2544" cy="1178"/>
            </a:xfrm>
          </p:grpSpPr>
          <p:sp>
            <p:nvSpPr>
              <p:cNvPr id="22555" name="Rectangle 27">
                <a:extLst>
                  <a:ext uri="{FF2B5EF4-FFF2-40B4-BE49-F238E27FC236}">
                    <a16:creationId xmlns:a16="http://schemas.microsoft.com/office/drawing/2014/main" id="{400656D3-32C8-4E61-9F84-023F9EE0D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592"/>
                <a:ext cx="2160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669925" indent="-325438" algn="l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22350" indent="-350838" algn="l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39850" indent="-315913" algn="l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681163" indent="-339725" algn="l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1383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5955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0527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5099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/>
                  <a:t>Encode </a:t>
                </a:r>
                <a:r>
                  <a:rPr lang="en-US" altLang="en-US" sz="2000">
                    <a:solidFill>
                      <a:srgbClr val="66FF33"/>
                    </a:solidFill>
                  </a:rPr>
                  <a:t>101</a:t>
                </a:r>
                <a:r>
                  <a:rPr lang="en-US" altLang="en-US" sz="2000"/>
                  <a:t>…</a:t>
                </a:r>
              </a:p>
            </p:txBody>
          </p:sp>
          <p:sp>
            <p:nvSpPr>
              <p:cNvPr id="51207" name="Text Box 7">
                <a:extLst>
                  <a:ext uri="{FF2B5EF4-FFF2-40B4-BE49-F238E27FC236}">
                    <a16:creationId xmlns:a16="http://schemas.microsoft.com/office/drawing/2014/main" id="{C717F08C-FABF-45EA-904F-EEEBE51C8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3552"/>
                <a:ext cx="432" cy="2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2</a:t>
                </a:r>
              </a:p>
            </p:txBody>
          </p:sp>
          <p:sp>
            <p:nvSpPr>
              <p:cNvPr id="51208" name="Text Box 8">
                <a:extLst>
                  <a:ext uri="{FF2B5EF4-FFF2-40B4-BE49-F238E27FC236}">
                    <a16:creationId xmlns:a16="http://schemas.microsoft.com/office/drawing/2014/main" id="{AF5E2E94-C581-4646-82C8-1ABF72FCBB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552"/>
                <a:ext cx="432" cy="2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1</a:t>
                </a:r>
              </a:p>
            </p:txBody>
          </p:sp>
          <p:sp>
            <p:nvSpPr>
              <p:cNvPr id="51209" name="Text Box 9">
                <a:extLst>
                  <a:ext uri="{FF2B5EF4-FFF2-40B4-BE49-F238E27FC236}">
                    <a16:creationId xmlns:a16="http://schemas.microsoft.com/office/drawing/2014/main" id="{8F107EC8-DF05-4F3D-BD77-5D51D6D29D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3552"/>
                <a:ext cx="432" cy="21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51210" name="Text Box 10">
                <a:extLst>
                  <a:ext uri="{FF2B5EF4-FFF2-40B4-BE49-F238E27FC236}">
                    <a16:creationId xmlns:a16="http://schemas.microsoft.com/office/drawing/2014/main" id="{A7265A5A-7F74-4D95-839B-A2BDF0B524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336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1</a:t>
                </a:r>
              </a:p>
            </p:txBody>
          </p:sp>
          <p:sp>
            <p:nvSpPr>
              <p:cNvPr id="51211" name="Text Box 11">
                <a:extLst>
                  <a:ext uri="{FF2B5EF4-FFF2-40B4-BE49-F238E27FC236}">
                    <a16:creationId xmlns:a16="http://schemas.microsoft.com/office/drawing/2014/main" id="{A9CB21B1-2985-4A0F-A65C-813307B862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36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0</a:t>
                </a:r>
              </a:p>
            </p:txBody>
          </p:sp>
          <p:sp>
            <p:nvSpPr>
              <p:cNvPr id="51213" name="Text Box 13">
                <a:extLst>
                  <a:ext uri="{FF2B5EF4-FFF2-40B4-BE49-F238E27FC236}">
                    <a16:creationId xmlns:a16="http://schemas.microsoft.com/office/drawing/2014/main" id="{8B5E14B4-0A4D-4929-A071-EBB6B891BE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336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1</a:t>
                </a:r>
              </a:p>
            </p:txBody>
          </p:sp>
          <p:sp>
            <p:nvSpPr>
              <p:cNvPr id="51215" name="Text Box 15">
                <a:extLst>
                  <a:ext uri="{FF2B5EF4-FFF2-40B4-BE49-F238E27FC236}">
                    <a16:creationId xmlns:a16="http://schemas.microsoft.com/office/drawing/2014/main" id="{55530C4C-72CF-4ABA-938F-683A934F29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" y="3408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/>
                  <a:t>bit</a:t>
                </a:r>
              </a:p>
            </p:txBody>
          </p:sp>
          <p:sp>
            <p:nvSpPr>
              <p:cNvPr id="51216" name="Text Box 16">
                <a:extLst>
                  <a:ext uri="{FF2B5EF4-FFF2-40B4-BE49-F238E27FC236}">
                    <a16:creationId xmlns:a16="http://schemas.microsoft.com/office/drawing/2014/main" id="{A2EFE554-7CAC-4921-A29C-A418E23FAA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3552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/>
                  <a:t>grp.</a:t>
                </a:r>
              </a:p>
            </p:txBody>
          </p:sp>
          <p:sp>
            <p:nvSpPr>
              <p:cNvPr id="51218" name="Line 18">
                <a:extLst>
                  <a:ext uri="{FF2B5EF4-FFF2-40B4-BE49-F238E27FC236}">
                    <a16:creationId xmlns:a16="http://schemas.microsoft.com/office/drawing/2014/main" id="{E72AC718-4823-4401-835E-87366AF1F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9" name="Line 19">
                <a:extLst>
                  <a:ext uri="{FF2B5EF4-FFF2-40B4-BE49-F238E27FC236}">
                    <a16:creationId xmlns:a16="http://schemas.microsoft.com/office/drawing/2014/main" id="{39FB2DBD-C100-4248-AD15-E9275EAC3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36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51225" name="Object 25">
              <a:extLst>
                <a:ext uri="{FF2B5EF4-FFF2-40B4-BE49-F238E27FC236}">
                  <a16:creationId xmlns:a16="http://schemas.microsoft.com/office/drawing/2014/main" id="{5F0DB849-1CA4-474F-83AA-E38CBC2667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72" y="2843"/>
            <a:ext cx="1440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" imgW="1914286" imgH="733333" progId="Paint.Picture">
                    <p:embed/>
                  </p:oleObj>
                </mc:Choice>
                <mc:Fallback>
                  <p:oleObj name="Bitmap Image" r:id="rId2" imgW="1914286" imgH="733333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843"/>
                          <a:ext cx="1440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7C225AB-5EC6-4238-9024-038EEF1B3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#1:  Encoding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8B3DDBE-16E0-40B3-BD33-A6A858DA0F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3429000" cy="3962400"/>
          </a:xfrm>
        </p:spPr>
        <p:txBody>
          <a:bodyPr/>
          <a:lstStyle/>
          <a:p>
            <a:r>
              <a:rPr lang="en-US" altLang="en-US" sz="2000"/>
              <a:t>Assume 3 x 4c2 channels</a:t>
            </a:r>
          </a:p>
          <a:p>
            <a:pPr lvl="1"/>
            <a:r>
              <a:rPr lang="en-US" altLang="en-US" sz="1800"/>
              <a:t>Low level =&gt; s=3, c=2</a:t>
            </a:r>
          </a:p>
          <a:p>
            <a:pPr lvl="1"/>
            <a:r>
              <a:rPr lang="en-US" altLang="en-US" sz="1800"/>
              <a:t>(3,2) checksum code</a:t>
            </a:r>
          </a:p>
          <a:p>
            <a:pPr lvl="1"/>
            <a:r>
              <a:rPr lang="en-US" altLang="en-US" sz="1800"/>
              <a:t>s-data</a:t>
            </a:r>
          </a:p>
          <a:p>
            <a:pPr lvl="2"/>
            <a:r>
              <a:rPr lang="en-US" altLang="en-US" sz="1600"/>
              <a:t>s</a:t>
            </a:r>
            <a:r>
              <a:rPr lang="en-US" altLang="en-US" sz="1600" baseline="30000"/>
              <a:t>k</a:t>
            </a:r>
            <a:r>
              <a:rPr lang="en-US" altLang="en-US" sz="1600"/>
              <a:t> = 9 cw (3 bits)</a:t>
            </a:r>
          </a:p>
          <a:p>
            <a:pPr lvl="1"/>
            <a:r>
              <a:rPr lang="en-US" altLang="en-US" sz="1800"/>
              <a:t>c-data </a:t>
            </a:r>
          </a:p>
          <a:p>
            <a:pPr lvl="2"/>
            <a:r>
              <a:rPr lang="en-US" altLang="en-US" sz="1600"/>
              <a:t>c</a:t>
            </a:r>
            <a:r>
              <a:rPr lang="en-US" altLang="en-US" sz="1600" baseline="30000"/>
              <a:t>n</a:t>
            </a:r>
            <a:r>
              <a:rPr lang="en-US" altLang="en-US" sz="1600"/>
              <a:t> = 8 cw (3 bits)</a:t>
            </a:r>
          </a:p>
          <a:p>
            <a:pPr lvl="1"/>
            <a:r>
              <a:rPr lang="en-US" altLang="en-US" sz="1800"/>
              <a:t>code rate = 6 bits / 12 channels = 50%</a:t>
            </a:r>
          </a:p>
          <a:p>
            <a:pPr lvl="2"/>
            <a:r>
              <a:rPr lang="en-US" altLang="en-US" sz="1600"/>
              <a:t>“Free” ECC</a:t>
            </a:r>
          </a:p>
          <a:p>
            <a:pPr lvl="1"/>
            <a:r>
              <a:rPr lang="en-US" altLang="en-US" sz="1800"/>
              <a:t>Can correct one bit error within 1 code word</a:t>
            </a:r>
          </a:p>
        </p:txBody>
      </p:sp>
      <p:grpSp>
        <p:nvGrpSpPr>
          <p:cNvPr id="51229" name="Group 29">
            <a:extLst>
              <a:ext uri="{FF2B5EF4-FFF2-40B4-BE49-F238E27FC236}">
                <a16:creationId xmlns:a16="http://schemas.microsoft.com/office/drawing/2014/main" id="{27A7E8BC-82FB-4505-AC3D-9364DED5FED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066800"/>
            <a:ext cx="3429000" cy="1433513"/>
            <a:chOff x="2736" y="672"/>
            <a:chExt cx="2160" cy="903"/>
          </a:xfrm>
        </p:grpSpPr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62F32002-2C64-4AF3-BDAB-4A9C29A7D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67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/>
                <a:t>Encode </a:t>
              </a:r>
              <a:r>
                <a:rPr lang="en-US" altLang="en-US" sz="2000">
                  <a:solidFill>
                    <a:srgbClr val="FF0000"/>
                  </a:solidFill>
                </a:rPr>
                <a:t>111</a:t>
              </a:r>
              <a:r>
                <a:rPr lang="en-US" altLang="en-US" sz="2000">
                  <a:solidFill>
                    <a:srgbClr val="66FF33"/>
                  </a:solidFill>
                </a:rPr>
                <a:t>101</a:t>
              </a:r>
              <a:r>
                <a:rPr lang="en-US" altLang="en-US" sz="2000"/>
                <a:t>…</a:t>
              </a:r>
            </a:p>
          </p:txBody>
        </p:sp>
        <p:grpSp>
          <p:nvGrpSpPr>
            <p:cNvPr id="51228" name="Group 28">
              <a:extLst>
                <a:ext uri="{FF2B5EF4-FFF2-40B4-BE49-F238E27FC236}">
                  <a16:creationId xmlns:a16="http://schemas.microsoft.com/office/drawing/2014/main" id="{A1B91614-9560-44F2-9B6F-AE2A0DAB38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921"/>
              <a:ext cx="1488" cy="654"/>
              <a:chOff x="2976" y="921"/>
              <a:chExt cx="1488" cy="654"/>
            </a:xfrm>
          </p:grpSpPr>
          <p:sp>
            <p:nvSpPr>
              <p:cNvPr id="22537" name="Text Box 9">
                <a:extLst>
                  <a:ext uri="{FF2B5EF4-FFF2-40B4-BE49-F238E27FC236}">
                    <a16:creationId xmlns:a16="http://schemas.microsoft.com/office/drawing/2014/main" id="{79C2158F-3025-49C0-A789-0B81A5F712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1338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2538" name="Text Box 10">
                <a:extLst>
                  <a:ext uri="{FF2B5EF4-FFF2-40B4-BE49-F238E27FC236}">
                    <a16:creationId xmlns:a16="http://schemas.microsoft.com/office/drawing/2014/main" id="{2594F35C-58CF-4583-A002-293BF09711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1338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2539" name="Text Box 11">
                <a:extLst>
                  <a:ext uri="{FF2B5EF4-FFF2-40B4-BE49-F238E27FC236}">
                    <a16:creationId xmlns:a16="http://schemas.microsoft.com/office/drawing/2014/main" id="{DC982F84-0A12-4766-B3C2-D655CB76D4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338"/>
                <a:ext cx="432" cy="23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2540" name="Text Box 12">
                <a:extLst>
                  <a:ext uri="{FF2B5EF4-FFF2-40B4-BE49-F238E27FC236}">
                    <a16:creationId xmlns:a16="http://schemas.microsoft.com/office/drawing/2014/main" id="{CB527DC3-CE7F-4616-B541-D573984B5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921"/>
                <a:ext cx="9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00"/>
                    </a:solidFill>
                  </a:rPr>
                  <a:t>111</a:t>
                </a:r>
                <a:r>
                  <a:rPr lang="en-US" altLang="en-US" baseline="-25000">
                    <a:solidFill>
                      <a:srgbClr val="FF0000"/>
                    </a:solidFill>
                  </a:rPr>
                  <a:t>2</a:t>
                </a:r>
                <a:r>
                  <a:rPr lang="en-US" altLang="en-US">
                    <a:solidFill>
                      <a:srgbClr val="FF0000"/>
                    </a:solidFill>
                  </a:rPr>
                  <a:t> = 21</a:t>
                </a:r>
                <a:r>
                  <a:rPr lang="en-US" altLang="en-US" baseline="-250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22544" name="AutoShape 16">
                <a:extLst>
                  <a:ext uri="{FF2B5EF4-FFF2-40B4-BE49-F238E27FC236}">
                    <a16:creationId xmlns:a16="http://schemas.microsoft.com/office/drawing/2014/main" id="{8A310ADB-6BFB-4683-9B52-D578ED880B21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3384" y="735"/>
                <a:ext cx="144" cy="960"/>
              </a:xfrm>
              <a:prstGeom prst="rightBrace">
                <a:avLst>
                  <a:gd name="adj1" fmla="val 5555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4" name="Group 4">
            <a:extLst>
              <a:ext uri="{FF2B5EF4-FFF2-40B4-BE49-F238E27FC236}">
                <a16:creationId xmlns:a16="http://schemas.microsoft.com/office/drawing/2014/main" id="{7726BCE6-DBC2-4FA7-A0D7-E660BADBB38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95600"/>
            <a:ext cx="4191000" cy="985838"/>
            <a:chOff x="2784" y="1824"/>
            <a:chExt cx="2640" cy="621"/>
          </a:xfrm>
        </p:grpSpPr>
        <p:grpSp>
          <p:nvGrpSpPr>
            <p:cNvPr id="22553" name="Group 25">
              <a:extLst>
                <a:ext uri="{FF2B5EF4-FFF2-40B4-BE49-F238E27FC236}">
                  <a16:creationId xmlns:a16="http://schemas.microsoft.com/office/drawing/2014/main" id="{69C6F85F-B233-4962-BB85-DDF7976CC4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208"/>
              <a:ext cx="1488" cy="237"/>
              <a:chOff x="3168" y="2307"/>
              <a:chExt cx="1488" cy="237"/>
            </a:xfrm>
          </p:grpSpPr>
          <p:sp>
            <p:nvSpPr>
              <p:cNvPr id="22547" name="Text Box 19">
                <a:extLst>
                  <a:ext uri="{FF2B5EF4-FFF2-40B4-BE49-F238E27FC236}">
                    <a16:creationId xmlns:a16="http://schemas.microsoft.com/office/drawing/2014/main" id="{200CD046-05F9-45E8-BC2A-6D5349E24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307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2548" name="Text Box 20">
                <a:extLst>
                  <a:ext uri="{FF2B5EF4-FFF2-40B4-BE49-F238E27FC236}">
                    <a16:creationId xmlns:a16="http://schemas.microsoft.com/office/drawing/2014/main" id="{89665CFD-1773-4BB2-B2E3-4FED7FB302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2307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2549" name="Text Box 21">
                <a:extLst>
                  <a:ext uri="{FF2B5EF4-FFF2-40B4-BE49-F238E27FC236}">
                    <a16:creationId xmlns:a16="http://schemas.microsoft.com/office/drawing/2014/main" id="{4C21295C-B08E-4E95-8717-9516AEA041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2307"/>
                <a:ext cx="432" cy="23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22552" name="Rectangle 24">
              <a:extLst>
                <a:ext uri="{FF2B5EF4-FFF2-40B4-BE49-F238E27FC236}">
                  <a16:creationId xmlns:a16="http://schemas.microsoft.com/office/drawing/2014/main" id="{E765C028-1E84-429C-ABA5-D0357A4E7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824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/>
                <a:t>Compute checksum parity…</a:t>
              </a:r>
            </a:p>
          </p:txBody>
        </p:sp>
      </p:grpSp>
      <p:sp>
        <p:nvSpPr>
          <p:cNvPr id="22558" name="Text Box 30">
            <a:extLst>
              <a:ext uri="{FF2B5EF4-FFF2-40B4-BE49-F238E27FC236}">
                <a16:creationId xmlns:a16="http://schemas.microsoft.com/office/drawing/2014/main" id="{76280F6B-F435-4AD8-83A6-6C718F57A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638800"/>
            <a:ext cx="685800" cy="3460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1001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BA7FC1A1-89F2-49AB-BF46-D2D5CC0F2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638800"/>
            <a:ext cx="685800" cy="3460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0101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F0ACFC6A-C7B2-4C16-8659-283D18A2D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638800"/>
            <a:ext cx="685800" cy="3460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1100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8" grpId="0" animBg="1"/>
      <p:bldP spid="22559" grpId="0" animBg="1"/>
      <p:bldP spid="225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94AC24-7F3B-42AD-B55C-31F0F61D2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#1:  Decoding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EB441CC-BDBC-4F7E-8351-AA824D84E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r>
              <a:rPr lang="en-US" altLang="en-US" sz="2200"/>
              <a:t>Assume bit error occurs…</a:t>
            </a:r>
          </a:p>
        </p:txBody>
      </p:sp>
      <p:sp>
        <p:nvSpPr>
          <p:cNvPr id="24595" name="Rectangle 19">
            <a:extLst>
              <a:ext uri="{FF2B5EF4-FFF2-40B4-BE49-F238E27FC236}">
                <a16:creationId xmlns:a16="http://schemas.microsoft.com/office/drawing/2014/main" id="{4AE54A74-1A93-41F4-99B3-7943CF0D2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0 – 1 = 2 (mod 3)</a:t>
            </a:r>
          </a:p>
          <a:p>
            <a:pPr lvl="1"/>
            <a:r>
              <a:rPr lang="en-US" altLang="en-US" sz="2000"/>
              <a:t>Symbol in error must be 0110 or 1001</a:t>
            </a:r>
          </a:p>
          <a:p>
            <a:pPr lvl="1"/>
            <a:r>
              <a:rPr lang="en-US" altLang="en-US" sz="2000"/>
              <a:t>dist(1101,</a:t>
            </a:r>
            <a:r>
              <a:rPr lang="en-US" altLang="en-US" sz="2000">
                <a:solidFill>
                  <a:srgbClr val="FF0000"/>
                </a:solidFill>
              </a:rPr>
              <a:t>0110</a:t>
            </a:r>
            <a:r>
              <a:rPr lang="en-US" altLang="en-US" sz="2000"/>
              <a:t>) = 3, dist(1101,</a:t>
            </a:r>
            <a:r>
              <a:rPr lang="en-US" altLang="en-US" sz="2000">
                <a:solidFill>
                  <a:srgbClr val="FF0000"/>
                </a:solidFill>
              </a:rPr>
              <a:t>1001</a:t>
            </a:r>
            <a:r>
              <a:rPr lang="en-US" altLang="en-US" sz="2000"/>
              <a:t>) = 1</a:t>
            </a:r>
          </a:p>
          <a:p>
            <a:pPr lvl="1"/>
            <a:r>
              <a:rPr lang="en-US" altLang="en-US" sz="2000"/>
              <a:t>Corrected symbol is </a:t>
            </a:r>
            <a:r>
              <a:rPr lang="en-US" altLang="en-US" sz="2000">
                <a:solidFill>
                  <a:srgbClr val="FF0000"/>
                </a:solidFill>
              </a:rPr>
              <a:t>1001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D652775-8C0A-4653-ABC2-E8EA633D3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Decoder:</a:t>
            </a:r>
          </a:p>
          <a:p>
            <a:pPr lvl="1"/>
            <a:r>
              <a:rPr lang="en-US" altLang="en-US" sz="1800"/>
              <a:t>If invalid code word is detected</a:t>
            </a:r>
          </a:p>
          <a:p>
            <a:pPr lvl="2"/>
            <a:r>
              <a:rPr lang="en-US" altLang="en-US" sz="1600"/>
              <a:t>Determine subset of code word in error</a:t>
            </a:r>
          </a:p>
          <a:p>
            <a:pPr lvl="2"/>
            <a:r>
              <a:rPr lang="en-US" altLang="en-US" sz="1600"/>
              <a:t>Use minimum distance decoder to determine correct codeword</a:t>
            </a:r>
          </a:p>
        </p:txBody>
      </p:sp>
      <p:grpSp>
        <p:nvGrpSpPr>
          <p:cNvPr id="50183" name="Group 7">
            <a:extLst>
              <a:ext uri="{FF2B5EF4-FFF2-40B4-BE49-F238E27FC236}">
                <a16:creationId xmlns:a16="http://schemas.microsoft.com/office/drawing/2014/main" id="{E8C8F190-CA80-4B3B-8762-3E852D9C6F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352800"/>
            <a:ext cx="7162800" cy="990600"/>
            <a:chOff x="240" y="2112"/>
            <a:chExt cx="4512" cy="624"/>
          </a:xfrm>
        </p:grpSpPr>
        <p:sp>
          <p:nvSpPr>
            <p:cNvPr id="24581" name="Text Box 5">
              <a:extLst>
                <a:ext uri="{FF2B5EF4-FFF2-40B4-BE49-F238E27FC236}">
                  <a16:creationId xmlns:a16="http://schemas.microsoft.com/office/drawing/2014/main" id="{2F5E2D7E-DC79-4C18-BED4-805F3E38F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44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24582" name="Text Box 6">
              <a:extLst>
                <a:ext uri="{FF2B5EF4-FFF2-40B4-BE49-F238E27FC236}">
                  <a16:creationId xmlns:a16="http://schemas.microsoft.com/office/drawing/2014/main" id="{8AA6158C-3300-4C70-9C1E-BCFA97AD3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4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24583" name="Text Box 7">
              <a:extLst>
                <a:ext uri="{FF2B5EF4-FFF2-40B4-BE49-F238E27FC236}">
                  <a16:creationId xmlns:a16="http://schemas.microsoft.com/office/drawing/2014/main" id="{E36D1126-3997-4975-90C9-427DE5F34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44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1100</a:t>
              </a:r>
            </a:p>
          </p:txBody>
        </p:sp>
        <p:sp>
          <p:nvSpPr>
            <p:cNvPr id="24584" name="AutoShape 8">
              <a:extLst>
                <a:ext uri="{FF2B5EF4-FFF2-40B4-BE49-F238E27FC236}">
                  <a16:creationId xmlns:a16="http://schemas.microsoft.com/office/drawing/2014/main" id="{A39AC538-47F7-41A8-8C3E-16192504C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448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Text Box 10">
              <a:extLst>
                <a:ext uri="{FF2B5EF4-FFF2-40B4-BE49-F238E27FC236}">
                  <a16:creationId xmlns:a16="http://schemas.microsoft.com/office/drawing/2014/main" id="{2B8FA889-77EE-4590-B83C-11C787595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44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</a:t>
              </a:r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r>
                <a:rPr lang="en-US" altLang="en-US" sz="1600"/>
                <a:t>01</a:t>
              </a:r>
            </a:p>
          </p:txBody>
        </p:sp>
        <p:sp>
          <p:nvSpPr>
            <p:cNvPr id="24587" name="Text Box 11">
              <a:extLst>
                <a:ext uri="{FF2B5EF4-FFF2-40B4-BE49-F238E27FC236}">
                  <a16:creationId xmlns:a16="http://schemas.microsoft.com/office/drawing/2014/main" id="{DC45887B-A602-4ADA-B6D7-049CDD80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44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24588" name="Text Box 12">
              <a:extLst>
                <a:ext uri="{FF2B5EF4-FFF2-40B4-BE49-F238E27FC236}">
                  <a16:creationId xmlns:a16="http://schemas.microsoft.com/office/drawing/2014/main" id="{9F2F628D-1BE5-46D5-8175-9947EED07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44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1100</a:t>
              </a:r>
            </a:p>
          </p:txBody>
        </p:sp>
        <p:sp>
          <p:nvSpPr>
            <p:cNvPr id="24589" name="AutoShape 13">
              <a:extLst>
                <a:ext uri="{FF2B5EF4-FFF2-40B4-BE49-F238E27FC236}">
                  <a16:creationId xmlns:a16="http://schemas.microsoft.com/office/drawing/2014/main" id="{F0FE95F3-1EB8-41E4-9943-270A0D4AB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52"/>
              <a:ext cx="672" cy="384"/>
            </a:xfrm>
            <a:prstGeom prst="irregularSeal1">
              <a:avLst/>
            </a:prstGeom>
            <a:solidFill>
              <a:srgbClr val="FFFF00">
                <a:alpha val="35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Text Box 15">
              <a:extLst>
                <a:ext uri="{FF2B5EF4-FFF2-40B4-BE49-F238E27FC236}">
                  <a16:creationId xmlns:a16="http://schemas.microsoft.com/office/drawing/2014/main" id="{6C046B00-05F6-4728-BA8D-9B823113A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?</a:t>
              </a:r>
            </a:p>
          </p:txBody>
        </p:sp>
        <p:sp>
          <p:nvSpPr>
            <p:cNvPr id="24592" name="Text Box 16">
              <a:extLst>
                <a:ext uri="{FF2B5EF4-FFF2-40B4-BE49-F238E27FC236}">
                  <a16:creationId xmlns:a16="http://schemas.microsoft.com/office/drawing/2014/main" id="{38B9E248-8E96-45E9-A532-9E4160466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24593" name="Text Box 17">
              <a:extLst>
                <a:ext uri="{FF2B5EF4-FFF2-40B4-BE49-F238E27FC236}">
                  <a16:creationId xmlns:a16="http://schemas.microsoft.com/office/drawing/2014/main" id="{8E4DB280-D599-454B-A392-A554F80C5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4596" name="Text Box 20">
              <a:extLst>
                <a:ext uri="{FF2B5EF4-FFF2-40B4-BE49-F238E27FC236}">
                  <a16:creationId xmlns:a16="http://schemas.microsoft.com/office/drawing/2014/main" id="{78A6106A-D566-43A0-98FA-E84CF578E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0AA10004-A153-46A1-9BF1-1DAAD23DB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24598" name="Text Box 22">
              <a:extLst>
                <a:ext uri="{FF2B5EF4-FFF2-40B4-BE49-F238E27FC236}">
                  <a16:creationId xmlns:a16="http://schemas.microsoft.com/office/drawing/2014/main" id="{F3E20A46-5152-40E3-BD93-C6CE24DB0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179" name="Text Box 3">
              <a:extLst>
                <a:ext uri="{FF2B5EF4-FFF2-40B4-BE49-F238E27FC236}">
                  <a16:creationId xmlns:a16="http://schemas.microsoft.com/office/drawing/2014/main" id="{CCD9968B-3AAA-400D-866C-52522DB34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112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grp.</a:t>
              </a:r>
            </a:p>
          </p:txBody>
        </p:sp>
        <p:sp>
          <p:nvSpPr>
            <p:cNvPr id="50180" name="Text Box 4">
              <a:extLst>
                <a:ext uri="{FF2B5EF4-FFF2-40B4-BE49-F238E27FC236}">
                  <a16:creationId xmlns:a16="http://schemas.microsoft.com/office/drawing/2014/main" id="{A371B819-FFE2-48D3-8030-C82E30D50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cw</a:t>
              </a:r>
            </a:p>
          </p:txBody>
        </p:sp>
        <p:sp>
          <p:nvSpPr>
            <p:cNvPr id="50181" name="Line 5">
              <a:extLst>
                <a:ext uri="{FF2B5EF4-FFF2-40B4-BE49-F238E27FC236}">
                  <a16:creationId xmlns:a16="http://schemas.microsoft.com/office/drawing/2014/main" id="{FE383BBF-CA83-4E28-A4D9-F892F661E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4" y="2240"/>
              <a:ext cx="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Line 6">
              <a:extLst>
                <a:ext uri="{FF2B5EF4-FFF2-40B4-BE49-F238E27FC236}">
                  <a16:creationId xmlns:a16="http://schemas.microsoft.com/office/drawing/2014/main" id="{C9913AEF-6B35-4C6A-ADDE-41D1652FF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4" y="2544"/>
              <a:ext cx="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9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6985360-0146-4CB0-B9BA-FB3094CBD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#2:  Encoding</a:t>
            </a:r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F94203D7-5149-4B05-B373-434D7F6FF64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000"/>
              <a:t>Assume 4 x 4c2 channels</a:t>
            </a:r>
          </a:p>
          <a:p>
            <a:pPr lvl="1"/>
            <a:r>
              <a:rPr lang="en-US" altLang="en-US" sz="1800"/>
              <a:t>s=3, c=2</a:t>
            </a:r>
          </a:p>
          <a:p>
            <a:pPr lvl="1"/>
            <a:r>
              <a:rPr lang="en-US" altLang="en-US" sz="1800"/>
              <a:t>(4,2) MDS code</a:t>
            </a:r>
          </a:p>
          <a:p>
            <a:pPr lvl="1"/>
            <a:r>
              <a:rPr lang="en-US" altLang="en-US" sz="1800"/>
              <a:t>s-data</a:t>
            </a:r>
          </a:p>
          <a:p>
            <a:pPr lvl="2"/>
            <a:r>
              <a:rPr lang="en-US" altLang="en-US" sz="1600"/>
              <a:t>s</a:t>
            </a:r>
            <a:r>
              <a:rPr lang="en-US" altLang="en-US" sz="1600" baseline="30000"/>
              <a:t>k</a:t>
            </a:r>
            <a:r>
              <a:rPr lang="en-US" altLang="en-US" sz="1600"/>
              <a:t> = 9 cw (3 bits)</a:t>
            </a:r>
          </a:p>
          <a:p>
            <a:pPr lvl="1"/>
            <a:r>
              <a:rPr lang="en-US" altLang="en-US" sz="1800"/>
              <a:t>c-data </a:t>
            </a:r>
          </a:p>
          <a:p>
            <a:pPr lvl="2"/>
            <a:r>
              <a:rPr lang="en-US" altLang="en-US" sz="1600"/>
              <a:t>c</a:t>
            </a:r>
            <a:r>
              <a:rPr lang="en-US" altLang="en-US" sz="1600" baseline="30000"/>
              <a:t>n</a:t>
            </a:r>
            <a:r>
              <a:rPr lang="en-US" altLang="en-US" sz="1600"/>
              <a:t> = 16 cw (4 bits)</a:t>
            </a:r>
          </a:p>
          <a:p>
            <a:pPr lvl="1"/>
            <a:r>
              <a:rPr lang="en-US" altLang="en-US" sz="1800"/>
              <a:t>code rate = 7 bits / 16 channels = 44%</a:t>
            </a:r>
          </a:p>
          <a:p>
            <a:pPr lvl="1"/>
            <a:r>
              <a:rPr lang="en-US" altLang="en-US" sz="1800"/>
              <a:t>Can correct one bit error in two code words</a:t>
            </a:r>
          </a:p>
        </p:txBody>
      </p:sp>
      <p:graphicFrame>
        <p:nvGraphicFramePr>
          <p:cNvPr id="105490" name="Object 18">
            <a:extLst>
              <a:ext uri="{FF2B5EF4-FFF2-40B4-BE49-F238E27FC236}">
                <a16:creationId xmlns:a16="http://schemas.microsoft.com/office/drawing/2014/main" id="{68D8B261-A302-421D-9081-A522ABECA369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562600" y="2133600"/>
          <a:ext cx="2381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457200" progId="Equation.3">
                  <p:embed/>
                </p:oleObj>
              </mc:Choice>
              <mc:Fallback>
                <p:oleObj name="Equation" r:id="rId2" imgW="118080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23812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9" name="Rectangle 17">
            <a:extLst>
              <a:ext uri="{FF2B5EF4-FFF2-40B4-BE49-F238E27FC236}">
                <a16:creationId xmlns:a16="http://schemas.microsoft.com/office/drawing/2014/main" id="{BFE86B45-15FC-4314-AB56-C512B7534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66800"/>
            <a:ext cx="342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Need MDS generator matrix for encoding</a:t>
            </a:r>
          </a:p>
          <a:p>
            <a:pPr lvl="1"/>
            <a:r>
              <a:rPr lang="en-US" altLang="en-US" sz="1800"/>
              <a:t>G = [ I</a:t>
            </a:r>
            <a:r>
              <a:rPr lang="en-US" altLang="en-US" sz="1800" baseline="30000"/>
              <a:t>k</a:t>
            </a:r>
            <a:r>
              <a:rPr lang="en-US" altLang="en-US" sz="1800"/>
              <a:t> A</a:t>
            </a:r>
            <a:r>
              <a:rPr lang="en-US" altLang="en-US" sz="1800" baseline="30000"/>
              <a:t>k x (n-k)</a:t>
            </a:r>
            <a:r>
              <a:rPr lang="en-US" altLang="en-US" sz="1800"/>
              <a:t> ]</a:t>
            </a:r>
          </a:p>
        </p:txBody>
      </p:sp>
      <p:sp>
        <p:nvSpPr>
          <p:cNvPr id="105492" name="Rectangle 20">
            <a:extLst>
              <a:ext uri="{FF2B5EF4-FFF2-40B4-BE49-F238E27FC236}">
                <a16:creationId xmlns:a16="http://schemas.microsoft.com/office/drawing/2014/main" id="{A6B69C17-F972-4891-8A0A-B877B10A5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6600"/>
            <a:ext cx="342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Need MDS parity-check matrix for decoding</a:t>
            </a:r>
          </a:p>
          <a:p>
            <a:pPr lvl="1"/>
            <a:r>
              <a:rPr lang="en-US" altLang="en-US" sz="1800"/>
              <a:t>H = [ -A</a:t>
            </a:r>
            <a:r>
              <a:rPr lang="en-US" altLang="en-US" sz="1800" baseline="30000"/>
              <a:t>T</a:t>
            </a:r>
            <a:r>
              <a:rPr lang="en-US" altLang="en-US" sz="1800"/>
              <a:t> I</a:t>
            </a:r>
            <a:r>
              <a:rPr lang="en-US" altLang="en-US" sz="1800" baseline="30000"/>
              <a:t>n-k</a:t>
            </a:r>
            <a:r>
              <a:rPr lang="en-US" altLang="en-US" sz="1800"/>
              <a:t>]</a:t>
            </a:r>
          </a:p>
        </p:txBody>
      </p:sp>
      <p:graphicFrame>
        <p:nvGraphicFramePr>
          <p:cNvPr id="105493" name="Object 21">
            <a:extLst>
              <a:ext uri="{FF2B5EF4-FFF2-40B4-BE49-F238E27FC236}">
                <a16:creationId xmlns:a16="http://schemas.microsoft.com/office/drawing/2014/main" id="{AE91FE9A-D018-47C7-8509-9B3A6884F2C8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638800" y="4459288"/>
          <a:ext cx="23622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457200" progId="Equation.3">
                  <p:embed/>
                </p:oleObj>
              </mc:Choice>
              <mc:Fallback>
                <p:oleObj name="Equation" r:id="rId4" imgW="1193760" imgH="457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59288"/>
                        <a:ext cx="23622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9" grpId="0"/>
      <p:bldP spid="1054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6285B17-6E06-4C79-9B4F-2D2FE047B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Talk Outline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04B1235A-5EA9-4789-AD60-62F566F6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Motivation</a:t>
            </a:r>
          </a:p>
          <a:p>
            <a:pPr lvl="1"/>
            <a:r>
              <a:rPr lang="en-US" altLang="en-US" sz="1800"/>
              <a:t>High-speed signaling technology</a:t>
            </a:r>
          </a:p>
          <a:p>
            <a:pPr lvl="1"/>
            <a:r>
              <a:rPr lang="en-US" altLang="en-US" sz="1800"/>
              <a:t>Multi-Bit Differential Signaling (MBDS)</a:t>
            </a:r>
          </a:p>
          <a:p>
            <a:pPr lvl="1"/>
            <a:r>
              <a:rPr lang="en-US" altLang="en-US" sz="1800"/>
              <a:t>Characteristics of the nCm channel code</a:t>
            </a:r>
          </a:p>
          <a:p>
            <a:r>
              <a:rPr lang="en-US" altLang="en-US" sz="2200"/>
              <a:t>Approach</a:t>
            </a:r>
          </a:p>
          <a:p>
            <a:pPr lvl="1"/>
            <a:r>
              <a:rPr lang="en-US" altLang="en-US" sz="1800"/>
              <a:t>Hierarchical Encoding for Error Control</a:t>
            </a:r>
          </a:p>
          <a:p>
            <a:pPr lvl="1"/>
            <a:r>
              <a:rPr lang="en-US" altLang="en-US" sz="1800"/>
              <a:t>Computing code rate of LHECC codes</a:t>
            </a:r>
          </a:p>
          <a:p>
            <a:pPr lvl="1"/>
            <a:r>
              <a:rPr lang="en-US" altLang="en-US" sz="1800"/>
              <a:t>Encoding/decoding examples</a:t>
            </a:r>
          </a:p>
          <a:p>
            <a:pPr lvl="1"/>
            <a:r>
              <a:rPr lang="en-US" altLang="en-US" sz="1800"/>
              <a:t>Analysis of LHECC codes</a:t>
            </a:r>
          </a:p>
          <a:p>
            <a:pPr lvl="1"/>
            <a:r>
              <a:rPr lang="en-US" altLang="en-US" sz="1800"/>
              <a:t>Sample decoder architecture</a:t>
            </a:r>
          </a:p>
          <a:p>
            <a:r>
              <a:rPr lang="en-US" altLang="en-US" sz="2200"/>
              <a:t>Experimental results</a:t>
            </a:r>
          </a:p>
          <a:p>
            <a:pPr lvl="1"/>
            <a:r>
              <a:rPr lang="en-US" altLang="en-US" sz="1800"/>
              <a:t>Simulation setup</a:t>
            </a:r>
          </a:p>
          <a:p>
            <a:pPr lvl="1"/>
            <a:r>
              <a:rPr lang="en-US" altLang="en-US" sz="1800"/>
              <a:t>Simulation results</a:t>
            </a:r>
          </a:p>
          <a:p>
            <a:r>
              <a:rPr lang="en-US" altLang="en-US" sz="2200"/>
              <a:t>Future Work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60" name="Oval 40">
            <a:extLst>
              <a:ext uri="{FF2B5EF4-FFF2-40B4-BE49-F238E27FC236}">
                <a16:creationId xmlns:a16="http://schemas.microsoft.com/office/drawing/2014/main" id="{DA64C5E7-6B13-49A6-AAEF-2791F3AD1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971800"/>
            <a:ext cx="914400" cy="457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559" name="Group 39">
            <a:extLst>
              <a:ext uri="{FF2B5EF4-FFF2-40B4-BE49-F238E27FC236}">
                <a16:creationId xmlns:a16="http://schemas.microsoft.com/office/drawing/2014/main" id="{035EFE35-42D8-421D-B4DB-55EFAC6A3435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886200"/>
            <a:ext cx="3886200" cy="2103438"/>
            <a:chOff x="1536" y="2448"/>
            <a:chExt cx="2448" cy="1325"/>
          </a:xfrm>
        </p:grpSpPr>
        <p:grpSp>
          <p:nvGrpSpPr>
            <p:cNvPr id="107555" name="Group 35">
              <a:extLst>
                <a:ext uri="{FF2B5EF4-FFF2-40B4-BE49-F238E27FC236}">
                  <a16:creationId xmlns:a16="http://schemas.microsoft.com/office/drawing/2014/main" id="{F5A4FEB0-763A-45F1-A7F9-4C73EB5173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448"/>
              <a:ext cx="2448" cy="1325"/>
              <a:chOff x="0" y="2448"/>
              <a:chExt cx="2448" cy="1325"/>
            </a:xfrm>
          </p:grpSpPr>
          <p:sp>
            <p:nvSpPr>
              <p:cNvPr id="107536" name="Rectangle 16">
                <a:extLst>
                  <a:ext uri="{FF2B5EF4-FFF2-40B4-BE49-F238E27FC236}">
                    <a16:creationId xmlns:a16="http://schemas.microsoft.com/office/drawing/2014/main" id="{71EEC987-2929-4EAB-B4B1-137644B26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1584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669925" indent="-325438" algn="l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22350" indent="-350838" algn="l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39850" indent="-315913" algn="l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681163" indent="-339725" algn="l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1383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5955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0527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509963" indent="-339725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/>
                  <a:t>Encode </a:t>
                </a:r>
                <a:r>
                  <a:rPr lang="en-US" altLang="en-US" sz="2000">
                    <a:solidFill>
                      <a:srgbClr val="66FF33"/>
                    </a:solidFill>
                  </a:rPr>
                  <a:t>1010</a:t>
                </a:r>
                <a:r>
                  <a:rPr lang="en-US" altLang="en-US" sz="2000"/>
                  <a:t>...</a:t>
                </a:r>
              </a:p>
            </p:txBody>
          </p:sp>
          <p:sp>
            <p:nvSpPr>
              <p:cNvPr id="107537" name="Text Box 17">
                <a:extLst>
                  <a:ext uri="{FF2B5EF4-FFF2-40B4-BE49-F238E27FC236}">
                    <a16:creationId xmlns:a16="http://schemas.microsoft.com/office/drawing/2014/main" id="{BC088E7B-B171-468F-972B-EC70147281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3549"/>
                <a:ext cx="432" cy="2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1</a:t>
                </a:r>
              </a:p>
            </p:txBody>
          </p:sp>
          <p:sp>
            <p:nvSpPr>
              <p:cNvPr id="107538" name="Text Box 18">
                <a:extLst>
                  <a:ext uri="{FF2B5EF4-FFF2-40B4-BE49-F238E27FC236}">
                    <a16:creationId xmlns:a16="http://schemas.microsoft.com/office/drawing/2014/main" id="{689BFFDD-8D47-46DD-BFF2-222F7FDAF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3549"/>
                <a:ext cx="432" cy="2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1</a:t>
                </a:r>
              </a:p>
            </p:txBody>
          </p:sp>
          <p:sp>
            <p:nvSpPr>
              <p:cNvPr id="107539" name="Text Box 19">
                <a:extLst>
                  <a:ext uri="{FF2B5EF4-FFF2-40B4-BE49-F238E27FC236}">
                    <a16:creationId xmlns:a16="http://schemas.microsoft.com/office/drawing/2014/main" id="{F37C40AE-F2F5-41B1-A37D-A427E2C62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3555"/>
                <a:ext cx="432" cy="21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2</a:t>
                </a:r>
              </a:p>
            </p:txBody>
          </p:sp>
          <p:sp>
            <p:nvSpPr>
              <p:cNvPr id="107540" name="Text Box 20">
                <a:extLst>
                  <a:ext uri="{FF2B5EF4-FFF2-40B4-BE49-F238E27FC236}">
                    <a16:creationId xmlns:a16="http://schemas.microsoft.com/office/drawing/2014/main" id="{70F51590-AA73-488F-A5C1-0952D6448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3555"/>
                <a:ext cx="432" cy="21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107541" name="Text Box 21">
                <a:extLst>
                  <a:ext uri="{FF2B5EF4-FFF2-40B4-BE49-F238E27FC236}">
                    <a16:creationId xmlns:a16="http://schemas.microsoft.com/office/drawing/2014/main" id="{0DEDE1DA-79AC-4D99-88CE-B0BD089435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3321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1</a:t>
                </a:r>
              </a:p>
            </p:txBody>
          </p:sp>
          <p:sp>
            <p:nvSpPr>
              <p:cNvPr id="107542" name="Text Box 22">
                <a:extLst>
                  <a:ext uri="{FF2B5EF4-FFF2-40B4-BE49-F238E27FC236}">
                    <a16:creationId xmlns:a16="http://schemas.microsoft.com/office/drawing/2014/main" id="{B40A3AAD-F154-41A1-A1CB-61CE1EF2D9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8" y="3321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0</a:t>
                </a:r>
              </a:p>
            </p:txBody>
          </p:sp>
          <p:sp>
            <p:nvSpPr>
              <p:cNvPr id="107543" name="Text Box 23">
                <a:extLst>
                  <a:ext uri="{FF2B5EF4-FFF2-40B4-BE49-F238E27FC236}">
                    <a16:creationId xmlns:a16="http://schemas.microsoft.com/office/drawing/2014/main" id="{77247615-B475-458D-AC86-FC8C9D91DE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321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1</a:t>
                </a:r>
              </a:p>
            </p:txBody>
          </p:sp>
          <p:sp>
            <p:nvSpPr>
              <p:cNvPr id="107544" name="Text Box 24">
                <a:extLst>
                  <a:ext uri="{FF2B5EF4-FFF2-40B4-BE49-F238E27FC236}">
                    <a16:creationId xmlns:a16="http://schemas.microsoft.com/office/drawing/2014/main" id="{F9B67EBC-4984-4F8E-9B20-92DE626F6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321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66FF33"/>
                    </a:solidFill>
                  </a:rPr>
                  <a:t>0</a:t>
                </a:r>
              </a:p>
            </p:txBody>
          </p:sp>
          <p:sp>
            <p:nvSpPr>
              <p:cNvPr id="107551" name="Text Box 31">
                <a:extLst>
                  <a:ext uri="{FF2B5EF4-FFF2-40B4-BE49-F238E27FC236}">
                    <a16:creationId xmlns:a16="http://schemas.microsoft.com/office/drawing/2014/main" id="{02332537-6D43-4FF8-8F2B-C2D337D8DD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354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/>
                  <a:t>bit</a:t>
                </a:r>
              </a:p>
            </p:txBody>
          </p:sp>
          <p:sp>
            <p:nvSpPr>
              <p:cNvPr id="107552" name="Text Box 32">
                <a:extLst>
                  <a:ext uri="{FF2B5EF4-FFF2-40B4-BE49-F238E27FC236}">
                    <a16:creationId xmlns:a16="http://schemas.microsoft.com/office/drawing/2014/main" id="{56CB1EF8-8B58-4800-9B44-1A4AB888D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3552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/>
                  <a:t>grp.</a:t>
                </a:r>
              </a:p>
            </p:txBody>
          </p:sp>
          <p:sp>
            <p:nvSpPr>
              <p:cNvPr id="107553" name="Line 33">
                <a:extLst>
                  <a:ext uri="{FF2B5EF4-FFF2-40B4-BE49-F238E27FC236}">
                    <a16:creationId xmlns:a16="http://schemas.microsoft.com/office/drawing/2014/main" id="{DFCB30BA-B74F-4956-BD3A-B85F340B40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4" name="Line 34">
                <a:extLst>
                  <a:ext uri="{FF2B5EF4-FFF2-40B4-BE49-F238E27FC236}">
                    <a16:creationId xmlns:a16="http://schemas.microsoft.com/office/drawing/2014/main" id="{AFC807C6-404C-4410-BE9D-2B69BFCD9A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" y="36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7558" name="Object 38">
              <a:extLst>
                <a:ext uri="{FF2B5EF4-FFF2-40B4-BE49-F238E27FC236}">
                  <a16:creationId xmlns:a16="http://schemas.microsoft.com/office/drawing/2014/main" id="{7463DC94-C14A-4D4F-9D04-EA47F0DD9E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2784"/>
            <a:ext cx="1392" cy="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" imgW="1914286" imgH="733333" progId="Paint.Picture">
                    <p:embed/>
                  </p:oleObj>
                </mc:Choice>
                <mc:Fallback>
                  <p:oleObj name="Bitmap Image" r:id="rId2" imgW="1914286" imgH="733333" progId="Paint.Picture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784"/>
                          <a:ext cx="1392" cy="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8FD214B5-4806-48CD-B982-30A4171E6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#2:  Encoding</a:t>
            </a:r>
          </a:p>
        </p:txBody>
      </p:sp>
      <p:graphicFrame>
        <p:nvGraphicFramePr>
          <p:cNvPr id="107532" name="Object 12">
            <a:extLst>
              <a:ext uri="{FF2B5EF4-FFF2-40B4-BE49-F238E27FC236}">
                <a16:creationId xmlns:a16="http://schemas.microsoft.com/office/drawing/2014/main" id="{21B98BBD-E458-4823-9B7E-CE784EB4C4F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514600" y="2836863"/>
          <a:ext cx="44196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63480" imgH="457200" progId="Equation.3">
                  <p:embed/>
                </p:oleObj>
              </mc:Choice>
              <mc:Fallback>
                <p:oleObj name="Equation" r:id="rId4" imgW="246348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36863"/>
                        <a:ext cx="44196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5" name="Rectangle 5">
            <a:extLst>
              <a:ext uri="{FF2B5EF4-FFF2-40B4-BE49-F238E27FC236}">
                <a16:creationId xmlns:a16="http://schemas.microsoft.com/office/drawing/2014/main" id="{68BBA073-36BB-43E9-913F-CBDDA988E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066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Encode </a:t>
            </a:r>
            <a:r>
              <a:rPr lang="en-US" altLang="en-US" sz="2000">
                <a:solidFill>
                  <a:srgbClr val="FF0000"/>
                </a:solidFill>
              </a:rPr>
              <a:t>100</a:t>
            </a:r>
            <a:r>
              <a:rPr lang="en-US" altLang="en-US" sz="2000">
                <a:solidFill>
                  <a:srgbClr val="66FF33"/>
                </a:solidFill>
              </a:rPr>
              <a:t>1010</a:t>
            </a:r>
            <a:r>
              <a:rPr lang="en-US" altLang="en-US" sz="2000"/>
              <a:t>…</a:t>
            </a:r>
          </a:p>
        </p:txBody>
      </p:sp>
      <p:grpSp>
        <p:nvGrpSpPr>
          <p:cNvPr id="107561" name="Group 41">
            <a:extLst>
              <a:ext uri="{FF2B5EF4-FFF2-40B4-BE49-F238E27FC236}">
                <a16:creationId xmlns:a16="http://schemas.microsoft.com/office/drawing/2014/main" id="{CD3D1083-F5BC-4238-B62A-B6EBCC77E4B6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524000"/>
            <a:ext cx="3200400" cy="1062038"/>
            <a:chOff x="2112" y="960"/>
            <a:chExt cx="2016" cy="669"/>
          </a:xfrm>
        </p:grpSpPr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D7E775A1-256A-4F6F-A130-276B2F619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386"/>
              <a:ext cx="432" cy="23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21F063C2-A31E-4A11-84B5-C3128FF12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86"/>
              <a:ext cx="432" cy="23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107529" name="Text Box 9">
              <a:extLst>
                <a:ext uri="{FF2B5EF4-FFF2-40B4-BE49-F238E27FC236}">
                  <a16:creationId xmlns:a16="http://schemas.microsoft.com/office/drawing/2014/main" id="{A172239E-FB63-42E9-A6C5-A8151278D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96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07530" name="AutoShape 10">
              <a:extLst>
                <a:ext uri="{FF2B5EF4-FFF2-40B4-BE49-F238E27FC236}">
                  <a16:creationId xmlns:a16="http://schemas.microsoft.com/office/drawing/2014/main" id="{49559CB0-F8A3-40F2-BC44-A8D65C5B92D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520" y="783"/>
              <a:ext cx="144" cy="960"/>
            </a:xfrm>
            <a:prstGeom prst="righ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4" name="Text Box 14">
              <a:extLst>
                <a:ext uri="{FF2B5EF4-FFF2-40B4-BE49-F238E27FC236}">
                  <a16:creationId xmlns:a16="http://schemas.microsoft.com/office/drawing/2014/main" id="{E56062CE-28BD-4F07-9F01-CEB0FDD1A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432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7535" name="Text Box 15">
              <a:extLst>
                <a:ext uri="{FF2B5EF4-FFF2-40B4-BE49-F238E27FC236}">
                  <a16:creationId xmlns:a16="http://schemas.microsoft.com/office/drawing/2014/main" id="{DA2DB378-E09F-46C4-ADA4-34CDE5364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392"/>
              <a:ext cx="432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107545" name="Text Box 25">
            <a:extLst>
              <a:ext uri="{FF2B5EF4-FFF2-40B4-BE49-F238E27FC236}">
                <a16:creationId xmlns:a16="http://schemas.microsoft.com/office/drawing/2014/main" id="{BF51F544-962D-4D05-9689-BD96D38F0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641975"/>
            <a:ext cx="685800" cy="3460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1010</a:t>
            </a:r>
          </a:p>
        </p:txBody>
      </p:sp>
      <p:sp>
        <p:nvSpPr>
          <p:cNvPr id="107546" name="Text Box 26">
            <a:extLst>
              <a:ext uri="{FF2B5EF4-FFF2-40B4-BE49-F238E27FC236}">
                <a16:creationId xmlns:a16="http://schemas.microsoft.com/office/drawing/2014/main" id="{165B869C-9D09-4135-A873-D65341624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641975"/>
            <a:ext cx="685800" cy="3460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0101</a:t>
            </a:r>
          </a:p>
        </p:txBody>
      </p:sp>
      <p:sp>
        <p:nvSpPr>
          <p:cNvPr id="107547" name="Text Box 27">
            <a:extLst>
              <a:ext uri="{FF2B5EF4-FFF2-40B4-BE49-F238E27FC236}">
                <a16:creationId xmlns:a16="http://schemas.microsoft.com/office/drawing/2014/main" id="{8306C302-DE3D-4E46-8537-C1D7F3923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651500"/>
            <a:ext cx="685800" cy="3460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1001</a:t>
            </a:r>
          </a:p>
        </p:txBody>
      </p:sp>
      <p:sp>
        <p:nvSpPr>
          <p:cNvPr id="107548" name="Text Box 28">
            <a:extLst>
              <a:ext uri="{FF2B5EF4-FFF2-40B4-BE49-F238E27FC236}">
                <a16:creationId xmlns:a16="http://schemas.microsoft.com/office/drawing/2014/main" id="{34592C3B-8B75-45AD-AEE2-8F9A0D150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651500"/>
            <a:ext cx="685800" cy="3460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0011</a:t>
            </a:r>
          </a:p>
        </p:txBody>
      </p:sp>
      <p:grpSp>
        <p:nvGrpSpPr>
          <p:cNvPr id="107569" name="Group 49">
            <a:extLst>
              <a:ext uri="{FF2B5EF4-FFF2-40B4-BE49-F238E27FC236}">
                <a16:creationId xmlns:a16="http://schemas.microsoft.com/office/drawing/2014/main" id="{85EE5B0C-C801-4C23-88D1-0981BF5A6F3C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209800"/>
            <a:ext cx="1524000" cy="376238"/>
            <a:chOff x="4560" y="912"/>
            <a:chExt cx="960" cy="237"/>
          </a:xfrm>
        </p:grpSpPr>
        <p:sp>
          <p:nvSpPr>
            <p:cNvPr id="107567" name="Text Box 47">
              <a:extLst>
                <a:ext uri="{FF2B5EF4-FFF2-40B4-BE49-F238E27FC236}">
                  <a16:creationId xmlns:a16="http://schemas.microsoft.com/office/drawing/2014/main" id="{AC5A0106-2B84-4F1B-92D3-E1FC18DAE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912"/>
              <a:ext cx="432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107568" name="Text Box 48">
              <a:extLst>
                <a:ext uri="{FF2B5EF4-FFF2-40B4-BE49-F238E27FC236}">
                  <a16:creationId xmlns:a16="http://schemas.microsoft.com/office/drawing/2014/main" id="{6FACF167-7B72-4410-9127-F5B28207C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912"/>
              <a:ext cx="432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5" grpId="0" animBg="1"/>
      <p:bldP spid="107546" grpId="0" animBg="1"/>
      <p:bldP spid="107547" grpId="0" animBg="1"/>
      <p:bldP spid="1075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17308208-7ADE-46CB-95B8-665AF236A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Example 2:  Erasure Decoding</a:t>
            </a:r>
          </a:p>
        </p:txBody>
      </p:sp>
      <p:grpSp>
        <p:nvGrpSpPr>
          <p:cNvPr id="111631" name="Group 15">
            <a:extLst>
              <a:ext uri="{FF2B5EF4-FFF2-40B4-BE49-F238E27FC236}">
                <a16:creationId xmlns:a16="http://schemas.microsoft.com/office/drawing/2014/main" id="{57E6DF6C-DB9E-4661-A2BB-D04C718F638D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473200"/>
            <a:ext cx="3200400" cy="355600"/>
            <a:chOff x="384" y="928"/>
            <a:chExt cx="2016" cy="224"/>
          </a:xfrm>
        </p:grpSpPr>
        <p:sp>
          <p:nvSpPr>
            <p:cNvPr id="111620" name="Text Box 4">
              <a:extLst>
                <a:ext uri="{FF2B5EF4-FFF2-40B4-BE49-F238E27FC236}">
                  <a16:creationId xmlns:a16="http://schemas.microsoft.com/office/drawing/2014/main" id="{AB43753C-8733-4D40-9147-558CB91BF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92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1010</a:t>
              </a:r>
            </a:p>
          </p:txBody>
        </p:sp>
        <p:sp>
          <p:nvSpPr>
            <p:cNvPr id="111621" name="Text Box 5">
              <a:extLst>
                <a:ext uri="{FF2B5EF4-FFF2-40B4-BE49-F238E27FC236}">
                  <a16:creationId xmlns:a16="http://schemas.microsoft.com/office/drawing/2014/main" id="{4A137AC4-5B34-4202-AAEA-4C4133F96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92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111622" name="Text Box 6">
              <a:extLst>
                <a:ext uri="{FF2B5EF4-FFF2-40B4-BE49-F238E27FC236}">
                  <a16:creationId xmlns:a16="http://schemas.microsoft.com/office/drawing/2014/main" id="{C9CD0F9D-3240-4EA1-8DFA-DBEE35942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934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111623" name="Text Box 7">
              <a:extLst>
                <a:ext uri="{FF2B5EF4-FFF2-40B4-BE49-F238E27FC236}">
                  <a16:creationId xmlns:a16="http://schemas.microsoft.com/office/drawing/2014/main" id="{37C0D0C2-EFB3-41C7-ADAD-7D90719AA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934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0011</a:t>
              </a:r>
            </a:p>
          </p:txBody>
        </p:sp>
      </p:grpSp>
      <p:sp>
        <p:nvSpPr>
          <p:cNvPr id="111624" name="AutoShape 8">
            <a:extLst>
              <a:ext uri="{FF2B5EF4-FFF2-40B4-BE49-F238E27FC236}">
                <a16:creationId xmlns:a16="http://schemas.microsoft.com/office/drawing/2014/main" id="{27120427-4D73-41BF-AE8C-4DDC4E1C8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5240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632" name="Group 16">
            <a:extLst>
              <a:ext uri="{FF2B5EF4-FFF2-40B4-BE49-F238E27FC236}">
                <a16:creationId xmlns:a16="http://schemas.microsoft.com/office/drawing/2014/main" id="{CC900BAC-7452-40DA-A017-03F3A7E7FCD2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447800"/>
            <a:ext cx="3200400" cy="355600"/>
            <a:chOff x="3168" y="912"/>
            <a:chExt cx="2016" cy="224"/>
          </a:xfrm>
        </p:grpSpPr>
        <p:sp>
          <p:nvSpPr>
            <p:cNvPr id="111625" name="Text Box 9">
              <a:extLst>
                <a:ext uri="{FF2B5EF4-FFF2-40B4-BE49-F238E27FC236}">
                  <a16:creationId xmlns:a16="http://schemas.microsoft.com/office/drawing/2014/main" id="{B301B2B9-5B29-42F8-BAB8-1890D78E1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912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</a:t>
              </a:r>
              <a:r>
                <a:rPr lang="en-US" altLang="en-US" sz="1600">
                  <a:solidFill>
                    <a:srgbClr val="FFFF00"/>
                  </a:solidFill>
                </a:rPr>
                <a:t>1</a:t>
              </a:r>
              <a:r>
                <a:rPr lang="en-US" altLang="en-US" sz="1600"/>
                <a:t>10</a:t>
              </a:r>
            </a:p>
          </p:txBody>
        </p:sp>
        <p:sp>
          <p:nvSpPr>
            <p:cNvPr id="111626" name="Text Box 10">
              <a:extLst>
                <a:ext uri="{FF2B5EF4-FFF2-40B4-BE49-F238E27FC236}">
                  <a16:creationId xmlns:a16="http://schemas.microsoft.com/office/drawing/2014/main" id="{F76ECB6F-D5A5-48D1-BE00-5272C17A7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912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111627" name="Text Box 11">
              <a:extLst>
                <a:ext uri="{FF2B5EF4-FFF2-40B4-BE49-F238E27FC236}">
                  <a16:creationId xmlns:a16="http://schemas.microsoft.com/office/drawing/2014/main" id="{D73D584D-6673-46CE-90C6-8222099BD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91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111628" name="Text Box 12">
              <a:extLst>
                <a:ext uri="{FF2B5EF4-FFF2-40B4-BE49-F238E27FC236}">
                  <a16:creationId xmlns:a16="http://schemas.microsoft.com/office/drawing/2014/main" id="{8A5D31B3-1402-4553-8627-1CE21F942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91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00</a:t>
              </a:r>
              <a:r>
                <a:rPr lang="en-US" altLang="en-US" sz="1600">
                  <a:solidFill>
                    <a:srgbClr val="FFFF00"/>
                  </a:solidFill>
                </a:rPr>
                <a:t>0</a:t>
              </a:r>
              <a:r>
                <a:rPr lang="en-US" altLang="en-US" sz="1600"/>
                <a:t>1</a:t>
              </a:r>
            </a:p>
          </p:txBody>
        </p:sp>
      </p:grp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16870351-F8A6-45B1-B10D-8B6A50F18D1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219200"/>
            <a:ext cx="3352800" cy="838200"/>
            <a:chOff x="3120" y="768"/>
            <a:chExt cx="2112" cy="528"/>
          </a:xfrm>
        </p:grpSpPr>
        <p:sp>
          <p:nvSpPr>
            <p:cNvPr id="111629" name="AutoShape 13">
              <a:extLst>
                <a:ext uri="{FF2B5EF4-FFF2-40B4-BE49-F238E27FC236}">
                  <a16:creationId xmlns:a16="http://schemas.microsoft.com/office/drawing/2014/main" id="{CAE4BC91-FD40-4475-9196-E2D168D94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768"/>
              <a:ext cx="528" cy="528"/>
            </a:xfrm>
            <a:prstGeom prst="irregularSeal1">
              <a:avLst/>
            </a:prstGeom>
            <a:solidFill>
              <a:srgbClr val="FFFF00">
                <a:alpha val="2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0" name="AutoShape 14">
              <a:extLst>
                <a:ext uri="{FF2B5EF4-FFF2-40B4-BE49-F238E27FC236}">
                  <a16:creationId xmlns:a16="http://schemas.microsoft.com/office/drawing/2014/main" id="{944C30BC-3636-4BC0-980F-9D1625C65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768"/>
              <a:ext cx="528" cy="528"/>
            </a:xfrm>
            <a:prstGeom prst="irregularSeal1">
              <a:avLst/>
            </a:prstGeom>
            <a:solidFill>
              <a:srgbClr val="FFFF00">
                <a:alpha val="2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35" name="Text Box 19">
            <a:extLst>
              <a:ext uri="{FF2B5EF4-FFF2-40B4-BE49-F238E27FC236}">
                <a16:creationId xmlns:a16="http://schemas.microsoft.com/office/drawing/2014/main" id="{C8B1A860-7358-4A31-9754-03372C243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57200"/>
            <a:ext cx="1600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0 =&gt; {0011, 1100}</a:t>
            </a:r>
          </a:p>
          <a:p>
            <a:pPr algn="ctr"/>
            <a:r>
              <a:rPr lang="en-US" altLang="en-US" sz="1400"/>
              <a:t>1 =&gt; {0101, 1010}</a:t>
            </a:r>
          </a:p>
          <a:p>
            <a:pPr algn="ctr"/>
            <a:r>
              <a:rPr lang="en-US" altLang="en-US" sz="1400"/>
              <a:t>2 =&gt; {0110, 1001}</a:t>
            </a:r>
          </a:p>
        </p:txBody>
      </p:sp>
      <p:grpSp>
        <p:nvGrpSpPr>
          <p:cNvPr id="111641" name="Group 25">
            <a:extLst>
              <a:ext uri="{FF2B5EF4-FFF2-40B4-BE49-F238E27FC236}">
                <a16:creationId xmlns:a16="http://schemas.microsoft.com/office/drawing/2014/main" id="{F4E0CEE5-FC63-423A-B32C-A4D25E91EBF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905000"/>
            <a:ext cx="3962400" cy="304800"/>
            <a:chOff x="2640" y="1248"/>
            <a:chExt cx="2496" cy="192"/>
          </a:xfrm>
        </p:grpSpPr>
        <p:sp>
          <p:nvSpPr>
            <p:cNvPr id="111634" name="Text Box 18">
              <a:extLst>
                <a:ext uri="{FF2B5EF4-FFF2-40B4-BE49-F238E27FC236}">
                  <a16:creationId xmlns:a16="http://schemas.microsoft.com/office/drawing/2014/main" id="{CBE8D391-BD18-4E62-A9CB-9A9DBFF397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248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?</a:t>
              </a:r>
            </a:p>
          </p:txBody>
        </p:sp>
        <p:sp>
          <p:nvSpPr>
            <p:cNvPr id="111636" name="Text Box 20">
              <a:extLst>
                <a:ext uri="{FF2B5EF4-FFF2-40B4-BE49-F238E27FC236}">
                  <a16:creationId xmlns:a16="http://schemas.microsoft.com/office/drawing/2014/main" id="{D0500DC5-FED0-43D5-9C6C-D64F855F7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248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37" name="Text Box 21">
              <a:extLst>
                <a:ext uri="{FF2B5EF4-FFF2-40B4-BE49-F238E27FC236}">
                  <a16:creationId xmlns:a16="http://schemas.microsoft.com/office/drawing/2014/main" id="{A665D1AB-9200-4E15-AD4B-0BD5FFD64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48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11638" name="Text Box 22">
              <a:extLst>
                <a:ext uri="{FF2B5EF4-FFF2-40B4-BE49-F238E27FC236}">
                  <a16:creationId xmlns:a16="http://schemas.microsoft.com/office/drawing/2014/main" id="{E819BF28-B6E1-4E64-8446-ECDC79018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248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?</a:t>
              </a:r>
            </a:p>
          </p:txBody>
        </p:sp>
        <p:sp>
          <p:nvSpPr>
            <p:cNvPr id="111639" name="Text Box 23">
              <a:extLst>
                <a:ext uri="{FF2B5EF4-FFF2-40B4-BE49-F238E27FC236}">
                  <a16:creationId xmlns:a16="http://schemas.microsoft.com/office/drawing/2014/main" id="{36720585-8D4E-45D1-B897-DCA38A046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24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11640" name="Line 24">
              <a:extLst>
                <a:ext uri="{FF2B5EF4-FFF2-40B4-BE49-F238E27FC236}">
                  <a16:creationId xmlns:a16="http://schemas.microsoft.com/office/drawing/2014/main" id="{45F0EBD1-4C91-4852-97BE-0F83E97EE5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37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1642" name="Object 26">
            <a:extLst>
              <a:ext uri="{FF2B5EF4-FFF2-40B4-BE49-F238E27FC236}">
                <a16:creationId xmlns:a16="http://schemas.microsoft.com/office/drawing/2014/main" id="{35DF1DCA-ED9A-45F7-B6BB-8A4249FF548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533400" y="2133600"/>
          <a:ext cx="43354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38280" imgH="2286000" progId="Equation.3">
                  <p:embed/>
                </p:oleObj>
              </mc:Choice>
              <mc:Fallback>
                <p:oleObj name="Equation" r:id="rId2" imgW="2438280" imgH="22860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433546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44" name="Oval 28">
            <a:extLst>
              <a:ext uri="{FF2B5EF4-FFF2-40B4-BE49-F238E27FC236}">
                <a16:creationId xmlns:a16="http://schemas.microsoft.com/office/drawing/2014/main" id="{5F8DF511-5E0D-47C4-8E84-5895028AA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48138"/>
            <a:ext cx="1524000" cy="3810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649" name="Group 33">
            <a:extLst>
              <a:ext uri="{FF2B5EF4-FFF2-40B4-BE49-F238E27FC236}">
                <a16:creationId xmlns:a16="http://schemas.microsoft.com/office/drawing/2014/main" id="{FD810537-1D4A-4378-A8CF-695FCA6EB780}"/>
              </a:ext>
            </a:extLst>
          </p:cNvPr>
          <p:cNvGrpSpPr>
            <a:grpSpLocks/>
          </p:cNvGrpSpPr>
          <p:nvPr/>
        </p:nvGrpSpPr>
        <p:grpSpPr bwMode="auto">
          <a:xfrm>
            <a:off x="5138738" y="2286000"/>
            <a:ext cx="2971800" cy="561975"/>
            <a:chOff x="3237" y="1440"/>
            <a:chExt cx="1872" cy="354"/>
          </a:xfrm>
        </p:grpSpPr>
        <p:sp>
          <p:nvSpPr>
            <p:cNvPr id="111645" name="Text Box 29">
              <a:extLst>
                <a:ext uri="{FF2B5EF4-FFF2-40B4-BE49-F238E27FC236}">
                  <a16:creationId xmlns:a16="http://schemas.microsoft.com/office/drawing/2014/main" id="{3DFF20DA-7C5C-4847-9C81-07E78592F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" y="1563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6" name="Line 30">
              <a:extLst>
                <a:ext uri="{FF2B5EF4-FFF2-40B4-BE49-F238E27FC236}">
                  <a16:creationId xmlns:a16="http://schemas.microsoft.com/office/drawing/2014/main" id="{929B7C04-EF5C-49F7-918E-C4F0C6103A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14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47" name="Text Box 31">
              <a:extLst>
                <a:ext uri="{FF2B5EF4-FFF2-40B4-BE49-F238E27FC236}">
                  <a16:creationId xmlns:a16="http://schemas.microsoft.com/office/drawing/2014/main" id="{1ED25E2C-5508-40C4-B4A9-BDA8E504F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3" y="1563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1648" name="Line 32">
              <a:extLst>
                <a:ext uri="{FF2B5EF4-FFF2-40B4-BE49-F238E27FC236}">
                  <a16:creationId xmlns:a16="http://schemas.microsoft.com/office/drawing/2014/main" id="{E9ACA23F-1F6F-411E-8D7A-3CE21D148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14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650" name="Text Box 34">
            <a:extLst>
              <a:ext uri="{FF2B5EF4-FFF2-40B4-BE49-F238E27FC236}">
                <a16:creationId xmlns:a16="http://schemas.microsoft.com/office/drawing/2014/main" id="{FE71050A-3F2A-4F7A-AD36-444F2490B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9286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 erasures!</a:t>
            </a:r>
          </a:p>
        </p:txBody>
      </p:sp>
      <p:grpSp>
        <p:nvGrpSpPr>
          <p:cNvPr id="111663" name="Group 47">
            <a:extLst>
              <a:ext uri="{FF2B5EF4-FFF2-40B4-BE49-F238E27FC236}">
                <a16:creationId xmlns:a16="http://schemas.microsoft.com/office/drawing/2014/main" id="{24CA3635-3ACB-4D16-90E5-7ABB7E0CD335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4257675"/>
            <a:ext cx="3200400" cy="355600"/>
            <a:chOff x="3264" y="2682"/>
            <a:chExt cx="2016" cy="224"/>
          </a:xfrm>
        </p:grpSpPr>
        <p:sp>
          <p:nvSpPr>
            <p:cNvPr id="111653" name="Text Box 37">
              <a:extLst>
                <a:ext uri="{FF2B5EF4-FFF2-40B4-BE49-F238E27FC236}">
                  <a16:creationId xmlns:a16="http://schemas.microsoft.com/office/drawing/2014/main" id="{6E683E8C-26F8-4ADA-BCBD-F36DCA099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682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1010</a:t>
              </a:r>
            </a:p>
          </p:txBody>
        </p:sp>
        <p:sp>
          <p:nvSpPr>
            <p:cNvPr id="111654" name="Text Box 38">
              <a:extLst>
                <a:ext uri="{FF2B5EF4-FFF2-40B4-BE49-F238E27FC236}">
                  <a16:creationId xmlns:a16="http://schemas.microsoft.com/office/drawing/2014/main" id="{FBB32FCB-526D-40FC-BD9A-AFF888F6F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2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111655" name="Text Box 39">
              <a:extLst>
                <a:ext uri="{FF2B5EF4-FFF2-40B4-BE49-F238E27FC236}">
                  <a16:creationId xmlns:a16="http://schemas.microsoft.com/office/drawing/2014/main" id="{D3B45874-1EF5-4694-8A61-CB62AF6F2D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8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111656" name="Text Box 40">
              <a:extLst>
                <a:ext uri="{FF2B5EF4-FFF2-40B4-BE49-F238E27FC236}">
                  <a16:creationId xmlns:a16="http://schemas.microsoft.com/office/drawing/2014/main" id="{C864DAE6-27FA-4140-B410-FA0870317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68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0011</a:t>
              </a:r>
            </a:p>
          </p:txBody>
        </p:sp>
      </p:grpSp>
      <p:sp>
        <p:nvSpPr>
          <p:cNvPr id="111657" name="Text Box 41">
            <a:extLst>
              <a:ext uri="{FF2B5EF4-FFF2-40B4-BE49-F238E27FC236}">
                <a16:creationId xmlns:a16="http://schemas.microsoft.com/office/drawing/2014/main" id="{A7B794F1-EB97-4255-B856-DC7DC9925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19050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(recover s-data)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11</a:t>
            </a:r>
            <a:r>
              <a:rPr lang="en-US" altLang="en-US" sz="1600" baseline="-25000"/>
              <a:t>3</a:t>
            </a:r>
            <a:r>
              <a:rPr lang="en-US" altLang="en-US" sz="1600"/>
              <a:t> = 100</a:t>
            </a:r>
            <a:r>
              <a:rPr lang="en-US" altLang="en-US" sz="1600" baseline="-25000"/>
              <a:t>2</a:t>
            </a:r>
          </a:p>
        </p:txBody>
      </p:sp>
      <p:grpSp>
        <p:nvGrpSpPr>
          <p:cNvPr id="111661" name="Group 45">
            <a:extLst>
              <a:ext uri="{FF2B5EF4-FFF2-40B4-BE49-F238E27FC236}">
                <a16:creationId xmlns:a16="http://schemas.microsoft.com/office/drawing/2014/main" id="{4961D6FF-B456-4F41-A984-3AFF2B8B5D3F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819400"/>
            <a:ext cx="2133600" cy="1295400"/>
            <a:chOff x="2976" y="1776"/>
            <a:chExt cx="1344" cy="816"/>
          </a:xfrm>
        </p:grpSpPr>
        <p:sp>
          <p:nvSpPr>
            <p:cNvPr id="111651" name="Text Box 35">
              <a:extLst>
                <a:ext uri="{FF2B5EF4-FFF2-40B4-BE49-F238E27FC236}">
                  <a16:creationId xmlns:a16="http://schemas.microsoft.com/office/drawing/2014/main" id="{D99FD92B-A5B9-43F5-A439-186231957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149"/>
              <a:ext cx="13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dist(1110,</a:t>
              </a:r>
              <a:r>
                <a:rPr lang="en-US" altLang="en-US" sz="1600">
                  <a:solidFill>
                    <a:srgbClr val="FF0000"/>
                  </a:solidFill>
                </a:rPr>
                <a:t>0101</a:t>
              </a:r>
              <a:r>
                <a:rPr lang="en-US" altLang="en-US" sz="1600"/>
                <a:t>)=3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dist(1110,</a:t>
              </a:r>
              <a:r>
                <a:rPr lang="en-US" altLang="en-US" sz="1600">
                  <a:solidFill>
                    <a:srgbClr val="FF0000"/>
                  </a:solidFill>
                </a:rPr>
                <a:t>1010</a:t>
              </a:r>
              <a:r>
                <a:rPr lang="en-US" altLang="en-US" sz="1600"/>
                <a:t>)=1</a:t>
              </a:r>
            </a:p>
          </p:txBody>
        </p:sp>
        <p:sp>
          <p:nvSpPr>
            <p:cNvPr id="111659" name="Line 43">
              <a:extLst>
                <a:ext uri="{FF2B5EF4-FFF2-40B4-BE49-F238E27FC236}">
                  <a16:creationId xmlns:a16="http://schemas.microsoft.com/office/drawing/2014/main" id="{1CF95C6E-6256-4EB4-94C7-6BBDDC56FF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62" name="Group 46">
            <a:extLst>
              <a:ext uri="{FF2B5EF4-FFF2-40B4-BE49-F238E27FC236}">
                <a16:creationId xmlns:a16="http://schemas.microsoft.com/office/drawing/2014/main" id="{3CA09987-BD16-4CA1-BEE5-A9E5C1366E4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819400"/>
            <a:ext cx="2133600" cy="1277938"/>
            <a:chOff x="4272" y="1776"/>
            <a:chExt cx="1344" cy="805"/>
          </a:xfrm>
        </p:grpSpPr>
        <p:sp>
          <p:nvSpPr>
            <p:cNvPr id="111652" name="Text Box 36">
              <a:extLst>
                <a:ext uri="{FF2B5EF4-FFF2-40B4-BE49-F238E27FC236}">
                  <a16:creationId xmlns:a16="http://schemas.microsoft.com/office/drawing/2014/main" id="{C3FD68EC-C991-4B40-8C2C-444DBFF0C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138"/>
              <a:ext cx="134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dist(0001,</a:t>
              </a:r>
              <a:r>
                <a:rPr lang="en-US" altLang="en-US" sz="1600">
                  <a:solidFill>
                    <a:srgbClr val="FF0000"/>
                  </a:solidFill>
                </a:rPr>
                <a:t>0011</a:t>
              </a:r>
              <a:r>
                <a:rPr lang="en-US" altLang="en-US" sz="1600"/>
                <a:t>)=1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dist(0001,</a:t>
              </a:r>
              <a:r>
                <a:rPr lang="en-US" altLang="en-US" sz="1600">
                  <a:solidFill>
                    <a:srgbClr val="FF0000"/>
                  </a:solidFill>
                </a:rPr>
                <a:t>1100</a:t>
              </a:r>
              <a:r>
                <a:rPr lang="en-US" altLang="en-US" sz="1600"/>
                <a:t>)=3</a:t>
              </a:r>
            </a:p>
          </p:txBody>
        </p:sp>
        <p:sp>
          <p:nvSpPr>
            <p:cNvPr id="111660" name="Line 44">
              <a:extLst>
                <a:ext uri="{FF2B5EF4-FFF2-40B4-BE49-F238E27FC236}">
                  <a16:creationId xmlns:a16="http://schemas.microsoft.com/office/drawing/2014/main" id="{E5F25E9D-ABDE-4D91-8CCD-D719F2A86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74" name="Group 58">
            <a:extLst>
              <a:ext uri="{FF2B5EF4-FFF2-40B4-BE49-F238E27FC236}">
                <a16:creationId xmlns:a16="http://schemas.microsoft.com/office/drawing/2014/main" id="{04DAC2C6-6CC7-4BED-88F3-77B80D3B5719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648200"/>
            <a:ext cx="3505200" cy="1143000"/>
            <a:chOff x="3024" y="2928"/>
            <a:chExt cx="2208" cy="720"/>
          </a:xfrm>
        </p:grpSpPr>
        <p:sp>
          <p:nvSpPr>
            <p:cNvPr id="111658" name="Text Box 42">
              <a:extLst>
                <a:ext uri="{FF2B5EF4-FFF2-40B4-BE49-F238E27FC236}">
                  <a16:creationId xmlns:a16="http://schemas.microsoft.com/office/drawing/2014/main" id="{E76273FD-1A4E-4FA2-BE67-BE6A3615F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417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(recover c-data)</a:t>
              </a:r>
            </a:p>
          </p:txBody>
        </p:sp>
        <p:sp>
          <p:nvSpPr>
            <p:cNvPr id="111664" name="Text Box 48">
              <a:extLst>
                <a:ext uri="{FF2B5EF4-FFF2-40B4-BE49-F238E27FC236}">
                  <a16:creationId xmlns:a16="http://schemas.microsoft.com/office/drawing/2014/main" id="{6E0C92A1-7773-4EDD-A739-E67C3E9BA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928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11665" name="Text Box 49">
              <a:extLst>
                <a:ext uri="{FF2B5EF4-FFF2-40B4-BE49-F238E27FC236}">
                  <a16:creationId xmlns:a16="http://schemas.microsoft.com/office/drawing/2014/main" id="{E69B0F5A-706B-4DC7-829D-AFD3F3721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928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66" name="Text Box 50">
              <a:extLst>
                <a:ext uri="{FF2B5EF4-FFF2-40B4-BE49-F238E27FC236}">
                  <a16:creationId xmlns:a16="http://schemas.microsoft.com/office/drawing/2014/main" id="{6D00606B-037F-4272-B899-A85050231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928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67" name="Text Box 51">
              <a:extLst>
                <a:ext uri="{FF2B5EF4-FFF2-40B4-BE49-F238E27FC236}">
                  <a16:creationId xmlns:a16="http://schemas.microsoft.com/office/drawing/2014/main" id="{283A399F-7120-4BF2-9D41-4443F9C713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928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11668" name="Text Box 52">
              <a:extLst>
                <a:ext uri="{FF2B5EF4-FFF2-40B4-BE49-F238E27FC236}">
                  <a16:creationId xmlns:a16="http://schemas.microsoft.com/office/drawing/2014/main" id="{BF5087DA-1C40-45AF-AF89-B78D839499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928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  <p:sp>
          <p:nvSpPr>
            <p:cNvPr id="111669" name="Text Box 53">
              <a:extLst>
                <a:ext uri="{FF2B5EF4-FFF2-40B4-BE49-F238E27FC236}">
                  <a16:creationId xmlns:a16="http://schemas.microsoft.com/office/drawing/2014/main" id="{EA2B7E81-3324-4739-8781-5A481EEF0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12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bit</a:t>
              </a:r>
            </a:p>
          </p:txBody>
        </p:sp>
        <p:sp>
          <p:nvSpPr>
            <p:cNvPr id="111670" name="Text Box 54">
              <a:extLst>
                <a:ext uri="{FF2B5EF4-FFF2-40B4-BE49-F238E27FC236}">
                  <a16:creationId xmlns:a16="http://schemas.microsoft.com/office/drawing/2014/main" id="{A6AA6345-B02C-4AEB-A403-934E0090D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12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71" name="Text Box 55">
              <a:extLst>
                <a:ext uri="{FF2B5EF4-FFF2-40B4-BE49-F238E27FC236}">
                  <a16:creationId xmlns:a16="http://schemas.microsoft.com/office/drawing/2014/main" id="{80CDCA7A-384F-4F88-8359-80C635172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12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  <p:sp>
          <p:nvSpPr>
            <p:cNvPr id="111672" name="Text Box 56">
              <a:extLst>
                <a:ext uri="{FF2B5EF4-FFF2-40B4-BE49-F238E27FC236}">
                  <a16:creationId xmlns:a16="http://schemas.microsoft.com/office/drawing/2014/main" id="{89EB995E-75A6-419D-AD78-9DE2A6A91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12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73" name="Text Box 57">
              <a:extLst>
                <a:ext uri="{FF2B5EF4-FFF2-40B4-BE49-F238E27FC236}">
                  <a16:creationId xmlns:a16="http://schemas.microsoft.com/office/drawing/2014/main" id="{17E21A1F-D496-406C-B954-3A42FAF44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12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</p:grpSp>
      <p:grpSp>
        <p:nvGrpSpPr>
          <p:cNvPr id="111682" name="Group 66">
            <a:extLst>
              <a:ext uri="{FF2B5EF4-FFF2-40B4-BE49-F238E27FC236}">
                <a16:creationId xmlns:a16="http://schemas.microsoft.com/office/drawing/2014/main" id="{D016AF82-FBC1-412C-AB89-E148986D76B9}"/>
              </a:ext>
            </a:extLst>
          </p:cNvPr>
          <p:cNvGrpSpPr>
            <a:grpSpLocks/>
          </p:cNvGrpSpPr>
          <p:nvPr/>
        </p:nvGrpSpPr>
        <p:grpSpPr bwMode="auto">
          <a:xfrm>
            <a:off x="-76200" y="1905000"/>
            <a:ext cx="3810000" cy="304800"/>
            <a:chOff x="-48" y="1152"/>
            <a:chExt cx="2400" cy="192"/>
          </a:xfrm>
        </p:grpSpPr>
        <p:sp>
          <p:nvSpPr>
            <p:cNvPr id="111676" name="Text Box 60">
              <a:extLst>
                <a:ext uri="{FF2B5EF4-FFF2-40B4-BE49-F238E27FC236}">
                  <a16:creationId xmlns:a16="http://schemas.microsoft.com/office/drawing/2014/main" id="{AFFA3CFE-6313-403B-A70B-4E4760F400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77" name="Text Box 61">
              <a:extLst>
                <a:ext uri="{FF2B5EF4-FFF2-40B4-BE49-F238E27FC236}">
                  <a16:creationId xmlns:a16="http://schemas.microsoft.com/office/drawing/2014/main" id="{A1626DEF-A562-4633-AC05-F295A983D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1678" name="Text Box 62">
              <a:extLst>
                <a:ext uri="{FF2B5EF4-FFF2-40B4-BE49-F238E27FC236}">
                  <a16:creationId xmlns:a16="http://schemas.microsoft.com/office/drawing/2014/main" id="{7D4CCED4-F41B-42D2-951E-9D3554F2EC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11679" name="Text Box 63">
              <a:extLst>
                <a:ext uri="{FF2B5EF4-FFF2-40B4-BE49-F238E27FC236}">
                  <a16:creationId xmlns:a16="http://schemas.microsoft.com/office/drawing/2014/main" id="{E20D242F-7536-4EEB-A3F1-873EE7645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  <p:sp>
          <p:nvSpPr>
            <p:cNvPr id="111680" name="Text Box 64">
              <a:extLst>
                <a:ext uri="{FF2B5EF4-FFF2-40B4-BE49-F238E27FC236}">
                  <a16:creationId xmlns:a16="http://schemas.microsoft.com/office/drawing/2014/main" id="{F953761F-D952-4ABC-9315-253A456E7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8" y="1152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11681" name="Line 65">
              <a:extLst>
                <a:ext uri="{FF2B5EF4-FFF2-40B4-BE49-F238E27FC236}">
                  <a16:creationId xmlns:a16="http://schemas.microsoft.com/office/drawing/2014/main" id="{BF71E425-6056-4FB7-B72D-9822338FC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2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85" name="Group 69">
            <a:extLst>
              <a:ext uri="{FF2B5EF4-FFF2-40B4-BE49-F238E27FC236}">
                <a16:creationId xmlns:a16="http://schemas.microsoft.com/office/drawing/2014/main" id="{C60BF103-2231-4F26-84B5-CFB9EA07EFE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746500"/>
            <a:ext cx="749300" cy="520700"/>
            <a:chOff x="3552" y="2360"/>
            <a:chExt cx="472" cy="328"/>
          </a:xfrm>
        </p:grpSpPr>
        <p:sp>
          <p:nvSpPr>
            <p:cNvPr id="111684" name="Line 68">
              <a:extLst>
                <a:ext uri="{FF2B5EF4-FFF2-40B4-BE49-F238E27FC236}">
                  <a16:creationId xmlns:a16="http://schemas.microsoft.com/office/drawing/2014/main" id="{38730768-9232-4C59-9040-D810EF9403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2" y="2573"/>
              <a:ext cx="157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3" name="Oval 67">
              <a:extLst>
                <a:ext uri="{FF2B5EF4-FFF2-40B4-BE49-F238E27FC236}">
                  <a16:creationId xmlns:a16="http://schemas.microsoft.com/office/drawing/2014/main" id="{1F3A37B2-3172-414C-B2EF-9529C5299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0" y="2360"/>
              <a:ext cx="384" cy="240"/>
            </a:xfrm>
            <a:prstGeom prst="ellipse">
              <a:avLst/>
            </a:prstGeom>
            <a:solidFill>
              <a:srgbClr val="FFFF00">
                <a:alpha val="25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689" name="Group 73">
            <a:extLst>
              <a:ext uri="{FF2B5EF4-FFF2-40B4-BE49-F238E27FC236}">
                <a16:creationId xmlns:a16="http://schemas.microsoft.com/office/drawing/2014/main" id="{D2C3EEC4-BE62-4CD2-94D1-9662D4F8966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3352800"/>
            <a:ext cx="609600" cy="914400"/>
            <a:chOff x="4944" y="2112"/>
            <a:chExt cx="384" cy="576"/>
          </a:xfrm>
        </p:grpSpPr>
        <p:sp>
          <p:nvSpPr>
            <p:cNvPr id="111687" name="Line 71">
              <a:extLst>
                <a:ext uri="{FF2B5EF4-FFF2-40B4-BE49-F238E27FC236}">
                  <a16:creationId xmlns:a16="http://schemas.microsoft.com/office/drawing/2014/main" id="{0C3E3491-9756-429D-9F2A-423E051B15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0" y="2350"/>
              <a:ext cx="91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8" name="Oval 72">
              <a:extLst>
                <a:ext uri="{FF2B5EF4-FFF2-40B4-BE49-F238E27FC236}">
                  <a16:creationId xmlns:a16="http://schemas.microsoft.com/office/drawing/2014/main" id="{4D1B8C5A-E0C1-4F02-899C-95A5BC088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112"/>
              <a:ext cx="384" cy="240"/>
            </a:xfrm>
            <a:prstGeom prst="ellipse">
              <a:avLst/>
            </a:prstGeom>
            <a:solidFill>
              <a:srgbClr val="FFFF00">
                <a:alpha val="25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5" grpId="0"/>
      <p:bldP spid="111650" grpId="0"/>
      <p:bldP spid="1116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7" name="Oval 53">
            <a:extLst>
              <a:ext uri="{FF2B5EF4-FFF2-40B4-BE49-F238E27FC236}">
                <a16:creationId xmlns:a16="http://schemas.microsoft.com/office/drawing/2014/main" id="{310B2EA5-9BEA-4204-9FB2-1C26C6EE0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1143000" cy="457200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722" name="Group 58">
            <a:extLst>
              <a:ext uri="{FF2B5EF4-FFF2-40B4-BE49-F238E27FC236}">
                <a16:creationId xmlns:a16="http://schemas.microsoft.com/office/drawing/2014/main" id="{F6E56D97-9F98-4C78-9791-224B8493304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514600"/>
            <a:ext cx="2590800" cy="457200"/>
            <a:chOff x="192" y="1584"/>
            <a:chExt cx="1632" cy="288"/>
          </a:xfrm>
        </p:grpSpPr>
        <p:sp>
          <p:nvSpPr>
            <p:cNvPr id="113719" name="Oval 55">
              <a:extLst>
                <a:ext uri="{FF2B5EF4-FFF2-40B4-BE49-F238E27FC236}">
                  <a16:creationId xmlns:a16="http://schemas.microsoft.com/office/drawing/2014/main" id="{E05C8DDC-03A4-4FFB-BCB6-F9ED8B2EB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584"/>
              <a:ext cx="1056" cy="288"/>
            </a:xfrm>
            <a:prstGeom prst="ellipse">
              <a:avLst/>
            </a:prstGeom>
            <a:solidFill>
              <a:srgbClr val="66FF33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0" name="Line 56">
              <a:extLst>
                <a:ext uri="{FF2B5EF4-FFF2-40B4-BE49-F238E27FC236}">
                  <a16:creationId xmlns:a16="http://schemas.microsoft.com/office/drawing/2014/main" id="{C7F20D28-E456-4443-9A60-7741AF0A4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8" y="17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F3FE0FCD-1286-4E99-8217-384792777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Example 2:  Error Decoding</a:t>
            </a:r>
          </a:p>
        </p:txBody>
      </p:sp>
      <p:graphicFrame>
        <p:nvGraphicFramePr>
          <p:cNvPr id="113701" name="Object 37">
            <a:extLst>
              <a:ext uri="{FF2B5EF4-FFF2-40B4-BE49-F238E27FC236}">
                <a16:creationId xmlns:a16="http://schemas.microsoft.com/office/drawing/2014/main" id="{92093681-C009-4525-AF13-419E0D876A3B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381000" y="2133600"/>
          <a:ext cx="348456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2311200" progId="Equation.3">
                  <p:embed/>
                </p:oleObj>
              </mc:Choice>
              <mc:Fallback>
                <p:oleObj name="Equation" r:id="rId2" imgW="2031840" imgH="2311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348456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03" name="Object 39">
            <a:extLst>
              <a:ext uri="{FF2B5EF4-FFF2-40B4-BE49-F238E27FC236}">
                <a16:creationId xmlns:a16="http://schemas.microsoft.com/office/drawing/2014/main" id="{51D9372F-FDEB-4668-973B-3D3A645C4C10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2362200"/>
          <a:ext cx="3613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228600" progId="Equation.3">
                  <p:embed/>
                </p:oleObj>
              </mc:Choice>
              <mc:Fallback>
                <p:oleObj name="Equation" r:id="rId4" imgW="1663560" imgH="2286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36131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668" name="Group 4">
            <a:extLst>
              <a:ext uri="{FF2B5EF4-FFF2-40B4-BE49-F238E27FC236}">
                <a16:creationId xmlns:a16="http://schemas.microsoft.com/office/drawing/2014/main" id="{9E8E6E57-8CDD-495F-8988-A2FF353F68D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295400"/>
            <a:ext cx="3200400" cy="355600"/>
            <a:chOff x="384" y="928"/>
            <a:chExt cx="2016" cy="224"/>
          </a:xfrm>
        </p:grpSpPr>
        <p:sp>
          <p:nvSpPr>
            <p:cNvPr id="113669" name="Text Box 5">
              <a:extLst>
                <a:ext uri="{FF2B5EF4-FFF2-40B4-BE49-F238E27FC236}">
                  <a16:creationId xmlns:a16="http://schemas.microsoft.com/office/drawing/2014/main" id="{F7FBE88D-16CA-433C-AB44-BEB18993E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92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1010</a:t>
              </a:r>
            </a:p>
          </p:txBody>
        </p:sp>
        <p:sp>
          <p:nvSpPr>
            <p:cNvPr id="113670" name="Text Box 6">
              <a:extLst>
                <a:ext uri="{FF2B5EF4-FFF2-40B4-BE49-F238E27FC236}">
                  <a16:creationId xmlns:a16="http://schemas.microsoft.com/office/drawing/2014/main" id="{F4456760-A9C6-44F6-94F0-9F818C41B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92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113671" name="Text Box 7">
              <a:extLst>
                <a:ext uri="{FF2B5EF4-FFF2-40B4-BE49-F238E27FC236}">
                  <a16:creationId xmlns:a16="http://schemas.microsoft.com/office/drawing/2014/main" id="{A5FF3313-1445-4257-A589-E66CDE119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934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113672" name="Text Box 8">
              <a:extLst>
                <a:ext uri="{FF2B5EF4-FFF2-40B4-BE49-F238E27FC236}">
                  <a16:creationId xmlns:a16="http://schemas.microsoft.com/office/drawing/2014/main" id="{F94296B2-ACAC-4CDA-8358-D395CC63D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934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0011</a:t>
              </a:r>
            </a:p>
          </p:txBody>
        </p:sp>
      </p:grpSp>
      <p:sp>
        <p:nvSpPr>
          <p:cNvPr id="113673" name="AutoShape 9">
            <a:extLst>
              <a:ext uri="{FF2B5EF4-FFF2-40B4-BE49-F238E27FC236}">
                <a16:creationId xmlns:a16="http://schemas.microsoft.com/office/drawing/2014/main" id="{7A658DD0-CB62-4253-9C8E-06997D0E0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371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74" name="Group 10">
            <a:extLst>
              <a:ext uri="{FF2B5EF4-FFF2-40B4-BE49-F238E27FC236}">
                <a16:creationId xmlns:a16="http://schemas.microsoft.com/office/drawing/2014/main" id="{35C5A2B0-71E9-44C7-B695-9D5CDEC042A9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295400"/>
            <a:ext cx="3200400" cy="355600"/>
            <a:chOff x="3168" y="912"/>
            <a:chExt cx="2016" cy="224"/>
          </a:xfrm>
        </p:grpSpPr>
        <p:sp>
          <p:nvSpPr>
            <p:cNvPr id="113675" name="Text Box 11">
              <a:extLst>
                <a:ext uri="{FF2B5EF4-FFF2-40B4-BE49-F238E27FC236}">
                  <a16:creationId xmlns:a16="http://schemas.microsoft.com/office/drawing/2014/main" id="{E60848BE-052C-410A-B1DE-FF665869B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912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FFFF00"/>
                  </a:solidFill>
                </a:rPr>
                <a:t>01</a:t>
              </a:r>
              <a:r>
                <a:rPr lang="en-US" altLang="en-US" sz="1600"/>
                <a:t>10</a:t>
              </a:r>
            </a:p>
          </p:txBody>
        </p:sp>
        <p:sp>
          <p:nvSpPr>
            <p:cNvPr id="113676" name="Text Box 12">
              <a:extLst>
                <a:ext uri="{FF2B5EF4-FFF2-40B4-BE49-F238E27FC236}">
                  <a16:creationId xmlns:a16="http://schemas.microsoft.com/office/drawing/2014/main" id="{2BD711FA-D1A9-4CC5-A9E1-8ABAB8613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912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113677" name="Text Box 13">
              <a:extLst>
                <a:ext uri="{FF2B5EF4-FFF2-40B4-BE49-F238E27FC236}">
                  <a16:creationId xmlns:a16="http://schemas.microsoft.com/office/drawing/2014/main" id="{230ACD15-0FCD-4F91-A054-22D626E26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91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113678" name="Text Box 14">
              <a:extLst>
                <a:ext uri="{FF2B5EF4-FFF2-40B4-BE49-F238E27FC236}">
                  <a16:creationId xmlns:a16="http://schemas.microsoft.com/office/drawing/2014/main" id="{09DFB6AE-3F79-49EA-8861-E61DED8C1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91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0011</a:t>
              </a:r>
            </a:p>
          </p:txBody>
        </p:sp>
      </p:grpSp>
      <p:sp>
        <p:nvSpPr>
          <p:cNvPr id="113680" name="AutoShape 16">
            <a:extLst>
              <a:ext uri="{FF2B5EF4-FFF2-40B4-BE49-F238E27FC236}">
                <a16:creationId xmlns:a16="http://schemas.microsoft.com/office/drawing/2014/main" id="{4377EAFA-81CD-4FD4-801E-EDABC62A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838200" cy="838200"/>
          </a:xfrm>
          <a:prstGeom prst="irregularSeal1">
            <a:avLst/>
          </a:prstGeom>
          <a:solidFill>
            <a:srgbClr val="FFFF00">
              <a:alpha val="25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93" name="Group 29">
            <a:extLst>
              <a:ext uri="{FF2B5EF4-FFF2-40B4-BE49-F238E27FC236}">
                <a16:creationId xmlns:a16="http://schemas.microsoft.com/office/drawing/2014/main" id="{FFC0B590-ED0F-487C-8F6A-7305D3F0A5B7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752600"/>
            <a:ext cx="3962400" cy="304800"/>
            <a:chOff x="2640" y="1104"/>
            <a:chExt cx="2496" cy="192"/>
          </a:xfrm>
        </p:grpSpPr>
        <p:sp>
          <p:nvSpPr>
            <p:cNvPr id="113686" name="Text Box 22">
              <a:extLst>
                <a:ext uri="{FF2B5EF4-FFF2-40B4-BE49-F238E27FC236}">
                  <a16:creationId xmlns:a16="http://schemas.microsoft.com/office/drawing/2014/main" id="{0DAC0287-EF19-4C99-8263-F29854AEE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10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13687" name="Text Box 23">
              <a:extLst>
                <a:ext uri="{FF2B5EF4-FFF2-40B4-BE49-F238E27FC236}">
                  <a16:creationId xmlns:a16="http://schemas.microsoft.com/office/drawing/2014/main" id="{E8BE72F2-D883-49E1-B0F8-1240D0982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10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3688" name="Text Box 24">
              <a:extLst>
                <a:ext uri="{FF2B5EF4-FFF2-40B4-BE49-F238E27FC236}">
                  <a16:creationId xmlns:a16="http://schemas.microsoft.com/office/drawing/2014/main" id="{0A5A9E27-1450-4AF4-B454-66140F448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10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13689" name="Text Box 25">
              <a:extLst>
                <a:ext uri="{FF2B5EF4-FFF2-40B4-BE49-F238E27FC236}">
                  <a16:creationId xmlns:a16="http://schemas.microsoft.com/office/drawing/2014/main" id="{3F6132AA-F96E-4CF1-9A16-7DF995F18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10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  <p:sp>
          <p:nvSpPr>
            <p:cNvPr id="113690" name="Text Box 26">
              <a:extLst>
                <a:ext uri="{FF2B5EF4-FFF2-40B4-BE49-F238E27FC236}">
                  <a16:creationId xmlns:a16="http://schemas.microsoft.com/office/drawing/2014/main" id="{5270580D-0A1E-4AF8-9D94-1CE8591E7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104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13691" name="Line 27">
              <a:extLst>
                <a:ext uri="{FF2B5EF4-FFF2-40B4-BE49-F238E27FC236}">
                  <a16:creationId xmlns:a16="http://schemas.microsoft.com/office/drawing/2014/main" id="{874A3892-9F83-412F-AEB5-3974958AD5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23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92" name="Text Box 28">
            <a:extLst>
              <a:ext uri="{FF2B5EF4-FFF2-40B4-BE49-F238E27FC236}">
                <a16:creationId xmlns:a16="http://schemas.microsoft.com/office/drawing/2014/main" id="{59350871-1180-40E1-AF57-D6E279491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57200"/>
            <a:ext cx="1600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0 =&gt; {0011, 1100}</a:t>
            </a:r>
          </a:p>
          <a:p>
            <a:r>
              <a:rPr lang="en-US" altLang="en-US" sz="1200"/>
              <a:t>1 =&gt; {0101, 1010}</a:t>
            </a:r>
          </a:p>
          <a:p>
            <a:r>
              <a:rPr lang="en-US" altLang="en-US" sz="1200"/>
              <a:t>2 =&gt; {0110, 1001}</a:t>
            </a:r>
          </a:p>
        </p:txBody>
      </p:sp>
      <p:grpSp>
        <p:nvGrpSpPr>
          <p:cNvPr id="113694" name="Group 30">
            <a:extLst>
              <a:ext uri="{FF2B5EF4-FFF2-40B4-BE49-F238E27FC236}">
                <a16:creationId xmlns:a16="http://schemas.microsoft.com/office/drawing/2014/main" id="{79BD7698-7274-45C4-BEFD-BB11CBF410DF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752600"/>
            <a:ext cx="3810000" cy="304800"/>
            <a:chOff x="-48" y="1152"/>
            <a:chExt cx="2400" cy="192"/>
          </a:xfrm>
        </p:grpSpPr>
        <p:sp>
          <p:nvSpPr>
            <p:cNvPr id="113695" name="Text Box 31">
              <a:extLst>
                <a:ext uri="{FF2B5EF4-FFF2-40B4-BE49-F238E27FC236}">
                  <a16:creationId xmlns:a16="http://schemas.microsoft.com/office/drawing/2014/main" id="{D2C74163-3731-406C-B4A7-187D871BB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3696" name="Text Box 32">
              <a:extLst>
                <a:ext uri="{FF2B5EF4-FFF2-40B4-BE49-F238E27FC236}">
                  <a16:creationId xmlns:a16="http://schemas.microsoft.com/office/drawing/2014/main" id="{BA8DAE26-6D6D-4CC6-BE25-3043AA77E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13697" name="Text Box 33">
              <a:extLst>
                <a:ext uri="{FF2B5EF4-FFF2-40B4-BE49-F238E27FC236}">
                  <a16:creationId xmlns:a16="http://schemas.microsoft.com/office/drawing/2014/main" id="{3DEAE903-2737-4669-A237-07D713DB2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13698" name="Text Box 34">
              <a:extLst>
                <a:ext uri="{FF2B5EF4-FFF2-40B4-BE49-F238E27FC236}">
                  <a16:creationId xmlns:a16="http://schemas.microsoft.com/office/drawing/2014/main" id="{2564601F-B54D-47DC-AD7F-134EB808A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15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  <p:sp>
          <p:nvSpPr>
            <p:cNvPr id="113699" name="Text Box 35">
              <a:extLst>
                <a:ext uri="{FF2B5EF4-FFF2-40B4-BE49-F238E27FC236}">
                  <a16:creationId xmlns:a16="http://schemas.microsoft.com/office/drawing/2014/main" id="{89AFA0F7-D4C9-455C-B961-422091557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8" y="1152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13700" name="Line 36">
              <a:extLst>
                <a:ext uri="{FF2B5EF4-FFF2-40B4-BE49-F238E27FC236}">
                  <a16:creationId xmlns:a16="http://schemas.microsoft.com/office/drawing/2014/main" id="{A732916F-7AD5-4671-99D9-714B8C8CF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2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705" name="Oval 41">
            <a:extLst>
              <a:ext uri="{FF2B5EF4-FFF2-40B4-BE49-F238E27FC236}">
                <a16:creationId xmlns:a16="http://schemas.microsoft.com/office/drawing/2014/main" id="{FDAE450C-3F23-4023-93EF-93C21BBBA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362200"/>
            <a:ext cx="1143000" cy="5334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714" name="Group 50">
            <a:extLst>
              <a:ext uri="{FF2B5EF4-FFF2-40B4-BE49-F238E27FC236}">
                <a16:creationId xmlns:a16="http://schemas.microsoft.com/office/drawing/2014/main" id="{8F2B651B-CF3C-4F27-ADAF-DD2943EAE86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743200"/>
            <a:ext cx="4648200" cy="609600"/>
            <a:chOff x="1824" y="1728"/>
            <a:chExt cx="2928" cy="384"/>
          </a:xfrm>
        </p:grpSpPr>
        <p:sp>
          <p:nvSpPr>
            <p:cNvPr id="113706" name="Oval 42">
              <a:extLst>
                <a:ext uri="{FF2B5EF4-FFF2-40B4-BE49-F238E27FC236}">
                  <a16:creationId xmlns:a16="http://schemas.microsoft.com/office/drawing/2014/main" id="{7A97E413-5E69-499E-B9DF-0190F9B0C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24"/>
              <a:ext cx="720" cy="288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8" name="Line 44">
              <a:extLst>
                <a:ext uri="{FF2B5EF4-FFF2-40B4-BE49-F238E27FC236}">
                  <a16:creationId xmlns:a16="http://schemas.microsoft.com/office/drawing/2014/main" id="{9B832528-5824-46D1-84DC-BFDE8B4B94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1728"/>
              <a:ext cx="220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15" name="Group 51">
            <a:extLst>
              <a:ext uri="{FF2B5EF4-FFF2-40B4-BE49-F238E27FC236}">
                <a16:creationId xmlns:a16="http://schemas.microsoft.com/office/drawing/2014/main" id="{C66B2174-B273-4E27-AC2E-72EDD79D406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95600"/>
            <a:ext cx="2590800" cy="457200"/>
            <a:chOff x="192" y="1824"/>
            <a:chExt cx="1632" cy="288"/>
          </a:xfrm>
        </p:grpSpPr>
        <p:sp>
          <p:nvSpPr>
            <p:cNvPr id="113707" name="Oval 43">
              <a:extLst>
                <a:ext uri="{FF2B5EF4-FFF2-40B4-BE49-F238E27FC236}">
                  <a16:creationId xmlns:a16="http://schemas.microsoft.com/office/drawing/2014/main" id="{C8D7432D-F203-4067-B6FA-4DFC418EA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24"/>
              <a:ext cx="1056" cy="288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9" name="Line 45">
              <a:extLst>
                <a:ext uri="{FF2B5EF4-FFF2-40B4-BE49-F238E27FC236}">
                  <a16:creationId xmlns:a16="http://schemas.microsoft.com/office/drawing/2014/main" id="{F75A2518-E1DC-4257-BA8F-03FF4F40F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8" y="196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3710" name="Object 46">
            <a:extLst>
              <a:ext uri="{FF2B5EF4-FFF2-40B4-BE49-F238E27FC236}">
                <a16:creationId xmlns:a16="http://schemas.microsoft.com/office/drawing/2014/main" id="{B10FEC4E-E9C8-48C5-9B2C-B4E24CE0224F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4267200" y="3429000"/>
          <a:ext cx="44418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28720" imgH="215640" progId="Equation.3">
                  <p:embed/>
                </p:oleObj>
              </mc:Choice>
              <mc:Fallback>
                <p:oleObj name="Equation" r:id="rId6" imgW="2628720" imgH="215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29000"/>
                        <a:ext cx="44418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12" name="Text Box 48">
            <a:extLst>
              <a:ext uri="{FF2B5EF4-FFF2-40B4-BE49-F238E27FC236}">
                <a16:creationId xmlns:a16="http://schemas.microsoft.com/office/drawing/2014/main" id="{34C0E92C-1F16-453E-ACC8-8E388CB3D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0"/>
            <a:ext cx="2667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dist(0110,</a:t>
            </a:r>
            <a:r>
              <a:rPr lang="en-US" altLang="en-US">
                <a:solidFill>
                  <a:srgbClr val="FF0000"/>
                </a:solidFill>
              </a:rPr>
              <a:t>0101</a:t>
            </a:r>
            <a:r>
              <a:rPr lang="en-US" altLang="en-US"/>
              <a:t>)=2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dist(0110,</a:t>
            </a:r>
            <a:r>
              <a:rPr lang="en-US" altLang="en-US">
                <a:solidFill>
                  <a:srgbClr val="FF0000"/>
                </a:solidFill>
              </a:rPr>
              <a:t>1010</a:t>
            </a:r>
            <a:r>
              <a:rPr lang="en-US" altLang="en-US"/>
              <a:t>)=2</a:t>
            </a:r>
          </a:p>
        </p:txBody>
      </p:sp>
      <p:sp>
        <p:nvSpPr>
          <p:cNvPr id="113713" name="Text Box 49">
            <a:extLst>
              <a:ext uri="{FF2B5EF4-FFF2-40B4-BE49-F238E27FC236}">
                <a16:creationId xmlns:a16="http://schemas.microsoft.com/office/drawing/2014/main" id="{8E5E393E-B080-441A-8FEE-83C74075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00600"/>
            <a:ext cx="29718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Can’t correct nCm code word without partitioning for more distance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Can decode s-data</a:t>
            </a:r>
          </a:p>
        </p:txBody>
      </p:sp>
      <p:sp>
        <p:nvSpPr>
          <p:cNvPr id="113718" name="Text Box 54">
            <a:extLst>
              <a:ext uri="{FF2B5EF4-FFF2-40B4-BE49-F238E27FC236}">
                <a16:creationId xmlns:a16="http://schemas.microsoft.com/office/drawing/2014/main" id="{5DA9D6AC-AF50-492F-A383-34B07A91E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39963"/>
            <a:ext cx="990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no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3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3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2" grpId="0"/>
      <p:bldP spid="113712" grpId="0"/>
      <p:bldP spid="113713" grpId="0"/>
      <p:bldP spid="113718" grpId="0"/>
      <p:bldP spid="11371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836ADD2E-D4FF-499B-926A-59E243BDF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3:  Multiple Bit Error Correction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0399150-E81D-4252-A5C8-5316D5E01E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33528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/>
              <a:t>4 x 6c3 channels</a:t>
            </a:r>
          </a:p>
          <a:p>
            <a:pPr>
              <a:lnSpc>
                <a:spcPct val="80000"/>
              </a:lnSpc>
            </a:pPr>
            <a:r>
              <a:rPr lang="en-US" altLang="en-US" sz="1400"/>
              <a:t>9 subsets, 2 cw/subset, distance=6</a:t>
            </a:r>
          </a:p>
          <a:p>
            <a:pPr>
              <a:lnSpc>
                <a:spcPct val="80000"/>
              </a:lnSpc>
            </a:pPr>
            <a:r>
              <a:rPr lang="en-US" altLang="en-US" sz="1400"/>
              <a:t>Assume (4,2,9) MDS code</a:t>
            </a:r>
          </a:p>
          <a:p>
            <a:pPr>
              <a:lnSpc>
                <a:spcPct val="80000"/>
              </a:lnSpc>
            </a:pPr>
            <a:r>
              <a:rPr lang="en-US" altLang="en-US" sz="1400"/>
              <a:t>Code rate</a:t>
            </a:r>
          </a:p>
          <a:p>
            <a:pPr lvl="1">
              <a:lnSpc>
                <a:spcPct val="80000"/>
              </a:lnSpc>
            </a:pPr>
            <a:r>
              <a:rPr lang="en-US" altLang="en-US" sz="1200"/>
              <a:t>=[log</a:t>
            </a:r>
            <a:r>
              <a:rPr lang="en-US" altLang="en-US" sz="1200" baseline="-25000"/>
              <a:t>2</a:t>
            </a:r>
            <a:r>
              <a:rPr lang="en-US" altLang="en-US" sz="1200"/>
              <a:t>(81)+log</a:t>
            </a:r>
            <a:r>
              <a:rPr lang="en-US" altLang="en-US" sz="1200" baseline="-25000"/>
              <a:t>2</a:t>
            </a:r>
            <a:r>
              <a:rPr lang="en-US" altLang="en-US" sz="1200"/>
              <a:t>(16)]/24=10/24=42%</a:t>
            </a:r>
          </a:p>
        </p:txBody>
      </p:sp>
      <p:graphicFrame>
        <p:nvGraphicFramePr>
          <p:cNvPr id="126983" name="Object 7">
            <a:extLst>
              <a:ext uri="{FF2B5EF4-FFF2-40B4-BE49-F238E27FC236}">
                <a16:creationId xmlns:a16="http://schemas.microsoft.com/office/drawing/2014/main" id="{D9B0CEE9-935B-4A03-9C11-D19C6ADDF686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990600" y="4648200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457200" progId="Equation.3">
                  <p:embed/>
                </p:oleObj>
              </mc:Choice>
              <mc:Fallback>
                <p:oleObj name="Equation" r:id="rId2" imgW="11430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8200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5" name="Object 9">
            <a:extLst>
              <a:ext uri="{FF2B5EF4-FFF2-40B4-BE49-F238E27FC236}">
                <a16:creationId xmlns:a16="http://schemas.microsoft.com/office/drawing/2014/main" id="{D1C0DDCF-B632-449F-8CB6-9EA4231C655C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914400" y="5400675"/>
          <a:ext cx="1981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457200" progId="Equation.3">
                  <p:embed/>
                </p:oleObj>
              </mc:Choice>
              <mc:Fallback>
                <p:oleObj name="Equation" r:id="rId4" imgW="11808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00675"/>
                        <a:ext cx="1981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7010" name="Group 34">
            <a:extLst>
              <a:ext uri="{FF2B5EF4-FFF2-40B4-BE49-F238E27FC236}">
                <a16:creationId xmlns:a16="http://schemas.microsoft.com/office/drawing/2014/main" id="{30C26104-9166-4A72-BD6A-DC96397E7C2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219200"/>
            <a:ext cx="4495800" cy="609600"/>
            <a:chOff x="2208" y="768"/>
            <a:chExt cx="2832" cy="384"/>
          </a:xfrm>
        </p:grpSpPr>
        <p:sp>
          <p:nvSpPr>
            <p:cNvPr id="126987" name="Text Box 11">
              <a:extLst>
                <a:ext uri="{FF2B5EF4-FFF2-40B4-BE49-F238E27FC236}">
                  <a16:creationId xmlns:a16="http://schemas.microsoft.com/office/drawing/2014/main" id="{9DB8F79D-9924-4BB2-A5AF-41580FB4C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768"/>
              <a:ext cx="528" cy="1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010110</a:t>
              </a:r>
            </a:p>
          </p:txBody>
        </p:sp>
        <p:sp>
          <p:nvSpPr>
            <p:cNvPr id="126988" name="Text Box 12">
              <a:extLst>
                <a:ext uri="{FF2B5EF4-FFF2-40B4-BE49-F238E27FC236}">
                  <a16:creationId xmlns:a16="http://schemas.microsoft.com/office/drawing/2014/main" id="{50C4CBA0-6906-4A06-BEA4-3E2C3AC220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768"/>
              <a:ext cx="528" cy="1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110010</a:t>
              </a:r>
            </a:p>
          </p:txBody>
        </p:sp>
        <p:sp>
          <p:nvSpPr>
            <p:cNvPr id="126989" name="Text Box 13">
              <a:extLst>
                <a:ext uri="{FF2B5EF4-FFF2-40B4-BE49-F238E27FC236}">
                  <a16:creationId xmlns:a16="http://schemas.microsoft.com/office/drawing/2014/main" id="{CE739E78-112B-40DD-BEB8-0764B43FF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774"/>
              <a:ext cx="528" cy="1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100101</a:t>
              </a:r>
            </a:p>
          </p:txBody>
        </p:sp>
        <p:sp>
          <p:nvSpPr>
            <p:cNvPr id="126990" name="Text Box 14">
              <a:extLst>
                <a:ext uri="{FF2B5EF4-FFF2-40B4-BE49-F238E27FC236}">
                  <a16:creationId xmlns:a16="http://schemas.microsoft.com/office/drawing/2014/main" id="{AA29B78D-41FB-4CF3-9E8B-FCA3F1B3D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774"/>
              <a:ext cx="528" cy="1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001011</a:t>
              </a:r>
            </a:p>
          </p:txBody>
        </p:sp>
        <p:sp>
          <p:nvSpPr>
            <p:cNvPr id="126991" name="Text Box 15">
              <a:extLst>
                <a:ext uri="{FF2B5EF4-FFF2-40B4-BE49-F238E27FC236}">
                  <a16:creationId xmlns:a16="http://schemas.microsoft.com/office/drawing/2014/main" id="{81B5B004-6347-4F97-A6C5-2BEFD2A77E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6</a:t>
              </a:r>
            </a:p>
          </p:txBody>
        </p:sp>
        <p:sp>
          <p:nvSpPr>
            <p:cNvPr id="126992" name="Text Box 16">
              <a:extLst>
                <a:ext uri="{FF2B5EF4-FFF2-40B4-BE49-F238E27FC236}">
                  <a16:creationId xmlns:a16="http://schemas.microsoft.com/office/drawing/2014/main" id="{D628E15D-6DC5-4989-A33B-FFF1B5B53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26993" name="Text Box 17">
              <a:extLst>
                <a:ext uri="{FF2B5EF4-FFF2-40B4-BE49-F238E27FC236}">
                  <a16:creationId xmlns:a16="http://schemas.microsoft.com/office/drawing/2014/main" id="{71A205F2-0537-4D9E-AEE3-8CD867D42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8</a:t>
              </a:r>
            </a:p>
          </p:txBody>
        </p:sp>
        <p:sp>
          <p:nvSpPr>
            <p:cNvPr id="126994" name="Text Box 18">
              <a:extLst>
                <a:ext uri="{FF2B5EF4-FFF2-40B4-BE49-F238E27FC236}">
                  <a16:creationId xmlns:a16="http://schemas.microsoft.com/office/drawing/2014/main" id="{A7078320-5DF3-4B69-B565-81F5CE342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26995" name="Text Box 19">
              <a:extLst>
                <a:ext uri="{FF2B5EF4-FFF2-40B4-BE49-F238E27FC236}">
                  <a16:creationId xmlns:a16="http://schemas.microsoft.com/office/drawing/2014/main" id="{15DA751E-0F13-424F-903A-0D04EDF84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960"/>
              <a:ext cx="4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26996" name="Line 20">
              <a:extLst>
                <a:ext uri="{FF2B5EF4-FFF2-40B4-BE49-F238E27FC236}">
                  <a16:creationId xmlns:a16="http://schemas.microsoft.com/office/drawing/2014/main" id="{29980AB4-A751-42C9-925C-74A6937B0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0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7011" name="Group 35">
            <a:extLst>
              <a:ext uri="{FF2B5EF4-FFF2-40B4-BE49-F238E27FC236}">
                <a16:creationId xmlns:a16="http://schemas.microsoft.com/office/drawing/2014/main" id="{0F8D0511-6BA9-47C0-9A39-399046F3C40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828800"/>
            <a:ext cx="4495800" cy="1524000"/>
            <a:chOff x="2208" y="1152"/>
            <a:chExt cx="2832" cy="960"/>
          </a:xfrm>
        </p:grpSpPr>
        <p:sp>
          <p:nvSpPr>
            <p:cNvPr id="126997" name="Text Box 21">
              <a:extLst>
                <a:ext uri="{FF2B5EF4-FFF2-40B4-BE49-F238E27FC236}">
                  <a16:creationId xmlns:a16="http://schemas.microsoft.com/office/drawing/2014/main" id="{04478EC5-B806-4A47-8592-5169680C7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632"/>
              <a:ext cx="528" cy="1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010110</a:t>
              </a:r>
            </a:p>
          </p:txBody>
        </p:sp>
        <p:sp>
          <p:nvSpPr>
            <p:cNvPr id="126998" name="Text Box 22">
              <a:extLst>
                <a:ext uri="{FF2B5EF4-FFF2-40B4-BE49-F238E27FC236}">
                  <a16:creationId xmlns:a16="http://schemas.microsoft.com/office/drawing/2014/main" id="{BB3E9A27-DD29-4530-8108-73379DD50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632"/>
              <a:ext cx="528" cy="1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110010</a:t>
              </a:r>
            </a:p>
          </p:txBody>
        </p:sp>
        <p:sp>
          <p:nvSpPr>
            <p:cNvPr id="126999" name="Text Box 23">
              <a:extLst>
                <a:ext uri="{FF2B5EF4-FFF2-40B4-BE49-F238E27FC236}">
                  <a16:creationId xmlns:a16="http://schemas.microsoft.com/office/drawing/2014/main" id="{1A9D02D0-AEFA-47D1-A644-91BEDB543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638"/>
              <a:ext cx="528" cy="1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10</a:t>
              </a:r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  <a:r>
                <a:rPr lang="en-US" altLang="en-US" sz="1200"/>
                <a:t>01</a:t>
              </a:r>
            </a:p>
          </p:txBody>
        </p:sp>
        <p:sp>
          <p:nvSpPr>
            <p:cNvPr id="127000" name="Text Box 24">
              <a:extLst>
                <a:ext uri="{FF2B5EF4-FFF2-40B4-BE49-F238E27FC236}">
                  <a16:creationId xmlns:a16="http://schemas.microsoft.com/office/drawing/2014/main" id="{4166BF2F-4E3C-4726-9005-DF49F38F9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638"/>
              <a:ext cx="528" cy="1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001011</a:t>
              </a:r>
            </a:p>
          </p:txBody>
        </p:sp>
        <p:sp>
          <p:nvSpPr>
            <p:cNvPr id="127002" name="AutoShape 26">
              <a:extLst>
                <a:ext uri="{FF2B5EF4-FFF2-40B4-BE49-F238E27FC236}">
                  <a16:creationId xmlns:a16="http://schemas.microsoft.com/office/drawing/2014/main" id="{79EF6AC9-779F-4483-AC01-DF4C8D096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488"/>
              <a:ext cx="624" cy="528"/>
            </a:xfrm>
            <a:prstGeom prst="irregularSeal1">
              <a:avLst/>
            </a:prstGeom>
            <a:solidFill>
              <a:srgbClr val="FFFF00">
                <a:alpha val="2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3" name="AutoShape 27">
              <a:extLst>
                <a:ext uri="{FF2B5EF4-FFF2-40B4-BE49-F238E27FC236}">
                  <a16:creationId xmlns:a16="http://schemas.microsoft.com/office/drawing/2014/main" id="{6138E82E-87B4-4C45-A8F6-79DF777DC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152"/>
              <a:ext cx="96" cy="384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4" name="Text Box 28">
              <a:extLst>
                <a:ext uri="{FF2B5EF4-FFF2-40B4-BE49-F238E27FC236}">
                  <a16:creationId xmlns:a16="http://schemas.microsoft.com/office/drawing/2014/main" id="{520545C8-2D09-41FA-98C2-7AF79D665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6</a:t>
              </a:r>
            </a:p>
          </p:txBody>
        </p:sp>
        <p:sp>
          <p:nvSpPr>
            <p:cNvPr id="127005" name="Text Box 29">
              <a:extLst>
                <a:ext uri="{FF2B5EF4-FFF2-40B4-BE49-F238E27FC236}">
                  <a16:creationId xmlns:a16="http://schemas.microsoft.com/office/drawing/2014/main" id="{D9F1B0EA-C022-4BE5-81B4-80C16724A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92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2</a:t>
              </a:r>
            </a:p>
          </p:txBody>
        </p:sp>
        <p:sp>
          <p:nvSpPr>
            <p:cNvPr id="127006" name="Text Box 30">
              <a:extLst>
                <a:ext uri="{FF2B5EF4-FFF2-40B4-BE49-F238E27FC236}">
                  <a16:creationId xmlns:a16="http://schemas.microsoft.com/office/drawing/2014/main" id="{D2414F5E-44CA-475D-8CF9-2C205DADF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92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6</a:t>
              </a:r>
            </a:p>
          </p:txBody>
        </p:sp>
        <p:sp>
          <p:nvSpPr>
            <p:cNvPr id="127007" name="Text Box 31">
              <a:extLst>
                <a:ext uri="{FF2B5EF4-FFF2-40B4-BE49-F238E27FC236}">
                  <a16:creationId xmlns:a16="http://schemas.microsoft.com/office/drawing/2014/main" id="{A924D8E8-7C1A-4DFE-8142-61A28843B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92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27008" name="Text Box 32">
              <a:extLst>
                <a:ext uri="{FF2B5EF4-FFF2-40B4-BE49-F238E27FC236}">
                  <a16:creationId xmlns:a16="http://schemas.microsoft.com/office/drawing/2014/main" id="{0D2EF14A-B86B-426A-90EB-A6C60D87D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920"/>
              <a:ext cx="4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grp.</a:t>
              </a:r>
            </a:p>
          </p:txBody>
        </p:sp>
        <p:sp>
          <p:nvSpPr>
            <p:cNvPr id="127009" name="Line 33">
              <a:extLst>
                <a:ext uri="{FF2B5EF4-FFF2-40B4-BE49-F238E27FC236}">
                  <a16:creationId xmlns:a16="http://schemas.microsoft.com/office/drawing/2014/main" id="{1DE9F923-7DF9-41CB-B490-0D2865980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0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27012" name="Object 36">
            <a:extLst>
              <a:ext uri="{FF2B5EF4-FFF2-40B4-BE49-F238E27FC236}">
                <a16:creationId xmlns:a16="http://schemas.microsoft.com/office/drawing/2014/main" id="{FB00C505-8774-4DCD-9BEE-09F4641B79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3913" y="3581400"/>
          <a:ext cx="53101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640" imgH="228600" progId="Equation.3">
                  <p:embed/>
                </p:oleObj>
              </mc:Choice>
              <mc:Fallback>
                <p:oleObj name="Equation" r:id="rId6" imgW="293364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3581400"/>
                        <a:ext cx="53101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013" name="Object 37">
            <a:extLst>
              <a:ext uri="{FF2B5EF4-FFF2-40B4-BE49-F238E27FC236}">
                <a16:creationId xmlns:a16="http://schemas.microsoft.com/office/drawing/2014/main" id="{9F3376DF-7466-44DE-A803-4FAA7D95B5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191000"/>
          <a:ext cx="5181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6880" imgH="215640" progId="Equation.3">
                  <p:embed/>
                </p:oleObj>
              </mc:Choice>
              <mc:Fallback>
                <p:oleObj name="Equation" r:id="rId8" imgW="2666880" imgH="215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91000"/>
                        <a:ext cx="5181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014" name="Text Box 38">
            <a:extLst>
              <a:ext uri="{FF2B5EF4-FFF2-40B4-BE49-F238E27FC236}">
                <a16:creationId xmlns:a16="http://schemas.microsoft.com/office/drawing/2014/main" id="{B33A5204-1A8B-42C1-B3EA-F676F0D97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706938"/>
            <a:ext cx="3048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dist(101001,</a:t>
            </a:r>
            <a:r>
              <a:rPr lang="en-US" altLang="en-US">
                <a:solidFill>
                  <a:srgbClr val="FF0000"/>
                </a:solidFill>
              </a:rPr>
              <a:t>011010</a:t>
            </a:r>
            <a:r>
              <a:rPr lang="en-US" altLang="en-US"/>
              <a:t>)=4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dist(101001,</a:t>
            </a:r>
            <a:r>
              <a:rPr lang="en-US" altLang="en-US">
                <a:solidFill>
                  <a:srgbClr val="FF0000"/>
                </a:solidFill>
              </a:rPr>
              <a:t>100101</a:t>
            </a:r>
            <a:r>
              <a:rPr lang="en-US" altLang="en-US"/>
              <a:t>)=2</a:t>
            </a:r>
          </a:p>
        </p:txBody>
      </p:sp>
      <p:sp>
        <p:nvSpPr>
          <p:cNvPr id="127015" name="Text Box 39">
            <a:extLst>
              <a:ext uri="{FF2B5EF4-FFF2-40B4-BE49-F238E27FC236}">
                <a16:creationId xmlns:a16="http://schemas.microsoft.com/office/drawing/2014/main" id="{000611E1-1016-4792-BFB6-B0D0A2FA1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638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corrected code word is </a:t>
            </a:r>
            <a:r>
              <a:rPr lang="en-US" altLang="en-US">
                <a:solidFill>
                  <a:srgbClr val="FF0000"/>
                </a:solidFill>
              </a:rPr>
              <a:t>100101</a:t>
            </a:r>
          </a:p>
        </p:txBody>
      </p:sp>
      <p:graphicFrame>
        <p:nvGraphicFramePr>
          <p:cNvPr id="127016" name="Object 40">
            <a:extLst>
              <a:ext uri="{FF2B5EF4-FFF2-40B4-BE49-F238E27FC236}">
                <a16:creationId xmlns:a16="http://schemas.microsoft.com/office/drawing/2014/main" id="{8EA057E8-7CCD-4358-AAAB-64614B1AA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3613" y="2438400"/>
          <a:ext cx="2008187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0" imgW="1533739" imgH="1628571" progId="Paint.Picture">
                  <p:embed/>
                </p:oleObj>
              </mc:Choice>
              <mc:Fallback>
                <p:oleObj name="Bitmap Image" r:id="rId10" imgW="1533739" imgH="1628571" progId="Paint.Picture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438400"/>
                        <a:ext cx="2008187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017" name="Oval 41">
            <a:extLst>
              <a:ext uri="{FF2B5EF4-FFF2-40B4-BE49-F238E27FC236}">
                <a16:creationId xmlns:a16="http://schemas.microsoft.com/office/drawing/2014/main" id="{CF1B2B94-88A7-41CF-AF95-A920162A2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0" y="4191000"/>
            <a:ext cx="381000" cy="381000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8" name="Oval 42">
            <a:extLst>
              <a:ext uri="{FF2B5EF4-FFF2-40B4-BE49-F238E27FC236}">
                <a16:creationId xmlns:a16="http://schemas.microsoft.com/office/drawing/2014/main" id="{D404258B-DC9A-45FE-99E4-243C61815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2133600" cy="381000"/>
          </a:xfrm>
          <a:prstGeom prst="ellipse">
            <a:avLst/>
          </a:prstGeom>
          <a:solidFill>
            <a:srgbClr val="FF0000">
              <a:alpha val="25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14" grpId="0"/>
      <p:bldP spid="1270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4" name="Object 14">
            <a:extLst>
              <a:ext uri="{FF2B5EF4-FFF2-40B4-BE49-F238E27FC236}">
                <a16:creationId xmlns:a16="http://schemas.microsoft.com/office/drawing/2014/main" id="{617FCEE5-828B-4B8D-8217-1D63BD36EC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4572000"/>
          <a:ext cx="39624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572374" imgH="1419048" progId="Paint.Picture">
                  <p:embed/>
                </p:oleObj>
              </mc:Choice>
              <mc:Fallback>
                <p:oleObj name="Bitmap Image" r:id="rId2" imgW="3572374" imgH="1419048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72000"/>
                        <a:ext cx="39624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2" name="Rectangle 2">
            <a:extLst>
              <a:ext uri="{FF2B5EF4-FFF2-40B4-BE49-F238E27FC236}">
                <a16:creationId xmlns:a16="http://schemas.microsoft.com/office/drawing/2014/main" id="{BC283586-B728-488D-B718-E090791CC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Analysis of Checksum-Based Codes</a:t>
            </a:r>
          </a:p>
        </p:txBody>
      </p:sp>
      <p:pic>
        <p:nvPicPr>
          <p:cNvPr id="30726" name="Picture 6">
            <a:extLst>
              <a:ext uri="{FF2B5EF4-FFF2-40B4-BE49-F238E27FC236}">
                <a16:creationId xmlns:a16="http://schemas.microsoft.com/office/drawing/2014/main" id="{207F0AAE-5ED0-44FC-8074-D622E1836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838200"/>
            <a:ext cx="5962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1" name="Rectangle 11">
            <a:extLst>
              <a:ext uri="{FF2B5EF4-FFF2-40B4-BE49-F238E27FC236}">
                <a16:creationId xmlns:a16="http://schemas.microsoft.com/office/drawing/2014/main" id="{AF253CDE-2C2D-4660-9F17-54CA2357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2819400" cy="3429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LHECC codes defined as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nCm code set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(s,c,d)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(n,k,d)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Fully utilized partitioning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s*c = cw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1/1 correction</a:t>
            </a:r>
          </a:p>
        </p:txBody>
      </p:sp>
      <p:sp>
        <p:nvSpPr>
          <p:cNvPr id="30733" name="Text Box 13">
            <a:extLst>
              <a:ext uri="{FF2B5EF4-FFF2-40B4-BE49-F238E27FC236}">
                <a16:creationId xmlns:a16="http://schemas.microsoft.com/office/drawing/2014/main" id="{015F07FF-07EA-449F-BB16-F42D7BB12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38650"/>
            <a:ext cx="17526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u="sng"/>
              <a:t>original code rates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4c2 =&gt; 2/4 = 50%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5c2 =&gt; 3/5 = 60%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7c3 =&gt; 5/7 = 71%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8c4 =&gt; 6/8 = 75%</a:t>
            </a: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EA3F3414-9D4C-422D-8C94-41462721A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73563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# wires</a:t>
            </a: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A08FE617-D0A5-4D0E-B044-31E6BF4B4F7B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>
            <a:off x="3200400" y="2057400"/>
            <a:ext cx="33655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code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F34B091-D755-45D6-9D45-27EA78764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Analysis of Checksum-Based Codes</a:t>
            </a:r>
          </a:p>
        </p:txBody>
      </p:sp>
      <p:pic>
        <p:nvPicPr>
          <p:cNvPr id="36870" name="Picture 6">
            <a:extLst>
              <a:ext uri="{FF2B5EF4-FFF2-40B4-BE49-F238E27FC236}">
                <a16:creationId xmlns:a16="http://schemas.microsoft.com/office/drawing/2014/main" id="{E6B253A0-226C-4DEF-A8E5-EA5389072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14400"/>
            <a:ext cx="51625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>
            <a:extLst>
              <a:ext uri="{FF2B5EF4-FFF2-40B4-BE49-F238E27FC236}">
                <a16:creationId xmlns:a16="http://schemas.microsoft.com/office/drawing/2014/main" id="{2FD72644-BB64-4A58-BDD6-6878AFA01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28194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Under-utilized partitionings</a:t>
            </a:r>
          </a:p>
          <a:p>
            <a:pPr lvl="1"/>
            <a:r>
              <a:rPr lang="en-US" altLang="en-US" sz="1800"/>
              <a:t>s * c &lt; cw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32EAB1AD-F982-418A-9118-E155FF91C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43400"/>
            <a:ext cx="17526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u="sng"/>
              <a:t>original code rates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6c3 =&gt; 4/6 = 66%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7c3 =&gt; 5/7 = 71%</a:t>
            </a:r>
          </a:p>
          <a:p>
            <a:pPr algn="l">
              <a:spcBef>
                <a:spcPct val="50000"/>
              </a:spcBef>
            </a:pPr>
            <a:r>
              <a:rPr lang="en-US" altLang="en-US" sz="1400"/>
              <a:t>8c4 =&gt; 6/8 = 75%</a:t>
            </a:r>
          </a:p>
        </p:txBody>
      </p:sp>
      <p:graphicFrame>
        <p:nvGraphicFramePr>
          <p:cNvPr id="46088" name="Object 8">
            <a:extLst>
              <a:ext uri="{FF2B5EF4-FFF2-40B4-BE49-F238E27FC236}">
                <a16:creationId xmlns:a16="http://schemas.microsoft.com/office/drawing/2014/main" id="{BA2D661C-6BA7-400E-AB0A-70336C35E3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4941888"/>
          <a:ext cx="49530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514286" imgH="657317" progId="Paint.Picture">
                  <p:embed/>
                </p:oleObj>
              </mc:Choice>
              <mc:Fallback>
                <p:oleObj name="Bitmap Image" r:id="rId3" imgW="3514286" imgH="657317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941888"/>
                        <a:ext cx="49530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9" name="Text Box 9">
            <a:extLst>
              <a:ext uri="{FF2B5EF4-FFF2-40B4-BE49-F238E27FC236}">
                <a16:creationId xmlns:a16="http://schemas.microsoft.com/office/drawing/2014/main" id="{AE4E8715-C29E-4EF6-8B9D-288D2F18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556125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# wires</a:t>
            </a:r>
          </a:p>
        </p:txBody>
      </p:sp>
      <p:sp>
        <p:nvSpPr>
          <p:cNvPr id="46090" name="Text Box 10">
            <a:extLst>
              <a:ext uri="{FF2B5EF4-FFF2-40B4-BE49-F238E27FC236}">
                <a16:creationId xmlns:a16="http://schemas.microsoft.com/office/drawing/2014/main" id="{0AD4C3A6-D6E7-4866-AF91-9D3DD31962BE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>
            <a:off x="3625850" y="2209800"/>
            <a:ext cx="33655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code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1596614-BCA1-40EE-8E07-55F6170A1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Analysis of Multiple Bit-Correcting Codes</a:t>
            </a:r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D420FB32-427F-4A4D-BC90-09E612678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0600"/>
            <a:ext cx="64008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3">
            <a:extLst>
              <a:ext uri="{FF2B5EF4-FFF2-40B4-BE49-F238E27FC236}">
                <a16:creationId xmlns:a16="http://schemas.microsoft.com/office/drawing/2014/main" id="{2DE11B67-5601-429B-994F-73D1D526F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2819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5c2, 7c3</a:t>
            </a:r>
          </a:p>
          <a:p>
            <a:pPr lvl="1"/>
            <a:r>
              <a:rPr lang="en-US" altLang="en-US" sz="1600"/>
              <a:t>2 parity symbols used</a:t>
            </a:r>
          </a:p>
          <a:p>
            <a:pPr lvl="1"/>
            <a:r>
              <a:rPr lang="en-US" altLang="en-US" sz="1600"/>
              <a:t>MDS-code used until reached limit</a:t>
            </a:r>
          </a:p>
          <a:p>
            <a:pPr lvl="1"/>
            <a:r>
              <a:rPr lang="en-US" altLang="en-US" sz="1600"/>
              <a:t>After MDS limit, NMDS code used</a:t>
            </a:r>
          </a:p>
          <a:p>
            <a:pPr lvl="1"/>
            <a:endParaRPr lang="en-US" altLang="en-US" sz="1600"/>
          </a:p>
          <a:p>
            <a:r>
              <a:rPr lang="en-US" altLang="en-US" sz="1800"/>
              <a:t>6c3</a:t>
            </a:r>
          </a:p>
          <a:p>
            <a:pPr lvl="1"/>
            <a:r>
              <a:rPr lang="en-US" altLang="en-US" sz="1600"/>
              <a:t>Code set distance is 6 (t=2)</a:t>
            </a:r>
          </a:p>
          <a:p>
            <a:pPr lvl="1"/>
            <a:r>
              <a:rPr lang="en-US" altLang="en-US" sz="1600"/>
              <a:t>One parity symbol</a:t>
            </a:r>
          </a:p>
          <a:p>
            <a:pPr lvl="1"/>
            <a:endParaRPr lang="en-US" altLang="en-US" sz="1600"/>
          </a:p>
          <a:p>
            <a:r>
              <a:rPr lang="en-US" altLang="en-US" sz="1800"/>
              <a:t>8c4</a:t>
            </a:r>
          </a:p>
          <a:p>
            <a:pPr lvl="1"/>
            <a:r>
              <a:rPr lang="en-US" altLang="en-US" sz="1600"/>
              <a:t>Code set distance is 8 (t=3)</a:t>
            </a:r>
          </a:p>
          <a:p>
            <a:pPr lvl="1"/>
            <a:r>
              <a:rPr lang="en-US" altLang="en-US" sz="1600"/>
              <a:t>One parity symbol</a:t>
            </a:r>
          </a:p>
        </p:txBody>
      </p:sp>
      <p:grpSp>
        <p:nvGrpSpPr>
          <p:cNvPr id="33808" name="Group 16">
            <a:extLst>
              <a:ext uri="{FF2B5EF4-FFF2-40B4-BE49-F238E27FC236}">
                <a16:creationId xmlns:a16="http://schemas.microsoft.com/office/drawing/2014/main" id="{B242F254-7513-4225-97FC-C70E3AF5CA6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981200"/>
            <a:ext cx="1752600" cy="1066800"/>
            <a:chOff x="2928" y="1248"/>
            <a:chExt cx="1104" cy="672"/>
          </a:xfrm>
        </p:grpSpPr>
        <p:sp>
          <p:nvSpPr>
            <p:cNvPr id="33806" name="Oval 14">
              <a:extLst>
                <a:ext uri="{FF2B5EF4-FFF2-40B4-BE49-F238E27FC236}">
                  <a16:creationId xmlns:a16="http://schemas.microsoft.com/office/drawing/2014/main" id="{2715D547-E2F5-4BE2-9BF0-EEDD9650C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96" cy="9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Oval 15">
              <a:extLst>
                <a:ext uri="{FF2B5EF4-FFF2-40B4-BE49-F238E27FC236}">
                  <a16:creationId xmlns:a16="http://schemas.microsoft.com/office/drawing/2014/main" id="{DBCF13A8-13E7-4335-9A5E-A839642E6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1248"/>
              <a:ext cx="96" cy="9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3809" name="Object 17">
            <a:extLst>
              <a:ext uri="{FF2B5EF4-FFF2-40B4-BE49-F238E27FC236}">
                <a16:creationId xmlns:a16="http://schemas.microsoft.com/office/drawing/2014/main" id="{5A2DE543-6902-4127-ABD0-FC02A94583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5105400"/>
          <a:ext cx="47244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533333" imgH="790476" progId="Paint.Picture">
                  <p:embed/>
                </p:oleObj>
              </mc:Choice>
              <mc:Fallback>
                <p:oleObj name="Bitmap Image" r:id="rId3" imgW="3533333" imgH="790476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05400"/>
                        <a:ext cx="47244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0" name="Text Box 18">
            <a:extLst>
              <a:ext uri="{FF2B5EF4-FFF2-40B4-BE49-F238E27FC236}">
                <a16:creationId xmlns:a16="http://schemas.microsoft.com/office/drawing/2014/main" id="{E6D59E77-A5C2-4FB7-A711-25886525B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835525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# wires</a:t>
            </a:r>
          </a:p>
        </p:txBody>
      </p:sp>
      <p:sp>
        <p:nvSpPr>
          <p:cNvPr id="33811" name="Text Box 19">
            <a:extLst>
              <a:ext uri="{FF2B5EF4-FFF2-40B4-BE49-F238E27FC236}">
                <a16:creationId xmlns:a16="http://schemas.microsoft.com/office/drawing/2014/main" id="{75CA0C7E-FAE7-4B2F-9E3F-191F6BF59FE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>
            <a:off x="2940050" y="2438400"/>
            <a:ext cx="33655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code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250" name="Group 346">
            <a:extLst>
              <a:ext uri="{FF2B5EF4-FFF2-40B4-BE49-F238E27FC236}">
                <a16:creationId xmlns:a16="http://schemas.microsoft.com/office/drawing/2014/main" id="{268A8B75-CA4A-4C9A-AA1D-7737A48CF915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066800"/>
            <a:ext cx="6324600" cy="3597275"/>
            <a:chOff x="1440" y="672"/>
            <a:chExt cx="3984" cy="2266"/>
          </a:xfrm>
        </p:grpSpPr>
        <p:sp>
          <p:nvSpPr>
            <p:cNvPr id="124144" name="Rectangle 240">
              <a:extLst>
                <a:ext uri="{FF2B5EF4-FFF2-40B4-BE49-F238E27FC236}">
                  <a16:creationId xmlns:a16="http://schemas.microsoft.com/office/drawing/2014/main" id="{BC38EB0A-B99D-4029-BEBE-EC82995E9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844"/>
              <a:ext cx="155" cy="215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45" name="Rectangle 241">
              <a:extLst>
                <a:ext uri="{FF2B5EF4-FFF2-40B4-BE49-F238E27FC236}">
                  <a16:creationId xmlns:a16="http://schemas.microsoft.com/office/drawing/2014/main" id="{11BF4CA0-4DB6-447D-9C28-F1CF8850F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1113"/>
              <a:ext cx="155" cy="214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46" name="Rectangle 242">
              <a:extLst>
                <a:ext uri="{FF2B5EF4-FFF2-40B4-BE49-F238E27FC236}">
                  <a16:creationId xmlns:a16="http://schemas.microsoft.com/office/drawing/2014/main" id="{E1877D44-9A8C-4E41-AF6B-48A9614BA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1381"/>
              <a:ext cx="155" cy="215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47" name="Rectangle 243">
              <a:extLst>
                <a:ext uri="{FF2B5EF4-FFF2-40B4-BE49-F238E27FC236}">
                  <a16:creationId xmlns:a16="http://schemas.microsoft.com/office/drawing/2014/main" id="{5D4F7AA0-BA7C-456C-84AB-B96777DD6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1650"/>
              <a:ext cx="155" cy="214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48" name="Rectangle 244">
              <a:extLst>
                <a:ext uri="{FF2B5EF4-FFF2-40B4-BE49-F238E27FC236}">
                  <a16:creationId xmlns:a16="http://schemas.microsoft.com/office/drawing/2014/main" id="{22C79EBD-94F8-4CB5-8DC1-BC3B76EC9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1918"/>
              <a:ext cx="155" cy="215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49" name="Rectangle 245">
              <a:extLst>
                <a:ext uri="{FF2B5EF4-FFF2-40B4-BE49-F238E27FC236}">
                  <a16:creationId xmlns:a16="http://schemas.microsoft.com/office/drawing/2014/main" id="{78A151ED-59A7-4FED-8AD9-17F410753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2186"/>
              <a:ext cx="155" cy="215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50" name="Rectangle 246">
              <a:extLst>
                <a:ext uri="{FF2B5EF4-FFF2-40B4-BE49-F238E27FC236}">
                  <a16:creationId xmlns:a16="http://schemas.microsoft.com/office/drawing/2014/main" id="{9FD850DC-AE0C-4D85-B42E-BEACCF528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2455"/>
              <a:ext cx="155" cy="215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51" name="Rectangle 247">
              <a:extLst>
                <a:ext uri="{FF2B5EF4-FFF2-40B4-BE49-F238E27FC236}">
                  <a16:creationId xmlns:a16="http://schemas.microsoft.com/office/drawing/2014/main" id="{48C0371D-7878-4FAD-B562-E5F8575A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2723"/>
              <a:ext cx="155" cy="215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52" name="Line 248">
              <a:extLst>
                <a:ext uri="{FF2B5EF4-FFF2-40B4-BE49-F238E27FC236}">
                  <a16:creationId xmlns:a16="http://schemas.microsoft.com/office/drawing/2014/main" id="{9E59A0D8-6DC1-41CA-A42E-980F6D13B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952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3" name="Line 249">
              <a:extLst>
                <a:ext uri="{FF2B5EF4-FFF2-40B4-BE49-F238E27FC236}">
                  <a16:creationId xmlns:a16="http://schemas.microsoft.com/office/drawing/2014/main" id="{02F893C4-5392-46C9-BD02-E4BD45EC8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220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4" name="Line 250">
              <a:extLst>
                <a:ext uri="{FF2B5EF4-FFF2-40B4-BE49-F238E27FC236}">
                  <a16:creationId xmlns:a16="http://schemas.microsoft.com/office/drawing/2014/main" id="{D70F6283-9058-43C5-B23F-08F54A188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488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5" name="Line 251">
              <a:extLst>
                <a:ext uri="{FF2B5EF4-FFF2-40B4-BE49-F238E27FC236}">
                  <a16:creationId xmlns:a16="http://schemas.microsoft.com/office/drawing/2014/main" id="{4EC07C04-17D2-4398-92F6-C8B8ECAF9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57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6" name="Line 252">
              <a:extLst>
                <a:ext uri="{FF2B5EF4-FFF2-40B4-BE49-F238E27FC236}">
                  <a16:creationId xmlns:a16="http://schemas.microsoft.com/office/drawing/2014/main" id="{E8F84569-A109-4360-B1EB-D59FE124F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025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7" name="Line 253">
              <a:extLst>
                <a:ext uri="{FF2B5EF4-FFF2-40B4-BE49-F238E27FC236}">
                  <a16:creationId xmlns:a16="http://schemas.microsoft.com/office/drawing/2014/main" id="{82958DA9-BE1C-4BFD-8B49-B72EEDE5A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294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8" name="Line 254">
              <a:extLst>
                <a:ext uri="{FF2B5EF4-FFF2-40B4-BE49-F238E27FC236}">
                  <a16:creationId xmlns:a16="http://schemas.microsoft.com/office/drawing/2014/main" id="{0D666D16-2D75-40DA-A20E-A90E6A8D0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562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9" name="Line 255">
              <a:extLst>
                <a:ext uri="{FF2B5EF4-FFF2-40B4-BE49-F238E27FC236}">
                  <a16:creationId xmlns:a16="http://schemas.microsoft.com/office/drawing/2014/main" id="{1DFD015D-131C-4E77-82B9-64642BDD6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831"/>
              <a:ext cx="4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0" name="Text Box 256">
              <a:extLst>
                <a:ext uri="{FF2B5EF4-FFF2-40B4-BE49-F238E27FC236}">
                  <a16:creationId xmlns:a16="http://schemas.microsoft.com/office/drawing/2014/main" id="{6FF7EB75-A138-4E19-A170-31EC06683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7" y="672"/>
              <a:ext cx="62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>
                  <a:solidFill>
                    <a:srgbClr val="000000"/>
                  </a:solidFill>
                  <a:latin typeface="Tahoma" panose="020B0604030504040204" pitchFamily="34" charset="0"/>
                </a:rPr>
                <a:t>cw resolvers</a:t>
              </a:r>
            </a:p>
          </p:txBody>
        </p:sp>
        <p:grpSp>
          <p:nvGrpSpPr>
            <p:cNvPr id="124161" name="Group 257">
              <a:extLst>
                <a:ext uri="{FF2B5EF4-FFF2-40B4-BE49-F238E27FC236}">
                  <a16:creationId xmlns:a16="http://schemas.microsoft.com/office/drawing/2014/main" id="{5F86E623-960C-484A-B2A8-1D768E73B2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0" y="1757"/>
              <a:ext cx="104" cy="268"/>
              <a:chOff x="1728" y="2544"/>
              <a:chExt cx="96" cy="240"/>
            </a:xfrm>
          </p:grpSpPr>
          <p:sp>
            <p:nvSpPr>
              <p:cNvPr id="124162" name="Line 258">
                <a:extLst>
                  <a:ext uri="{FF2B5EF4-FFF2-40B4-BE49-F238E27FC236}">
                    <a16:creationId xmlns:a16="http://schemas.microsoft.com/office/drawing/2014/main" id="{B6AEE5E0-0BB6-4007-898E-6C0D631BE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63" name="Line 259">
                <a:extLst>
                  <a:ext uri="{FF2B5EF4-FFF2-40B4-BE49-F238E27FC236}">
                    <a16:creationId xmlns:a16="http://schemas.microsoft.com/office/drawing/2014/main" id="{1E754E4B-5F2E-4432-B92C-E505423112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64" name="Line 260">
                <a:extLst>
                  <a:ext uri="{FF2B5EF4-FFF2-40B4-BE49-F238E27FC236}">
                    <a16:creationId xmlns:a16="http://schemas.microsoft.com/office/drawing/2014/main" id="{0820C633-457A-493D-8EBF-11AA9F1416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65" name="Line 261">
                <a:extLst>
                  <a:ext uri="{FF2B5EF4-FFF2-40B4-BE49-F238E27FC236}">
                    <a16:creationId xmlns:a16="http://schemas.microsoft.com/office/drawing/2014/main" id="{220389BB-4915-458A-8C8C-E5E5DE763E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166" name="Group 262">
              <a:extLst>
                <a:ext uri="{FF2B5EF4-FFF2-40B4-BE49-F238E27FC236}">
                  <a16:creationId xmlns:a16="http://schemas.microsoft.com/office/drawing/2014/main" id="{B8ADC04F-E227-48FA-B068-7692BB42A7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0" y="2079"/>
              <a:ext cx="104" cy="268"/>
              <a:chOff x="1728" y="2544"/>
              <a:chExt cx="96" cy="240"/>
            </a:xfrm>
          </p:grpSpPr>
          <p:sp>
            <p:nvSpPr>
              <p:cNvPr id="124167" name="Line 263">
                <a:extLst>
                  <a:ext uri="{FF2B5EF4-FFF2-40B4-BE49-F238E27FC236}">
                    <a16:creationId xmlns:a16="http://schemas.microsoft.com/office/drawing/2014/main" id="{FD6D26D6-71AC-4D46-8C5E-0C07156F9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68" name="Line 264">
                <a:extLst>
                  <a:ext uri="{FF2B5EF4-FFF2-40B4-BE49-F238E27FC236}">
                    <a16:creationId xmlns:a16="http://schemas.microsoft.com/office/drawing/2014/main" id="{F82266FF-F1E4-4B8D-A724-79CCAF23D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69" name="Line 265">
                <a:extLst>
                  <a:ext uri="{FF2B5EF4-FFF2-40B4-BE49-F238E27FC236}">
                    <a16:creationId xmlns:a16="http://schemas.microsoft.com/office/drawing/2014/main" id="{ECDE7B68-E09A-4C89-B80F-7F5E05CB2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70" name="Line 266">
                <a:extLst>
                  <a:ext uri="{FF2B5EF4-FFF2-40B4-BE49-F238E27FC236}">
                    <a16:creationId xmlns:a16="http://schemas.microsoft.com/office/drawing/2014/main" id="{0A0A494F-F189-41D8-82C6-257158EF4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171" name="Line 267">
              <a:extLst>
                <a:ext uri="{FF2B5EF4-FFF2-40B4-BE49-F238E27FC236}">
                  <a16:creationId xmlns:a16="http://schemas.microsoft.com/office/drawing/2014/main" id="{2D0F6670-2E4A-4AF9-AA6E-0B8EF6A53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898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2" name="Line 268">
              <a:extLst>
                <a:ext uri="{FF2B5EF4-FFF2-40B4-BE49-F238E27FC236}">
                  <a16:creationId xmlns:a16="http://schemas.microsoft.com/office/drawing/2014/main" id="{17CF9E79-DE9F-441A-A970-48FE74C36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5" y="898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3" name="Line 269">
              <a:extLst>
                <a:ext uri="{FF2B5EF4-FFF2-40B4-BE49-F238E27FC236}">
                  <a16:creationId xmlns:a16="http://schemas.microsoft.com/office/drawing/2014/main" id="{484757A4-0CA1-4199-A45A-AD2F3913F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5" y="2240"/>
              <a:ext cx="1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4" name="Line 270">
              <a:extLst>
                <a:ext uri="{FF2B5EF4-FFF2-40B4-BE49-F238E27FC236}">
                  <a16:creationId xmlns:a16="http://schemas.microsoft.com/office/drawing/2014/main" id="{D3660831-2866-45D1-98E2-CD3ACAC22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166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5" name="Line 271">
              <a:extLst>
                <a:ext uri="{FF2B5EF4-FFF2-40B4-BE49-F238E27FC236}">
                  <a16:creationId xmlns:a16="http://schemas.microsoft.com/office/drawing/2014/main" id="{2DE214FE-71E5-48E1-BABE-CA852193E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435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6" name="Line 272">
              <a:extLst>
                <a:ext uri="{FF2B5EF4-FFF2-40B4-BE49-F238E27FC236}">
                  <a16:creationId xmlns:a16="http://schemas.microsoft.com/office/drawing/2014/main" id="{D36C8FBE-EA36-4C39-9384-EEF4D884FA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703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7" name="Line 273">
              <a:extLst>
                <a:ext uri="{FF2B5EF4-FFF2-40B4-BE49-F238E27FC236}">
                  <a16:creationId xmlns:a16="http://schemas.microsoft.com/office/drawing/2014/main" id="{4EEF74D8-5583-41A9-85AF-A4A19A77A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5" y="1864"/>
              <a:ext cx="1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8" name="Line 274">
              <a:extLst>
                <a:ext uri="{FF2B5EF4-FFF2-40B4-BE49-F238E27FC236}">
                  <a16:creationId xmlns:a16="http://schemas.microsoft.com/office/drawing/2014/main" id="{DF57EE7B-C583-4400-BA41-5F415470B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972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9" name="Line 275">
              <a:extLst>
                <a:ext uri="{FF2B5EF4-FFF2-40B4-BE49-F238E27FC236}">
                  <a16:creationId xmlns:a16="http://schemas.microsoft.com/office/drawing/2014/main" id="{53970F7B-5BD1-4B97-AD02-81B69089EA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5" y="1703"/>
              <a:ext cx="0" cy="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0" name="Line 276">
              <a:extLst>
                <a:ext uri="{FF2B5EF4-FFF2-40B4-BE49-F238E27FC236}">
                  <a16:creationId xmlns:a16="http://schemas.microsoft.com/office/drawing/2014/main" id="{3A32CC6D-A945-4999-9B0B-386877ABB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240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1" name="Line 277">
              <a:extLst>
                <a:ext uri="{FF2B5EF4-FFF2-40B4-BE49-F238E27FC236}">
                  <a16:creationId xmlns:a16="http://schemas.microsoft.com/office/drawing/2014/main" id="{D8882957-D3F8-4851-AE64-546878264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5" y="1972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2" name="Line 278">
              <a:extLst>
                <a:ext uri="{FF2B5EF4-FFF2-40B4-BE49-F238E27FC236}">
                  <a16:creationId xmlns:a16="http://schemas.microsoft.com/office/drawing/2014/main" id="{6C16D0BC-52E4-475D-ACFC-98C9D9257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509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3" name="Line 279">
              <a:extLst>
                <a:ext uri="{FF2B5EF4-FFF2-40B4-BE49-F238E27FC236}">
                  <a16:creationId xmlns:a16="http://schemas.microsoft.com/office/drawing/2014/main" id="{5F41A63F-4E52-4CC7-A971-F670136BC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5" y="2240"/>
              <a:ext cx="0" cy="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4" name="Line 280">
              <a:extLst>
                <a:ext uri="{FF2B5EF4-FFF2-40B4-BE49-F238E27FC236}">
                  <a16:creationId xmlns:a16="http://schemas.microsoft.com/office/drawing/2014/main" id="{32B59569-D71B-41A0-B2AD-4A08A8720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777"/>
              <a:ext cx="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5" name="Line 281">
              <a:extLst>
                <a:ext uri="{FF2B5EF4-FFF2-40B4-BE49-F238E27FC236}">
                  <a16:creationId xmlns:a16="http://schemas.microsoft.com/office/drawing/2014/main" id="{4AEFD5E9-E6A2-42D5-9DA4-46106BB99D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5" y="2509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6" name="Line 282">
              <a:extLst>
                <a:ext uri="{FF2B5EF4-FFF2-40B4-BE49-F238E27FC236}">
                  <a16:creationId xmlns:a16="http://schemas.microsoft.com/office/drawing/2014/main" id="{9110A90E-0A41-4787-8E0E-C6D69348F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898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7" name="Line 283">
              <a:extLst>
                <a:ext uri="{FF2B5EF4-FFF2-40B4-BE49-F238E27FC236}">
                  <a16:creationId xmlns:a16="http://schemas.microsoft.com/office/drawing/2014/main" id="{EF246D3B-7090-405F-A4EA-C478404DF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166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8" name="Line 284">
              <a:extLst>
                <a:ext uri="{FF2B5EF4-FFF2-40B4-BE49-F238E27FC236}">
                  <a16:creationId xmlns:a16="http://schemas.microsoft.com/office/drawing/2014/main" id="{93EE94A2-A773-41FF-BB85-045755F06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435"/>
              <a:ext cx="0" cy="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9" name="Line 285">
              <a:extLst>
                <a:ext uri="{FF2B5EF4-FFF2-40B4-BE49-F238E27FC236}">
                  <a16:creationId xmlns:a16="http://schemas.microsoft.com/office/drawing/2014/main" id="{AEFAE409-044E-4C83-8F94-4DC850A7C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703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0" name="Line 286">
              <a:extLst>
                <a:ext uri="{FF2B5EF4-FFF2-40B4-BE49-F238E27FC236}">
                  <a16:creationId xmlns:a16="http://schemas.microsoft.com/office/drawing/2014/main" id="{82B6DBFE-4A72-4247-B212-B4D054CC2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1972"/>
              <a:ext cx="0" cy="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1" name="Line 287">
              <a:extLst>
                <a:ext uri="{FF2B5EF4-FFF2-40B4-BE49-F238E27FC236}">
                  <a16:creationId xmlns:a16="http://schemas.microsoft.com/office/drawing/2014/main" id="{4F0C61CA-A9B2-4A19-8E43-757ED0E43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240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2" name="Line 288">
              <a:extLst>
                <a:ext uri="{FF2B5EF4-FFF2-40B4-BE49-F238E27FC236}">
                  <a16:creationId xmlns:a16="http://schemas.microsoft.com/office/drawing/2014/main" id="{7CF4F465-0D5D-499A-9B77-33D09E5C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509"/>
              <a:ext cx="0" cy="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3" name="Line 289">
              <a:extLst>
                <a:ext uri="{FF2B5EF4-FFF2-40B4-BE49-F238E27FC236}">
                  <a16:creationId xmlns:a16="http://schemas.microsoft.com/office/drawing/2014/main" id="{C0574A5E-5684-474A-A3C2-989C7920D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777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4" name="Rectangle 290">
              <a:extLst>
                <a:ext uri="{FF2B5EF4-FFF2-40B4-BE49-F238E27FC236}">
                  <a16:creationId xmlns:a16="http://schemas.microsoft.com/office/drawing/2014/main" id="{BFA50B34-180A-4DFE-916A-0C6A53E0C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844"/>
              <a:ext cx="259" cy="322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95" name="Text Box 291">
              <a:extLst>
                <a:ext uri="{FF2B5EF4-FFF2-40B4-BE49-F238E27FC236}">
                  <a16:creationId xmlns:a16="http://schemas.microsoft.com/office/drawing/2014/main" id="{A0DE9DCD-8237-474D-BE7E-2876DF7352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2" y="672"/>
              <a:ext cx="62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>
                  <a:solidFill>
                    <a:srgbClr val="000000"/>
                  </a:solidFill>
                  <a:latin typeface="Tahoma" panose="020B0604030504040204" pitchFamily="34" charset="0"/>
                </a:rPr>
                <a:t>RS decoder</a:t>
              </a:r>
            </a:p>
          </p:txBody>
        </p:sp>
        <p:sp>
          <p:nvSpPr>
            <p:cNvPr id="124196" name="Line 292">
              <a:extLst>
                <a:ext uri="{FF2B5EF4-FFF2-40B4-BE49-F238E27FC236}">
                  <a16:creationId xmlns:a16="http://schemas.microsoft.com/office/drawing/2014/main" id="{E73961A0-8EA1-48EF-A643-F7B1E24E7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952"/>
              <a:ext cx="113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7" name="Line 293">
              <a:extLst>
                <a:ext uri="{FF2B5EF4-FFF2-40B4-BE49-F238E27FC236}">
                  <a16:creationId xmlns:a16="http://schemas.microsoft.com/office/drawing/2014/main" id="{D8E70A7F-F678-404F-B246-8A7AC000C1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220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8" name="Line 294">
              <a:extLst>
                <a:ext uri="{FF2B5EF4-FFF2-40B4-BE49-F238E27FC236}">
                  <a16:creationId xmlns:a16="http://schemas.microsoft.com/office/drawing/2014/main" id="{64F47766-E131-4971-B001-A83F518B1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488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9" name="Line 295">
              <a:extLst>
                <a:ext uri="{FF2B5EF4-FFF2-40B4-BE49-F238E27FC236}">
                  <a16:creationId xmlns:a16="http://schemas.microsoft.com/office/drawing/2014/main" id="{38E5C014-3547-48CB-83A0-EC54CB360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757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0" name="Line 296">
              <a:extLst>
                <a:ext uri="{FF2B5EF4-FFF2-40B4-BE49-F238E27FC236}">
                  <a16:creationId xmlns:a16="http://schemas.microsoft.com/office/drawing/2014/main" id="{057C7897-F69B-42C8-BBA2-042126C73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025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1" name="Line 297">
              <a:extLst>
                <a:ext uri="{FF2B5EF4-FFF2-40B4-BE49-F238E27FC236}">
                  <a16:creationId xmlns:a16="http://schemas.microsoft.com/office/drawing/2014/main" id="{98AF0FF5-7145-4F74-A88F-9BC265C541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294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2" name="Line 298">
              <a:extLst>
                <a:ext uri="{FF2B5EF4-FFF2-40B4-BE49-F238E27FC236}">
                  <a16:creationId xmlns:a16="http://schemas.microsoft.com/office/drawing/2014/main" id="{C66768A9-7B2A-4FA0-9458-89647D5DF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562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3" name="Line 299">
              <a:extLst>
                <a:ext uri="{FF2B5EF4-FFF2-40B4-BE49-F238E27FC236}">
                  <a16:creationId xmlns:a16="http://schemas.microsoft.com/office/drawing/2014/main" id="{6FF80E86-2A5B-48B9-B6A9-7E152C2AD2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831"/>
              <a:ext cx="1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4" name="Rectangle 300">
              <a:extLst>
                <a:ext uri="{FF2B5EF4-FFF2-40B4-BE49-F238E27FC236}">
                  <a16:creationId xmlns:a16="http://schemas.microsoft.com/office/drawing/2014/main" id="{28CE36F9-9A74-466C-8F68-38A1E8092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844"/>
              <a:ext cx="518" cy="644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05" name="Text Box 301">
              <a:extLst>
                <a:ext uri="{FF2B5EF4-FFF2-40B4-BE49-F238E27FC236}">
                  <a16:creationId xmlns:a16="http://schemas.microsoft.com/office/drawing/2014/main" id="{F3E96FA8-15D0-4446-9F2E-9C8647054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683"/>
              <a:ext cx="82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>
                  <a:solidFill>
                    <a:srgbClr val="000000"/>
                  </a:solidFill>
                  <a:latin typeface="Tahoma" panose="020B0604030504040204" pitchFamily="34" charset="0"/>
                </a:rPr>
                <a:t>grp. values lookup</a:t>
              </a:r>
            </a:p>
          </p:txBody>
        </p:sp>
        <p:sp>
          <p:nvSpPr>
            <p:cNvPr id="124206" name="Rectangle 302">
              <a:extLst>
                <a:ext uri="{FF2B5EF4-FFF2-40B4-BE49-F238E27FC236}">
                  <a16:creationId xmlns:a16="http://schemas.microsoft.com/office/drawing/2014/main" id="{9299989F-F714-4968-8432-EB5423A1B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079"/>
              <a:ext cx="518" cy="644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07" name="Text Box 303">
              <a:extLst>
                <a:ext uri="{FF2B5EF4-FFF2-40B4-BE49-F238E27FC236}">
                  <a16:creationId xmlns:a16="http://schemas.microsoft.com/office/drawing/2014/main" id="{FEFD2710-95C5-4239-BB9C-5BEEE47250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7" y="1907"/>
              <a:ext cx="98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>
                  <a:solidFill>
                    <a:srgbClr val="000000"/>
                  </a:solidFill>
                  <a:latin typeface="Tahoma" panose="020B0604030504040204" pitchFamily="34" charset="0"/>
                </a:rPr>
                <a:t>cw selection lookup</a:t>
              </a:r>
            </a:p>
          </p:txBody>
        </p:sp>
        <p:sp>
          <p:nvSpPr>
            <p:cNvPr id="124208" name="Line 304">
              <a:extLst>
                <a:ext uri="{FF2B5EF4-FFF2-40B4-BE49-F238E27FC236}">
                  <a16:creationId xmlns:a16="http://schemas.microsoft.com/office/drawing/2014/main" id="{320613DC-899A-46E4-825E-684A7411C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3" y="1113"/>
              <a:ext cx="9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9" name="Line 305">
              <a:extLst>
                <a:ext uri="{FF2B5EF4-FFF2-40B4-BE49-F238E27FC236}">
                  <a16:creationId xmlns:a16="http://schemas.microsoft.com/office/drawing/2014/main" id="{6FAD3166-1CCA-48BB-A87D-7B2D1FE16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3" y="2240"/>
              <a:ext cx="3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0" name="Line 306">
              <a:extLst>
                <a:ext uri="{FF2B5EF4-FFF2-40B4-BE49-F238E27FC236}">
                  <a16:creationId xmlns:a16="http://schemas.microsoft.com/office/drawing/2014/main" id="{3539DF9D-22EF-40C7-809D-294F75079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5" y="1113"/>
              <a:ext cx="0" cy="1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1" name="Rectangle 307">
              <a:extLst>
                <a:ext uri="{FF2B5EF4-FFF2-40B4-BE49-F238E27FC236}">
                  <a16:creationId xmlns:a16="http://schemas.microsoft.com/office/drawing/2014/main" id="{000BBDAC-77DC-4AC1-8184-589A2923D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1703"/>
              <a:ext cx="259" cy="269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12" name="Rectangle 308">
              <a:extLst>
                <a:ext uri="{FF2B5EF4-FFF2-40B4-BE49-F238E27FC236}">
                  <a16:creationId xmlns:a16="http://schemas.microsoft.com/office/drawing/2014/main" id="{F22AD379-D6AD-4B55-A671-52F533C7B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2079"/>
              <a:ext cx="259" cy="268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13" name="Line 309">
              <a:extLst>
                <a:ext uri="{FF2B5EF4-FFF2-40B4-BE49-F238E27FC236}">
                  <a16:creationId xmlns:a16="http://schemas.microsoft.com/office/drawing/2014/main" id="{B009C917-9D1F-4F6B-A352-E57126BE7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2220"/>
              <a:ext cx="3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4" name="Line 310">
              <a:extLst>
                <a:ext uri="{FF2B5EF4-FFF2-40B4-BE49-F238E27FC236}">
                  <a16:creationId xmlns:a16="http://schemas.microsoft.com/office/drawing/2014/main" id="{337D6BF5-D149-4610-A640-324E89CB6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1898"/>
              <a:ext cx="3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5" name="Line 311">
              <a:extLst>
                <a:ext uri="{FF2B5EF4-FFF2-40B4-BE49-F238E27FC236}">
                  <a16:creationId xmlns:a16="http://schemas.microsoft.com/office/drawing/2014/main" id="{9FD548FE-D182-4F12-84F5-31D27BA19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952"/>
              <a:ext cx="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6" name="Line 312">
              <a:extLst>
                <a:ext uri="{FF2B5EF4-FFF2-40B4-BE49-F238E27FC236}">
                  <a16:creationId xmlns:a16="http://schemas.microsoft.com/office/drawing/2014/main" id="{57711E2B-DC8C-4756-84FF-0AEA1AEED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" y="952"/>
              <a:ext cx="0" cy="10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7" name="Line 313">
              <a:extLst>
                <a:ext uri="{FF2B5EF4-FFF2-40B4-BE49-F238E27FC236}">
                  <a16:creationId xmlns:a16="http://schemas.microsoft.com/office/drawing/2014/main" id="{BBEBD232-F3C6-432A-808C-35C749B6A5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9" y="1650"/>
              <a:ext cx="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8" name="Line 314">
              <a:extLst>
                <a:ext uri="{FF2B5EF4-FFF2-40B4-BE49-F238E27FC236}">
                  <a16:creationId xmlns:a16="http://schemas.microsoft.com/office/drawing/2014/main" id="{39BA162F-786B-4686-8924-C4FF8AC71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1650"/>
              <a:ext cx="0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9" name="Line 315">
              <a:extLst>
                <a:ext uri="{FF2B5EF4-FFF2-40B4-BE49-F238E27FC236}">
                  <a16:creationId xmlns:a16="http://schemas.microsoft.com/office/drawing/2014/main" id="{4EB9DC08-5C4F-4ED5-AD80-1499541A0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1811"/>
              <a:ext cx="1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0" name="Line 316">
              <a:extLst>
                <a:ext uri="{FF2B5EF4-FFF2-40B4-BE49-F238E27FC236}">
                  <a16:creationId xmlns:a16="http://schemas.microsoft.com/office/drawing/2014/main" id="{79FF0381-E3B2-4C31-96C4-5EBD2584D2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9" y="2025"/>
              <a:ext cx="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1" name="Line 317">
              <a:extLst>
                <a:ext uri="{FF2B5EF4-FFF2-40B4-BE49-F238E27FC236}">
                  <a16:creationId xmlns:a16="http://schemas.microsoft.com/office/drawing/2014/main" id="{88E12692-8F49-41D3-A1A4-36437AC43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2025"/>
              <a:ext cx="0" cy="1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2" name="Line 318">
              <a:extLst>
                <a:ext uri="{FF2B5EF4-FFF2-40B4-BE49-F238E27FC236}">
                  <a16:creationId xmlns:a16="http://schemas.microsoft.com/office/drawing/2014/main" id="{9A419319-E19B-402F-9CC5-30B8278AE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2133"/>
              <a:ext cx="1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3" name="Line 319">
              <a:extLst>
                <a:ext uri="{FF2B5EF4-FFF2-40B4-BE49-F238E27FC236}">
                  <a16:creationId xmlns:a16="http://schemas.microsoft.com/office/drawing/2014/main" id="{8FD3F41D-20FA-4302-9013-59CF586108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005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4" name="Line 320">
              <a:extLst>
                <a:ext uri="{FF2B5EF4-FFF2-40B4-BE49-F238E27FC236}">
                  <a16:creationId xmlns:a16="http://schemas.microsoft.com/office/drawing/2014/main" id="{F4D34487-C3AD-40C1-823D-CE283E0B60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274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5" name="Line 321">
              <a:extLst>
                <a:ext uri="{FF2B5EF4-FFF2-40B4-BE49-F238E27FC236}">
                  <a16:creationId xmlns:a16="http://schemas.microsoft.com/office/drawing/2014/main" id="{4A7CA0F5-3AF7-44F9-B6DB-EEBAB079A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542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6" name="Line 322">
              <a:extLst>
                <a:ext uri="{FF2B5EF4-FFF2-40B4-BE49-F238E27FC236}">
                  <a16:creationId xmlns:a16="http://schemas.microsoft.com/office/drawing/2014/main" id="{EE286736-38E7-489F-BEEE-E9B988B2C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1811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7" name="Line 323">
              <a:extLst>
                <a:ext uri="{FF2B5EF4-FFF2-40B4-BE49-F238E27FC236}">
                  <a16:creationId xmlns:a16="http://schemas.microsoft.com/office/drawing/2014/main" id="{03B22F44-AC86-408D-95BE-93FB57FAE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079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8" name="Line 324">
              <a:extLst>
                <a:ext uri="{FF2B5EF4-FFF2-40B4-BE49-F238E27FC236}">
                  <a16:creationId xmlns:a16="http://schemas.microsoft.com/office/drawing/2014/main" id="{1C2D0880-DC78-42CB-B851-C01391AB4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347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9" name="Line 325">
              <a:extLst>
                <a:ext uri="{FF2B5EF4-FFF2-40B4-BE49-F238E27FC236}">
                  <a16:creationId xmlns:a16="http://schemas.microsoft.com/office/drawing/2014/main" id="{770BD2C2-DD13-439D-AF66-AB42668D3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616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0" name="Line 326">
              <a:extLst>
                <a:ext uri="{FF2B5EF4-FFF2-40B4-BE49-F238E27FC236}">
                  <a16:creationId xmlns:a16="http://schemas.microsoft.com/office/drawing/2014/main" id="{2752A225-BD7C-4800-894D-BD7395746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9" y="2884"/>
              <a:ext cx="259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1" name="Line 327">
              <a:extLst>
                <a:ext uri="{FF2B5EF4-FFF2-40B4-BE49-F238E27FC236}">
                  <a16:creationId xmlns:a16="http://schemas.microsoft.com/office/drawing/2014/main" id="{ED2E9CCA-8297-4EA8-94C2-C6243C6E0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8" y="1005"/>
              <a:ext cx="0" cy="1879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2" name="Line 328">
              <a:extLst>
                <a:ext uri="{FF2B5EF4-FFF2-40B4-BE49-F238E27FC236}">
                  <a16:creationId xmlns:a16="http://schemas.microsoft.com/office/drawing/2014/main" id="{0E4CB64F-F0FD-4B8A-B675-27DF8FD4D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8" y="2562"/>
              <a:ext cx="1242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3" name="Text Box 329">
              <a:extLst>
                <a:ext uri="{FF2B5EF4-FFF2-40B4-BE49-F238E27FC236}">
                  <a16:creationId xmlns:a16="http://schemas.microsoft.com/office/drawing/2014/main" id="{669CCAD9-0E6B-4E1B-B4CB-F38536DE1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9" y="2336"/>
              <a:ext cx="621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>
                  <a:solidFill>
                    <a:srgbClr val="000000"/>
                  </a:solidFill>
                  <a:latin typeface="Tahoma" panose="020B0604030504040204" pitchFamily="34" charset="0"/>
                </a:rPr>
                <a:t>cw fixers</a:t>
              </a:r>
            </a:p>
          </p:txBody>
        </p:sp>
        <p:grpSp>
          <p:nvGrpSpPr>
            <p:cNvPr id="124234" name="Group 330">
              <a:extLst>
                <a:ext uri="{FF2B5EF4-FFF2-40B4-BE49-F238E27FC236}">
                  <a16:creationId xmlns:a16="http://schemas.microsoft.com/office/drawing/2014/main" id="{74616F11-54BD-4D05-AC40-F58E01D9DF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3" y="2240"/>
              <a:ext cx="104" cy="269"/>
              <a:chOff x="1728" y="2544"/>
              <a:chExt cx="96" cy="240"/>
            </a:xfrm>
          </p:grpSpPr>
          <p:sp>
            <p:nvSpPr>
              <p:cNvPr id="124235" name="Line 331">
                <a:extLst>
                  <a:ext uri="{FF2B5EF4-FFF2-40B4-BE49-F238E27FC236}">
                    <a16:creationId xmlns:a16="http://schemas.microsoft.com/office/drawing/2014/main" id="{009635CB-A903-401F-A691-886549FAE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36" name="Line 332">
                <a:extLst>
                  <a:ext uri="{FF2B5EF4-FFF2-40B4-BE49-F238E27FC236}">
                    <a16:creationId xmlns:a16="http://schemas.microsoft.com/office/drawing/2014/main" id="{4D84C739-A278-469D-9342-F9306B77A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37" name="Line 333">
                <a:extLst>
                  <a:ext uri="{FF2B5EF4-FFF2-40B4-BE49-F238E27FC236}">
                    <a16:creationId xmlns:a16="http://schemas.microsoft.com/office/drawing/2014/main" id="{71E40FF6-AC65-489A-A59E-8EFA0DB78E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38" name="Line 334">
                <a:extLst>
                  <a:ext uri="{FF2B5EF4-FFF2-40B4-BE49-F238E27FC236}">
                    <a16:creationId xmlns:a16="http://schemas.microsoft.com/office/drawing/2014/main" id="{D701EBAC-698A-4050-9130-6A94D9EC6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239" name="Line 335">
              <a:extLst>
                <a:ext uri="{FF2B5EF4-FFF2-40B4-BE49-F238E27FC236}">
                  <a16:creationId xmlns:a16="http://schemas.microsoft.com/office/drawing/2014/main" id="{A77DD416-E42F-447E-837F-C6CDF9BEE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7" y="2381"/>
              <a:ext cx="2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0" name="Line 336">
              <a:extLst>
                <a:ext uri="{FF2B5EF4-FFF2-40B4-BE49-F238E27FC236}">
                  <a16:creationId xmlns:a16="http://schemas.microsoft.com/office/drawing/2014/main" id="{E3635CC6-7566-469A-9D5C-B8D501DC5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3" y="1811"/>
              <a:ext cx="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1" name="Line 337">
              <a:extLst>
                <a:ext uri="{FF2B5EF4-FFF2-40B4-BE49-F238E27FC236}">
                  <a16:creationId xmlns:a16="http://schemas.microsoft.com/office/drawing/2014/main" id="{82F2F579-446D-42C5-974D-14B5C642B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0" y="1811"/>
              <a:ext cx="0" cy="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2" name="Line 338">
              <a:extLst>
                <a:ext uri="{FF2B5EF4-FFF2-40B4-BE49-F238E27FC236}">
                  <a16:creationId xmlns:a16="http://schemas.microsoft.com/office/drawing/2014/main" id="{ABDF895D-24FF-4CB1-A00E-DA3195C02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0" y="2294"/>
              <a:ext cx="1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3" name="Line 339">
              <a:extLst>
                <a:ext uri="{FF2B5EF4-FFF2-40B4-BE49-F238E27FC236}">
                  <a16:creationId xmlns:a16="http://schemas.microsoft.com/office/drawing/2014/main" id="{77DB2481-9343-4F7B-A273-815351275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3" y="2186"/>
              <a:ext cx="1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4" name="Line 340">
              <a:extLst>
                <a:ext uri="{FF2B5EF4-FFF2-40B4-BE49-F238E27FC236}">
                  <a16:creationId xmlns:a16="http://schemas.microsoft.com/office/drawing/2014/main" id="{7BFE19EB-CD2C-42AF-AC2C-56396362F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2186"/>
              <a:ext cx="0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5" name="Line 341">
              <a:extLst>
                <a:ext uri="{FF2B5EF4-FFF2-40B4-BE49-F238E27FC236}">
                  <a16:creationId xmlns:a16="http://schemas.microsoft.com/office/drawing/2014/main" id="{1A991D5D-773D-4212-8E49-81FE4694D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2347"/>
              <a:ext cx="1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6" name="Line 342">
              <a:extLst>
                <a:ext uri="{FF2B5EF4-FFF2-40B4-BE49-F238E27FC236}">
                  <a16:creationId xmlns:a16="http://schemas.microsoft.com/office/drawing/2014/main" id="{E458176B-1AA2-4285-A61F-F58391773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0" y="2401"/>
              <a:ext cx="0" cy="161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7" name="Line 343">
              <a:extLst>
                <a:ext uri="{FF2B5EF4-FFF2-40B4-BE49-F238E27FC236}">
                  <a16:creationId xmlns:a16="http://schemas.microsoft.com/office/drawing/2014/main" id="{73CE423C-6202-45A4-94C4-C1B7CAF05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0" y="2401"/>
              <a:ext cx="103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8" name="Line 344">
              <a:extLst>
                <a:ext uri="{FF2B5EF4-FFF2-40B4-BE49-F238E27FC236}">
                  <a16:creationId xmlns:a16="http://schemas.microsoft.com/office/drawing/2014/main" id="{6D8DCF65-1D67-4FD9-9E4F-1A3E3E435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3" y="952"/>
              <a:ext cx="0" cy="187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9" name="Line 345">
              <a:extLst>
                <a:ext uri="{FF2B5EF4-FFF2-40B4-BE49-F238E27FC236}">
                  <a16:creationId xmlns:a16="http://schemas.microsoft.com/office/drawing/2014/main" id="{94326437-C6F5-4BE4-B78B-D216F94BD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" y="948"/>
              <a:ext cx="3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F431D0DA-AAE4-42CD-915A-2C534466C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Implementation</a:t>
            </a:r>
          </a:p>
        </p:txBody>
      </p:sp>
      <p:grpSp>
        <p:nvGrpSpPr>
          <p:cNvPr id="123915" name="Group 11">
            <a:extLst>
              <a:ext uri="{FF2B5EF4-FFF2-40B4-BE49-F238E27FC236}">
                <a16:creationId xmlns:a16="http://schemas.microsoft.com/office/drawing/2014/main" id="{3E29B7F7-5A70-4CE3-AC5B-085E20E7C7C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724400"/>
            <a:ext cx="2362200" cy="1431925"/>
            <a:chOff x="1200" y="2976"/>
            <a:chExt cx="1488" cy="902"/>
          </a:xfrm>
        </p:grpSpPr>
        <p:sp>
          <p:nvSpPr>
            <p:cNvPr id="123909" name="Text Box 5">
              <a:extLst>
                <a:ext uri="{FF2B5EF4-FFF2-40B4-BE49-F238E27FC236}">
                  <a16:creationId xmlns:a16="http://schemas.microsoft.com/office/drawing/2014/main" id="{6DA9D98B-910C-4E80-BCE4-718A9246D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284"/>
              <a:ext cx="1488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cw resolvers:  determine s/c data from nCm code word (make simpler with good partitioning)</a:t>
              </a:r>
            </a:p>
          </p:txBody>
        </p:sp>
        <p:sp>
          <p:nvSpPr>
            <p:cNvPr id="123910" name="Line 6">
              <a:extLst>
                <a:ext uri="{FF2B5EF4-FFF2-40B4-BE49-F238E27FC236}">
                  <a16:creationId xmlns:a16="http://schemas.microsoft.com/office/drawing/2014/main" id="{8B7AD9D5-8B5D-4130-B403-C50FD2241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911" name="Text Box 7">
            <a:extLst>
              <a:ext uri="{FF2B5EF4-FFF2-40B4-BE49-F238E27FC236}">
                <a16:creationId xmlns:a16="http://schemas.microsoft.com/office/drawing/2014/main" id="{779583CC-0D79-4407-B308-7808FBB6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 (8,6) symbol decoder</a:t>
            </a:r>
          </a:p>
        </p:txBody>
      </p:sp>
      <p:grpSp>
        <p:nvGrpSpPr>
          <p:cNvPr id="123916" name="Group 12">
            <a:extLst>
              <a:ext uri="{FF2B5EF4-FFF2-40B4-BE49-F238E27FC236}">
                <a16:creationId xmlns:a16="http://schemas.microsoft.com/office/drawing/2014/main" id="{92A79B1A-A6D0-42CC-A840-2A6C42FBA9A8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438400"/>
            <a:ext cx="1828800" cy="3489325"/>
            <a:chOff x="3648" y="1536"/>
            <a:chExt cx="1152" cy="2198"/>
          </a:xfrm>
        </p:grpSpPr>
        <p:sp>
          <p:nvSpPr>
            <p:cNvPr id="123912" name="Text Box 8">
              <a:extLst>
                <a:ext uri="{FF2B5EF4-FFF2-40B4-BE49-F238E27FC236}">
                  <a16:creationId xmlns:a16="http://schemas.microsoft.com/office/drawing/2014/main" id="{50591DB7-87C5-43F9-AB9C-8756FE7C9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408"/>
              <a:ext cx="11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base translation lookup tables</a:t>
              </a:r>
            </a:p>
          </p:txBody>
        </p:sp>
        <p:sp>
          <p:nvSpPr>
            <p:cNvPr id="123913" name="Line 9">
              <a:extLst>
                <a:ext uri="{FF2B5EF4-FFF2-40B4-BE49-F238E27FC236}">
                  <a16:creationId xmlns:a16="http://schemas.microsoft.com/office/drawing/2014/main" id="{2B156CCE-AD8F-4477-988F-FCD2A80BCD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80" y="2736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4" name="Line 10">
              <a:extLst>
                <a:ext uri="{FF2B5EF4-FFF2-40B4-BE49-F238E27FC236}">
                  <a16:creationId xmlns:a16="http://schemas.microsoft.com/office/drawing/2014/main" id="{F05CFAD4-BAF3-4F1F-A5EA-2486E29128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536"/>
              <a:ext cx="24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23" name="Group 19">
            <a:extLst>
              <a:ext uri="{FF2B5EF4-FFF2-40B4-BE49-F238E27FC236}">
                <a16:creationId xmlns:a16="http://schemas.microsoft.com/office/drawing/2014/main" id="{597165F2-6DCB-47E7-AE2A-801D4D6CD004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14313"/>
            <a:ext cx="1600200" cy="1004887"/>
            <a:chOff x="3456" y="288"/>
            <a:chExt cx="1008" cy="633"/>
          </a:xfrm>
        </p:grpSpPr>
        <p:sp>
          <p:nvSpPr>
            <p:cNvPr id="123921" name="Text Box 17">
              <a:extLst>
                <a:ext uri="{FF2B5EF4-FFF2-40B4-BE49-F238E27FC236}">
                  <a16:creationId xmlns:a16="http://schemas.microsoft.com/office/drawing/2014/main" id="{532E599F-46AF-44F2-A069-ACA6C0A1E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8"/>
              <a:ext cx="768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non-binary MDS decoder (need good block MDS codes)</a:t>
              </a:r>
            </a:p>
          </p:txBody>
        </p:sp>
        <p:sp>
          <p:nvSpPr>
            <p:cNvPr id="123922" name="Line 18">
              <a:extLst>
                <a:ext uri="{FF2B5EF4-FFF2-40B4-BE49-F238E27FC236}">
                  <a16:creationId xmlns:a16="http://schemas.microsoft.com/office/drawing/2014/main" id="{0A033F46-00F8-4F63-9656-0D7652344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5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26" name="Group 22">
            <a:extLst>
              <a:ext uri="{FF2B5EF4-FFF2-40B4-BE49-F238E27FC236}">
                <a16:creationId xmlns:a16="http://schemas.microsoft.com/office/drawing/2014/main" id="{B2C32C18-D8FA-4C52-95C5-9B1DB86F7D2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962400"/>
            <a:ext cx="1143000" cy="1873250"/>
            <a:chOff x="2736" y="2496"/>
            <a:chExt cx="720" cy="1180"/>
          </a:xfrm>
        </p:grpSpPr>
        <p:sp>
          <p:nvSpPr>
            <p:cNvPr id="123924" name="Text Box 20">
              <a:extLst>
                <a:ext uri="{FF2B5EF4-FFF2-40B4-BE49-F238E27FC236}">
                  <a16:creationId xmlns:a16="http://schemas.microsoft.com/office/drawing/2014/main" id="{4A661ED6-6CBD-4277-BC39-4E25F66F9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28"/>
              <a:ext cx="72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fixes code word based on recv’d code word and group value</a:t>
              </a:r>
            </a:p>
          </p:txBody>
        </p:sp>
        <p:sp>
          <p:nvSpPr>
            <p:cNvPr id="123925" name="Line 21">
              <a:extLst>
                <a:ext uri="{FF2B5EF4-FFF2-40B4-BE49-F238E27FC236}">
                  <a16:creationId xmlns:a16="http://schemas.microsoft.com/office/drawing/2014/main" id="{0D4FDE42-EF15-425D-81AD-8BB0DF4DF2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927" name="Text Box 23">
            <a:extLst>
              <a:ext uri="{FF2B5EF4-FFF2-40B4-BE49-F238E27FC236}">
                <a16:creationId xmlns:a16="http://schemas.microsoft.com/office/drawing/2014/main" id="{757F5C03-8286-4CD9-ABBB-685A5869C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MBDS receiver input</a:t>
            </a:r>
          </a:p>
        </p:txBody>
      </p:sp>
      <p:sp>
        <p:nvSpPr>
          <p:cNvPr id="123928" name="Text Box 24">
            <a:extLst>
              <a:ext uri="{FF2B5EF4-FFF2-40B4-BE49-F238E27FC236}">
                <a16:creationId xmlns:a16="http://schemas.microsoft.com/office/drawing/2014/main" id="{3E04C7F0-AE0D-49D1-A01B-7261DF7D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8288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binary output</a:t>
            </a:r>
          </a:p>
        </p:txBody>
      </p:sp>
      <p:sp>
        <p:nvSpPr>
          <p:cNvPr id="123929" name="Text Box 25">
            <a:extLst>
              <a:ext uri="{FF2B5EF4-FFF2-40B4-BE49-F238E27FC236}">
                <a16:creationId xmlns:a16="http://schemas.microsoft.com/office/drawing/2014/main" id="{AC1386ED-5DDC-40D3-B477-371B130B0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447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/>
              <a:t>color legend:</a:t>
            </a:r>
          </a:p>
          <a:p>
            <a:pPr>
              <a:spcBef>
                <a:spcPct val="50000"/>
              </a:spcBef>
            </a:pPr>
            <a:r>
              <a:rPr lang="en-US" altLang="en-US" sz="1200" b="1"/>
              <a:t>nCm code words</a:t>
            </a:r>
          </a:p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rgbClr val="FF0000"/>
                </a:solidFill>
              </a:rPr>
              <a:t>s-values</a:t>
            </a:r>
          </a:p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rgbClr val="66FF33"/>
                </a:solidFill>
              </a:rPr>
              <a:t>c-values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7" grpId="0"/>
      <p:bldP spid="12392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8A8866DA-8E31-47C3-8383-3134041A4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Talk Outline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C7F2C4A6-4A8B-40CE-B7F4-B3CD097B0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Motivation</a:t>
            </a:r>
          </a:p>
          <a:p>
            <a:pPr lvl="1"/>
            <a:r>
              <a:rPr lang="en-US" altLang="en-US" sz="1800"/>
              <a:t>High-speed signaling technology</a:t>
            </a:r>
          </a:p>
          <a:p>
            <a:pPr lvl="1"/>
            <a:r>
              <a:rPr lang="en-US" altLang="en-US" sz="1800"/>
              <a:t>Multi-Bit Differential Signaling (MBDS)</a:t>
            </a:r>
          </a:p>
          <a:p>
            <a:pPr lvl="1"/>
            <a:r>
              <a:rPr lang="en-US" altLang="en-US" sz="1800"/>
              <a:t>Characteristics of the nCm channel code</a:t>
            </a:r>
          </a:p>
          <a:p>
            <a:r>
              <a:rPr lang="en-US" altLang="en-US" sz="2200"/>
              <a:t>Approach</a:t>
            </a:r>
          </a:p>
          <a:p>
            <a:pPr lvl="1"/>
            <a:r>
              <a:rPr lang="en-US" altLang="en-US" sz="1800"/>
              <a:t>Hierarchical Encoding for Error Control</a:t>
            </a:r>
          </a:p>
          <a:p>
            <a:pPr lvl="1"/>
            <a:r>
              <a:rPr lang="en-US" altLang="en-US" sz="1800"/>
              <a:t>Computing code rate of LHECC codes</a:t>
            </a:r>
          </a:p>
          <a:p>
            <a:pPr lvl="1"/>
            <a:r>
              <a:rPr lang="en-US" altLang="en-US" sz="1800"/>
              <a:t>Encoding/decoding examples</a:t>
            </a:r>
          </a:p>
          <a:p>
            <a:pPr lvl="1"/>
            <a:r>
              <a:rPr lang="en-US" altLang="en-US" sz="1800"/>
              <a:t>Analysis of LHECC codes</a:t>
            </a:r>
          </a:p>
          <a:p>
            <a:pPr lvl="1"/>
            <a:r>
              <a:rPr lang="en-US" altLang="en-US" sz="1800"/>
              <a:t>Sample decoder architecture</a:t>
            </a:r>
          </a:p>
          <a:p>
            <a:r>
              <a:rPr lang="en-US" altLang="en-US" sz="2200">
                <a:solidFill>
                  <a:srgbClr val="FF0000"/>
                </a:solidFill>
              </a:rPr>
              <a:t>Experimental results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Simulation setup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Simulation results</a:t>
            </a:r>
          </a:p>
          <a:p>
            <a:r>
              <a:rPr lang="en-US" altLang="en-US" sz="2200"/>
              <a:t>Future Work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C4A0A88E-14B1-4E85-AE23-4FC5E1219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Simulation Setup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9E7A8887-5922-4EA3-A264-4EBEE387D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Provide realistic simulation setup</a:t>
            </a:r>
          </a:p>
          <a:p>
            <a:r>
              <a:rPr lang="en-US" altLang="en-US"/>
              <a:t>Simulate sources of errors</a:t>
            </a:r>
          </a:p>
          <a:p>
            <a:pPr lvl="1"/>
            <a:r>
              <a:rPr lang="en-US" altLang="en-US"/>
              <a:t>Transmission line low-pass filtering</a:t>
            </a:r>
          </a:p>
          <a:p>
            <a:pPr lvl="1"/>
            <a:r>
              <a:rPr lang="en-US" altLang="en-US"/>
              <a:t>Common-mode noise</a:t>
            </a:r>
          </a:p>
          <a:p>
            <a:pPr lvl="1"/>
            <a:r>
              <a:rPr lang="en-US" altLang="en-US"/>
              <a:t>Jitter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8F71E42C-A979-4EF9-9C71-CE09BAF8E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Talk Outline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23487F73-1CE7-4EC4-A2A0-B5C11C124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>
                <a:solidFill>
                  <a:srgbClr val="FF0000"/>
                </a:solidFill>
              </a:rPr>
              <a:t>Motivation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High-speed signaling technology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Multi-Bit Differential Signaling (MBDS)</a:t>
            </a:r>
          </a:p>
          <a:p>
            <a:pPr lvl="1"/>
            <a:r>
              <a:rPr lang="en-US" altLang="en-US" sz="1800">
                <a:solidFill>
                  <a:srgbClr val="FF0000"/>
                </a:solidFill>
              </a:rPr>
              <a:t>Characteristics of the nCm channel code</a:t>
            </a:r>
          </a:p>
          <a:p>
            <a:r>
              <a:rPr lang="en-US" altLang="en-US" sz="2200"/>
              <a:t>Approach</a:t>
            </a:r>
          </a:p>
          <a:p>
            <a:pPr lvl="1"/>
            <a:r>
              <a:rPr lang="en-US" altLang="en-US" sz="1800"/>
              <a:t>Hierarchical Encoding for Error Control</a:t>
            </a:r>
          </a:p>
          <a:p>
            <a:pPr lvl="1"/>
            <a:r>
              <a:rPr lang="en-US" altLang="en-US" sz="1800"/>
              <a:t>Computing code rate of LHECC codes</a:t>
            </a:r>
          </a:p>
          <a:p>
            <a:pPr lvl="1"/>
            <a:r>
              <a:rPr lang="en-US" altLang="en-US" sz="1800"/>
              <a:t>Encoding/decoding examples</a:t>
            </a:r>
          </a:p>
          <a:p>
            <a:pPr lvl="1"/>
            <a:r>
              <a:rPr lang="en-US" altLang="en-US" sz="1800"/>
              <a:t>Analysis of LHECC codes</a:t>
            </a:r>
          </a:p>
          <a:p>
            <a:pPr lvl="1"/>
            <a:r>
              <a:rPr lang="en-US" altLang="en-US" sz="1800"/>
              <a:t>Sample decoder architecture</a:t>
            </a:r>
          </a:p>
          <a:p>
            <a:r>
              <a:rPr lang="en-US" altLang="en-US" sz="2200"/>
              <a:t>Experimental results</a:t>
            </a:r>
          </a:p>
          <a:p>
            <a:pPr lvl="1"/>
            <a:r>
              <a:rPr lang="en-US" altLang="en-US" sz="1800"/>
              <a:t>Simulation setup</a:t>
            </a:r>
          </a:p>
          <a:p>
            <a:pPr lvl="1"/>
            <a:r>
              <a:rPr lang="en-US" altLang="en-US" sz="1800"/>
              <a:t>Simulation results</a:t>
            </a:r>
          </a:p>
          <a:p>
            <a:r>
              <a:rPr lang="en-US" altLang="en-US" sz="2200"/>
              <a:t>Future Work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70CAFDDD-E2E0-46DF-A652-0E174C6CF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Simulation Setup</a:t>
            </a:r>
          </a:p>
        </p:txBody>
      </p:sp>
      <p:pic>
        <p:nvPicPr>
          <p:cNvPr id="97284" name="Picture 4">
            <a:extLst>
              <a:ext uri="{FF2B5EF4-FFF2-40B4-BE49-F238E27FC236}">
                <a16:creationId xmlns:a16="http://schemas.microsoft.com/office/drawing/2014/main" id="{376F4F06-3628-4845-9000-2D067AB454D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914400"/>
            <a:ext cx="6408738" cy="168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7309" name="Group 29">
            <a:extLst>
              <a:ext uri="{FF2B5EF4-FFF2-40B4-BE49-F238E27FC236}">
                <a16:creationId xmlns:a16="http://schemas.microsoft.com/office/drawing/2014/main" id="{C1F4CEE9-9A1B-474A-B481-60D12CDF128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00200"/>
            <a:ext cx="2079625" cy="5029200"/>
            <a:chOff x="240" y="1008"/>
            <a:chExt cx="1310" cy="3168"/>
          </a:xfrm>
        </p:grpSpPr>
        <p:pic>
          <p:nvPicPr>
            <p:cNvPr id="97291" name="Picture 11">
              <a:extLst>
                <a:ext uri="{FF2B5EF4-FFF2-40B4-BE49-F238E27FC236}">
                  <a16:creationId xmlns:a16="http://schemas.microsoft.com/office/drawing/2014/main" id="{AA812D93-7596-44A7-9E43-638D8F424C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632"/>
              <a:ext cx="1310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7303" name="Group 23">
              <a:extLst>
                <a:ext uri="{FF2B5EF4-FFF2-40B4-BE49-F238E27FC236}">
                  <a16:creationId xmlns:a16="http://schemas.microsoft.com/office/drawing/2014/main" id="{47BB9636-031E-4396-89BC-DD02915EC1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008"/>
              <a:ext cx="1296" cy="624"/>
              <a:chOff x="240" y="1008"/>
              <a:chExt cx="1296" cy="624"/>
            </a:xfrm>
          </p:grpSpPr>
          <p:sp>
            <p:nvSpPr>
              <p:cNvPr id="97298" name="Line 18">
                <a:extLst>
                  <a:ext uri="{FF2B5EF4-FFF2-40B4-BE49-F238E27FC236}">
                    <a16:creationId xmlns:a16="http://schemas.microsoft.com/office/drawing/2014/main" id="{8747897C-C474-4519-8F62-0E83650BFB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" y="1008"/>
                <a:ext cx="81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9" name="Line 19">
                <a:extLst>
                  <a:ext uri="{FF2B5EF4-FFF2-40B4-BE49-F238E27FC236}">
                    <a16:creationId xmlns:a16="http://schemas.microsoft.com/office/drawing/2014/main" id="{6BDFB8E8-178E-4A2E-8DCF-E573A8D7AF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4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7310" name="Group 30">
            <a:extLst>
              <a:ext uri="{FF2B5EF4-FFF2-40B4-BE49-F238E27FC236}">
                <a16:creationId xmlns:a16="http://schemas.microsoft.com/office/drawing/2014/main" id="{96D32C8A-7D5E-4E82-BCD2-621593AA4B0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600200"/>
            <a:ext cx="2011363" cy="4953000"/>
            <a:chOff x="4080" y="1008"/>
            <a:chExt cx="1267" cy="3120"/>
          </a:xfrm>
        </p:grpSpPr>
        <p:pic>
          <p:nvPicPr>
            <p:cNvPr id="97288" name="Picture 8">
              <a:extLst>
                <a:ext uri="{FF2B5EF4-FFF2-40B4-BE49-F238E27FC236}">
                  <a16:creationId xmlns:a16="http://schemas.microsoft.com/office/drawing/2014/main" id="{14344F53-35D2-447E-96C1-5022E9CF5C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632"/>
              <a:ext cx="1267" cy="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301" name="Line 21">
              <a:extLst>
                <a:ext uri="{FF2B5EF4-FFF2-40B4-BE49-F238E27FC236}">
                  <a16:creationId xmlns:a16="http://schemas.microsoft.com/office/drawing/2014/main" id="{2A3E4F94-F7A4-4DBE-B279-753D4ED3A5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134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2" name="Line 22">
              <a:extLst>
                <a:ext uri="{FF2B5EF4-FFF2-40B4-BE49-F238E27FC236}">
                  <a16:creationId xmlns:a16="http://schemas.microsoft.com/office/drawing/2014/main" id="{08D84701-7C0E-43E2-8290-B88B0BE19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56" y="100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A43B0D3-1A4E-4849-A1A6-10346A685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Simulation Testbench</a:t>
            </a:r>
          </a:p>
        </p:txBody>
      </p:sp>
      <p:pic>
        <p:nvPicPr>
          <p:cNvPr id="70660" name="Picture 4">
            <a:extLst>
              <a:ext uri="{FF2B5EF4-FFF2-40B4-BE49-F238E27FC236}">
                <a16:creationId xmlns:a16="http://schemas.microsoft.com/office/drawing/2014/main" id="{0432A22A-F3DF-4783-A61F-5641EFC4FDC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838200"/>
            <a:ext cx="4800600" cy="126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0667" name="Group 11">
            <a:extLst>
              <a:ext uri="{FF2B5EF4-FFF2-40B4-BE49-F238E27FC236}">
                <a16:creationId xmlns:a16="http://schemas.microsoft.com/office/drawing/2014/main" id="{AC437519-E1E2-4AE6-B86A-0973AB9217B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524000"/>
            <a:ext cx="5584825" cy="5257800"/>
            <a:chOff x="1968" y="960"/>
            <a:chExt cx="3518" cy="3312"/>
          </a:xfrm>
        </p:grpSpPr>
        <p:pic>
          <p:nvPicPr>
            <p:cNvPr id="70664" name="Picture 8">
              <a:extLst>
                <a:ext uri="{FF2B5EF4-FFF2-40B4-BE49-F238E27FC236}">
                  <a16:creationId xmlns:a16="http://schemas.microsoft.com/office/drawing/2014/main" id="{840501B0-EA72-4E26-AB17-E1E689DF3E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347"/>
              <a:ext cx="2558" cy="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5" name="Line 9">
              <a:extLst>
                <a:ext uri="{FF2B5EF4-FFF2-40B4-BE49-F238E27FC236}">
                  <a16:creationId xmlns:a16="http://schemas.microsoft.com/office/drawing/2014/main" id="{88A5B1D0-642E-4DA3-A192-E554C16DE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08"/>
              <a:ext cx="960" cy="3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Line 10">
              <a:extLst>
                <a:ext uri="{FF2B5EF4-FFF2-40B4-BE49-F238E27FC236}">
                  <a16:creationId xmlns:a16="http://schemas.microsoft.com/office/drawing/2014/main" id="{93D14762-A7C1-472F-AE13-4222E6892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960"/>
              <a:ext cx="31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8" name="Text Box 12">
            <a:extLst>
              <a:ext uri="{FF2B5EF4-FFF2-40B4-BE49-F238E27FC236}">
                <a16:creationId xmlns:a16="http://schemas.microsoft.com/office/drawing/2014/main" id="{C53B3EB9-DAF0-48C1-874F-B6E3FACE7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2766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7063" indent="-169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PCB transmission line model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Lumped LC model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4-way coupled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Matched to 50 ohm characteristic impedance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/>
              <a:t>Match termination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D688F05-1D5D-4BE6-A633-7ABA3E4C7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Simulation Testbench</a:t>
            </a:r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19DB965A-F8A5-49BA-AB4A-E2672E917EA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143000"/>
            <a:ext cx="7315200" cy="192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7598" name="Group 14">
            <a:extLst>
              <a:ext uri="{FF2B5EF4-FFF2-40B4-BE49-F238E27FC236}">
                <a16:creationId xmlns:a16="http://schemas.microsoft.com/office/drawing/2014/main" id="{201C59AB-1E06-48A6-849D-D734C2801ED7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533400"/>
            <a:ext cx="2209800" cy="1447800"/>
            <a:chOff x="4320" y="336"/>
            <a:chExt cx="1392" cy="912"/>
          </a:xfrm>
        </p:grpSpPr>
        <p:sp>
          <p:nvSpPr>
            <p:cNvPr id="67596" name="Text Box 12">
              <a:extLst>
                <a:ext uri="{FF2B5EF4-FFF2-40B4-BE49-F238E27FC236}">
                  <a16:creationId xmlns:a16="http://schemas.microsoft.com/office/drawing/2014/main" id="{78B36843-20E2-43A9-97CF-887F9E2AE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36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Sample voltages relative to common here</a:t>
              </a:r>
            </a:p>
          </p:txBody>
        </p:sp>
        <p:sp>
          <p:nvSpPr>
            <p:cNvPr id="67597" name="Line 13">
              <a:extLst>
                <a:ext uri="{FF2B5EF4-FFF2-40B4-BE49-F238E27FC236}">
                  <a16:creationId xmlns:a16="http://schemas.microsoft.com/office/drawing/2014/main" id="{FBA692A5-790E-4B33-99DA-8C2DEB780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624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607" name="Group 23">
            <a:extLst>
              <a:ext uri="{FF2B5EF4-FFF2-40B4-BE49-F238E27FC236}">
                <a16:creationId xmlns:a16="http://schemas.microsoft.com/office/drawing/2014/main" id="{A0E58B6F-B1CA-4FBF-A4E6-DB9F02C05039}"/>
              </a:ext>
            </a:extLst>
          </p:cNvPr>
          <p:cNvGrpSpPr>
            <a:grpSpLocks/>
          </p:cNvGrpSpPr>
          <p:nvPr/>
        </p:nvGrpSpPr>
        <p:grpSpPr bwMode="auto">
          <a:xfrm>
            <a:off x="0" y="1219200"/>
            <a:ext cx="9067800" cy="1371600"/>
            <a:chOff x="0" y="768"/>
            <a:chExt cx="5712" cy="864"/>
          </a:xfrm>
        </p:grpSpPr>
        <p:sp>
          <p:nvSpPr>
            <p:cNvPr id="67599" name="Text Box 15">
              <a:extLst>
                <a:ext uri="{FF2B5EF4-FFF2-40B4-BE49-F238E27FC236}">
                  <a16:creationId xmlns:a16="http://schemas.microsoft.com/office/drawing/2014/main" id="{94919978-9FCB-46C5-9CE3-F2A82F323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68"/>
              <a:ext cx="912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random valid nCm code words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(CMOS digital)</a:t>
              </a:r>
            </a:p>
          </p:txBody>
        </p:sp>
        <p:sp>
          <p:nvSpPr>
            <p:cNvPr id="67600" name="Line 16">
              <a:extLst>
                <a:ext uri="{FF2B5EF4-FFF2-40B4-BE49-F238E27FC236}">
                  <a16:creationId xmlns:a16="http://schemas.microsoft.com/office/drawing/2014/main" id="{AD7C6A6F-34DC-4819-B320-BE771226E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200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Text Box 21">
              <a:extLst>
                <a:ext uri="{FF2B5EF4-FFF2-40B4-BE49-F238E27FC236}">
                  <a16:creationId xmlns:a16="http://schemas.microsoft.com/office/drawing/2014/main" id="{893DF291-6DB8-4033-B10A-603DE5574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8" y="119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/>
                <a:t>CMOS code words out</a:t>
              </a:r>
            </a:p>
          </p:txBody>
        </p:sp>
        <p:sp>
          <p:nvSpPr>
            <p:cNvPr id="67606" name="Line 22">
              <a:extLst>
                <a:ext uri="{FF2B5EF4-FFF2-40B4-BE49-F238E27FC236}">
                  <a16:creationId xmlns:a16="http://schemas.microsoft.com/office/drawing/2014/main" id="{D970911C-EB95-4E5A-B2B6-05F874E1B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618" name="Group 34">
            <a:extLst>
              <a:ext uri="{FF2B5EF4-FFF2-40B4-BE49-F238E27FC236}">
                <a16:creationId xmlns:a16="http://schemas.microsoft.com/office/drawing/2014/main" id="{4177F072-1223-41D5-B427-E85DF76008E2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9144000" cy="3810000"/>
            <a:chOff x="0" y="1440"/>
            <a:chExt cx="5760" cy="2400"/>
          </a:xfrm>
        </p:grpSpPr>
        <p:sp>
          <p:nvSpPr>
            <p:cNvPr id="67593" name="Line 9">
              <a:extLst>
                <a:ext uri="{FF2B5EF4-FFF2-40B4-BE49-F238E27FC236}">
                  <a16:creationId xmlns:a16="http://schemas.microsoft.com/office/drawing/2014/main" id="{09A70721-9D99-4279-B49A-5EDF796C3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" y="1440"/>
              <a:ext cx="158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4" name="Line 10">
              <a:extLst>
                <a:ext uri="{FF2B5EF4-FFF2-40B4-BE49-F238E27FC236}">
                  <a16:creationId xmlns:a16="http://schemas.microsoft.com/office/drawing/2014/main" id="{C503F5BA-CAE1-41C4-8A73-C284E6A26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440"/>
              <a:ext cx="33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Line 18">
              <a:extLst>
                <a:ext uri="{FF2B5EF4-FFF2-40B4-BE49-F238E27FC236}">
                  <a16:creationId xmlns:a16="http://schemas.microsoft.com/office/drawing/2014/main" id="{7B173384-782F-48CC-BCAE-955D2EA44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" y="1440"/>
              <a:ext cx="369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Line 19">
              <a:extLst>
                <a:ext uri="{FF2B5EF4-FFF2-40B4-BE49-F238E27FC236}">
                  <a16:creationId xmlns:a16="http://schemas.microsoft.com/office/drawing/2014/main" id="{B6BF663D-31FC-411D-A832-5DE978755A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20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7610" name="Object 26">
              <a:extLst>
                <a:ext uri="{FF2B5EF4-FFF2-40B4-BE49-F238E27FC236}">
                  <a16:creationId xmlns:a16="http://schemas.microsoft.com/office/drawing/2014/main" id="{716F2590-3540-4D43-8658-77F6BF7A7C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2393"/>
            <a:ext cx="5760" cy="9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" imgW="10155067" imgH="1704762" progId="Paint.Picture">
                    <p:embed/>
                  </p:oleObj>
                </mc:Choice>
                <mc:Fallback>
                  <p:oleObj name="Bitmap Image" r:id="rId3" imgW="10155067" imgH="1704762" progId="Paint.Picture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393"/>
                          <a:ext cx="5760" cy="9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11" name="AutoShape 27">
              <a:extLst>
                <a:ext uri="{FF2B5EF4-FFF2-40B4-BE49-F238E27FC236}">
                  <a16:creationId xmlns:a16="http://schemas.microsoft.com/office/drawing/2014/main" id="{5EA603E6-49DC-40BE-9A89-624F9121092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48" y="3000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Text Box 28">
              <a:extLst>
                <a:ext uri="{FF2B5EF4-FFF2-40B4-BE49-F238E27FC236}">
                  <a16:creationId xmlns:a16="http://schemas.microsoft.com/office/drawing/2014/main" id="{30A81FFB-6D87-4DB3-8622-FAD2F8CA1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08"/>
              <a:ext cx="10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solder bump model</a:t>
              </a:r>
            </a:p>
          </p:txBody>
        </p:sp>
        <p:sp>
          <p:nvSpPr>
            <p:cNvPr id="67613" name="AutoShape 29">
              <a:extLst>
                <a:ext uri="{FF2B5EF4-FFF2-40B4-BE49-F238E27FC236}">
                  <a16:creationId xmlns:a16="http://schemas.microsoft.com/office/drawing/2014/main" id="{8842AD2B-20C3-4BD0-80EC-CCFEFFCC0CE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736" y="1776"/>
              <a:ext cx="240" cy="3312"/>
            </a:xfrm>
            <a:prstGeom prst="leftBrace">
              <a:avLst>
                <a:gd name="adj1" fmla="val 11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4" name="Text Box 30">
              <a:extLst>
                <a:ext uri="{FF2B5EF4-FFF2-40B4-BE49-F238E27FC236}">
                  <a16:creationId xmlns:a16="http://schemas.microsoft.com/office/drawing/2014/main" id="{100531C4-ED76-4C0D-B50E-E5DF721CE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600"/>
              <a:ext cx="10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wire bond model</a:t>
              </a:r>
            </a:p>
          </p:txBody>
        </p:sp>
        <p:sp>
          <p:nvSpPr>
            <p:cNvPr id="67615" name="AutoShape 31">
              <a:extLst>
                <a:ext uri="{FF2B5EF4-FFF2-40B4-BE49-F238E27FC236}">
                  <a16:creationId xmlns:a16="http://schemas.microsoft.com/office/drawing/2014/main" id="{24EA9CA9-C05A-4A50-A593-5F882AD95EFE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968" y="3000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6" name="Text Box 32">
              <a:extLst>
                <a:ext uri="{FF2B5EF4-FFF2-40B4-BE49-F238E27FC236}">
                  <a16:creationId xmlns:a16="http://schemas.microsoft.com/office/drawing/2014/main" id="{A3547759-F388-41E6-A66B-9AD35B51DA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408"/>
              <a:ext cx="10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solder bump model</a:t>
              </a:r>
            </a:p>
          </p:txBody>
        </p:sp>
        <p:sp>
          <p:nvSpPr>
            <p:cNvPr id="67617" name="Rectangle 33">
              <a:extLst>
                <a:ext uri="{FF2B5EF4-FFF2-40B4-BE49-F238E27FC236}">
                  <a16:creationId xmlns:a16="http://schemas.microsoft.com/office/drawing/2014/main" id="{B1DA2472-3570-4AA1-A1F7-FDAFDF7BB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352"/>
              <a:ext cx="5760" cy="148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8997149-6B54-43AE-82D0-8FB33DB4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 #1:  Eye Plots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4FFC192-3628-4A64-BFF8-BCDF4ACCF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5638800"/>
            <a:ext cx="3810000" cy="609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1700"/>
              <a:t>4c2 channel at 500 Mb/s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/>
              <a:t>500 bit times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8404A29B-3C62-410C-A5F7-4213FE1FD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D01138C4-2AEE-4509-85B6-3F8617919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5626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700"/>
              <a:t>4c2 channel at 1.6 Gb/s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1700"/>
              <a:t>500 bit times</a:t>
            </a: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32265458-192F-457D-AB16-828A8C5FD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Transmission lines cause signal degredation at high speeds</a:t>
            </a:r>
          </a:p>
          <a:p>
            <a:pPr lvl="1"/>
            <a:r>
              <a:rPr lang="en-US" altLang="en-US" sz="2000"/>
              <a:t>Filters out high frequencies</a:t>
            </a:r>
          </a:p>
        </p:txBody>
      </p:sp>
      <p:graphicFrame>
        <p:nvGraphicFramePr>
          <p:cNvPr id="58382" name="Object 14">
            <a:extLst>
              <a:ext uri="{FF2B5EF4-FFF2-40B4-BE49-F238E27FC236}">
                <a16:creationId xmlns:a16="http://schemas.microsoft.com/office/drawing/2014/main" id="{ED55AD04-627F-4B1F-9313-3B77231051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2514600"/>
          <a:ext cx="4572000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0904762" imgH="7171429" progId="Paint.Picture">
                  <p:embed/>
                </p:oleObj>
              </mc:Choice>
              <mc:Fallback>
                <p:oleObj name="Bitmap Image" r:id="rId2" imgW="10904762" imgH="7171429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14600"/>
                        <a:ext cx="4572000" cy="300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>
            <a:extLst>
              <a:ext uri="{FF2B5EF4-FFF2-40B4-BE49-F238E27FC236}">
                <a16:creationId xmlns:a16="http://schemas.microsoft.com/office/drawing/2014/main" id="{84CF4CCE-7156-43D0-B935-4AD78EB732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2595563"/>
          <a:ext cx="44196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0980952" imgH="7228571" progId="Paint.Picture">
                  <p:embed/>
                </p:oleObj>
              </mc:Choice>
              <mc:Fallback>
                <p:oleObj name="Bitmap Image" r:id="rId4" imgW="10980952" imgH="7228571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95563"/>
                        <a:ext cx="4419600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08EFF16-09EF-43E6-9A06-7A4CFF49E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Experiment #2:  Common-Mode Noise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9E28234B-9234-4052-9C70-8139B5B3A15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90600"/>
            <a:ext cx="6408738" cy="168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40" name="Rectangle 12">
            <a:extLst>
              <a:ext uri="{FF2B5EF4-FFF2-40B4-BE49-F238E27FC236}">
                <a16:creationId xmlns:a16="http://schemas.microsoft.com/office/drawing/2014/main" id="{1EB93132-BD49-4DBC-873C-E024DAEF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3739" name="Object 11">
            <a:extLst>
              <a:ext uri="{FF2B5EF4-FFF2-40B4-BE49-F238E27FC236}">
                <a16:creationId xmlns:a16="http://schemas.microsoft.com/office/drawing/2014/main" id="{64E998A3-FEF8-4A69-B230-564A8D2045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647950"/>
          <a:ext cx="377190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057143" imgH="3200000" progId="Paint.Picture">
                  <p:embed/>
                </p:oleObj>
              </mc:Choice>
              <mc:Fallback>
                <p:oleObj name="Bitmap Image" r:id="rId3" imgW="5057143" imgH="3200000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47950"/>
                        <a:ext cx="3771900" cy="238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61" name="Group 33">
            <a:extLst>
              <a:ext uri="{FF2B5EF4-FFF2-40B4-BE49-F238E27FC236}">
                <a16:creationId xmlns:a16="http://schemas.microsoft.com/office/drawing/2014/main" id="{85DC7BE0-E33B-4DE5-8BB8-D45F0C25388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057400"/>
            <a:ext cx="2895600" cy="1371600"/>
            <a:chOff x="3504" y="1296"/>
            <a:chExt cx="1824" cy="864"/>
          </a:xfrm>
        </p:grpSpPr>
        <p:sp>
          <p:nvSpPr>
            <p:cNvPr id="73737" name="Line 9">
              <a:extLst>
                <a:ext uri="{FF2B5EF4-FFF2-40B4-BE49-F238E27FC236}">
                  <a16:creationId xmlns:a16="http://schemas.microsoft.com/office/drawing/2014/main" id="{BC3551A2-84DC-46DB-9089-9ADFE3A095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1296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73745" name="Picture 17">
              <a:extLst>
                <a:ext uri="{FF2B5EF4-FFF2-40B4-BE49-F238E27FC236}">
                  <a16:creationId xmlns:a16="http://schemas.microsoft.com/office/drawing/2014/main" id="{76579273-2775-45A8-8D4C-135496DE3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" y="1296"/>
              <a:ext cx="102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3752" name="Object 24">
            <a:extLst>
              <a:ext uri="{FF2B5EF4-FFF2-40B4-BE49-F238E27FC236}">
                <a16:creationId xmlns:a16="http://schemas.microsoft.com/office/drawing/2014/main" id="{FBD26F47-1C3E-43BD-9E46-C21C91E99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5029200"/>
          <a:ext cx="612616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6125430" imgH="1495634" progId="Paint.Picture">
                  <p:embed/>
                </p:oleObj>
              </mc:Choice>
              <mc:Fallback>
                <p:oleObj name="Bitmap Image" r:id="rId6" imgW="6125430" imgH="1495634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612616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55" name="Group 27">
            <a:extLst>
              <a:ext uri="{FF2B5EF4-FFF2-40B4-BE49-F238E27FC236}">
                <a16:creationId xmlns:a16="http://schemas.microsoft.com/office/drawing/2014/main" id="{B9E31056-1126-4798-BB7A-2A28BC674C2E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133600"/>
            <a:ext cx="4800600" cy="2671763"/>
            <a:chOff x="2640" y="1344"/>
            <a:chExt cx="3024" cy="1683"/>
          </a:xfrm>
        </p:grpSpPr>
        <p:pic>
          <p:nvPicPr>
            <p:cNvPr id="73736" name="Picture 8">
              <a:extLst>
                <a:ext uri="{FF2B5EF4-FFF2-40B4-BE49-F238E27FC236}">
                  <a16:creationId xmlns:a16="http://schemas.microsoft.com/office/drawing/2014/main" id="{CE53CBB9-E0EF-4ECF-B1B1-D365B6EEC7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112"/>
              <a:ext cx="1533" cy="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38" name="Text Box 10">
              <a:extLst>
                <a:ext uri="{FF2B5EF4-FFF2-40B4-BE49-F238E27FC236}">
                  <a16:creationId xmlns:a16="http://schemas.microsoft.com/office/drawing/2014/main" id="{586C1A92-FCE8-4F4C-AFFA-B8BCB8FCB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256"/>
              <a:ext cx="124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Inject AWGN(0,1)*0.04 into each wire</a:t>
              </a:r>
            </a:p>
          </p:txBody>
        </p:sp>
        <p:sp>
          <p:nvSpPr>
            <p:cNvPr id="73754" name="Line 26">
              <a:extLst>
                <a:ext uri="{FF2B5EF4-FFF2-40B4-BE49-F238E27FC236}">
                  <a16:creationId xmlns:a16="http://schemas.microsoft.com/office/drawing/2014/main" id="{63E07453-7F8F-4BA2-A222-7DE86F696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40" y="1344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759" name="Group 31">
            <a:extLst>
              <a:ext uri="{FF2B5EF4-FFF2-40B4-BE49-F238E27FC236}">
                <a16:creationId xmlns:a16="http://schemas.microsoft.com/office/drawing/2014/main" id="{99114125-3E10-40AB-8F1D-EA2E0DACBC2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81600"/>
            <a:ext cx="2057400" cy="623888"/>
            <a:chOff x="4032" y="3264"/>
            <a:chExt cx="1296" cy="393"/>
          </a:xfrm>
        </p:grpSpPr>
        <p:sp>
          <p:nvSpPr>
            <p:cNvPr id="73757" name="Text Box 29">
              <a:extLst>
                <a:ext uri="{FF2B5EF4-FFF2-40B4-BE49-F238E27FC236}">
                  <a16:creationId xmlns:a16="http://schemas.microsoft.com/office/drawing/2014/main" id="{E5141F8F-A16A-4D90-8DA7-40E7CE4D7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64"/>
              <a:ext cx="1008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1.6 Gbps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/>
                <a:t>1300 ps latency</a:t>
              </a:r>
            </a:p>
          </p:txBody>
        </p:sp>
        <p:sp>
          <p:nvSpPr>
            <p:cNvPr id="73758" name="Line 30">
              <a:extLst>
                <a:ext uri="{FF2B5EF4-FFF2-40B4-BE49-F238E27FC236}">
                  <a16:creationId xmlns:a16="http://schemas.microsoft.com/office/drawing/2014/main" id="{AAF6BF9B-A28F-432B-852F-03550CB468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34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B76383E9-14EB-40CC-A564-E4C552BE6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Experiment 2:  Common-Mode Noise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E521701-A6A8-4C91-9387-304C9B30C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057400"/>
          </a:xfrm>
        </p:spPr>
        <p:txBody>
          <a:bodyPr/>
          <a:lstStyle/>
          <a:p>
            <a:r>
              <a:rPr lang="en-US" altLang="en-US" sz="2200"/>
              <a:t>Code word in error if any bits are in error</a:t>
            </a:r>
          </a:p>
          <a:p>
            <a:r>
              <a:rPr lang="en-US" altLang="en-US" sz="2200"/>
              <a:t>Simulation run for 10,000 bit times</a:t>
            </a:r>
          </a:p>
          <a:p>
            <a:pPr lvl="1"/>
            <a:r>
              <a:rPr lang="en-US" altLang="en-US" sz="2000"/>
              <a:t>(cw_correct</a:t>
            </a:r>
            <a:r>
              <a:rPr lang="en-US" altLang="en-US" sz="2000" baseline="-25000"/>
              <a:t>no_noise</a:t>
            </a:r>
            <a:r>
              <a:rPr lang="en-US" altLang="en-US" sz="2000"/>
              <a:t> – cw_correct</a:t>
            </a:r>
            <a:r>
              <a:rPr lang="en-US" altLang="en-US" sz="2000" baseline="-25000"/>
              <a:t>noise</a:t>
            </a:r>
            <a:r>
              <a:rPr lang="en-US" altLang="en-US" sz="2000"/>
              <a:t>) / total_codewords </a:t>
            </a:r>
          </a:p>
          <a:p>
            <a:r>
              <a:rPr lang="en-US" altLang="en-US" sz="2200"/>
              <a:t>Ran simulation for 1.25 Gbps and 1.60 Gbps</a:t>
            </a:r>
          </a:p>
        </p:txBody>
      </p:sp>
      <p:graphicFrame>
        <p:nvGraphicFramePr>
          <p:cNvPr id="84998" name="Object 6">
            <a:extLst>
              <a:ext uri="{FF2B5EF4-FFF2-40B4-BE49-F238E27FC236}">
                <a16:creationId xmlns:a16="http://schemas.microsoft.com/office/drawing/2014/main" id="{EF8323FF-0127-4E00-A38B-6CE71C0172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276600"/>
          <a:ext cx="7467600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838095" imgH="1952898" progId="Paint.Picture">
                  <p:embed/>
                </p:oleObj>
              </mc:Choice>
              <mc:Fallback>
                <p:oleObj name="Bitmap Image" r:id="rId2" imgW="5838095" imgH="195289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76600"/>
                        <a:ext cx="7467600" cy="249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EC9A143-3128-49C0-B7C0-E1FBB8DCA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Experiment 3:  Code Word Bit Error Rates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DF2E3E90-A385-4A36-AD79-AA0F0BF33F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153400" cy="4987925"/>
          </a:xfrm>
        </p:spPr>
        <p:txBody>
          <a:bodyPr/>
          <a:lstStyle/>
          <a:p>
            <a:r>
              <a:rPr lang="en-US" altLang="en-US" sz="2200"/>
              <a:t>Bit error rates for 1.25 Gb/s and 1.6 Gb/s</a:t>
            </a:r>
          </a:p>
        </p:txBody>
      </p:sp>
      <p:grpSp>
        <p:nvGrpSpPr>
          <p:cNvPr id="87062" name="Group 22">
            <a:extLst>
              <a:ext uri="{FF2B5EF4-FFF2-40B4-BE49-F238E27FC236}">
                <a16:creationId xmlns:a16="http://schemas.microsoft.com/office/drawing/2014/main" id="{30FD2680-1883-4207-BAC3-F5931174640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676400"/>
            <a:ext cx="4695825" cy="2119313"/>
            <a:chOff x="1488" y="1056"/>
            <a:chExt cx="2958" cy="1335"/>
          </a:xfrm>
        </p:grpSpPr>
        <p:graphicFrame>
          <p:nvGraphicFramePr>
            <p:cNvPr id="87049" name="Object 9">
              <a:extLst>
                <a:ext uri="{FF2B5EF4-FFF2-40B4-BE49-F238E27FC236}">
                  <a16:creationId xmlns:a16="http://schemas.microsoft.com/office/drawing/2014/main" id="{88DD7B4E-3370-455D-AF28-E5ECBEDB6C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1056"/>
            <a:ext cx="2958" cy="1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" imgW="4695238" imgH="1762371" progId="Paint.Picture">
                    <p:embed/>
                  </p:oleObj>
                </mc:Choice>
                <mc:Fallback>
                  <p:oleObj name="Bitmap Image" r:id="rId2" imgW="4695238" imgH="1762371" progId="Paint.Picture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1056"/>
                          <a:ext cx="2958" cy="1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056" name="Text Box 16">
              <a:extLst>
                <a:ext uri="{FF2B5EF4-FFF2-40B4-BE49-F238E27FC236}">
                  <a16:creationId xmlns:a16="http://schemas.microsoft.com/office/drawing/2014/main" id="{50BD40E6-C854-4F70-8E1E-E89C35448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160"/>
              <a:ext cx="16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1.25 Gb/s</a:t>
              </a:r>
            </a:p>
          </p:txBody>
        </p:sp>
      </p:grpSp>
      <p:grpSp>
        <p:nvGrpSpPr>
          <p:cNvPr id="87064" name="Group 24">
            <a:extLst>
              <a:ext uri="{FF2B5EF4-FFF2-40B4-BE49-F238E27FC236}">
                <a16:creationId xmlns:a16="http://schemas.microsoft.com/office/drawing/2014/main" id="{141DEB82-DFB8-4BD8-8DA3-00301F0BFF74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990975"/>
            <a:ext cx="4695825" cy="2090738"/>
            <a:chOff x="1488" y="2514"/>
            <a:chExt cx="2958" cy="1317"/>
          </a:xfrm>
        </p:grpSpPr>
        <p:graphicFrame>
          <p:nvGraphicFramePr>
            <p:cNvPr id="87055" name="Object 15">
              <a:extLst>
                <a:ext uri="{FF2B5EF4-FFF2-40B4-BE49-F238E27FC236}">
                  <a16:creationId xmlns:a16="http://schemas.microsoft.com/office/drawing/2014/main" id="{DA1E46AA-9CC6-4B86-86FF-BC80189269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2514"/>
            <a:ext cx="2958" cy="1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" imgW="4695238" imgH="1724266" progId="Paint.Picture">
                    <p:embed/>
                  </p:oleObj>
                </mc:Choice>
                <mc:Fallback>
                  <p:oleObj name="Bitmap Image" r:id="rId4" imgW="4695238" imgH="1724266" progId="Paint.Picture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514"/>
                          <a:ext cx="2958" cy="10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057" name="Text Box 17">
              <a:extLst>
                <a:ext uri="{FF2B5EF4-FFF2-40B4-BE49-F238E27FC236}">
                  <a16:creationId xmlns:a16="http://schemas.microsoft.com/office/drawing/2014/main" id="{DE79F232-7595-4D3E-8ED7-B60C9F9D9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00"/>
              <a:ext cx="16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1.6 Gb/s</a:t>
              </a:r>
            </a:p>
          </p:txBody>
        </p:sp>
      </p:grpSp>
      <p:grpSp>
        <p:nvGrpSpPr>
          <p:cNvPr id="87063" name="Group 23">
            <a:extLst>
              <a:ext uri="{FF2B5EF4-FFF2-40B4-BE49-F238E27FC236}">
                <a16:creationId xmlns:a16="http://schemas.microsoft.com/office/drawing/2014/main" id="{EB1D9310-9C02-4959-919C-4959457445B7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263775"/>
            <a:ext cx="1295400" cy="1214438"/>
            <a:chOff x="672" y="1426"/>
            <a:chExt cx="816" cy="765"/>
          </a:xfrm>
        </p:grpSpPr>
        <p:sp>
          <p:nvSpPr>
            <p:cNvPr id="87058" name="AutoShape 18">
              <a:extLst>
                <a:ext uri="{FF2B5EF4-FFF2-40B4-BE49-F238E27FC236}">
                  <a16:creationId xmlns:a16="http://schemas.microsoft.com/office/drawing/2014/main" id="{9A17A5E4-FC65-4540-9427-5F7095266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26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9" name="Text Box 19">
              <a:extLst>
                <a:ext uri="{FF2B5EF4-FFF2-40B4-BE49-F238E27FC236}">
                  <a16:creationId xmlns:a16="http://schemas.microsoft.com/office/drawing/2014/main" id="{3ED97851-CDBA-44EF-A14A-4D4C4A4E7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40"/>
              <a:ext cx="816" cy="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Optimal latency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(jitter margin)</a:t>
              </a:r>
            </a:p>
          </p:txBody>
        </p:sp>
      </p:grpSp>
      <p:grpSp>
        <p:nvGrpSpPr>
          <p:cNvPr id="87065" name="Group 25">
            <a:extLst>
              <a:ext uri="{FF2B5EF4-FFF2-40B4-BE49-F238E27FC236}">
                <a16:creationId xmlns:a16="http://schemas.microsoft.com/office/drawing/2014/main" id="{671BBF6C-F900-444A-BF97-847D2D7AA0C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419600"/>
            <a:ext cx="1295400" cy="825500"/>
            <a:chOff x="672" y="2784"/>
            <a:chExt cx="816" cy="520"/>
          </a:xfrm>
        </p:grpSpPr>
        <p:sp>
          <p:nvSpPr>
            <p:cNvPr id="87060" name="AutoShape 20">
              <a:extLst>
                <a:ext uri="{FF2B5EF4-FFF2-40B4-BE49-F238E27FC236}">
                  <a16:creationId xmlns:a16="http://schemas.microsoft.com/office/drawing/2014/main" id="{4B57D83A-64B2-4C1A-BC91-507C2301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859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1" name="Text Box 21">
              <a:extLst>
                <a:ext uri="{FF2B5EF4-FFF2-40B4-BE49-F238E27FC236}">
                  <a16:creationId xmlns:a16="http://schemas.microsoft.com/office/drawing/2014/main" id="{D0E6C66F-26C3-479C-9417-3FA9D44E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784"/>
              <a:ext cx="81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Infrequent bit errors occur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4781A677-3D9D-4127-9429-EBA942853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Talk Outline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6638DBA2-A831-4863-B10E-5074A40CE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Motivation</a:t>
            </a:r>
          </a:p>
          <a:p>
            <a:pPr lvl="1"/>
            <a:r>
              <a:rPr lang="en-US" altLang="en-US" sz="1800"/>
              <a:t>High-speed signaling technology</a:t>
            </a:r>
          </a:p>
          <a:p>
            <a:pPr lvl="1"/>
            <a:r>
              <a:rPr lang="en-US" altLang="en-US" sz="1800"/>
              <a:t>Multi-Bit Differential Signaling (MBDS)</a:t>
            </a:r>
          </a:p>
          <a:p>
            <a:pPr lvl="1"/>
            <a:r>
              <a:rPr lang="en-US" altLang="en-US" sz="1800"/>
              <a:t>Characteristics of the nCm channel code</a:t>
            </a:r>
          </a:p>
          <a:p>
            <a:r>
              <a:rPr lang="en-US" altLang="en-US" sz="2200"/>
              <a:t>Approach</a:t>
            </a:r>
          </a:p>
          <a:p>
            <a:pPr lvl="1"/>
            <a:r>
              <a:rPr lang="en-US" altLang="en-US" sz="1800"/>
              <a:t>Hierarchical Encoding for Error Control</a:t>
            </a:r>
          </a:p>
          <a:p>
            <a:pPr lvl="1"/>
            <a:r>
              <a:rPr lang="en-US" altLang="en-US" sz="1800"/>
              <a:t>Computing code rate of LHECC codes</a:t>
            </a:r>
          </a:p>
          <a:p>
            <a:pPr lvl="1"/>
            <a:r>
              <a:rPr lang="en-US" altLang="en-US" sz="1800"/>
              <a:t>Encoding/decoding examples</a:t>
            </a:r>
          </a:p>
          <a:p>
            <a:pPr lvl="1"/>
            <a:r>
              <a:rPr lang="en-US" altLang="en-US" sz="1800"/>
              <a:t>Analysis of LHECC codes</a:t>
            </a:r>
          </a:p>
          <a:p>
            <a:pPr lvl="1"/>
            <a:r>
              <a:rPr lang="en-US" altLang="en-US" sz="1800"/>
              <a:t>Sample decoder architecture</a:t>
            </a:r>
          </a:p>
          <a:p>
            <a:r>
              <a:rPr lang="en-US" altLang="en-US" sz="2200"/>
              <a:t>Experimental results</a:t>
            </a:r>
          </a:p>
          <a:p>
            <a:pPr lvl="1"/>
            <a:r>
              <a:rPr lang="en-US" altLang="en-US" sz="1800"/>
              <a:t>Simulation setup</a:t>
            </a:r>
          </a:p>
          <a:p>
            <a:pPr lvl="1"/>
            <a:r>
              <a:rPr lang="en-US" altLang="en-US" sz="1800"/>
              <a:t>Simulation results</a:t>
            </a:r>
          </a:p>
          <a:p>
            <a:r>
              <a:rPr lang="en-US" altLang="en-US" sz="2200">
                <a:solidFill>
                  <a:srgbClr val="FF0000"/>
                </a:solidFill>
              </a:rPr>
              <a:t>Future Work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877BFB3-865D-43D2-A67E-42B840A90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Future Work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40E07CD-A1AE-43E5-B557-F180B228E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Show that LHECC codes are optimal for MBDS channels</a:t>
            </a:r>
          </a:p>
          <a:p>
            <a:pPr lvl="1"/>
            <a:r>
              <a:rPr lang="en-US" altLang="en-US"/>
              <a:t>MDS codes optimal for symbolic codes</a:t>
            </a:r>
          </a:p>
          <a:p>
            <a:pPr lvl="1"/>
            <a:r>
              <a:rPr lang="en-US" altLang="en-US"/>
              <a:t>Show that LHECC codes make the best use of nCm properties to absorb ECC penalty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DDE9C6B-5143-411C-8B9B-8203BAF86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Future Work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7BFEF126-2A0B-4957-943F-08DD230D9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Design efficient implementation</a:t>
            </a:r>
          </a:p>
        </p:txBody>
      </p:sp>
      <p:grpSp>
        <p:nvGrpSpPr>
          <p:cNvPr id="120867" name="Group 35">
            <a:extLst>
              <a:ext uri="{FF2B5EF4-FFF2-40B4-BE49-F238E27FC236}">
                <a16:creationId xmlns:a16="http://schemas.microsoft.com/office/drawing/2014/main" id="{20990B08-4AB0-4852-99A5-90BDDDD823F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514600"/>
            <a:ext cx="2667000" cy="2514600"/>
            <a:chOff x="2016" y="1584"/>
            <a:chExt cx="1680" cy="1584"/>
          </a:xfrm>
        </p:grpSpPr>
        <p:sp>
          <p:nvSpPr>
            <p:cNvPr id="120853" name="Text Box 21">
              <a:extLst>
                <a:ext uri="{FF2B5EF4-FFF2-40B4-BE49-F238E27FC236}">
                  <a16:creationId xmlns:a16="http://schemas.microsoft.com/office/drawing/2014/main" id="{61D75F70-EECB-41EC-BDD1-F89569834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824"/>
              <a:ext cx="1440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LHECC encoding/decoding logic should fit into reasonable space and operate at I/O speed</a:t>
              </a:r>
            </a:p>
          </p:txBody>
        </p:sp>
        <p:sp>
          <p:nvSpPr>
            <p:cNvPr id="120854" name="Line 22">
              <a:extLst>
                <a:ext uri="{FF2B5EF4-FFF2-40B4-BE49-F238E27FC236}">
                  <a16:creationId xmlns:a16="http://schemas.microsoft.com/office/drawing/2014/main" id="{D52C4585-3EB8-4BE3-A553-F4C5A8BB00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1584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5" name="Line 23">
              <a:extLst>
                <a:ext uri="{FF2B5EF4-FFF2-40B4-BE49-F238E27FC236}">
                  <a16:creationId xmlns:a16="http://schemas.microsoft.com/office/drawing/2014/main" id="{4D50A0D6-D4F3-4DEC-A12C-E92E661F14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40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6" name="Line 24">
              <a:extLst>
                <a:ext uri="{FF2B5EF4-FFF2-40B4-BE49-F238E27FC236}">
                  <a16:creationId xmlns:a16="http://schemas.microsoft.com/office/drawing/2014/main" id="{431FA084-4654-4E55-AE67-0A96A7486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58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7" name="Line 25">
              <a:extLst>
                <a:ext uri="{FF2B5EF4-FFF2-40B4-BE49-F238E27FC236}">
                  <a16:creationId xmlns:a16="http://schemas.microsoft.com/office/drawing/2014/main" id="{141D355A-80CF-4987-B641-4BFCE052FB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640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62" name="Group 30">
            <a:extLst>
              <a:ext uri="{FF2B5EF4-FFF2-40B4-BE49-F238E27FC236}">
                <a16:creationId xmlns:a16="http://schemas.microsoft.com/office/drawing/2014/main" id="{C7E5BFED-7029-4065-AED3-6EAF6E52EE2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752600"/>
            <a:ext cx="2514600" cy="4405313"/>
            <a:chOff x="384" y="1104"/>
            <a:chExt cx="1584" cy="2775"/>
          </a:xfrm>
        </p:grpSpPr>
        <p:grpSp>
          <p:nvGrpSpPr>
            <p:cNvPr id="120858" name="Group 26">
              <a:extLst>
                <a:ext uri="{FF2B5EF4-FFF2-40B4-BE49-F238E27FC236}">
                  <a16:creationId xmlns:a16="http://schemas.microsoft.com/office/drawing/2014/main" id="{BEB8B065-63B5-49D8-B08C-011D264849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104"/>
              <a:ext cx="1434" cy="2496"/>
              <a:chOff x="480" y="1104"/>
              <a:chExt cx="1434" cy="2496"/>
            </a:xfrm>
          </p:grpSpPr>
          <p:pic>
            <p:nvPicPr>
              <p:cNvPr id="120837" name="Picture 5">
                <a:extLst>
                  <a:ext uri="{FF2B5EF4-FFF2-40B4-BE49-F238E27FC236}">
                    <a16:creationId xmlns:a16="http://schemas.microsoft.com/office/drawing/2014/main" id="{8A9ACE32-A0CD-4DB1-99AB-CDAEC9B6E5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104"/>
                <a:ext cx="61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843" name="Picture 11">
                <a:extLst>
                  <a:ext uri="{FF2B5EF4-FFF2-40B4-BE49-F238E27FC236}">
                    <a16:creationId xmlns:a16="http://schemas.microsoft.com/office/drawing/2014/main" id="{2000AC2E-C1A4-429B-9B26-895B4D2567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2400"/>
                <a:ext cx="61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844" name="Picture 12">
                <a:extLst>
                  <a:ext uri="{FF2B5EF4-FFF2-40B4-BE49-F238E27FC236}">
                    <a16:creationId xmlns:a16="http://schemas.microsoft.com/office/drawing/2014/main" id="{FF3EDE5A-0AE8-4491-923E-7A0A489B44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1104"/>
                <a:ext cx="61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845" name="Picture 13">
                <a:extLst>
                  <a:ext uri="{FF2B5EF4-FFF2-40B4-BE49-F238E27FC236}">
                    <a16:creationId xmlns:a16="http://schemas.microsoft.com/office/drawing/2014/main" id="{39708E37-1847-47D7-A59E-EC53333CB4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2400"/>
                <a:ext cx="61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0860" name="Text Box 28">
              <a:extLst>
                <a:ext uri="{FF2B5EF4-FFF2-40B4-BE49-F238E27FC236}">
                  <a16:creationId xmlns:a16="http://schemas.microsoft.com/office/drawing/2014/main" id="{588999D9-299B-4800-B017-ED392564E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48"/>
              <a:ext cx="15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4 x 4c2 MBDS drivers</a:t>
              </a:r>
            </a:p>
          </p:txBody>
        </p:sp>
      </p:grpSp>
      <p:grpSp>
        <p:nvGrpSpPr>
          <p:cNvPr id="120863" name="Group 31">
            <a:extLst>
              <a:ext uri="{FF2B5EF4-FFF2-40B4-BE49-F238E27FC236}">
                <a16:creationId xmlns:a16="http://schemas.microsoft.com/office/drawing/2014/main" id="{781889AA-805C-4DAF-8B95-0D12223F0AE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600200"/>
            <a:ext cx="2743200" cy="4572000"/>
            <a:chOff x="3792" y="1008"/>
            <a:chExt cx="1728" cy="2880"/>
          </a:xfrm>
        </p:grpSpPr>
        <p:grpSp>
          <p:nvGrpSpPr>
            <p:cNvPr id="120859" name="Group 27">
              <a:extLst>
                <a:ext uri="{FF2B5EF4-FFF2-40B4-BE49-F238E27FC236}">
                  <a16:creationId xmlns:a16="http://schemas.microsoft.com/office/drawing/2014/main" id="{7CD24A65-7262-4DB5-BEEB-A8DF439679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9" y="1008"/>
              <a:ext cx="1497" cy="2592"/>
              <a:chOff x="3879" y="1104"/>
              <a:chExt cx="1497" cy="2592"/>
            </a:xfrm>
          </p:grpSpPr>
          <p:pic>
            <p:nvPicPr>
              <p:cNvPr id="120847" name="Picture 15">
                <a:extLst>
                  <a:ext uri="{FF2B5EF4-FFF2-40B4-BE49-F238E27FC236}">
                    <a16:creationId xmlns:a16="http://schemas.microsoft.com/office/drawing/2014/main" id="{74412673-FC4A-47F7-8F51-79B1CAEC4D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9" y="1104"/>
                <a:ext cx="633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850" name="Picture 18">
                <a:extLst>
                  <a:ext uri="{FF2B5EF4-FFF2-40B4-BE49-F238E27FC236}">
                    <a16:creationId xmlns:a16="http://schemas.microsoft.com/office/drawing/2014/main" id="{41AA513F-1A6B-40A5-A419-4C8FCFEB9F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9" y="2448"/>
                <a:ext cx="633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851" name="Picture 19">
                <a:extLst>
                  <a:ext uri="{FF2B5EF4-FFF2-40B4-BE49-F238E27FC236}">
                    <a16:creationId xmlns:a16="http://schemas.microsoft.com/office/drawing/2014/main" id="{FAE9188B-A3DA-4C5B-8A1F-2C31799AD4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3" y="1104"/>
                <a:ext cx="633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852" name="Picture 20">
                <a:extLst>
                  <a:ext uri="{FF2B5EF4-FFF2-40B4-BE49-F238E27FC236}">
                    <a16:creationId xmlns:a16="http://schemas.microsoft.com/office/drawing/2014/main" id="{E0FA0274-71BB-468D-8E88-F3853B404A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3" y="2448"/>
                <a:ext cx="633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0861" name="Text Box 29">
              <a:extLst>
                <a:ext uri="{FF2B5EF4-FFF2-40B4-BE49-F238E27FC236}">
                  <a16:creationId xmlns:a16="http://schemas.microsoft.com/office/drawing/2014/main" id="{0C9D28D1-7D9D-42E4-B3D8-7605046D0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657"/>
              <a:ext cx="17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4 x 4c2 MBDS receivers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80AFB1D-E4A8-4582-9578-6A4932FE7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2C1DD09-4A85-4EE5-8E14-E792A58A4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altLang="en-US"/>
              <a:t>High performance electrical chip-to-chip signaling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00FD0F9F-03CF-47CB-B75B-69004035F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4800"/>
            <a:ext cx="7391400" cy="16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2349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333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000"/>
              <a:t>Processor-Memory interconnect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000"/>
              <a:t>Other chip-to-chip interconnect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/>
              <a:t>High-resolution digital displays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/>
              <a:t>Storage devices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/>
              <a:t>High-speed sensors</a:t>
            </a:r>
          </a:p>
        </p:txBody>
      </p:sp>
      <p:grpSp>
        <p:nvGrpSpPr>
          <p:cNvPr id="44062" name="Group 30">
            <a:extLst>
              <a:ext uri="{FF2B5EF4-FFF2-40B4-BE49-F238E27FC236}">
                <a16:creationId xmlns:a16="http://schemas.microsoft.com/office/drawing/2014/main" id="{834A2043-B250-4024-9D04-4C68A261151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828800"/>
            <a:ext cx="5791200" cy="1981200"/>
            <a:chOff x="816" y="1008"/>
            <a:chExt cx="4128" cy="1584"/>
          </a:xfrm>
        </p:grpSpPr>
        <p:sp>
          <p:nvSpPr>
            <p:cNvPr id="44039" name="Rectangle 7">
              <a:extLst>
                <a:ext uri="{FF2B5EF4-FFF2-40B4-BE49-F238E27FC236}">
                  <a16:creationId xmlns:a16="http://schemas.microsoft.com/office/drawing/2014/main" id="{A34630C1-9153-4A65-B3F2-570710C7F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008"/>
              <a:ext cx="4128" cy="1584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9">
              <a:extLst>
                <a:ext uri="{FF2B5EF4-FFF2-40B4-BE49-F238E27FC236}">
                  <a16:creationId xmlns:a16="http://schemas.microsoft.com/office/drawing/2014/main" id="{FF52CE45-1FF8-4F76-9013-0671F4528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48"/>
              <a:ext cx="528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Rectangle 10">
              <a:extLst>
                <a:ext uri="{FF2B5EF4-FFF2-40B4-BE49-F238E27FC236}">
                  <a16:creationId xmlns:a16="http://schemas.microsoft.com/office/drawing/2014/main" id="{6C6B63F1-0585-48BF-A55C-FDE45C65B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872"/>
              <a:ext cx="528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Rectangle 11">
              <a:extLst>
                <a:ext uri="{FF2B5EF4-FFF2-40B4-BE49-F238E27FC236}">
                  <a16:creationId xmlns:a16="http://schemas.microsoft.com/office/drawing/2014/main" id="{3EBE0E39-603C-4476-8C68-FB14EC928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248"/>
              <a:ext cx="528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2">
              <a:extLst>
                <a:ext uri="{FF2B5EF4-FFF2-40B4-BE49-F238E27FC236}">
                  <a16:creationId xmlns:a16="http://schemas.microsoft.com/office/drawing/2014/main" id="{67C40F1F-6681-42B2-BC6D-50BDD25CE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344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>
              <a:extLst>
                <a:ext uri="{FF2B5EF4-FFF2-40B4-BE49-F238E27FC236}">
                  <a16:creationId xmlns:a16="http://schemas.microsoft.com/office/drawing/2014/main" id="{4624C5EB-2C87-4A3D-9CEC-92C2FDDA2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392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>
              <a:extLst>
                <a:ext uri="{FF2B5EF4-FFF2-40B4-BE49-F238E27FC236}">
                  <a16:creationId xmlns:a16="http://schemas.microsoft.com/office/drawing/2014/main" id="{272E8E77-BFA6-43DF-BD46-A3BD5A9F5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40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5">
              <a:extLst>
                <a:ext uri="{FF2B5EF4-FFF2-40B4-BE49-F238E27FC236}">
                  <a16:creationId xmlns:a16="http://schemas.microsoft.com/office/drawing/2014/main" id="{561D8ED1-760B-4B10-9AFE-2AA11412F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88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6">
              <a:extLst>
                <a:ext uri="{FF2B5EF4-FFF2-40B4-BE49-F238E27FC236}">
                  <a16:creationId xmlns:a16="http://schemas.microsoft.com/office/drawing/2014/main" id="{F44895BF-FB2E-4EFD-A31A-3450C290D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536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17">
              <a:extLst>
                <a:ext uri="{FF2B5EF4-FFF2-40B4-BE49-F238E27FC236}">
                  <a16:creationId xmlns:a16="http://schemas.microsoft.com/office/drawing/2014/main" id="{FB69DFDF-A036-47D7-80FB-9DBDD7EFE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584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8">
              <a:extLst>
                <a:ext uri="{FF2B5EF4-FFF2-40B4-BE49-F238E27FC236}">
                  <a16:creationId xmlns:a16="http://schemas.microsoft.com/office/drawing/2014/main" id="{919377B5-E7C9-44C6-8D4F-EF9780751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776"/>
              <a:ext cx="0" cy="2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9">
              <a:extLst>
                <a:ext uri="{FF2B5EF4-FFF2-40B4-BE49-F238E27FC236}">
                  <a16:creationId xmlns:a16="http://schemas.microsoft.com/office/drawing/2014/main" id="{9CBF63DE-8B96-41DA-93D7-2CB39F6EBB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776"/>
              <a:ext cx="0" cy="28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20">
              <a:extLst>
                <a:ext uri="{FF2B5EF4-FFF2-40B4-BE49-F238E27FC236}">
                  <a16:creationId xmlns:a16="http://schemas.microsoft.com/office/drawing/2014/main" id="{6728FBDD-0916-4E65-9FD8-A0D636EA7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776"/>
              <a:ext cx="0" cy="33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21">
              <a:extLst>
                <a:ext uri="{FF2B5EF4-FFF2-40B4-BE49-F238E27FC236}">
                  <a16:creationId xmlns:a16="http://schemas.microsoft.com/office/drawing/2014/main" id="{2A378A29-EC6F-4BF2-8E49-695991F7F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16"/>
              <a:ext cx="1056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22">
              <a:extLst>
                <a:ext uri="{FF2B5EF4-FFF2-40B4-BE49-F238E27FC236}">
                  <a16:creationId xmlns:a16="http://schemas.microsoft.com/office/drawing/2014/main" id="{5511B633-33D8-43DE-B3E6-0DE253C17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110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23">
              <a:extLst>
                <a:ext uri="{FF2B5EF4-FFF2-40B4-BE49-F238E27FC236}">
                  <a16:creationId xmlns:a16="http://schemas.microsoft.com/office/drawing/2014/main" id="{067AB6DB-D956-4728-862A-3FF9F90A00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112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24">
              <a:extLst>
                <a:ext uri="{FF2B5EF4-FFF2-40B4-BE49-F238E27FC236}">
                  <a16:creationId xmlns:a16="http://schemas.microsoft.com/office/drawing/2014/main" id="{440793FB-1002-40E9-82DC-B48BFA21B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776"/>
              <a:ext cx="0" cy="38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25">
              <a:extLst>
                <a:ext uri="{FF2B5EF4-FFF2-40B4-BE49-F238E27FC236}">
                  <a16:creationId xmlns:a16="http://schemas.microsoft.com/office/drawing/2014/main" id="{D10D6AB5-4CC3-4E1A-9917-B1C652B57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160"/>
              <a:ext cx="1200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26">
              <a:extLst>
                <a:ext uri="{FF2B5EF4-FFF2-40B4-BE49-F238E27FC236}">
                  <a16:creationId xmlns:a16="http://schemas.microsoft.com/office/drawing/2014/main" id="{A7DC741B-75C9-4925-A7BC-6D7C1A00E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776"/>
              <a:ext cx="0" cy="432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27">
              <a:extLst>
                <a:ext uri="{FF2B5EF4-FFF2-40B4-BE49-F238E27FC236}">
                  <a16:creationId xmlns:a16="http://schemas.microsoft.com/office/drawing/2014/main" id="{207E1C7E-65F6-439C-B0F3-8DC26B73B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776"/>
              <a:ext cx="0" cy="48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28">
              <a:extLst>
                <a:ext uri="{FF2B5EF4-FFF2-40B4-BE49-F238E27FC236}">
                  <a16:creationId xmlns:a16="http://schemas.microsoft.com/office/drawing/2014/main" id="{12CC21AF-0683-4A12-92A7-8B451B2F8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208"/>
              <a:ext cx="1248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29">
              <a:extLst>
                <a:ext uri="{FF2B5EF4-FFF2-40B4-BE49-F238E27FC236}">
                  <a16:creationId xmlns:a16="http://schemas.microsoft.com/office/drawing/2014/main" id="{8E295C42-48C1-484D-8361-8195355B54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256"/>
              <a:ext cx="1296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63" name="Text Box 31">
            <a:extLst>
              <a:ext uri="{FF2B5EF4-FFF2-40B4-BE49-F238E27FC236}">
                <a16:creationId xmlns:a16="http://schemas.microsoft.com/office/drawing/2014/main" id="{36BB036D-9D1A-442A-A6F9-868D63156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76538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chip 1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A39B21AD-760B-4C8F-90B9-9AB6B0DB7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28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chip 2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81F144CA-9F26-449F-9FDE-7E6FA487B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90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chip 3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D6F2964C-1667-4D01-B068-37EBD7FA7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908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PCB traces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B33C8B3C-7971-43FD-A030-B114B424F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146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PCB traces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1BF8B307-38C9-489E-B9B5-E2D98C9BC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Future Work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E02DF5BE-5B11-463D-ABAC-6DEEFE60F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Design accurate simulation environment with LHECC logic to show effectiveness of LHECC codes</a:t>
            </a:r>
          </a:p>
          <a:p>
            <a:pPr lvl="1"/>
            <a:r>
              <a:rPr lang="en-US" altLang="en-US"/>
              <a:t>Add accurate error sources</a:t>
            </a:r>
          </a:p>
          <a:p>
            <a:pPr lvl="2"/>
            <a:r>
              <a:rPr lang="en-US" altLang="en-US"/>
              <a:t>Circuits</a:t>
            </a:r>
          </a:p>
          <a:p>
            <a:pPr lvl="2"/>
            <a:r>
              <a:rPr lang="en-US" altLang="en-US"/>
              <a:t>Transmission lines</a:t>
            </a:r>
          </a:p>
        </p:txBody>
      </p:sp>
      <p:pic>
        <p:nvPicPr>
          <p:cNvPr id="122885" name="Picture 5">
            <a:extLst>
              <a:ext uri="{FF2B5EF4-FFF2-40B4-BE49-F238E27FC236}">
                <a16:creationId xmlns:a16="http://schemas.microsoft.com/office/drawing/2014/main" id="{6E529BDE-9BDA-41E2-9127-A640EF883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81400"/>
            <a:ext cx="43434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B529E20-9F40-4BFE-8E73-831DD1A00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Acknowledgements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950F13F-CF25-47FE-8A2C-3F6E36A3B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Thank you!</a:t>
            </a:r>
          </a:p>
          <a:p>
            <a:endParaRPr lang="en-US" altLang="en-US"/>
          </a:p>
          <a:p>
            <a:r>
              <a:rPr lang="en-US" altLang="en-US"/>
              <a:t>Ph.D. committee</a:t>
            </a:r>
          </a:p>
          <a:p>
            <a:pPr lvl="1"/>
            <a:r>
              <a:rPr lang="en-US" altLang="en-US"/>
              <a:t>Dr. Donald Chiarulli (CS Department)</a:t>
            </a:r>
          </a:p>
          <a:p>
            <a:pPr lvl="1"/>
            <a:r>
              <a:rPr lang="en-US" altLang="en-US"/>
              <a:t>Dr. Steven Levitan (EE Department)</a:t>
            </a:r>
          </a:p>
          <a:p>
            <a:pPr lvl="1"/>
            <a:r>
              <a:rPr lang="en-US" altLang="en-US"/>
              <a:t>Dr. Bruce Childers (CS Department)</a:t>
            </a:r>
          </a:p>
          <a:p>
            <a:pPr lvl="1"/>
            <a:r>
              <a:rPr lang="en-US" altLang="en-US"/>
              <a:t>Dr. Patchrawat Uthaisombut (CS Department)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42622BC-C4A3-4607-8D96-E25DECACB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Need for High-Speed Off-Chip Signaling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29F38C1-2A7B-4127-BBB9-AC1F3A0C7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altLang="en-US" sz="1800"/>
              <a:t>Growing gap between on-chip signaling speed and off-chip signaling speed</a:t>
            </a:r>
          </a:p>
        </p:txBody>
      </p:sp>
      <p:sp>
        <p:nvSpPr>
          <p:cNvPr id="55301" name="Rectangle 3077">
            <a:extLst>
              <a:ext uri="{FF2B5EF4-FFF2-40B4-BE49-F238E27FC236}">
                <a16:creationId xmlns:a16="http://schemas.microsoft.com/office/drawing/2014/main" id="{ABC15F21-DFA3-4594-B1A3-17322B333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5303" name="Group 3079">
            <a:extLst>
              <a:ext uri="{FF2B5EF4-FFF2-40B4-BE49-F238E27FC236}">
                <a16:creationId xmlns:a16="http://schemas.microsoft.com/office/drawing/2014/main" id="{67C02AC5-51F9-479C-8A90-8B3FD4BFF11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676400"/>
            <a:ext cx="6248400" cy="4329113"/>
            <a:chOff x="1008" y="1056"/>
            <a:chExt cx="3936" cy="2727"/>
          </a:xfrm>
        </p:grpSpPr>
        <p:graphicFrame>
          <p:nvGraphicFramePr>
            <p:cNvPr id="55300" name="Object 3076">
              <a:extLst>
                <a:ext uri="{FF2B5EF4-FFF2-40B4-BE49-F238E27FC236}">
                  <a16:creationId xmlns:a16="http://schemas.microsoft.com/office/drawing/2014/main" id="{D1BE7A74-9354-4E2A-B2C5-AB130B171E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1056"/>
            <a:ext cx="3936" cy="2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hart" r:id="rId2" imgW="4343400" imgH="2800367" progId="Excel.Chart.8">
                    <p:embed/>
                  </p:oleObj>
                </mc:Choice>
                <mc:Fallback>
                  <p:oleObj name="Chart" r:id="rId2" imgW="4343400" imgH="2800367" progId="Excel.Chart.8">
                    <p:embed/>
                    <p:pic>
                      <p:nvPicPr>
                        <p:cNvPr id="0" name="Object 3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056"/>
                          <a:ext cx="3936" cy="25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02" name="Text Box 3078">
              <a:extLst>
                <a:ext uri="{FF2B5EF4-FFF2-40B4-BE49-F238E27FC236}">
                  <a16:creationId xmlns:a16="http://schemas.microsoft.com/office/drawing/2014/main" id="{68CEE2FE-695C-4922-9905-295A96B4D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552"/>
              <a:ext cx="18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Source:  Intel Corporation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35D9D7D-0B5B-4A45-81BD-DC4029E32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Challenges for Off-Chip Signaling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5C1747A-E433-4671-9DEC-4FA075809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4724400" cy="1752600"/>
          </a:xfrm>
        </p:spPr>
        <p:txBody>
          <a:bodyPr/>
          <a:lstStyle/>
          <a:p>
            <a:r>
              <a:rPr lang="en-US" altLang="en-US" sz="1800"/>
              <a:t>High-speed links must be narrow</a:t>
            </a:r>
          </a:p>
          <a:p>
            <a:pPr lvl="1"/>
            <a:r>
              <a:rPr lang="en-US" altLang="en-US" sz="1600"/>
              <a:t>I/O pads are a precious resource in chip design</a:t>
            </a:r>
          </a:p>
          <a:p>
            <a:pPr lvl="1"/>
            <a:r>
              <a:rPr lang="en-US" altLang="en-US" sz="1600"/>
              <a:t>High-speed drivers are large due to skin effect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82E63540-0636-451D-B44B-8EB3C47E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3200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7">
            <a:extLst>
              <a:ext uri="{FF2B5EF4-FFF2-40B4-BE49-F238E27FC236}">
                <a16:creationId xmlns:a16="http://schemas.microsoft.com/office/drawing/2014/main" id="{7480E58F-6567-4D9F-BB6E-DCBD2DC9A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143000"/>
            <a:ext cx="396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Integrity of high-speed off-chip signals</a:t>
            </a:r>
          </a:p>
          <a:p>
            <a:pPr lvl="1"/>
            <a:r>
              <a:rPr lang="en-US" altLang="en-US" sz="1600"/>
              <a:t>capacitance, inductance</a:t>
            </a:r>
          </a:p>
          <a:p>
            <a:pPr lvl="1"/>
            <a:r>
              <a:rPr lang="en-US" altLang="en-US" sz="1600"/>
              <a:t>additional noise</a:t>
            </a:r>
          </a:p>
          <a:p>
            <a:pPr lvl="1"/>
            <a:r>
              <a:rPr lang="en-US" altLang="en-US" sz="1600"/>
              <a:t>synchronization / timing</a:t>
            </a:r>
            <a:endParaRPr lang="en-US" altLang="en-US" sz="1800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1A0A2A18-60FF-4C60-8119-F1EAE2057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472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Solution:</a:t>
            </a:r>
          </a:p>
          <a:p>
            <a:pPr lvl="1"/>
            <a:r>
              <a:rPr lang="en-US" altLang="en-US" sz="1600"/>
              <a:t>Couple data encoding to circuit design</a:t>
            </a:r>
          </a:p>
          <a:p>
            <a:pPr lvl="2"/>
            <a:r>
              <a:rPr lang="en-US" altLang="en-US" sz="1400"/>
              <a:t>Increase signal integrity</a:t>
            </a:r>
          </a:p>
          <a:p>
            <a:pPr lvl="2"/>
            <a:r>
              <a:rPr lang="en-US" altLang="en-US" sz="1400"/>
              <a:t>Recover from signal errors</a:t>
            </a:r>
          </a:p>
        </p:txBody>
      </p:sp>
      <p:grpSp>
        <p:nvGrpSpPr>
          <p:cNvPr id="11343" name="Group 79">
            <a:extLst>
              <a:ext uri="{FF2B5EF4-FFF2-40B4-BE49-F238E27FC236}">
                <a16:creationId xmlns:a16="http://schemas.microsoft.com/office/drawing/2014/main" id="{635D5D71-0258-410F-BBC4-96986352C27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066800"/>
            <a:ext cx="4267200" cy="1538288"/>
            <a:chOff x="240" y="672"/>
            <a:chExt cx="2688" cy="969"/>
          </a:xfrm>
        </p:grpSpPr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003E3430-2122-469D-85A6-C12480A6F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152"/>
              <a:ext cx="2688" cy="33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2" name="Group 18">
              <a:extLst>
                <a:ext uri="{FF2B5EF4-FFF2-40B4-BE49-F238E27FC236}">
                  <a16:creationId xmlns:a16="http://schemas.microsoft.com/office/drawing/2014/main" id="{54389258-F443-44DB-A25C-15EF02AB97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008"/>
              <a:ext cx="816" cy="144"/>
              <a:chOff x="2880" y="960"/>
              <a:chExt cx="816" cy="144"/>
            </a:xfrm>
          </p:grpSpPr>
          <p:sp>
            <p:nvSpPr>
              <p:cNvPr id="11273" name="Rectangle 9">
                <a:extLst>
                  <a:ext uri="{FF2B5EF4-FFF2-40B4-BE49-F238E27FC236}">
                    <a16:creationId xmlns:a16="http://schemas.microsoft.com/office/drawing/2014/main" id="{F9E9A364-29EF-47D5-BBEE-43F24F914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008"/>
                <a:ext cx="240" cy="4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>
                <a:extLst>
                  <a:ext uri="{FF2B5EF4-FFF2-40B4-BE49-F238E27FC236}">
                    <a16:creationId xmlns:a16="http://schemas.microsoft.com/office/drawing/2014/main" id="{1D4C0659-2CCB-4DFA-9EF2-BB4F1700A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56"/>
                <a:ext cx="816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>
                <a:extLst>
                  <a:ext uri="{FF2B5EF4-FFF2-40B4-BE49-F238E27FC236}">
                    <a16:creationId xmlns:a16="http://schemas.microsoft.com/office/drawing/2014/main" id="{9456AD09-BA10-4013-A8C0-C0250B953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>
                <a:extLst>
                  <a:ext uri="{FF2B5EF4-FFF2-40B4-BE49-F238E27FC236}">
                    <a16:creationId xmlns:a16="http://schemas.microsoft.com/office/drawing/2014/main" id="{176C8F3D-3E4F-4AB6-A1FE-A499B7274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Freeform 16">
                <a:extLst>
                  <a:ext uri="{FF2B5EF4-FFF2-40B4-BE49-F238E27FC236}">
                    <a16:creationId xmlns:a16="http://schemas.microsoft.com/office/drawing/2014/main" id="{C5BD1415-E790-430E-945D-08A50F8C0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Freeform 17">
                <a:extLst>
                  <a:ext uri="{FF2B5EF4-FFF2-40B4-BE49-F238E27FC236}">
                    <a16:creationId xmlns:a16="http://schemas.microsoft.com/office/drawing/2014/main" id="{C740949B-A9E7-4C4D-B937-FE3855D8C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0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3" name="Group 19">
              <a:extLst>
                <a:ext uri="{FF2B5EF4-FFF2-40B4-BE49-F238E27FC236}">
                  <a16:creationId xmlns:a16="http://schemas.microsoft.com/office/drawing/2014/main" id="{9F9D8FFD-9B83-4489-BF3A-C997AEC1C8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008"/>
              <a:ext cx="816" cy="144"/>
              <a:chOff x="2880" y="960"/>
              <a:chExt cx="816" cy="144"/>
            </a:xfrm>
          </p:grpSpPr>
          <p:sp>
            <p:nvSpPr>
              <p:cNvPr id="11284" name="Rectangle 20">
                <a:extLst>
                  <a:ext uri="{FF2B5EF4-FFF2-40B4-BE49-F238E27FC236}">
                    <a16:creationId xmlns:a16="http://schemas.microsoft.com/office/drawing/2014/main" id="{706F840A-B1F9-470F-B6D8-B36F609D9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008"/>
                <a:ext cx="240" cy="4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Rectangle 21">
                <a:extLst>
                  <a:ext uri="{FF2B5EF4-FFF2-40B4-BE49-F238E27FC236}">
                    <a16:creationId xmlns:a16="http://schemas.microsoft.com/office/drawing/2014/main" id="{E28C4280-1A06-416D-9496-C73524F40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56"/>
                <a:ext cx="816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22">
                <a:extLst>
                  <a:ext uri="{FF2B5EF4-FFF2-40B4-BE49-F238E27FC236}">
                    <a16:creationId xmlns:a16="http://schemas.microsoft.com/office/drawing/2014/main" id="{E6DDA5EC-B3FB-4654-89B6-081E721B3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Rectangle 23">
                <a:extLst>
                  <a:ext uri="{FF2B5EF4-FFF2-40B4-BE49-F238E27FC236}">
                    <a16:creationId xmlns:a16="http://schemas.microsoft.com/office/drawing/2014/main" id="{A2071E87-9038-4ED8-A829-F1450F7BE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Freeform 24">
                <a:extLst>
                  <a:ext uri="{FF2B5EF4-FFF2-40B4-BE49-F238E27FC236}">
                    <a16:creationId xmlns:a16="http://schemas.microsoft.com/office/drawing/2014/main" id="{7D9D5AC2-E25D-4D27-BD79-AA6F63A17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25">
                <a:extLst>
                  <a:ext uri="{FF2B5EF4-FFF2-40B4-BE49-F238E27FC236}">
                    <a16:creationId xmlns:a16="http://schemas.microsoft.com/office/drawing/2014/main" id="{CF2A4166-5B2B-4E97-A1DB-B0E27D9F3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0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7CA4A69D-711C-4AB3-A31A-4A54258B6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52"/>
              <a:ext cx="1056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>
              <a:extLst>
                <a:ext uri="{FF2B5EF4-FFF2-40B4-BE49-F238E27FC236}">
                  <a16:creationId xmlns:a16="http://schemas.microsoft.com/office/drawing/2014/main" id="{EC03DFCC-7DA4-4C97-B498-44F549AFE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268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Text Box 72">
              <a:extLst>
                <a:ext uri="{FF2B5EF4-FFF2-40B4-BE49-F238E27FC236}">
                  <a16:creationId xmlns:a16="http://schemas.microsoft.com/office/drawing/2014/main" id="{F4433FCA-E3B9-4FA6-A0AA-E02D83D51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672"/>
              <a:ext cx="67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Packaged chip</a:t>
              </a:r>
            </a:p>
          </p:txBody>
        </p:sp>
        <p:sp>
          <p:nvSpPr>
            <p:cNvPr id="11338" name="Text Box 74">
              <a:extLst>
                <a:ext uri="{FF2B5EF4-FFF2-40B4-BE49-F238E27FC236}">
                  <a16:creationId xmlns:a16="http://schemas.microsoft.com/office/drawing/2014/main" id="{EB8AC005-1FAA-4ABF-B1A0-4354BCDBE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960"/>
              <a:ext cx="9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PCB trace</a:t>
              </a:r>
            </a:p>
          </p:txBody>
        </p:sp>
        <p:sp>
          <p:nvSpPr>
            <p:cNvPr id="11339" name="Text Box 75">
              <a:extLst>
                <a:ext uri="{FF2B5EF4-FFF2-40B4-BE49-F238E27FC236}">
                  <a16:creationId xmlns:a16="http://schemas.microsoft.com/office/drawing/2014/main" id="{54BCF642-0B09-4ADA-A2A2-5778F3BCA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449"/>
              <a:ext cx="12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Ground plane</a:t>
              </a:r>
            </a:p>
          </p:txBody>
        </p:sp>
        <p:sp>
          <p:nvSpPr>
            <p:cNvPr id="11341" name="Text Box 77">
              <a:extLst>
                <a:ext uri="{FF2B5EF4-FFF2-40B4-BE49-F238E27FC236}">
                  <a16:creationId xmlns:a16="http://schemas.microsoft.com/office/drawing/2014/main" id="{73DBD0A1-EAC4-4C7B-AB9D-A8ECFB350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672"/>
              <a:ext cx="67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Packaged chip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ADD09DF-34D4-4DED-8A24-A85AEAB8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Multi-Bit Differential Signaling (MBDS)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B9669F8-85CA-45BF-A4B8-D10113A22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3733800" cy="457200"/>
          </a:xfrm>
        </p:spPr>
        <p:txBody>
          <a:bodyPr/>
          <a:lstStyle/>
          <a:p>
            <a:r>
              <a:rPr lang="en-US" altLang="en-US" sz="2000"/>
              <a:t>Differential signaling (LVDS)</a:t>
            </a:r>
          </a:p>
        </p:txBody>
      </p:sp>
      <p:grpSp>
        <p:nvGrpSpPr>
          <p:cNvPr id="13437" name="Group 125">
            <a:extLst>
              <a:ext uri="{FF2B5EF4-FFF2-40B4-BE49-F238E27FC236}">
                <a16:creationId xmlns:a16="http://schemas.microsoft.com/office/drawing/2014/main" id="{FC9C19BB-6496-4B37-B747-74DF66A46EF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752600"/>
            <a:ext cx="3124200" cy="1376363"/>
            <a:chOff x="480" y="1104"/>
            <a:chExt cx="1968" cy="867"/>
          </a:xfrm>
        </p:grpSpPr>
        <p:sp>
          <p:nvSpPr>
            <p:cNvPr id="13319" name="AutoShape 7">
              <a:extLst>
                <a:ext uri="{FF2B5EF4-FFF2-40B4-BE49-F238E27FC236}">
                  <a16:creationId xmlns:a16="http://schemas.microsoft.com/office/drawing/2014/main" id="{E56D348A-F391-4440-BAC2-08418FC6CB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" y="1126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8">
              <a:extLst>
                <a:ext uri="{FF2B5EF4-FFF2-40B4-BE49-F238E27FC236}">
                  <a16:creationId xmlns:a16="http://schemas.microsoft.com/office/drawing/2014/main" id="{2020F1B2-22BE-49D4-BD6F-45CB1D67D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3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21" name="AutoShape 9">
              <a:extLst>
                <a:ext uri="{FF2B5EF4-FFF2-40B4-BE49-F238E27FC236}">
                  <a16:creationId xmlns:a16="http://schemas.microsoft.com/office/drawing/2014/main" id="{DD8158A4-73B9-4CDB-91C2-9446395D802B}"/>
                </a:ext>
              </a:extLst>
            </p:cNvPr>
            <p:cNvCxnSpPr>
              <a:cxnSpLocks noChangeShapeType="1"/>
              <a:stCxn id="13319" idx="3"/>
            </p:cNvCxnSpPr>
            <p:nvPr/>
          </p:nvCxnSpPr>
          <p:spPr bwMode="auto">
            <a:xfrm flipH="1" flipV="1">
              <a:off x="480" y="1270"/>
              <a:ext cx="215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22" name="AutoShape 10">
              <a:extLst>
                <a:ext uri="{FF2B5EF4-FFF2-40B4-BE49-F238E27FC236}">
                  <a16:creationId xmlns:a16="http://schemas.microsoft.com/office/drawing/2014/main" id="{DB3670DF-86CD-4962-BDA9-BA342D53E77C}"/>
                </a:ext>
              </a:extLst>
            </p:cNvPr>
            <p:cNvCxnSpPr>
              <a:cxnSpLocks noChangeShapeType="1"/>
              <a:stCxn id="13319" idx="1"/>
            </p:cNvCxnSpPr>
            <p:nvPr/>
          </p:nvCxnSpPr>
          <p:spPr bwMode="auto">
            <a:xfrm>
              <a:off x="840" y="1189"/>
              <a:ext cx="10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23" name="AutoShape 11">
              <a:extLst>
                <a:ext uri="{FF2B5EF4-FFF2-40B4-BE49-F238E27FC236}">
                  <a16:creationId xmlns:a16="http://schemas.microsoft.com/office/drawing/2014/main" id="{85473A5A-3D43-4CC0-A22A-041C5A4A5B54}"/>
                </a:ext>
              </a:extLst>
            </p:cNvPr>
            <p:cNvCxnSpPr>
              <a:cxnSpLocks noChangeShapeType="1"/>
              <a:stCxn id="13320" idx="6"/>
            </p:cNvCxnSpPr>
            <p:nvPr/>
          </p:nvCxnSpPr>
          <p:spPr bwMode="auto">
            <a:xfrm>
              <a:off x="864" y="1390"/>
              <a:ext cx="105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24" name="AutoShape 12">
              <a:extLst>
                <a:ext uri="{FF2B5EF4-FFF2-40B4-BE49-F238E27FC236}">
                  <a16:creationId xmlns:a16="http://schemas.microsoft.com/office/drawing/2014/main" id="{29B109FB-4E09-4C74-BBB4-20F63F3627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898" y="1128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3">
              <a:extLst>
                <a:ext uri="{FF2B5EF4-FFF2-40B4-BE49-F238E27FC236}">
                  <a16:creationId xmlns:a16="http://schemas.microsoft.com/office/drawing/2014/main" id="{B1AE5712-D984-4B1C-B525-10482EB01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AutoShape 14">
              <a:extLst>
                <a:ext uri="{FF2B5EF4-FFF2-40B4-BE49-F238E27FC236}">
                  <a16:creationId xmlns:a16="http://schemas.microsoft.com/office/drawing/2014/main" id="{DE3D6577-A89F-4F0E-AC84-B2E8AB4F9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14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AutoShape 15">
              <a:extLst>
                <a:ext uri="{FF2B5EF4-FFF2-40B4-BE49-F238E27FC236}">
                  <a16:creationId xmlns:a16="http://schemas.microsoft.com/office/drawing/2014/main" id="{6C7175F7-9668-4BB8-BA8A-BED204A93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34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28" name="AutoShape 16">
              <a:extLst>
                <a:ext uri="{FF2B5EF4-FFF2-40B4-BE49-F238E27FC236}">
                  <a16:creationId xmlns:a16="http://schemas.microsoft.com/office/drawing/2014/main" id="{D3F93707-D08C-42C9-91DD-4D02A2C40FBA}"/>
                </a:ext>
              </a:extLst>
            </p:cNvPr>
            <p:cNvCxnSpPr>
              <a:cxnSpLocks noChangeShapeType="1"/>
              <a:stCxn id="13324" idx="0"/>
            </p:cNvCxnSpPr>
            <p:nvPr/>
          </p:nvCxnSpPr>
          <p:spPr bwMode="auto">
            <a:xfrm>
              <a:off x="2212" y="1275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0" name="AutoShape 18">
              <a:extLst>
                <a:ext uri="{FF2B5EF4-FFF2-40B4-BE49-F238E27FC236}">
                  <a16:creationId xmlns:a16="http://schemas.microsoft.com/office/drawing/2014/main" id="{E582D73A-1170-4482-9F39-44D2CCEDA7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195"/>
              <a:ext cx="1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1" name="AutoShape 19">
              <a:extLst>
                <a:ext uri="{FF2B5EF4-FFF2-40B4-BE49-F238E27FC236}">
                  <a16:creationId xmlns:a16="http://schemas.microsoft.com/office/drawing/2014/main" id="{0F8C8C4A-D2E3-4B29-87A8-F0B8DE4AF2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227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2" name="AutoShape 20">
              <a:extLst>
                <a:ext uri="{FF2B5EF4-FFF2-40B4-BE49-F238E27FC236}">
                  <a16:creationId xmlns:a16="http://schemas.microsoft.com/office/drawing/2014/main" id="{8D3D7319-6E94-4B20-AB5D-18C1874ED3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28" y="1259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3" name="AutoShape 21">
              <a:extLst>
                <a:ext uri="{FF2B5EF4-FFF2-40B4-BE49-F238E27FC236}">
                  <a16:creationId xmlns:a16="http://schemas.microsoft.com/office/drawing/2014/main" id="{DC1155DD-FAF6-4AE0-814F-71D4924623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28" y="1291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4" name="AutoShape 22">
              <a:extLst>
                <a:ext uri="{FF2B5EF4-FFF2-40B4-BE49-F238E27FC236}">
                  <a16:creationId xmlns:a16="http://schemas.microsoft.com/office/drawing/2014/main" id="{3F486BE6-9DCE-4B5F-BDEF-EFE53A1F46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60" y="1323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5" name="AutoShape 23">
              <a:extLst>
                <a:ext uri="{FF2B5EF4-FFF2-40B4-BE49-F238E27FC236}">
                  <a16:creationId xmlns:a16="http://schemas.microsoft.com/office/drawing/2014/main" id="{EEAFEE19-7A96-493E-BA5B-868EB39971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355"/>
              <a:ext cx="0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37" name="AutoShape 25">
              <a:extLst>
                <a:ext uri="{FF2B5EF4-FFF2-40B4-BE49-F238E27FC236}">
                  <a16:creationId xmlns:a16="http://schemas.microsoft.com/office/drawing/2014/main" id="{C8321547-AE7B-4571-8580-A066B877C0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" y="1654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26">
              <a:extLst>
                <a:ext uri="{FF2B5EF4-FFF2-40B4-BE49-F238E27FC236}">
                  <a16:creationId xmlns:a16="http://schemas.microsoft.com/office/drawing/2014/main" id="{391633A9-6309-401F-9EAF-82D6F6511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89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39" name="AutoShape 27">
              <a:extLst>
                <a:ext uri="{FF2B5EF4-FFF2-40B4-BE49-F238E27FC236}">
                  <a16:creationId xmlns:a16="http://schemas.microsoft.com/office/drawing/2014/main" id="{3A5E345A-0AB3-4F40-AC61-4D83FD847EB0}"/>
                </a:ext>
              </a:extLst>
            </p:cNvPr>
            <p:cNvCxnSpPr>
              <a:cxnSpLocks noChangeShapeType="1"/>
              <a:stCxn id="13337" idx="3"/>
            </p:cNvCxnSpPr>
            <p:nvPr/>
          </p:nvCxnSpPr>
          <p:spPr bwMode="auto">
            <a:xfrm flipH="1" flipV="1">
              <a:off x="480" y="1798"/>
              <a:ext cx="215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0" name="AutoShape 28">
              <a:extLst>
                <a:ext uri="{FF2B5EF4-FFF2-40B4-BE49-F238E27FC236}">
                  <a16:creationId xmlns:a16="http://schemas.microsoft.com/office/drawing/2014/main" id="{CD72B443-4811-44F4-9016-CBD8EFB22768}"/>
                </a:ext>
              </a:extLst>
            </p:cNvPr>
            <p:cNvCxnSpPr>
              <a:cxnSpLocks noChangeShapeType="1"/>
              <a:stCxn id="13337" idx="1"/>
            </p:cNvCxnSpPr>
            <p:nvPr/>
          </p:nvCxnSpPr>
          <p:spPr bwMode="auto">
            <a:xfrm>
              <a:off x="840" y="1717"/>
              <a:ext cx="10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1" name="AutoShape 29">
              <a:extLst>
                <a:ext uri="{FF2B5EF4-FFF2-40B4-BE49-F238E27FC236}">
                  <a16:creationId xmlns:a16="http://schemas.microsoft.com/office/drawing/2014/main" id="{4F4682D6-D850-4EF6-AA5E-44D12C685422}"/>
                </a:ext>
              </a:extLst>
            </p:cNvPr>
            <p:cNvCxnSpPr>
              <a:cxnSpLocks noChangeShapeType="1"/>
              <a:stCxn id="13338" idx="6"/>
            </p:cNvCxnSpPr>
            <p:nvPr/>
          </p:nvCxnSpPr>
          <p:spPr bwMode="auto">
            <a:xfrm>
              <a:off x="864" y="1918"/>
              <a:ext cx="105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2" name="AutoShape 30">
              <a:extLst>
                <a:ext uri="{FF2B5EF4-FFF2-40B4-BE49-F238E27FC236}">
                  <a16:creationId xmlns:a16="http://schemas.microsoft.com/office/drawing/2014/main" id="{63D96207-1FEB-48C1-AA2E-8881A3197C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898" y="1656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Oval 31">
              <a:extLst>
                <a:ext uri="{FF2B5EF4-FFF2-40B4-BE49-F238E27FC236}">
                  <a16:creationId xmlns:a16="http://schemas.microsoft.com/office/drawing/2014/main" id="{2F0EA47E-5EF9-43E0-A7C8-A85EE600A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89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AutoShape 32">
              <a:extLst>
                <a:ext uri="{FF2B5EF4-FFF2-40B4-BE49-F238E27FC236}">
                  <a16:creationId xmlns:a16="http://schemas.microsoft.com/office/drawing/2014/main" id="{142F8252-D212-4E95-BC6C-764F7173D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675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AutoShape 33">
              <a:extLst>
                <a:ext uri="{FF2B5EF4-FFF2-40B4-BE49-F238E27FC236}">
                  <a16:creationId xmlns:a16="http://schemas.microsoft.com/office/drawing/2014/main" id="{80E30978-B955-4528-961C-84023739D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875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46" name="AutoShape 34">
              <a:extLst>
                <a:ext uri="{FF2B5EF4-FFF2-40B4-BE49-F238E27FC236}">
                  <a16:creationId xmlns:a16="http://schemas.microsoft.com/office/drawing/2014/main" id="{34915A3C-B426-483F-8278-630B47D17143}"/>
                </a:ext>
              </a:extLst>
            </p:cNvPr>
            <p:cNvCxnSpPr>
              <a:cxnSpLocks noChangeShapeType="1"/>
              <a:stCxn id="13342" idx="0"/>
            </p:cNvCxnSpPr>
            <p:nvPr/>
          </p:nvCxnSpPr>
          <p:spPr bwMode="auto">
            <a:xfrm>
              <a:off x="2212" y="1803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8" name="AutoShape 36">
              <a:extLst>
                <a:ext uri="{FF2B5EF4-FFF2-40B4-BE49-F238E27FC236}">
                  <a16:creationId xmlns:a16="http://schemas.microsoft.com/office/drawing/2014/main" id="{B138612E-A5E4-4B5C-B5D1-B949D6A87E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723"/>
              <a:ext cx="1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9" name="AutoShape 37">
              <a:extLst>
                <a:ext uri="{FF2B5EF4-FFF2-40B4-BE49-F238E27FC236}">
                  <a16:creationId xmlns:a16="http://schemas.microsoft.com/office/drawing/2014/main" id="{4A861975-7BF9-4337-9323-3F511B5E85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755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0" name="AutoShape 38">
              <a:extLst>
                <a:ext uri="{FF2B5EF4-FFF2-40B4-BE49-F238E27FC236}">
                  <a16:creationId xmlns:a16="http://schemas.microsoft.com/office/drawing/2014/main" id="{C5B8F8AC-52FE-42B9-9BFA-1C42D97429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28" y="1787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1" name="AutoShape 39">
              <a:extLst>
                <a:ext uri="{FF2B5EF4-FFF2-40B4-BE49-F238E27FC236}">
                  <a16:creationId xmlns:a16="http://schemas.microsoft.com/office/drawing/2014/main" id="{0EC1666D-9B0D-4956-986A-520D680B94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28" y="1819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2" name="AutoShape 40">
              <a:extLst>
                <a:ext uri="{FF2B5EF4-FFF2-40B4-BE49-F238E27FC236}">
                  <a16:creationId xmlns:a16="http://schemas.microsoft.com/office/drawing/2014/main" id="{A24F0BB8-33CE-446B-A125-96E2CC7F8F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60" y="1851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3" name="AutoShape 41">
              <a:extLst>
                <a:ext uri="{FF2B5EF4-FFF2-40B4-BE49-F238E27FC236}">
                  <a16:creationId xmlns:a16="http://schemas.microsoft.com/office/drawing/2014/main" id="{C78D0119-B4D9-4F18-8708-F501B5B8D3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883"/>
              <a:ext cx="0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54" name="Rectangle 42">
            <a:extLst>
              <a:ext uri="{FF2B5EF4-FFF2-40B4-BE49-F238E27FC236}">
                <a16:creationId xmlns:a16="http://schemas.microsoft.com/office/drawing/2014/main" id="{638C5BF0-1207-4577-B2F2-9AFEDAD5F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00400"/>
            <a:ext cx="3505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Data encoded as</a:t>
            </a:r>
          </a:p>
          <a:p>
            <a:pPr lvl="1"/>
            <a:r>
              <a:rPr lang="en-US" altLang="en-US" sz="1600"/>
              <a:t>{01} or {10}</a:t>
            </a:r>
          </a:p>
          <a:p>
            <a:r>
              <a:rPr lang="en-US" altLang="en-US" sz="1600"/>
              <a:t>Advantages</a:t>
            </a:r>
          </a:p>
          <a:p>
            <a:pPr lvl="1"/>
            <a:r>
              <a:rPr lang="en-US" altLang="en-US" sz="1400"/>
              <a:t>Low switching noise</a:t>
            </a:r>
          </a:p>
          <a:p>
            <a:pPr lvl="1"/>
            <a:r>
              <a:rPr lang="en-US" altLang="en-US" sz="1400"/>
              <a:t>No reference noise</a:t>
            </a:r>
          </a:p>
          <a:p>
            <a:pPr lvl="1"/>
            <a:r>
              <a:rPr lang="en-US" altLang="en-US" sz="1400"/>
              <a:t>Coupled transmission lines</a:t>
            </a:r>
          </a:p>
          <a:p>
            <a:pPr lvl="1"/>
            <a:r>
              <a:rPr lang="en-US" altLang="en-US" sz="1400"/>
              <a:t>Low noise =&gt; low voltage swing</a:t>
            </a:r>
          </a:p>
          <a:p>
            <a:r>
              <a:rPr lang="en-US" altLang="en-US" sz="1600"/>
              <a:t>Disadvantages</a:t>
            </a:r>
          </a:p>
          <a:p>
            <a:pPr lvl="1"/>
            <a:r>
              <a:rPr lang="en-US" altLang="en-US" sz="1400"/>
              <a:t>Two connections for each bit</a:t>
            </a:r>
          </a:p>
          <a:p>
            <a:pPr lvl="1"/>
            <a:r>
              <a:rPr lang="en-US" altLang="en-US" sz="1400"/>
              <a:t>Wasteful in I/O pads</a:t>
            </a:r>
          </a:p>
        </p:txBody>
      </p:sp>
      <p:sp>
        <p:nvSpPr>
          <p:cNvPr id="13355" name="Rectangle 43">
            <a:extLst>
              <a:ext uri="{FF2B5EF4-FFF2-40B4-BE49-F238E27FC236}">
                <a16:creationId xmlns:a16="http://schemas.microsoft.com/office/drawing/2014/main" id="{42350CF3-F4DC-4E54-9C50-CDC6F8664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350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MBDS</a:t>
            </a:r>
          </a:p>
        </p:txBody>
      </p:sp>
      <p:sp>
        <p:nvSpPr>
          <p:cNvPr id="13436" name="Rectangle 124">
            <a:extLst>
              <a:ext uri="{FF2B5EF4-FFF2-40B4-BE49-F238E27FC236}">
                <a16:creationId xmlns:a16="http://schemas.microsoft.com/office/drawing/2014/main" id="{9F3080D8-A31A-48CB-B509-2B272528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76600"/>
            <a:ext cx="3505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Data encoded with fixed number of ones</a:t>
            </a:r>
          </a:p>
          <a:p>
            <a:pPr lvl="1"/>
            <a:r>
              <a:rPr lang="en-US" altLang="en-US" sz="1400"/>
              <a:t>N-choose-M (nCm)</a:t>
            </a:r>
            <a:endParaRPr lang="en-US" altLang="en-US" sz="1600"/>
          </a:p>
          <a:p>
            <a:pPr lvl="1"/>
            <a:r>
              <a:rPr lang="en-US" altLang="en-US" sz="1400"/>
              <a:t>{0011}, {0101}, {0110}, {1001}, {1010}, {1100}</a:t>
            </a:r>
          </a:p>
          <a:p>
            <a:r>
              <a:rPr lang="en-US" altLang="en-US" sz="1600"/>
              <a:t>Advantages</a:t>
            </a:r>
          </a:p>
          <a:p>
            <a:pPr lvl="1"/>
            <a:r>
              <a:rPr lang="en-US" altLang="en-US" sz="1400"/>
              <a:t>Same noise rejection as differential</a:t>
            </a:r>
          </a:p>
          <a:p>
            <a:pPr lvl="1"/>
            <a:r>
              <a:rPr lang="en-US" altLang="en-US" sz="1400"/>
              <a:t>Higher information capacity</a:t>
            </a:r>
          </a:p>
        </p:txBody>
      </p:sp>
      <p:grpSp>
        <p:nvGrpSpPr>
          <p:cNvPr id="13444" name="Group 132">
            <a:extLst>
              <a:ext uri="{FF2B5EF4-FFF2-40B4-BE49-F238E27FC236}">
                <a16:creationId xmlns:a16="http://schemas.microsoft.com/office/drawing/2014/main" id="{17AF024A-72D9-45D9-9216-126064281D0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587500"/>
            <a:ext cx="3581400" cy="1566863"/>
            <a:chOff x="2976" y="1000"/>
            <a:chExt cx="2256" cy="987"/>
          </a:xfrm>
        </p:grpSpPr>
        <p:cxnSp>
          <p:nvCxnSpPr>
            <p:cNvPr id="13375" name="AutoShape 63">
              <a:extLst>
                <a:ext uri="{FF2B5EF4-FFF2-40B4-BE49-F238E27FC236}">
                  <a16:creationId xmlns:a16="http://schemas.microsoft.com/office/drawing/2014/main" id="{912DA005-2BAE-4DBF-AAA7-D826840C75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357" y="1263"/>
              <a:ext cx="1308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78" name="AutoShape 66">
              <a:extLst>
                <a:ext uri="{FF2B5EF4-FFF2-40B4-BE49-F238E27FC236}">
                  <a16:creationId xmlns:a16="http://schemas.microsoft.com/office/drawing/2014/main" id="{5B03CEBC-E534-480F-8DB6-8732E4F66645}"/>
                </a:ext>
              </a:extLst>
            </p:cNvPr>
            <p:cNvCxnSpPr>
              <a:cxnSpLocks noChangeShapeType="1"/>
              <a:endCxn id="13364" idx="3"/>
            </p:cNvCxnSpPr>
            <p:nvPr/>
          </p:nvCxnSpPr>
          <p:spPr bwMode="auto">
            <a:xfrm>
              <a:off x="3468" y="1365"/>
              <a:ext cx="1412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79" name="AutoShape 67">
              <a:extLst>
                <a:ext uri="{FF2B5EF4-FFF2-40B4-BE49-F238E27FC236}">
                  <a16:creationId xmlns:a16="http://schemas.microsoft.com/office/drawing/2014/main" id="{325611AC-D065-48CD-B837-17529D6D2DDC}"/>
                </a:ext>
              </a:extLst>
            </p:cNvPr>
            <p:cNvCxnSpPr>
              <a:cxnSpLocks noChangeShapeType="1"/>
              <a:stCxn id="13356" idx="5"/>
            </p:cNvCxnSpPr>
            <p:nvPr/>
          </p:nvCxnSpPr>
          <p:spPr bwMode="auto">
            <a:xfrm>
              <a:off x="3408" y="1620"/>
              <a:ext cx="1237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80" name="AutoShape 68">
              <a:extLst>
                <a:ext uri="{FF2B5EF4-FFF2-40B4-BE49-F238E27FC236}">
                  <a16:creationId xmlns:a16="http://schemas.microsoft.com/office/drawing/2014/main" id="{3780C81B-FD3D-4F62-99AA-E174AC4692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02" y="1510"/>
              <a:ext cx="1157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84" name="Group 72">
              <a:extLst>
                <a:ext uri="{FF2B5EF4-FFF2-40B4-BE49-F238E27FC236}">
                  <a16:creationId xmlns:a16="http://schemas.microsoft.com/office/drawing/2014/main" id="{ABDA175D-CF13-480D-992C-7F352E555C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3" y="1776"/>
              <a:ext cx="96" cy="192"/>
              <a:chOff x="1968" y="2304"/>
              <a:chExt cx="144" cy="288"/>
            </a:xfrm>
          </p:grpSpPr>
          <p:cxnSp>
            <p:nvCxnSpPr>
              <p:cNvPr id="13385" name="AutoShape 73">
                <a:extLst>
                  <a:ext uri="{FF2B5EF4-FFF2-40B4-BE49-F238E27FC236}">
                    <a16:creationId xmlns:a16="http://schemas.microsoft.com/office/drawing/2014/main" id="{AB469DF4-100F-4ED6-B7FF-79F3CED25BF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6" name="AutoShape 74">
                <a:extLst>
                  <a:ext uri="{FF2B5EF4-FFF2-40B4-BE49-F238E27FC236}">
                    <a16:creationId xmlns:a16="http://schemas.microsoft.com/office/drawing/2014/main" id="{C248016F-0880-4DF9-8B83-93103CE3B84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7" name="AutoShape 75">
                <a:extLst>
                  <a:ext uri="{FF2B5EF4-FFF2-40B4-BE49-F238E27FC236}">
                    <a16:creationId xmlns:a16="http://schemas.microsoft.com/office/drawing/2014/main" id="{881099F0-4315-4A72-AFB2-0C075B50A76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8" name="AutoShape 76">
                <a:extLst>
                  <a:ext uri="{FF2B5EF4-FFF2-40B4-BE49-F238E27FC236}">
                    <a16:creationId xmlns:a16="http://schemas.microsoft.com/office/drawing/2014/main" id="{E5420B4C-9BD6-457E-8341-D00554AE99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9" name="AutoShape 77">
                <a:extLst>
                  <a:ext uri="{FF2B5EF4-FFF2-40B4-BE49-F238E27FC236}">
                    <a16:creationId xmlns:a16="http://schemas.microsoft.com/office/drawing/2014/main" id="{059AEA3B-10E7-484B-8190-F6C71A1E6DA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90" name="AutoShape 78">
                <a:extLst>
                  <a:ext uri="{FF2B5EF4-FFF2-40B4-BE49-F238E27FC236}">
                    <a16:creationId xmlns:a16="http://schemas.microsoft.com/office/drawing/2014/main" id="{66F20698-4396-444F-9335-08AAB2A0B12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91" name="AutoShape 79">
              <a:extLst>
                <a:ext uri="{FF2B5EF4-FFF2-40B4-BE49-F238E27FC236}">
                  <a16:creationId xmlns:a16="http://schemas.microsoft.com/office/drawing/2014/main" id="{BF28CA48-C72D-48D4-AE8E-D7445F990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120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AutoShape 80">
              <a:extLst>
                <a:ext uri="{FF2B5EF4-FFF2-40B4-BE49-F238E27FC236}">
                  <a16:creationId xmlns:a16="http://schemas.microsoft.com/office/drawing/2014/main" id="{30B14425-0EAC-4EC3-B9FA-3AA3E5651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" y="132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AutoShape 81">
              <a:extLst>
                <a:ext uri="{FF2B5EF4-FFF2-40B4-BE49-F238E27FC236}">
                  <a16:creationId xmlns:a16="http://schemas.microsoft.com/office/drawing/2014/main" id="{6B76CD85-D088-410B-8A7D-0D33E2BD7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" y="1459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AutoShape 82">
              <a:extLst>
                <a:ext uri="{FF2B5EF4-FFF2-40B4-BE49-F238E27FC236}">
                  <a16:creationId xmlns:a16="http://schemas.microsoft.com/office/drawing/2014/main" id="{5BEDE4E9-2FBB-4C1A-A100-99C702AAD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157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95" name="AutoShape 83">
              <a:extLst>
                <a:ext uri="{FF2B5EF4-FFF2-40B4-BE49-F238E27FC236}">
                  <a16:creationId xmlns:a16="http://schemas.microsoft.com/office/drawing/2014/main" id="{6264DDC5-5C8F-443F-A564-6A5AC0353E3D}"/>
                </a:ext>
              </a:extLst>
            </p:cNvPr>
            <p:cNvCxnSpPr>
              <a:cxnSpLocks noChangeShapeType="1"/>
              <a:stCxn id="13373" idx="2"/>
            </p:cNvCxnSpPr>
            <p:nvPr/>
          </p:nvCxnSpPr>
          <p:spPr bwMode="auto">
            <a:xfrm flipH="1">
              <a:off x="4218" y="1952"/>
              <a:ext cx="630" cy="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96" name="Group 84">
              <a:extLst>
                <a:ext uri="{FF2B5EF4-FFF2-40B4-BE49-F238E27FC236}">
                  <a16:creationId xmlns:a16="http://schemas.microsoft.com/office/drawing/2014/main" id="{672A2714-52BA-42F0-9E89-78C792FF44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" y="1776"/>
              <a:ext cx="96" cy="192"/>
              <a:chOff x="1968" y="2304"/>
              <a:chExt cx="144" cy="288"/>
            </a:xfrm>
          </p:grpSpPr>
          <p:cxnSp>
            <p:nvCxnSpPr>
              <p:cNvPr id="13397" name="AutoShape 85">
                <a:extLst>
                  <a:ext uri="{FF2B5EF4-FFF2-40B4-BE49-F238E27FC236}">
                    <a16:creationId xmlns:a16="http://schemas.microsoft.com/office/drawing/2014/main" id="{93A98998-80A0-4DEB-A8AC-450B1FECBA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98" name="AutoShape 86">
                <a:extLst>
                  <a:ext uri="{FF2B5EF4-FFF2-40B4-BE49-F238E27FC236}">
                    <a16:creationId xmlns:a16="http://schemas.microsoft.com/office/drawing/2014/main" id="{7FBD87B3-55AB-434B-92A8-10F15297E49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99" name="AutoShape 87">
                <a:extLst>
                  <a:ext uri="{FF2B5EF4-FFF2-40B4-BE49-F238E27FC236}">
                    <a16:creationId xmlns:a16="http://schemas.microsoft.com/office/drawing/2014/main" id="{8FCB1E52-B7BE-465D-8690-3A9CB923086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0" name="AutoShape 88">
                <a:extLst>
                  <a:ext uri="{FF2B5EF4-FFF2-40B4-BE49-F238E27FC236}">
                    <a16:creationId xmlns:a16="http://schemas.microsoft.com/office/drawing/2014/main" id="{E726CE97-6084-4FF0-B7EA-3FBEC11BDF9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1" name="AutoShape 89">
                <a:extLst>
                  <a:ext uri="{FF2B5EF4-FFF2-40B4-BE49-F238E27FC236}">
                    <a16:creationId xmlns:a16="http://schemas.microsoft.com/office/drawing/2014/main" id="{EEA08A9E-AC52-43EE-8D60-72C944AB9E4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2" name="AutoShape 90">
                <a:extLst>
                  <a:ext uri="{FF2B5EF4-FFF2-40B4-BE49-F238E27FC236}">
                    <a16:creationId xmlns:a16="http://schemas.microsoft.com/office/drawing/2014/main" id="{5F0CDFB4-8787-4C5E-8699-821A9181288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403" name="Group 91">
              <a:extLst>
                <a:ext uri="{FF2B5EF4-FFF2-40B4-BE49-F238E27FC236}">
                  <a16:creationId xmlns:a16="http://schemas.microsoft.com/office/drawing/2014/main" id="{FD0D77D4-6E68-42C5-906B-ED67562B6A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5" y="1776"/>
              <a:ext cx="96" cy="192"/>
              <a:chOff x="1968" y="2304"/>
              <a:chExt cx="144" cy="288"/>
            </a:xfrm>
          </p:grpSpPr>
          <p:cxnSp>
            <p:nvCxnSpPr>
              <p:cNvPr id="13404" name="AutoShape 92">
                <a:extLst>
                  <a:ext uri="{FF2B5EF4-FFF2-40B4-BE49-F238E27FC236}">
                    <a16:creationId xmlns:a16="http://schemas.microsoft.com/office/drawing/2014/main" id="{DC52D28A-4779-4949-B670-1C33FF76001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5" name="AutoShape 93">
                <a:extLst>
                  <a:ext uri="{FF2B5EF4-FFF2-40B4-BE49-F238E27FC236}">
                    <a16:creationId xmlns:a16="http://schemas.microsoft.com/office/drawing/2014/main" id="{5D0422C8-2413-4BD4-9DA9-91825AF1BBA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6" name="AutoShape 94">
                <a:extLst>
                  <a:ext uri="{FF2B5EF4-FFF2-40B4-BE49-F238E27FC236}">
                    <a16:creationId xmlns:a16="http://schemas.microsoft.com/office/drawing/2014/main" id="{ED16FBE9-F479-45DA-80D9-AEA6B9C5EB4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7" name="AutoShape 95">
                <a:extLst>
                  <a:ext uri="{FF2B5EF4-FFF2-40B4-BE49-F238E27FC236}">
                    <a16:creationId xmlns:a16="http://schemas.microsoft.com/office/drawing/2014/main" id="{962490F4-F104-4669-8752-B2BCDBE40E5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8" name="AutoShape 96">
                <a:extLst>
                  <a:ext uri="{FF2B5EF4-FFF2-40B4-BE49-F238E27FC236}">
                    <a16:creationId xmlns:a16="http://schemas.microsoft.com/office/drawing/2014/main" id="{0DC9B467-64FD-45B2-A3F2-47F4D81B34C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9" name="AutoShape 97">
                <a:extLst>
                  <a:ext uri="{FF2B5EF4-FFF2-40B4-BE49-F238E27FC236}">
                    <a16:creationId xmlns:a16="http://schemas.microsoft.com/office/drawing/2014/main" id="{72DF894B-E587-4EE8-8963-EE9BD2A5F6D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410" name="Group 98">
              <a:extLst>
                <a:ext uri="{FF2B5EF4-FFF2-40B4-BE49-F238E27FC236}">
                  <a16:creationId xmlns:a16="http://schemas.microsoft.com/office/drawing/2014/main" id="{5302895F-4853-4B27-A913-479B74B72D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1776"/>
              <a:ext cx="96" cy="192"/>
              <a:chOff x="1968" y="2304"/>
              <a:chExt cx="144" cy="288"/>
            </a:xfrm>
          </p:grpSpPr>
          <p:cxnSp>
            <p:nvCxnSpPr>
              <p:cNvPr id="13411" name="AutoShape 99">
                <a:extLst>
                  <a:ext uri="{FF2B5EF4-FFF2-40B4-BE49-F238E27FC236}">
                    <a16:creationId xmlns:a16="http://schemas.microsoft.com/office/drawing/2014/main" id="{55C340AE-E048-4D61-982F-708B8DAC195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2" name="AutoShape 100">
                <a:extLst>
                  <a:ext uri="{FF2B5EF4-FFF2-40B4-BE49-F238E27FC236}">
                    <a16:creationId xmlns:a16="http://schemas.microsoft.com/office/drawing/2014/main" id="{A2734181-08AC-4C5D-BF0B-9FDD1C06A9C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3" name="AutoShape 101">
                <a:extLst>
                  <a:ext uri="{FF2B5EF4-FFF2-40B4-BE49-F238E27FC236}">
                    <a16:creationId xmlns:a16="http://schemas.microsoft.com/office/drawing/2014/main" id="{7B93EE6F-E6B6-47D5-B276-80C0456506D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4" name="AutoShape 102">
                <a:extLst>
                  <a:ext uri="{FF2B5EF4-FFF2-40B4-BE49-F238E27FC236}">
                    <a16:creationId xmlns:a16="http://schemas.microsoft.com/office/drawing/2014/main" id="{49DD28AA-4E74-4C91-AF8E-1B1C2BE2C9F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5" name="AutoShape 103">
                <a:extLst>
                  <a:ext uri="{FF2B5EF4-FFF2-40B4-BE49-F238E27FC236}">
                    <a16:creationId xmlns:a16="http://schemas.microsoft.com/office/drawing/2014/main" id="{7457914D-97BB-4581-9D51-6AC72FE4990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6" name="AutoShape 104">
                <a:extLst>
                  <a:ext uri="{FF2B5EF4-FFF2-40B4-BE49-F238E27FC236}">
                    <a16:creationId xmlns:a16="http://schemas.microsoft.com/office/drawing/2014/main" id="{C99274CE-3458-4184-8452-4CB72D8B050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417" name="AutoShape 105">
              <a:extLst>
                <a:ext uri="{FF2B5EF4-FFF2-40B4-BE49-F238E27FC236}">
                  <a16:creationId xmlns:a16="http://schemas.microsoft.com/office/drawing/2014/main" id="{14F4B191-2BC1-4385-94C5-156A815911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04" y="1270"/>
              <a:ext cx="13" cy="5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8" name="AutoShape 106">
              <a:extLst>
                <a:ext uri="{FF2B5EF4-FFF2-40B4-BE49-F238E27FC236}">
                  <a16:creationId xmlns:a16="http://schemas.microsoft.com/office/drawing/2014/main" id="{0A8CD143-90AE-4B2E-BF15-7669DE4DE5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313" y="1372"/>
              <a:ext cx="1" cy="4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9" name="AutoShape 107">
              <a:extLst>
                <a:ext uri="{FF2B5EF4-FFF2-40B4-BE49-F238E27FC236}">
                  <a16:creationId xmlns:a16="http://schemas.microsoft.com/office/drawing/2014/main" id="{D7511C73-A6DE-402A-BFDA-836626DC7A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09" y="1507"/>
              <a:ext cx="3" cy="2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0" name="AutoShape 108">
              <a:extLst>
                <a:ext uri="{FF2B5EF4-FFF2-40B4-BE49-F238E27FC236}">
                  <a16:creationId xmlns:a16="http://schemas.microsoft.com/office/drawing/2014/main" id="{7397C18C-2A19-4B83-AF2E-76D745003A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98" y="1632"/>
              <a:ext cx="1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1" name="AutoShape 109">
              <a:extLst>
                <a:ext uri="{FF2B5EF4-FFF2-40B4-BE49-F238E27FC236}">
                  <a16:creationId xmlns:a16="http://schemas.microsoft.com/office/drawing/2014/main" id="{700E7675-03EE-4314-992E-F7A922B87A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793" y="1193"/>
              <a:ext cx="0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3" name="AutoShape 111">
              <a:extLst>
                <a:ext uri="{FF2B5EF4-FFF2-40B4-BE49-F238E27FC236}">
                  <a16:creationId xmlns:a16="http://schemas.microsoft.com/office/drawing/2014/main" id="{96289A4E-DDB6-41AE-8C36-FA40D3D3CA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86" y="1187"/>
              <a:ext cx="7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5" name="AutoShape 113">
              <a:extLst>
                <a:ext uri="{FF2B5EF4-FFF2-40B4-BE49-F238E27FC236}">
                  <a16:creationId xmlns:a16="http://schemas.microsoft.com/office/drawing/2014/main" id="{E91C5D2C-2A34-4BE6-9D42-36F8F02AD9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84" y="1446"/>
              <a:ext cx="7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6" name="AutoShape 114">
              <a:extLst>
                <a:ext uri="{FF2B5EF4-FFF2-40B4-BE49-F238E27FC236}">
                  <a16:creationId xmlns:a16="http://schemas.microsoft.com/office/drawing/2014/main" id="{87872AFA-1AB0-42E5-951B-F4462771D2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80" y="1699"/>
              <a:ext cx="7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7" name="AutoShape 115">
              <a:extLst>
                <a:ext uri="{FF2B5EF4-FFF2-40B4-BE49-F238E27FC236}">
                  <a16:creationId xmlns:a16="http://schemas.microsoft.com/office/drawing/2014/main" id="{D43874A1-2168-4D1D-AFF5-A453FE8962DB}"/>
                </a:ext>
              </a:extLst>
            </p:cNvPr>
            <p:cNvCxnSpPr>
              <a:cxnSpLocks noChangeShapeType="1"/>
              <a:stCxn id="13359" idx="3"/>
            </p:cNvCxnSpPr>
            <p:nvPr/>
          </p:nvCxnSpPr>
          <p:spPr bwMode="auto">
            <a:xfrm flipH="1" flipV="1">
              <a:off x="4640" y="1110"/>
              <a:ext cx="240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8" name="AutoShape 116">
              <a:extLst>
                <a:ext uri="{FF2B5EF4-FFF2-40B4-BE49-F238E27FC236}">
                  <a16:creationId xmlns:a16="http://schemas.microsoft.com/office/drawing/2014/main" id="{FBC944A8-543D-49BD-892F-D70E72DAC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54" y="1110"/>
              <a:ext cx="2" cy="1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9" name="AutoShape 117">
              <a:extLst>
                <a:ext uri="{FF2B5EF4-FFF2-40B4-BE49-F238E27FC236}">
                  <a16:creationId xmlns:a16="http://schemas.microsoft.com/office/drawing/2014/main" id="{D2C8A4A1-D1D8-41B5-8647-ED9EB2635A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54" y="1584"/>
              <a:ext cx="226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0" name="AutoShape 118">
              <a:extLst>
                <a:ext uri="{FF2B5EF4-FFF2-40B4-BE49-F238E27FC236}">
                  <a16:creationId xmlns:a16="http://schemas.microsoft.com/office/drawing/2014/main" id="{7047DAF7-E449-49FE-8C4F-28DA34F6FE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56" y="1502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1" name="AutoShape 119">
              <a:extLst>
                <a:ext uri="{FF2B5EF4-FFF2-40B4-BE49-F238E27FC236}">
                  <a16:creationId xmlns:a16="http://schemas.microsoft.com/office/drawing/2014/main" id="{835D7FA6-054C-4965-8697-1577B65FCC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42" y="163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2" name="AutoShape 120">
              <a:extLst>
                <a:ext uri="{FF2B5EF4-FFF2-40B4-BE49-F238E27FC236}">
                  <a16:creationId xmlns:a16="http://schemas.microsoft.com/office/drawing/2014/main" id="{1D8E8E37-9A33-487A-8324-4944E7B96D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649" y="1818"/>
              <a:ext cx="220" cy="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3" name="AutoShape 121">
              <a:extLst>
                <a:ext uri="{FF2B5EF4-FFF2-40B4-BE49-F238E27FC236}">
                  <a16:creationId xmlns:a16="http://schemas.microsoft.com/office/drawing/2014/main" id="{83FA3814-0D39-48A6-B527-87915D66EE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76" y="1291"/>
              <a:ext cx="23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4" name="AutoShape 122">
              <a:extLst>
                <a:ext uri="{FF2B5EF4-FFF2-40B4-BE49-F238E27FC236}">
                  <a16:creationId xmlns:a16="http://schemas.microsoft.com/office/drawing/2014/main" id="{63041CFB-B1D2-4DA2-91E7-69DCB3F226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89" y="1584"/>
              <a:ext cx="23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40" name="AutoShape 128">
              <a:extLst>
                <a:ext uri="{FF2B5EF4-FFF2-40B4-BE49-F238E27FC236}">
                  <a16:creationId xmlns:a16="http://schemas.microsoft.com/office/drawing/2014/main" id="{0542843C-7CE3-4371-8258-EA7E128BC7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76" y="1387"/>
              <a:ext cx="23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41" name="AutoShape 129">
              <a:extLst>
                <a:ext uri="{FF2B5EF4-FFF2-40B4-BE49-F238E27FC236}">
                  <a16:creationId xmlns:a16="http://schemas.microsoft.com/office/drawing/2014/main" id="{955976D7-4E52-4CD0-90DF-EF40BAC896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76" y="1488"/>
              <a:ext cx="23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56" name="AutoShape 44">
              <a:extLst>
                <a:ext uri="{FF2B5EF4-FFF2-40B4-BE49-F238E27FC236}">
                  <a16:creationId xmlns:a16="http://schemas.microsoft.com/office/drawing/2014/main" id="{7309B892-A6EA-4C74-929C-70F24A84F3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96" y="1272"/>
              <a:ext cx="624" cy="38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50">
              <a:extLst>
                <a:ext uri="{FF2B5EF4-FFF2-40B4-BE49-F238E27FC236}">
                  <a16:creationId xmlns:a16="http://schemas.microsoft.com/office/drawing/2014/main" id="{8E045DAC-B74B-48F8-BCCA-BC62814CD6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000"/>
              <a:ext cx="384" cy="224"/>
              <a:chOff x="4512" y="1056"/>
              <a:chExt cx="576" cy="336"/>
            </a:xfrm>
          </p:grpSpPr>
          <p:sp>
            <p:nvSpPr>
              <p:cNvPr id="13359" name="AutoShape 47">
                <a:extLst>
                  <a:ext uri="{FF2B5EF4-FFF2-40B4-BE49-F238E27FC236}">
                    <a16:creationId xmlns:a16="http://schemas.microsoft.com/office/drawing/2014/main" id="{34DF9651-B528-4C0C-BA54-8C04F3802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Oval 48">
                <a:extLst>
                  <a:ext uri="{FF2B5EF4-FFF2-40B4-BE49-F238E27FC236}">
                    <a16:creationId xmlns:a16="http://schemas.microsoft.com/office/drawing/2014/main" id="{63365F35-A4EE-4827-B909-96C188D00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61" name="AutoShape 49">
                <a:extLst>
                  <a:ext uri="{FF2B5EF4-FFF2-40B4-BE49-F238E27FC236}">
                    <a16:creationId xmlns:a16="http://schemas.microsoft.com/office/drawing/2014/main" id="{0160E341-1C5C-493C-9B5F-6A932438401C}"/>
                  </a:ext>
                </a:extLst>
              </p:cNvPr>
              <p:cNvCxnSpPr>
                <a:cxnSpLocks noChangeShapeType="1"/>
                <a:stCxn id="13359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363" name="Group 51">
              <a:extLst>
                <a:ext uri="{FF2B5EF4-FFF2-40B4-BE49-F238E27FC236}">
                  <a16:creationId xmlns:a16="http://schemas.microsoft.com/office/drawing/2014/main" id="{801C46D5-F7A2-461C-9779-BD5A75071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256"/>
              <a:ext cx="384" cy="224"/>
              <a:chOff x="4512" y="1056"/>
              <a:chExt cx="576" cy="336"/>
            </a:xfrm>
          </p:grpSpPr>
          <p:sp>
            <p:nvSpPr>
              <p:cNvPr id="13364" name="AutoShape 52">
                <a:extLst>
                  <a:ext uri="{FF2B5EF4-FFF2-40B4-BE49-F238E27FC236}">
                    <a16:creationId xmlns:a16="http://schemas.microsoft.com/office/drawing/2014/main" id="{23F5667B-F76D-4536-98D9-384BD155A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Oval 53">
                <a:extLst>
                  <a:ext uri="{FF2B5EF4-FFF2-40B4-BE49-F238E27FC236}">
                    <a16:creationId xmlns:a16="http://schemas.microsoft.com/office/drawing/2014/main" id="{DB2E8DDB-DC3C-4F3C-8053-7C987EE7C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66" name="AutoShape 54">
                <a:extLst>
                  <a:ext uri="{FF2B5EF4-FFF2-40B4-BE49-F238E27FC236}">
                    <a16:creationId xmlns:a16="http://schemas.microsoft.com/office/drawing/2014/main" id="{AA2A6CFF-B62D-436B-BBFA-B67CC6EA50D5}"/>
                  </a:ext>
                </a:extLst>
              </p:cNvPr>
              <p:cNvCxnSpPr>
                <a:cxnSpLocks noChangeShapeType="1"/>
                <a:stCxn id="13364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367" name="Group 55">
              <a:extLst>
                <a:ext uri="{FF2B5EF4-FFF2-40B4-BE49-F238E27FC236}">
                  <a16:creationId xmlns:a16="http://schemas.microsoft.com/office/drawing/2014/main" id="{6DD227C6-F785-4608-B402-98A676E0B4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507"/>
              <a:ext cx="384" cy="224"/>
              <a:chOff x="4512" y="1056"/>
              <a:chExt cx="576" cy="336"/>
            </a:xfrm>
          </p:grpSpPr>
          <p:sp>
            <p:nvSpPr>
              <p:cNvPr id="13368" name="AutoShape 56">
                <a:extLst>
                  <a:ext uri="{FF2B5EF4-FFF2-40B4-BE49-F238E27FC236}">
                    <a16:creationId xmlns:a16="http://schemas.microsoft.com/office/drawing/2014/main" id="{5F1E5A90-F722-44D0-8EE6-0501AC7F6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Oval 57">
                <a:extLst>
                  <a:ext uri="{FF2B5EF4-FFF2-40B4-BE49-F238E27FC236}">
                    <a16:creationId xmlns:a16="http://schemas.microsoft.com/office/drawing/2014/main" id="{A95EEAAF-8D6F-4456-ACFA-A2ED3423A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70" name="AutoShape 58">
                <a:extLst>
                  <a:ext uri="{FF2B5EF4-FFF2-40B4-BE49-F238E27FC236}">
                    <a16:creationId xmlns:a16="http://schemas.microsoft.com/office/drawing/2014/main" id="{87148B33-F7D9-42CD-915A-D312ED449841}"/>
                  </a:ext>
                </a:extLst>
              </p:cNvPr>
              <p:cNvCxnSpPr>
                <a:cxnSpLocks noChangeShapeType="1"/>
                <a:stCxn id="13368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371" name="Group 59">
              <a:extLst>
                <a:ext uri="{FF2B5EF4-FFF2-40B4-BE49-F238E27FC236}">
                  <a16:creationId xmlns:a16="http://schemas.microsoft.com/office/drawing/2014/main" id="{0BA032B5-F36F-4715-B229-4B5BF33A6C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763"/>
              <a:ext cx="384" cy="224"/>
              <a:chOff x="4512" y="1056"/>
              <a:chExt cx="576" cy="336"/>
            </a:xfrm>
          </p:grpSpPr>
          <p:sp>
            <p:nvSpPr>
              <p:cNvPr id="13372" name="AutoShape 60">
                <a:extLst>
                  <a:ext uri="{FF2B5EF4-FFF2-40B4-BE49-F238E27FC236}">
                    <a16:creationId xmlns:a16="http://schemas.microsoft.com/office/drawing/2014/main" id="{5186DD87-5BAC-45AA-BCCC-589D604D7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Oval 61">
                <a:extLst>
                  <a:ext uri="{FF2B5EF4-FFF2-40B4-BE49-F238E27FC236}">
                    <a16:creationId xmlns:a16="http://schemas.microsoft.com/office/drawing/2014/main" id="{4A9B5229-B1FD-47D2-BD96-469A645DC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74" name="AutoShape 62">
                <a:extLst>
                  <a:ext uri="{FF2B5EF4-FFF2-40B4-BE49-F238E27FC236}">
                    <a16:creationId xmlns:a16="http://schemas.microsoft.com/office/drawing/2014/main" id="{B6892728-AB19-44A5-BEC9-ACE0156F250E}"/>
                  </a:ext>
                </a:extLst>
              </p:cNvPr>
              <p:cNvCxnSpPr>
                <a:cxnSpLocks noChangeShapeType="1"/>
                <a:stCxn id="13372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54" grpId="0" autoUpdateAnimBg="0"/>
      <p:bldP spid="13355" grpId="0" autoUpdateAnimBg="0"/>
      <p:bldP spid="1343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D3B6D51-26E4-44F4-8B2D-C491DDDE8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nCm Coding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E18FF3A-6A4E-4C4F-843F-71213EC33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4" name="Object 4">
            <a:extLst>
              <a:ext uri="{FF2B5EF4-FFF2-40B4-BE49-F238E27FC236}">
                <a16:creationId xmlns:a16="http://schemas.microsoft.com/office/drawing/2014/main" id="{AABF6D00-7D11-4FB2-A705-050FF940F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268413"/>
          <a:ext cx="19050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3097" imgH="419497" progId="Equation.3">
                  <p:embed/>
                </p:oleObj>
              </mc:Choice>
              <mc:Fallback>
                <p:oleObj name="Equation" r:id="rId2" imgW="1283097" imgH="41949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68413"/>
                        <a:ext cx="19050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>
            <a:extLst>
              <a:ext uri="{FF2B5EF4-FFF2-40B4-BE49-F238E27FC236}">
                <a16:creationId xmlns:a16="http://schemas.microsoft.com/office/drawing/2014/main" id="{B779D5A8-8862-4E98-B785-5DDB02DD49A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048000" y="1371600"/>
          <a:ext cx="2667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241200" progId="Equation.3">
                  <p:embed/>
                </p:oleObj>
              </mc:Choice>
              <mc:Fallback>
                <p:oleObj name="Equation" r:id="rId4" imgW="1346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26670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>
            <a:extLst>
              <a:ext uri="{FF2B5EF4-FFF2-40B4-BE49-F238E27FC236}">
                <a16:creationId xmlns:a16="http://schemas.microsoft.com/office/drawing/2014/main" id="{4EB5FD1E-CBE2-44F8-A801-CBAAC191DA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819400"/>
          <a:ext cx="5562600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4638095" imgH="2333333" progId="Paint.Picture">
                  <p:embed/>
                </p:oleObj>
              </mc:Choice>
              <mc:Fallback>
                <p:oleObj name="Bitmap Image" r:id="rId6" imgW="4638095" imgH="2333333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5562600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Text Box 8">
            <a:extLst>
              <a:ext uri="{FF2B5EF4-FFF2-40B4-BE49-F238E27FC236}">
                <a16:creationId xmlns:a16="http://schemas.microsoft.com/office/drawing/2014/main" id="{00D1A1BC-DEFC-4840-BC05-2CB7B630D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143000"/>
            <a:ext cx="2514600" cy="4575175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/>
              <a:t>EXAMPLE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/>
              <a:t>6-wire MBDS channel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code size = 20 codes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effective bits = 4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equivalent to 8-wire differential channel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25% fewer pads     (8 versus 6)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25% less power      (4 1-bits on versus 3)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125% code capacity  (20 codes versus 16)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6329" name="Text Box 9">
            <a:extLst>
              <a:ext uri="{FF2B5EF4-FFF2-40B4-BE49-F238E27FC236}">
                <a16:creationId xmlns:a16="http://schemas.microsoft.com/office/drawing/2014/main" id="{EEE7609D-6841-43FC-AF9B-CC8AF06A2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Code set size</a:t>
            </a: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27391EBF-B827-43EC-B319-9A1CFF45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81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Effective bits</a:t>
            </a:r>
          </a:p>
        </p:txBody>
      </p: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739FEBA8-19F2-4C3E-81D9-669169B9A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2">
            <a:extLst>
              <a:ext uri="{FF2B5EF4-FFF2-40B4-BE49-F238E27FC236}">
                <a16:creationId xmlns:a16="http://schemas.microsoft.com/office/drawing/2014/main" id="{D3020848-1DA8-4D70-BF76-14F9E931A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0668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3021</TotalTime>
  <Words>2530</Words>
  <Application>Microsoft Office PowerPoint</Application>
  <PresentationFormat>On-screen Show (4:3)</PresentationFormat>
  <Paragraphs>682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Garamond</vt:lpstr>
      <vt:lpstr>Times New Roman</vt:lpstr>
      <vt:lpstr>Wingdings</vt:lpstr>
      <vt:lpstr>Tahoma</vt:lpstr>
      <vt:lpstr>Edge</vt:lpstr>
      <vt:lpstr>Microsoft Equation 3.0</vt:lpstr>
      <vt:lpstr>Microsoft Excel Chart</vt:lpstr>
      <vt:lpstr>Bitmap Image</vt:lpstr>
      <vt:lpstr>Lightweight Hierarchical Error Control Codes for Multi-Bit Differential Channels</vt:lpstr>
      <vt:lpstr>Introduction</vt:lpstr>
      <vt:lpstr>Talk Outline</vt:lpstr>
      <vt:lpstr>Talk Outline</vt:lpstr>
      <vt:lpstr>Motivation</vt:lpstr>
      <vt:lpstr>Need for High-Speed Off-Chip Signaling</vt:lpstr>
      <vt:lpstr>Challenges for Off-Chip Signaling</vt:lpstr>
      <vt:lpstr>Multi-Bit Differential Signaling (MBDS)</vt:lpstr>
      <vt:lpstr>nCm Coding</vt:lpstr>
      <vt:lpstr>Properties of nCm Code Sets</vt:lpstr>
      <vt:lpstr>nCm Codes:  Inherent Error Detection</vt:lpstr>
      <vt:lpstr>nCm Codes:  Even Number of Bit Errors</vt:lpstr>
      <vt:lpstr>nCm Codes:  Even Number of Bit Errors</vt:lpstr>
      <vt:lpstr>nCm Codes:  Even Number of Bit Errors</vt:lpstr>
      <vt:lpstr>nCm Codes:  Extra Code Words</vt:lpstr>
      <vt:lpstr>Exploiting Extra Code Words</vt:lpstr>
      <vt:lpstr>Talk Outline</vt:lpstr>
      <vt:lpstr>Approach</vt:lpstr>
      <vt:lpstr>Hierarchical Encoding for ECC</vt:lpstr>
      <vt:lpstr>Lower-Level:  Partitioning nCm Code Sets</vt:lpstr>
      <vt:lpstr>Partitioning Problem</vt:lpstr>
      <vt:lpstr>nCm Partitionings</vt:lpstr>
      <vt:lpstr>Example Partitioning</vt:lpstr>
      <vt:lpstr>Upper Level:  Linear Block Codes</vt:lpstr>
      <vt:lpstr>Encoding Hierarchical Block Codes</vt:lpstr>
      <vt:lpstr>Computing Code Rate for LHECC</vt:lpstr>
      <vt:lpstr>Example #1:  Encoding</vt:lpstr>
      <vt:lpstr>Example #1:  Decoding</vt:lpstr>
      <vt:lpstr>Example #2:  Encoding</vt:lpstr>
      <vt:lpstr>Example #2:  Encoding</vt:lpstr>
      <vt:lpstr>Example 2:  Erasure Decoding</vt:lpstr>
      <vt:lpstr>Example 2:  Error Decoding</vt:lpstr>
      <vt:lpstr>Example 3:  Multiple Bit Error Correction</vt:lpstr>
      <vt:lpstr>Analysis of Checksum-Based Codes</vt:lpstr>
      <vt:lpstr>Analysis of Checksum-Based Codes</vt:lpstr>
      <vt:lpstr>Analysis of Multiple Bit-Correcting Codes</vt:lpstr>
      <vt:lpstr>Example Implementation</vt:lpstr>
      <vt:lpstr>Talk Outline</vt:lpstr>
      <vt:lpstr>Simulation Setup</vt:lpstr>
      <vt:lpstr>Simulation Setup</vt:lpstr>
      <vt:lpstr>Simulation Testbench</vt:lpstr>
      <vt:lpstr>Simulation Testbench</vt:lpstr>
      <vt:lpstr>Experiment #1:  Eye Plots</vt:lpstr>
      <vt:lpstr>Experiment #2:  Common-Mode Noise</vt:lpstr>
      <vt:lpstr>Experiment 2:  Common-Mode Noise</vt:lpstr>
      <vt:lpstr>Experiment 3:  Code Word Bit Error Rates</vt:lpstr>
      <vt:lpstr>Talk Outline</vt:lpstr>
      <vt:lpstr>Future Work</vt:lpstr>
      <vt:lpstr>Future Work</vt:lpstr>
      <vt:lpstr>Future Work</vt:lpstr>
      <vt:lpstr>Acknowledgements</vt:lpstr>
    </vt:vector>
  </TitlesOfParts>
  <Company>University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Error Correction Codes over Multi-Bit Differential Signaling</dc:title>
  <dc:creator>Optics Group</dc:creator>
  <cp:lastModifiedBy>Jed Ostrom</cp:lastModifiedBy>
  <cp:revision>424</cp:revision>
  <dcterms:created xsi:type="dcterms:W3CDTF">2004-03-26T14:57:50Z</dcterms:created>
  <dcterms:modified xsi:type="dcterms:W3CDTF">2021-03-23T14:20:56Z</dcterms:modified>
</cp:coreProperties>
</file>