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347" r:id="rId2"/>
    <p:sldId id="584" r:id="rId3"/>
    <p:sldId id="585" r:id="rId4"/>
    <p:sldId id="559" r:id="rId5"/>
    <p:sldId id="560" r:id="rId6"/>
    <p:sldId id="561" r:id="rId7"/>
    <p:sldId id="562" r:id="rId8"/>
    <p:sldId id="563" r:id="rId9"/>
    <p:sldId id="564" r:id="rId10"/>
    <p:sldId id="565" r:id="rId11"/>
    <p:sldId id="566" r:id="rId12"/>
    <p:sldId id="567" r:id="rId13"/>
    <p:sldId id="586" r:id="rId14"/>
    <p:sldId id="587" r:id="rId15"/>
    <p:sldId id="588" r:id="rId16"/>
    <p:sldId id="590" r:id="rId17"/>
    <p:sldId id="593" r:id="rId18"/>
    <p:sldId id="592" r:id="rId19"/>
    <p:sldId id="568" r:id="rId20"/>
    <p:sldId id="569" r:id="rId21"/>
    <p:sldId id="570" r:id="rId22"/>
    <p:sldId id="583" r:id="rId23"/>
    <p:sldId id="573" r:id="rId24"/>
    <p:sldId id="574" r:id="rId25"/>
    <p:sldId id="571" r:id="rId26"/>
    <p:sldId id="572" r:id="rId27"/>
    <p:sldId id="575" r:id="rId28"/>
    <p:sldId id="576" r:id="rId29"/>
    <p:sldId id="594" r:id="rId30"/>
    <p:sldId id="596" r:id="rId31"/>
    <p:sldId id="600" r:id="rId32"/>
    <p:sldId id="580" r:id="rId33"/>
    <p:sldId id="581" r:id="rId34"/>
    <p:sldId id="582" r:id="rId35"/>
  </p:sldIdLst>
  <p:sldSz cx="1216183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9933"/>
    <a:srgbClr val="CC0000"/>
    <a:srgbClr val="FF5050"/>
    <a:srgbClr val="990033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46" autoAdjust="0"/>
  </p:normalViewPr>
  <p:slideViewPr>
    <p:cSldViewPr>
      <p:cViewPr varScale="1">
        <p:scale>
          <a:sx n="38" d="100"/>
          <a:sy n="38" d="100"/>
        </p:scale>
        <p:origin x="68" y="136"/>
      </p:cViewPr>
      <p:guideLst>
        <p:guide orient="horz" pos="2160"/>
        <p:guide pos="38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-5898"/>
    </p:cViewPr>
  </p:sorterViewPr>
  <p:notesViewPr>
    <p:cSldViewPr>
      <p:cViewPr varScale="1">
        <p:scale>
          <a:sx n="65" d="100"/>
          <a:sy n="65" d="100"/>
        </p:scale>
        <p:origin x="1932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218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18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9A4916C-1A6E-44CE-A04C-749052816E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8794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8938" y="685800"/>
            <a:ext cx="60801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CA27AAF-E5C4-4085-AC44-F888A3EE0F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0318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202697" y="3124200"/>
            <a:ext cx="7601149" cy="304800"/>
          </a:xfrm>
          <a:prstGeom prst="rect">
            <a:avLst/>
          </a:prstGeom>
          <a:solidFill>
            <a:srgbClr val="990033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2128323" y="4800600"/>
            <a:ext cx="9830819" cy="304800"/>
          </a:xfrm>
          <a:prstGeom prst="rect">
            <a:avLst/>
          </a:prstGeom>
          <a:solidFill>
            <a:srgbClr val="990033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2138" y="2286000"/>
            <a:ext cx="10337562" cy="6096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4278" y="4114800"/>
            <a:ext cx="8513287" cy="457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2BACBE7A-AB2A-4317-A4D3-42D9A411A158}" type="slidenum">
              <a:rPr lang="en-US" smtClean="0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17332" y="457200"/>
            <a:ext cx="2736414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92" y="457200"/>
            <a:ext cx="8006543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ABE4B33F-0C38-4749-BFCF-63F59F94198E}" type="slidenum">
              <a:rPr lang="en-US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8092" y="457208"/>
            <a:ext cx="10945654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8092" y="1371601"/>
            <a:ext cx="5371478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82268" y="1371601"/>
            <a:ext cx="5371478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8092" y="3771901"/>
            <a:ext cx="5371478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2268" y="3771901"/>
            <a:ext cx="5371478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A0F5238D-68D4-4339-B26D-5307C8DA216B}" type="slidenum">
              <a:rPr lang="en-US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92" y="457208"/>
            <a:ext cx="10945654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8092" y="1371600"/>
            <a:ext cx="5371478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2268" y="1371600"/>
            <a:ext cx="5371478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B9485896-772D-4199-8AC8-461193A2DCF0}" type="slidenum">
              <a:rPr lang="en-US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350" y="6134100"/>
            <a:ext cx="2527191" cy="685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702" y="4406908"/>
            <a:ext cx="10337562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702" y="2906713"/>
            <a:ext cx="10337562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AA359B1A-3099-43FB-872C-AEC66D3F646C}" type="slidenum">
              <a:rPr lang="en-US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8092" y="1371600"/>
            <a:ext cx="5371478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2268" y="1371600"/>
            <a:ext cx="5371478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42C8110E-4F0B-4908-84A5-0A076C0197C5}" type="slidenum">
              <a:rPr lang="en-US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92" y="274639"/>
            <a:ext cx="10945654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093" y="1535117"/>
            <a:ext cx="5373591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093" y="2174875"/>
            <a:ext cx="5373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8052" y="1535117"/>
            <a:ext cx="5375701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8052" y="2174875"/>
            <a:ext cx="537570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7DA37DB1-F6CB-4B1A-82F7-86E04B543464}" type="slidenum">
              <a:rPr lang="en-US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392576FE-B656-4DEB-8C91-64996BEC9DFC}" type="slidenum">
              <a:rPr lang="en-US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617F039C-4162-4760-842B-A5B0D32EDB58}" type="slidenum">
              <a:rPr lang="en-US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99" y="273054"/>
            <a:ext cx="4001161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4941" y="273058"/>
            <a:ext cx="679880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099" y="1435103"/>
            <a:ext cx="400116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F7876CD0-A360-467F-98E9-7F6D4AC26BCA}" type="slidenum">
              <a:rPr lang="en-US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3805" y="4800605"/>
            <a:ext cx="7297103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3805" y="612775"/>
            <a:ext cx="7297103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3805" y="5367343"/>
            <a:ext cx="7297103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6277439C-2AB1-4F72-B543-880AD6D2B7C0}" type="slidenum">
              <a:rPr lang="en-US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8092" y="457208"/>
            <a:ext cx="10945654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8092" y="1371600"/>
            <a:ext cx="10945654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45854" y="6324600"/>
            <a:ext cx="85132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r>
              <a:rPr lang="en-US" smtClean="0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DCBF27C9-8594-43C4-84E4-07F7A13E4D58}" type="slidenum">
              <a:rPr lang="en-US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  <p:sp>
        <p:nvSpPr>
          <p:cNvPr id="2" name="Line 9"/>
          <p:cNvSpPr>
            <a:spLocks noChangeShapeType="1"/>
          </p:cNvSpPr>
          <p:nvPr/>
        </p:nvSpPr>
        <p:spPr bwMode="auto">
          <a:xfrm>
            <a:off x="101351" y="6096000"/>
            <a:ext cx="11959141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1" name="Line 10"/>
          <p:cNvSpPr>
            <a:spLocks noChangeShapeType="1"/>
          </p:cNvSpPr>
          <p:nvPr/>
        </p:nvSpPr>
        <p:spPr bwMode="auto">
          <a:xfrm>
            <a:off x="101351" y="1295400"/>
            <a:ext cx="11959141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101351" y="457200"/>
            <a:ext cx="11959141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7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319" y="1438478"/>
            <a:ext cx="11658600" cy="1914322"/>
          </a:xfrm>
        </p:spPr>
        <p:txBody>
          <a:bodyPr/>
          <a:lstStyle/>
          <a:p>
            <a:pPr algn="l"/>
            <a:r>
              <a:rPr lang="en-US" sz="4400" smtClean="0"/>
              <a:t>A Dynamically Reconfigurable</a:t>
            </a:r>
            <a:br>
              <a:rPr lang="en-US" sz="4400" smtClean="0"/>
            </a:br>
            <a:r>
              <a:rPr lang="en-US" sz="4400" smtClean="0"/>
              <a:t>Automata Processor Overlay</a:t>
            </a:r>
            <a:endParaRPr lang="en-US" sz="32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519" y="3505200"/>
            <a:ext cx="11734800" cy="1295400"/>
          </a:xfrm>
        </p:spPr>
        <p:txBody>
          <a:bodyPr/>
          <a:lstStyle/>
          <a:p>
            <a:pPr algn="l"/>
            <a:r>
              <a:rPr lang="en-US" sz="2800" smtClean="0"/>
              <a:t>Rasha Karakchi, Lothrop O. Richards,</a:t>
            </a:r>
            <a:r>
              <a:rPr lang="en-US" sz="2800" b="1" smtClean="0"/>
              <a:t> Jason D. Bakos</a:t>
            </a:r>
            <a:endParaRPr lang="en-US" sz="2800" smtClean="0"/>
          </a:p>
          <a:p>
            <a:pPr algn="l"/>
            <a:r>
              <a:rPr lang="en-US" sz="2000" smtClean="0"/>
              <a:t>Department of Computer Science and Engineering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47119" y="5199279"/>
            <a:ext cx="5247390" cy="1424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494" b="19996"/>
          <a:stretch/>
        </p:blipFill>
        <p:spPr>
          <a:xfrm>
            <a:off x="213519" y="4974413"/>
            <a:ext cx="1652717" cy="132879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52400" y="6251486"/>
            <a:ext cx="16764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smtClean="0">
                <a:latin typeface="+mn-lt"/>
              </a:rPr>
              <a:t>Heterogeneous and Reconfigurable Computing Group</a:t>
            </a:r>
            <a:endParaRPr lang="en-US" sz="1100">
              <a:latin typeface="+mn-lt"/>
            </a:endParaRPr>
          </a:p>
        </p:txBody>
      </p:sp>
      <p:pic>
        <p:nvPicPr>
          <p:cNvPr id="11" name="Picture 10" descr="https://www.nsf.gov/images/logos/nsf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3519" y="5181600"/>
            <a:ext cx="158115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9414669" y="5434250"/>
            <a:ext cx="2819400" cy="95410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>
                <a:latin typeface="+mj-lt"/>
              </a:rPr>
              <a:t>This material is based upon work supported by the National Science Foundation under Grant No. 1421059.</a:t>
            </a:r>
          </a:p>
        </p:txBody>
      </p:sp>
    </p:spTree>
    <p:extLst>
      <p:ext uri="{BB962C8B-B14F-4D97-AF65-F5344CB8AC3E}">
        <p14:creationId xmlns:p14="http://schemas.microsoft.com/office/powerpoint/2010/main" val="90973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Automata Processing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10</a:t>
            </a:fld>
            <a:endParaRPr lang="en-US">
              <a:solidFill>
                <a:srgbClr val="990033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951061" y="3200060"/>
            <a:ext cx="611063" cy="61247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089053" y="3286799"/>
            <a:ext cx="291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2311176" y="3198124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457794" y="3284863"/>
            <a:ext cx="291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3490119" y="3200400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636737" y="3287139"/>
            <a:ext cx="291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Oval 49"/>
          <p:cNvSpPr/>
          <p:nvPr/>
        </p:nvSpPr>
        <p:spPr>
          <a:xfrm>
            <a:off x="4710784" y="3204042"/>
            <a:ext cx="58229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840180" y="3275759"/>
            <a:ext cx="297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7159312" y="3166853"/>
            <a:ext cx="677613" cy="687364"/>
            <a:chOff x="8262726" y="900383"/>
            <a:chExt cx="677613" cy="687364"/>
          </a:xfrm>
        </p:grpSpPr>
        <p:sp>
          <p:nvSpPr>
            <p:cNvPr id="53" name="TextBox 52"/>
            <p:cNvSpPr txBox="1"/>
            <p:nvPr/>
          </p:nvSpPr>
          <p:spPr>
            <a:xfrm>
              <a:off x="8444592" y="1028173"/>
              <a:ext cx="29762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8262726" y="900383"/>
              <a:ext cx="677613" cy="68736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5" name="Oval 54"/>
            <p:cNvSpPr/>
            <p:nvPr/>
          </p:nvSpPr>
          <p:spPr>
            <a:xfrm>
              <a:off x="8329207" y="958014"/>
              <a:ext cx="552790" cy="56677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56" name="Straight Arrow Connector 55"/>
          <p:cNvCxnSpPr>
            <a:stCxn id="46" idx="6"/>
            <a:endCxn id="48" idx="2"/>
          </p:cNvCxnSpPr>
          <p:nvPr/>
        </p:nvCxnSpPr>
        <p:spPr>
          <a:xfrm>
            <a:off x="2922239" y="3504362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48" idx="6"/>
            <a:endCxn id="50" idx="2"/>
          </p:cNvCxnSpPr>
          <p:nvPr/>
        </p:nvCxnSpPr>
        <p:spPr>
          <a:xfrm>
            <a:off x="4101182" y="3506638"/>
            <a:ext cx="609602" cy="36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/>
          <p:nvPr/>
        </p:nvSpPr>
        <p:spPr>
          <a:xfrm>
            <a:off x="5848793" y="3207232"/>
            <a:ext cx="582293" cy="61247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960930" y="3278947"/>
            <a:ext cx="297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0" name="Straight Arrow Connector 59"/>
          <p:cNvCxnSpPr>
            <a:stCxn id="50" idx="6"/>
            <a:endCxn id="58" idx="2"/>
          </p:cNvCxnSpPr>
          <p:nvPr/>
        </p:nvCxnSpPr>
        <p:spPr>
          <a:xfrm>
            <a:off x="5293077" y="3510280"/>
            <a:ext cx="555716" cy="319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58" idx="6"/>
            <a:endCxn id="54" idx="2"/>
          </p:cNvCxnSpPr>
          <p:nvPr/>
        </p:nvCxnSpPr>
        <p:spPr>
          <a:xfrm flipV="1">
            <a:off x="6431086" y="3510535"/>
            <a:ext cx="728226" cy="29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1743924" y="3181357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433191" y="3170451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244090" y="3178518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022815" y="3187269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604964" y="3194780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67" name="Isosceles Triangle 66"/>
          <p:cNvSpPr/>
          <p:nvPr/>
        </p:nvSpPr>
        <p:spPr>
          <a:xfrm rot="7096130">
            <a:off x="811845" y="3235202"/>
            <a:ext cx="203238" cy="157928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8" name="Straight Arrow Connector 67"/>
          <p:cNvCxnSpPr>
            <a:stCxn id="44" idx="6"/>
            <a:endCxn id="46" idx="2"/>
          </p:cNvCxnSpPr>
          <p:nvPr/>
        </p:nvCxnSpPr>
        <p:spPr>
          <a:xfrm flipV="1">
            <a:off x="1562124" y="3504362"/>
            <a:ext cx="749052" cy="193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Content Placeholder 2"/>
          <p:cNvSpPr>
            <a:spLocks noGrp="1"/>
          </p:cNvSpPr>
          <p:nvPr>
            <p:ph idx="1"/>
          </p:nvPr>
        </p:nvSpPr>
        <p:spPr>
          <a:xfrm>
            <a:off x="608092" y="1371600"/>
            <a:ext cx="10945654" cy="4648200"/>
          </a:xfrm>
        </p:spPr>
        <p:txBody>
          <a:bodyPr/>
          <a:lstStyle/>
          <a:p>
            <a:r>
              <a:rPr lang="en-US" sz="2400" smtClean="0"/>
              <a:t>Recognize pattern:  “ababc”</a:t>
            </a:r>
            <a:endParaRPr lang="en-US" sz="2400"/>
          </a:p>
          <a:p>
            <a:endParaRPr lang="en-US" sz="2400"/>
          </a:p>
          <a:p>
            <a:r>
              <a:rPr lang="en-US" sz="2400"/>
              <a:t>Input:  “</a:t>
            </a:r>
            <a:r>
              <a:rPr lang="en-US" sz="2400" smtClean="0"/>
              <a:t>ababab”</a:t>
            </a:r>
            <a:endParaRPr lang="en-US" sz="240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1828"/>
              </p:ext>
            </p:extLst>
          </p:nvPr>
        </p:nvGraphicFramePr>
        <p:xfrm>
          <a:off x="8542401" y="1710983"/>
          <a:ext cx="2924811" cy="32918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78218"/>
                <a:gridCol w="1946593"/>
              </a:tblGrid>
              <a:tr h="350829">
                <a:tc>
                  <a:txBody>
                    <a:bodyPr/>
                    <a:lstStyle/>
                    <a:p>
                      <a:r>
                        <a:rPr lang="en-US" dirty="0" smtClean="0"/>
                        <a:t>Input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Active States</a:t>
                      </a:r>
                      <a:endParaRPr lang="en-US"/>
                    </a:p>
                  </a:txBody>
                  <a:tcPr anchor="b"/>
                </a:tc>
              </a:tr>
              <a:tr h="28201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</a:t>
                      </a:r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a</a:t>
                      </a:r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0,1</a:t>
                      </a:r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b</a:t>
                      </a:r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0,</a:t>
                      </a:r>
                      <a:r>
                        <a:rPr lang="en-US" baseline="0" dirty="0" smtClean="0"/>
                        <a:t>2</a:t>
                      </a:r>
                      <a:endParaRPr lang="en-US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122229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a</a:t>
                      </a:r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0,1,3</a:t>
                      </a:r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137469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b</a:t>
                      </a:r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0,2,4</a:t>
                      </a:r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152709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a</a:t>
                      </a:r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0,3</a:t>
                      </a:r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b</a:t>
                      </a:r>
                      <a:endParaRPr lang="en-US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0,4</a:t>
                      </a:r>
                      <a:endParaRPr lang="en-US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5402265" y="3866914"/>
            <a:ext cx="14753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tracking pattern “abab”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49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Oval 54"/>
          <p:cNvSpPr/>
          <p:nvPr/>
        </p:nvSpPr>
        <p:spPr>
          <a:xfrm>
            <a:off x="7225793" y="3224484"/>
            <a:ext cx="552790" cy="566774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Automata Processing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11</a:t>
            </a:fld>
            <a:endParaRPr lang="en-US">
              <a:solidFill>
                <a:srgbClr val="990033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951061" y="3200060"/>
            <a:ext cx="611063" cy="61247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089053" y="3286799"/>
            <a:ext cx="291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2311176" y="3198124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457794" y="3284863"/>
            <a:ext cx="291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3490119" y="3200400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636737" y="3287139"/>
            <a:ext cx="291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Oval 49"/>
          <p:cNvSpPr/>
          <p:nvPr/>
        </p:nvSpPr>
        <p:spPr>
          <a:xfrm>
            <a:off x="4710784" y="3204042"/>
            <a:ext cx="58229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840180" y="3275759"/>
            <a:ext cx="297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341178" y="3294643"/>
            <a:ext cx="297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7159312" y="3166853"/>
            <a:ext cx="677613" cy="68736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6" name="Straight Arrow Connector 55"/>
          <p:cNvCxnSpPr>
            <a:stCxn id="46" idx="6"/>
            <a:endCxn id="48" idx="2"/>
          </p:cNvCxnSpPr>
          <p:nvPr/>
        </p:nvCxnSpPr>
        <p:spPr>
          <a:xfrm>
            <a:off x="2922239" y="3504362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48" idx="6"/>
            <a:endCxn id="50" idx="2"/>
          </p:cNvCxnSpPr>
          <p:nvPr/>
        </p:nvCxnSpPr>
        <p:spPr>
          <a:xfrm>
            <a:off x="4101182" y="3506638"/>
            <a:ext cx="609602" cy="36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/>
          <p:nvPr/>
        </p:nvSpPr>
        <p:spPr>
          <a:xfrm>
            <a:off x="5848793" y="3207232"/>
            <a:ext cx="58229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960930" y="3278947"/>
            <a:ext cx="297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0" name="Straight Arrow Connector 59"/>
          <p:cNvCxnSpPr>
            <a:stCxn id="50" idx="6"/>
            <a:endCxn id="58" idx="2"/>
          </p:cNvCxnSpPr>
          <p:nvPr/>
        </p:nvCxnSpPr>
        <p:spPr>
          <a:xfrm>
            <a:off x="5293077" y="3510280"/>
            <a:ext cx="555716" cy="319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58" idx="6"/>
            <a:endCxn id="54" idx="2"/>
          </p:cNvCxnSpPr>
          <p:nvPr/>
        </p:nvCxnSpPr>
        <p:spPr>
          <a:xfrm flipV="1">
            <a:off x="6431086" y="3510535"/>
            <a:ext cx="728226" cy="29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1743924" y="3181357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433191" y="3170451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244090" y="3178518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022815" y="3187269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604964" y="3194780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67" name="Isosceles Triangle 66"/>
          <p:cNvSpPr/>
          <p:nvPr/>
        </p:nvSpPr>
        <p:spPr>
          <a:xfrm rot="7096130">
            <a:off x="811845" y="3235202"/>
            <a:ext cx="203238" cy="157928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8" name="Straight Arrow Connector 67"/>
          <p:cNvCxnSpPr>
            <a:stCxn id="44" idx="6"/>
            <a:endCxn id="46" idx="2"/>
          </p:cNvCxnSpPr>
          <p:nvPr/>
        </p:nvCxnSpPr>
        <p:spPr>
          <a:xfrm flipV="1">
            <a:off x="1562124" y="3504362"/>
            <a:ext cx="749052" cy="193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Content Placeholder 2"/>
          <p:cNvSpPr>
            <a:spLocks noGrp="1"/>
          </p:cNvSpPr>
          <p:nvPr>
            <p:ph idx="1"/>
          </p:nvPr>
        </p:nvSpPr>
        <p:spPr>
          <a:xfrm>
            <a:off x="608092" y="1371600"/>
            <a:ext cx="10945654" cy="4648200"/>
          </a:xfrm>
        </p:spPr>
        <p:txBody>
          <a:bodyPr/>
          <a:lstStyle/>
          <a:p>
            <a:r>
              <a:rPr lang="en-US" sz="2400" smtClean="0"/>
              <a:t>Recognize pattern:  “ababc”</a:t>
            </a:r>
          </a:p>
          <a:p>
            <a:endParaRPr lang="en-US" sz="2400"/>
          </a:p>
          <a:p>
            <a:r>
              <a:rPr lang="en-US" sz="2400"/>
              <a:t>Input:  “</a:t>
            </a:r>
            <a:r>
              <a:rPr lang="en-US" sz="2400" smtClean="0"/>
              <a:t>ab</a:t>
            </a:r>
            <a:r>
              <a:rPr lang="en-US" sz="2400" smtClean="0">
                <a:solidFill>
                  <a:srgbClr val="FF0000"/>
                </a:solidFill>
              </a:rPr>
              <a:t>ababc</a:t>
            </a:r>
            <a:r>
              <a:rPr lang="en-US" sz="2400" smtClean="0"/>
              <a:t>”</a:t>
            </a:r>
            <a:endParaRPr lang="en-US" sz="240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570852"/>
              </p:ext>
            </p:extLst>
          </p:nvPr>
        </p:nvGraphicFramePr>
        <p:xfrm>
          <a:off x="8542401" y="1710983"/>
          <a:ext cx="2924811" cy="32918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78218"/>
                <a:gridCol w="1946593"/>
              </a:tblGrid>
              <a:tr h="350829">
                <a:tc>
                  <a:txBody>
                    <a:bodyPr/>
                    <a:lstStyle/>
                    <a:p>
                      <a:r>
                        <a:rPr lang="en-US" dirty="0" smtClean="0"/>
                        <a:t>Input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Active States</a:t>
                      </a:r>
                      <a:endParaRPr lang="en-US"/>
                    </a:p>
                  </a:txBody>
                  <a:tcPr anchor="b"/>
                </a:tc>
              </a:tr>
              <a:tr h="28201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</a:t>
                      </a:r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a</a:t>
                      </a:r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0,1</a:t>
                      </a:r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b</a:t>
                      </a:r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0,</a:t>
                      </a:r>
                      <a:r>
                        <a:rPr lang="en-US" baseline="0" dirty="0" smtClean="0"/>
                        <a:t>2</a:t>
                      </a:r>
                      <a:endParaRPr lang="en-US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122229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a</a:t>
                      </a:r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0,1,3</a:t>
                      </a:r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137469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b</a:t>
                      </a:r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0,2,4</a:t>
                      </a:r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152709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a</a:t>
                      </a:r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0,3</a:t>
                      </a:r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b</a:t>
                      </a:r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0,4</a:t>
                      </a:r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c</a:t>
                      </a:r>
                      <a:endParaRPr lang="en-US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0,5 (accept)</a:t>
                      </a:r>
                      <a:endParaRPr lang="en-US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6747300" y="3929599"/>
            <a:ext cx="1475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accept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91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Hamming Distance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092" y="1371600"/>
            <a:ext cx="6647473" cy="4648200"/>
          </a:xfrm>
        </p:spPr>
        <p:txBody>
          <a:bodyPr/>
          <a:lstStyle/>
          <a:p>
            <a:r>
              <a:rPr lang="en-US" sz="2400" smtClean="0"/>
              <a:t>Reference seq. “abab”</a:t>
            </a:r>
            <a:endParaRPr lang="en-US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12</a:t>
            </a:fld>
            <a:endParaRPr lang="en-US">
              <a:solidFill>
                <a:srgbClr val="990033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589116" y="5430184"/>
            <a:ext cx="611063" cy="61247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Arrow Connector 6"/>
          <p:cNvCxnSpPr>
            <a:stCxn id="5" idx="6"/>
          </p:cNvCxnSpPr>
          <p:nvPr/>
        </p:nvCxnSpPr>
        <p:spPr>
          <a:xfrm>
            <a:off x="2200179" y="5736422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300755" y="5419329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1" name="Oval 10"/>
          <p:cNvSpPr/>
          <p:nvPr/>
        </p:nvSpPr>
        <p:spPr>
          <a:xfrm>
            <a:off x="2775838" y="5401700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Arrow Connector 11"/>
          <p:cNvCxnSpPr>
            <a:stCxn id="11" idx="6"/>
          </p:cNvCxnSpPr>
          <p:nvPr/>
        </p:nvCxnSpPr>
        <p:spPr>
          <a:xfrm>
            <a:off x="3386901" y="5707938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487477" y="5390845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4" name="Oval 13"/>
          <p:cNvSpPr/>
          <p:nvPr/>
        </p:nvSpPr>
        <p:spPr>
          <a:xfrm>
            <a:off x="3954781" y="5419329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Straight Arrow Connector 14"/>
          <p:cNvCxnSpPr>
            <a:stCxn id="14" idx="6"/>
          </p:cNvCxnSpPr>
          <p:nvPr/>
        </p:nvCxnSpPr>
        <p:spPr>
          <a:xfrm>
            <a:off x="4565844" y="5725567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666420" y="5408474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7" name="Oval 16"/>
          <p:cNvSpPr/>
          <p:nvPr/>
        </p:nvSpPr>
        <p:spPr>
          <a:xfrm>
            <a:off x="5140635" y="5401700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Straight Arrow Connector 17"/>
          <p:cNvCxnSpPr>
            <a:stCxn id="17" idx="6"/>
          </p:cNvCxnSpPr>
          <p:nvPr/>
        </p:nvCxnSpPr>
        <p:spPr>
          <a:xfrm>
            <a:off x="5751698" y="5707938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852274" y="5390845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3" name="Oval 22"/>
          <p:cNvSpPr/>
          <p:nvPr/>
        </p:nvSpPr>
        <p:spPr>
          <a:xfrm>
            <a:off x="6327357" y="5419329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Isosceles Triangle 25"/>
          <p:cNvSpPr/>
          <p:nvPr/>
        </p:nvSpPr>
        <p:spPr>
          <a:xfrm rot="7096130">
            <a:off x="1439419" y="5455256"/>
            <a:ext cx="203238" cy="157928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8" name="Straight Arrow Connector 27"/>
          <p:cNvCxnSpPr>
            <a:stCxn id="5" idx="7"/>
            <a:endCxn id="30" idx="3"/>
          </p:cNvCxnSpPr>
          <p:nvPr/>
        </p:nvCxnSpPr>
        <p:spPr>
          <a:xfrm flipV="1">
            <a:off x="2110691" y="4953467"/>
            <a:ext cx="747173" cy="5664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2768376" y="4430686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1" name="Straight Arrow Connector 30"/>
          <p:cNvCxnSpPr>
            <a:stCxn id="30" idx="6"/>
          </p:cNvCxnSpPr>
          <p:nvPr/>
        </p:nvCxnSpPr>
        <p:spPr>
          <a:xfrm>
            <a:off x="3379439" y="4736924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480015" y="4419831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33" name="Oval 32"/>
          <p:cNvSpPr/>
          <p:nvPr/>
        </p:nvSpPr>
        <p:spPr>
          <a:xfrm>
            <a:off x="3947319" y="4448315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Straight Arrow Connector 33"/>
          <p:cNvCxnSpPr>
            <a:stCxn id="33" idx="6"/>
          </p:cNvCxnSpPr>
          <p:nvPr/>
        </p:nvCxnSpPr>
        <p:spPr>
          <a:xfrm>
            <a:off x="4558382" y="4754553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658958" y="4437460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36" name="Oval 35"/>
          <p:cNvSpPr/>
          <p:nvPr/>
        </p:nvSpPr>
        <p:spPr>
          <a:xfrm>
            <a:off x="5133173" y="4430686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7" name="Straight Arrow Connector 36"/>
          <p:cNvCxnSpPr>
            <a:stCxn id="36" idx="6"/>
          </p:cNvCxnSpPr>
          <p:nvPr/>
        </p:nvCxnSpPr>
        <p:spPr>
          <a:xfrm>
            <a:off x="5744236" y="4736924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844812" y="4419831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46" name="Oval 45"/>
          <p:cNvSpPr/>
          <p:nvPr/>
        </p:nvSpPr>
        <p:spPr>
          <a:xfrm>
            <a:off x="6362372" y="5457718"/>
            <a:ext cx="540485" cy="54173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1" name="Straight Arrow Connector 50"/>
          <p:cNvCxnSpPr>
            <a:stCxn id="30" idx="7"/>
          </p:cNvCxnSpPr>
          <p:nvPr/>
        </p:nvCxnSpPr>
        <p:spPr>
          <a:xfrm flipV="1">
            <a:off x="3289951" y="3886874"/>
            <a:ext cx="676464" cy="63350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3947319" y="3465152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4" name="Straight Arrow Connector 53"/>
          <p:cNvCxnSpPr>
            <a:stCxn id="53" idx="6"/>
          </p:cNvCxnSpPr>
          <p:nvPr/>
        </p:nvCxnSpPr>
        <p:spPr>
          <a:xfrm>
            <a:off x="4558382" y="3771390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658958" y="3454297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56" name="Oval 55"/>
          <p:cNvSpPr/>
          <p:nvPr/>
        </p:nvSpPr>
        <p:spPr>
          <a:xfrm>
            <a:off x="5133173" y="3447523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7" name="Straight Arrow Connector 56"/>
          <p:cNvCxnSpPr>
            <a:stCxn id="56" idx="6"/>
          </p:cNvCxnSpPr>
          <p:nvPr/>
        </p:nvCxnSpPr>
        <p:spPr>
          <a:xfrm>
            <a:off x="5744236" y="3753761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844812" y="3436668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cxnSp>
        <p:nvCxnSpPr>
          <p:cNvPr id="71" name="Straight Arrow Connector 70"/>
          <p:cNvCxnSpPr>
            <a:stCxn id="53" idx="7"/>
            <a:endCxn id="73" idx="3"/>
          </p:cNvCxnSpPr>
          <p:nvPr/>
        </p:nvCxnSpPr>
        <p:spPr>
          <a:xfrm flipV="1">
            <a:off x="4468894" y="2987283"/>
            <a:ext cx="753767" cy="56756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72"/>
          <p:cNvSpPr/>
          <p:nvPr/>
        </p:nvSpPr>
        <p:spPr>
          <a:xfrm>
            <a:off x="5133173" y="2464502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4" name="Straight Arrow Connector 73"/>
          <p:cNvCxnSpPr>
            <a:stCxn id="73" idx="6"/>
          </p:cNvCxnSpPr>
          <p:nvPr/>
        </p:nvCxnSpPr>
        <p:spPr>
          <a:xfrm>
            <a:off x="5744236" y="2770740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5844812" y="2453647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87" name="Oval 86"/>
          <p:cNvSpPr/>
          <p:nvPr/>
        </p:nvSpPr>
        <p:spPr>
          <a:xfrm>
            <a:off x="6308921" y="4413765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8" name="Oval 87"/>
          <p:cNvSpPr/>
          <p:nvPr/>
        </p:nvSpPr>
        <p:spPr>
          <a:xfrm>
            <a:off x="6343936" y="4452154"/>
            <a:ext cx="540485" cy="54173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Oval 88"/>
          <p:cNvSpPr/>
          <p:nvPr/>
        </p:nvSpPr>
        <p:spPr>
          <a:xfrm>
            <a:off x="6319964" y="3445758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Oval 89"/>
          <p:cNvSpPr/>
          <p:nvPr/>
        </p:nvSpPr>
        <p:spPr>
          <a:xfrm>
            <a:off x="6354979" y="3484147"/>
            <a:ext cx="540485" cy="54173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Oval 90"/>
          <p:cNvSpPr/>
          <p:nvPr/>
        </p:nvSpPr>
        <p:spPr>
          <a:xfrm>
            <a:off x="6311174" y="2475159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Oval 91"/>
          <p:cNvSpPr/>
          <p:nvPr/>
        </p:nvSpPr>
        <p:spPr>
          <a:xfrm>
            <a:off x="6346189" y="2513548"/>
            <a:ext cx="540485" cy="54173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Oval 92"/>
          <p:cNvSpPr/>
          <p:nvPr/>
        </p:nvSpPr>
        <p:spPr>
          <a:xfrm>
            <a:off x="6304518" y="1500536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" name="Oval 93"/>
          <p:cNvSpPr/>
          <p:nvPr/>
        </p:nvSpPr>
        <p:spPr>
          <a:xfrm>
            <a:off x="6339533" y="1538925"/>
            <a:ext cx="540485" cy="54173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5" name="Straight Arrow Connector 94"/>
          <p:cNvCxnSpPr>
            <a:stCxn id="73" idx="7"/>
            <a:endCxn id="93" idx="3"/>
          </p:cNvCxnSpPr>
          <p:nvPr/>
        </p:nvCxnSpPr>
        <p:spPr>
          <a:xfrm flipV="1">
            <a:off x="5654748" y="2023317"/>
            <a:ext cx="739258" cy="53088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6362372" y="5530186"/>
            <a:ext cx="526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0</a:t>
            </a:r>
            <a:endParaRPr lang="en-US"/>
          </a:p>
        </p:txBody>
      </p:sp>
      <p:sp>
        <p:nvSpPr>
          <p:cNvPr id="104" name="TextBox 103"/>
          <p:cNvSpPr txBox="1"/>
          <p:nvPr/>
        </p:nvSpPr>
        <p:spPr>
          <a:xfrm>
            <a:off x="6354979" y="4523152"/>
            <a:ext cx="526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6354979" y="3577556"/>
            <a:ext cx="526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6362372" y="2625093"/>
            <a:ext cx="526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6354911" y="1624367"/>
            <a:ext cx="526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4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 flipV="1">
            <a:off x="3242378" y="4881903"/>
            <a:ext cx="747173" cy="5664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V="1">
            <a:off x="4453197" y="4924399"/>
            <a:ext cx="747173" cy="5664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V="1">
            <a:off x="5682520" y="4910347"/>
            <a:ext cx="747173" cy="5664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4476197" y="3959986"/>
            <a:ext cx="747173" cy="5664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V="1">
            <a:off x="5643933" y="3945216"/>
            <a:ext cx="747173" cy="5664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V="1">
            <a:off x="5615199" y="3011236"/>
            <a:ext cx="747173" cy="5664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Content Placeholder 2"/>
          <p:cNvSpPr txBox="1">
            <a:spLocks/>
          </p:cNvSpPr>
          <p:nvPr/>
        </p:nvSpPr>
        <p:spPr bwMode="auto">
          <a:xfrm>
            <a:off x="7421318" y="1327895"/>
            <a:ext cx="454196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 kern="0" smtClean="0"/>
              <a:t>Input seq. 1 “”</a:t>
            </a:r>
            <a:endParaRPr lang="en-US" sz="2000" kern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142235" y="2443087"/>
            <a:ext cx="685800" cy="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889920" y="2209800"/>
            <a:ext cx="878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match</a:t>
            </a:r>
            <a:endParaRPr lang="en-US" dirty="0"/>
          </a:p>
        </p:txBody>
      </p:sp>
      <p:cxnSp>
        <p:nvCxnSpPr>
          <p:cNvPr id="68" name="Straight Arrow Connector 67"/>
          <p:cNvCxnSpPr/>
          <p:nvPr/>
        </p:nvCxnSpPr>
        <p:spPr>
          <a:xfrm flipV="1">
            <a:off x="1279483" y="2698931"/>
            <a:ext cx="379230" cy="367966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1902892" y="2698931"/>
            <a:ext cx="1387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mis</a:t>
            </a:r>
            <a:r>
              <a:rPr lang="en-US" dirty="0" smtClean="0"/>
              <a:t>-match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65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Hamming Distance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092" y="1371600"/>
            <a:ext cx="6647473" cy="4648200"/>
          </a:xfrm>
        </p:spPr>
        <p:txBody>
          <a:bodyPr/>
          <a:lstStyle/>
          <a:p>
            <a:r>
              <a:rPr lang="en-US" sz="2400"/>
              <a:t>Reference seq</a:t>
            </a:r>
            <a:r>
              <a:rPr lang="en-US" sz="2400" smtClean="0"/>
              <a:t>. “</a:t>
            </a:r>
            <a:r>
              <a:rPr lang="en-US" sz="2400"/>
              <a:t>abab”</a:t>
            </a:r>
            <a:endParaRPr lang="en-US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13</a:t>
            </a:fld>
            <a:endParaRPr lang="en-US">
              <a:solidFill>
                <a:srgbClr val="990033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589116" y="5430184"/>
            <a:ext cx="611063" cy="61247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Arrow Connector 6"/>
          <p:cNvCxnSpPr>
            <a:stCxn id="5" idx="6"/>
          </p:cNvCxnSpPr>
          <p:nvPr/>
        </p:nvCxnSpPr>
        <p:spPr>
          <a:xfrm>
            <a:off x="2200179" y="5736422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300755" y="5419329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1" name="Oval 10"/>
          <p:cNvSpPr/>
          <p:nvPr/>
        </p:nvSpPr>
        <p:spPr>
          <a:xfrm>
            <a:off x="2775838" y="5401700"/>
            <a:ext cx="611063" cy="61247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Arrow Connector 11"/>
          <p:cNvCxnSpPr>
            <a:stCxn id="11" idx="6"/>
          </p:cNvCxnSpPr>
          <p:nvPr/>
        </p:nvCxnSpPr>
        <p:spPr>
          <a:xfrm>
            <a:off x="3386901" y="5707938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487477" y="5390845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4" name="Oval 13"/>
          <p:cNvSpPr/>
          <p:nvPr/>
        </p:nvSpPr>
        <p:spPr>
          <a:xfrm>
            <a:off x="3954781" y="5419329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Straight Arrow Connector 14"/>
          <p:cNvCxnSpPr>
            <a:stCxn id="14" idx="6"/>
          </p:cNvCxnSpPr>
          <p:nvPr/>
        </p:nvCxnSpPr>
        <p:spPr>
          <a:xfrm>
            <a:off x="4565844" y="5725567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666420" y="5408474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7" name="Oval 16"/>
          <p:cNvSpPr/>
          <p:nvPr/>
        </p:nvSpPr>
        <p:spPr>
          <a:xfrm>
            <a:off x="5140635" y="5401700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Straight Arrow Connector 17"/>
          <p:cNvCxnSpPr>
            <a:stCxn id="17" idx="6"/>
          </p:cNvCxnSpPr>
          <p:nvPr/>
        </p:nvCxnSpPr>
        <p:spPr>
          <a:xfrm>
            <a:off x="5751698" y="5707938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852274" y="5390845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3" name="Oval 22"/>
          <p:cNvSpPr/>
          <p:nvPr/>
        </p:nvSpPr>
        <p:spPr>
          <a:xfrm>
            <a:off x="6327357" y="5419329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Isosceles Triangle 25"/>
          <p:cNvSpPr/>
          <p:nvPr/>
        </p:nvSpPr>
        <p:spPr>
          <a:xfrm rot="7096130">
            <a:off x="1439419" y="5455256"/>
            <a:ext cx="203238" cy="157928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8" name="Straight Arrow Connector 27"/>
          <p:cNvCxnSpPr>
            <a:stCxn id="5" idx="7"/>
            <a:endCxn id="30" idx="3"/>
          </p:cNvCxnSpPr>
          <p:nvPr/>
        </p:nvCxnSpPr>
        <p:spPr>
          <a:xfrm flipV="1">
            <a:off x="2110691" y="4953467"/>
            <a:ext cx="747173" cy="5664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2768376" y="4430686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1" name="Straight Arrow Connector 30"/>
          <p:cNvCxnSpPr>
            <a:stCxn id="30" idx="6"/>
          </p:cNvCxnSpPr>
          <p:nvPr/>
        </p:nvCxnSpPr>
        <p:spPr>
          <a:xfrm>
            <a:off x="3379439" y="4736924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480015" y="4419831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33" name="Oval 32"/>
          <p:cNvSpPr/>
          <p:nvPr/>
        </p:nvSpPr>
        <p:spPr>
          <a:xfrm>
            <a:off x="3947319" y="4448315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Straight Arrow Connector 33"/>
          <p:cNvCxnSpPr>
            <a:stCxn id="33" idx="6"/>
          </p:cNvCxnSpPr>
          <p:nvPr/>
        </p:nvCxnSpPr>
        <p:spPr>
          <a:xfrm>
            <a:off x="4558382" y="4754553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658958" y="4437460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36" name="Oval 35"/>
          <p:cNvSpPr/>
          <p:nvPr/>
        </p:nvSpPr>
        <p:spPr>
          <a:xfrm>
            <a:off x="5133173" y="4430686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7" name="Straight Arrow Connector 36"/>
          <p:cNvCxnSpPr>
            <a:stCxn id="36" idx="6"/>
          </p:cNvCxnSpPr>
          <p:nvPr/>
        </p:nvCxnSpPr>
        <p:spPr>
          <a:xfrm>
            <a:off x="5744236" y="4736924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844812" y="4419831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46" name="Oval 45"/>
          <p:cNvSpPr/>
          <p:nvPr/>
        </p:nvSpPr>
        <p:spPr>
          <a:xfrm>
            <a:off x="6362372" y="5457718"/>
            <a:ext cx="540485" cy="54173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1" name="Straight Arrow Connector 50"/>
          <p:cNvCxnSpPr>
            <a:stCxn id="30" idx="7"/>
          </p:cNvCxnSpPr>
          <p:nvPr/>
        </p:nvCxnSpPr>
        <p:spPr>
          <a:xfrm flipV="1">
            <a:off x="3289951" y="3886874"/>
            <a:ext cx="676464" cy="63350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3947319" y="3465152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4" name="Straight Arrow Connector 53"/>
          <p:cNvCxnSpPr>
            <a:stCxn id="53" idx="6"/>
          </p:cNvCxnSpPr>
          <p:nvPr/>
        </p:nvCxnSpPr>
        <p:spPr>
          <a:xfrm>
            <a:off x="4558382" y="3771390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658958" y="3454297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56" name="Oval 55"/>
          <p:cNvSpPr/>
          <p:nvPr/>
        </p:nvSpPr>
        <p:spPr>
          <a:xfrm>
            <a:off x="5133173" y="3447523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7" name="Straight Arrow Connector 56"/>
          <p:cNvCxnSpPr>
            <a:stCxn id="56" idx="6"/>
          </p:cNvCxnSpPr>
          <p:nvPr/>
        </p:nvCxnSpPr>
        <p:spPr>
          <a:xfrm>
            <a:off x="5744236" y="3753761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844812" y="3436668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cxnSp>
        <p:nvCxnSpPr>
          <p:cNvPr id="71" name="Straight Arrow Connector 70"/>
          <p:cNvCxnSpPr>
            <a:stCxn id="53" idx="7"/>
            <a:endCxn id="73" idx="3"/>
          </p:cNvCxnSpPr>
          <p:nvPr/>
        </p:nvCxnSpPr>
        <p:spPr>
          <a:xfrm flipV="1">
            <a:off x="4468894" y="2987283"/>
            <a:ext cx="753767" cy="56756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72"/>
          <p:cNvSpPr/>
          <p:nvPr/>
        </p:nvSpPr>
        <p:spPr>
          <a:xfrm>
            <a:off x="5133173" y="2464502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4" name="Straight Arrow Connector 73"/>
          <p:cNvCxnSpPr>
            <a:stCxn id="73" idx="6"/>
          </p:cNvCxnSpPr>
          <p:nvPr/>
        </p:nvCxnSpPr>
        <p:spPr>
          <a:xfrm>
            <a:off x="5744236" y="2770740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5844812" y="2453647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87" name="Oval 86"/>
          <p:cNvSpPr/>
          <p:nvPr/>
        </p:nvSpPr>
        <p:spPr>
          <a:xfrm>
            <a:off x="6308921" y="4413765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8" name="Oval 87"/>
          <p:cNvSpPr/>
          <p:nvPr/>
        </p:nvSpPr>
        <p:spPr>
          <a:xfrm>
            <a:off x="6343936" y="4452154"/>
            <a:ext cx="540485" cy="54173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Oval 88"/>
          <p:cNvSpPr/>
          <p:nvPr/>
        </p:nvSpPr>
        <p:spPr>
          <a:xfrm>
            <a:off x="6319964" y="3445758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Oval 89"/>
          <p:cNvSpPr/>
          <p:nvPr/>
        </p:nvSpPr>
        <p:spPr>
          <a:xfrm>
            <a:off x="6354979" y="3484147"/>
            <a:ext cx="540485" cy="54173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Oval 90"/>
          <p:cNvSpPr/>
          <p:nvPr/>
        </p:nvSpPr>
        <p:spPr>
          <a:xfrm>
            <a:off x="6311174" y="2475159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Oval 91"/>
          <p:cNvSpPr/>
          <p:nvPr/>
        </p:nvSpPr>
        <p:spPr>
          <a:xfrm>
            <a:off x="6346189" y="2513548"/>
            <a:ext cx="540485" cy="54173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Oval 92"/>
          <p:cNvSpPr/>
          <p:nvPr/>
        </p:nvSpPr>
        <p:spPr>
          <a:xfrm>
            <a:off x="6304518" y="1500536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" name="Oval 93"/>
          <p:cNvSpPr/>
          <p:nvPr/>
        </p:nvSpPr>
        <p:spPr>
          <a:xfrm>
            <a:off x="6339533" y="1538925"/>
            <a:ext cx="540485" cy="54173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5" name="Straight Arrow Connector 94"/>
          <p:cNvCxnSpPr>
            <a:stCxn id="73" idx="7"/>
            <a:endCxn id="93" idx="3"/>
          </p:cNvCxnSpPr>
          <p:nvPr/>
        </p:nvCxnSpPr>
        <p:spPr>
          <a:xfrm flipV="1">
            <a:off x="5654748" y="2023317"/>
            <a:ext cx="739258" cy="53088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6362372" y="5530186"/>
            <a:ext cx="526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0</a:t>
            </a:r>
            <a:endParaRPr lang="en-US"/>
          </a:p>
        </p:txBody>
      </p:sp>
      <p:sp>
        <p:nvSpPr>
          <p:cNvPr id="104" name="TextBox 103"/>
          <p:cNvSpPr txBox="1"/>
          <p:nvPr/>
        </p:nvSpPr>
        <p:spPr>
          <a:xfrm>
            <a:off x="6354979" y="4523152"/>
            <a:ext cx="526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6354979" y="3577556"/>
            <a:ext cx="526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6362372" y="2625093"/>
            <a:ext cx="526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6354911" y="1624367"/>
            <a:ext cx="526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4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 flipV="1">
            <a:off x="3242378" y="4881903"/>
            <a:ext cx="747173" cy="5664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V="1">
            <a:off x="4453197" y="4924399"/>
            <a:ext cx="747173" cy="5664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V="1">
            <a:off x="5682520" y="4910347"/>
            <a:ext cx="747173" cy="5664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4476197" y="3959986"/>
            <a:ext cx="747173" cy="5664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V="1">
            <a:off x="5643933" y="3945216"/>
            <a:ext cx="747173" cy="5664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V="1">
            <a:off x="5615199" y="3011236"/>
            <a:ext cx="747173" cy="5664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Content Placeholder 2"/>
          <p:cNvSpPr txBox="1">
            <a:spLocks/>
          </p:cNvSpPr>
          <p:nvPr/>
        </p:nvSpPr>
        <p:spPr bwMode="auto">
          <a:xfrm>
            <a:off x="7421318" y="1327895"/>
            <a:ext cx="454196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 kern="0" smtClean="0"/>
              <a:t>Input seq. 1 “a”</a:t>
            </a:r>
          </a:p>
          <a:p>
            <a:endParaRPr lang="en-US" sz="2400" kern="0"/>
          </a:p>
        </p:txBody>
      </p:sp>
    </p:spTree>
    <p:extLst>
      <p:ext uri="{BB962C8B-B14F-4D97-AF65-F5344CB8AC3E}">
        <p14:creationId xmlns:p14="http://schemas.microsoft.com/office/powerpoint/2010/main" val="212376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Hamming Distance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092" y="1371600"/>
            <a:ext cx="6647473" cy="4648200"/>
          </a:xfrm>
        </p:spPr>
        <p:txBody>
          <a:bodyPr/>
          <a:lstStyle/>
          <a:p>
            <a:r>
              <a:rPr lang="en-US" sz="2400"/>
              <a:t>Reference seq</a:t>
            </a:r>
            <a:r>
              <a:rPr lang="en-US" sz="2400" smtClean="0"/>
              <a:t>. “</a:t>
            </a:r>
            <a:r>
              <a:rPr lang="en-US" sz="2400"/>
              <a:t>abab”</a:t>
            </a:r>
            <a:endParaRPr lang="en-US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14</a:t>
            </a:fld>
            <a:endParaRPr lang="en-US">
              <a:solidFill>
                <a:srgbClr val="990033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589116" y="5430184"/>
            <a:ext cx="611063" cy="61247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Arrow Connector 6"/>
          <p:cNvCxnSpPr>
            <a:stCxn id="5" idx="6"/>
          </p:cNvCxnSpPr>
          <p:nvPr/>
        </p:nvCxnSpPr>
        <p:spPr>
          <a:xfrm>
            <a:off x="2200179" y="5736422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300755" y="5419329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1" name="Oval 10"/>
          <p:cNvSpPr/>
          <p:nvPr/>
        </p:nvSpPr>
        <p:spPr>
          <a:xfrm>
            <a:off x="2775838" y="5401700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Arrow Connector 11"/>
          <p:cNvCxnSpPr>
            <a:stCxn id="11" idx="6"/>
          </p:cNvCxnSpPr>
          <p:nvPr/>
        </p:nvCxnSpPr>
        <p:spPr>
          <a:xfrm>
            <a:off x="3386901" y="5707938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487477" y="5390845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4" name="Oval 13"/>
          <p:cNvSpPr/>
          <p:nvPr/>
        </p:nvSpPr>
        <p:spPr>
          <a:xfrm>
            <a:off x="3954781" y="5419329"/>
            <a:ext cx="611063" cy="61247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Straight Arrow Connector 14"/>
          <p:cNvCxnSpPr>
            <a:stCxn id="14" idx="6"/>
          </p:cNvCxnSpPr>
          <p:nvPr/>
        </p:nvCxnSpPr>
        <p:spPr>
          <a:xfrm>
            <a:off x="4565844" y="5725567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666420" y="5408474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7" name="Oval 16"/>
          <p:cNvSpPr/>
          <p:nvPr/>
        </p:nvSpPr>
        <p:spPr>
          <a:xfrm>
            <a:off x="5140635" y="5401700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Straight Arrow Connector 17"/>
          <p:cNvCxnSpPr>
            <a:stCxn id="17" idx="6"/>
          </p:cNvCxnSpPr>
          <p:nvPr/>
        </p:nvCxnSpPr>
        <p:spPr>
          <a:xfrm>
            <a:off x="5751698" y="5707938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852274" y="5390845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3" name="Oval 22"/>
          <p:cNvSpPr/>
          <p:nvPr/>
        </p:nvSpPr>
        <p:spPr>
          <a:xfrm>
            <a:off x="6327357" y="5419329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Isosceles Triangle 25"/>
          <p:cNvSpPr/>
          <p:nvPr/>
        </p:nvSpPr>
        <p:spPr>
          <a:xfrm rot="7096130">
            <a:off x="1439419" y="5455256"/>
            <a:ext cx="203238" cy="157928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8" name="Straight Arrow Connector 27"/>
          <p:cNvCxnSpPr>
            <a:stCxn id="5" idx="7"/>
            <a:endCxn id="30" idx="3"/>
          </p:cNvCxnSpPr>
          <p:nvPr/>
        </p:nvCxnSpPr>
        <p:spPr>
          <a:xfrm flipV="1">
            <a:off x="2110691" y="4953467"/>
            <a:ext cx="747173" cy="5664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2768376" y="4430686"/>
            <a:ext cx="611063" cy="61247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1" name="Straight Arrow Connector 30"/>
          <p:cNvCxnSpPr>
            <a:stCxn id="30" idx="6"/>
          </p:cNvCxnSpPr>
          <p:nvPr/>
        </p:nvCxnSpPr>
        <p:spPr>
          <a:xfrm>
            <a:off x="3379439" y="4736924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480015" y="4419831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33" name="Oval 32"/>
          <p:cNvSpPr/>
          <p:nvPr/>
        </p:nvSpPr>
        <p:spPr>
          <a:xfrm>
            <a:off x="3947319" y="4448315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Straight Arrow Connector 33"/>
          <p:cNvCxnSpPr>
            <a:stCxn id="33" idx="6"/>
          </p:cNvCxnSpPr>
          <p:nvPr/>
        </p:nvCxnSpPr>
        <p:spPr>
          <a:xfrm>
            <a:off x="4558382" y="4754553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658958" y="4437460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36" name="Oval 35"/>
          <p:cNvSpPr/>
          <p:nvPr/>
        </p:nvSpPr>
        <p:spPr>
          <a:xfrm>
            <a:off x="5133173" y="4430686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7" name="Straight Arrow Connector 36"/>
          <p:cNvCxnSpPr>
            <a:stCxn id="36" idx="6"/>
          </p:cNvCxnSpPr>
          <p:nvPr/>
        </p:nvCxnSpPr>
        <p:spPr>
          <a:xfrm>
            <a:off x="5744236" y="4736924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844812" y="4419831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46" name="Oval 45"/>
          <p:cNvSpPr/>
          <p:nvPr/>
        </p:nvSpPr>
        <p:spPr>
          <a:xfrm>
            <a:off x="6362372" y="5457718"/>
            <a:ext cx="540485" cy="54173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1" name="Straight Arrow Connector 50"/>
          <p:cNvCxnSpPr>
            <a:stCxn id="30" idx="7"/>
          </p:cNvCxnSpPr>
          <p:nvPr/>
        </p:nvCxnSpPr>
        <p:spPr>
          <a:xfrm flipV="1">
            <a:off x="3289951" y="3886874"/>
            <a:ext cx="676464" cy="63350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3947319" y="3465152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4" name="Straight Arrow Connector 53"/>
          <p:cNvCxnSpPr>
            <a:stCxn id="53" idx="6"/>
          </p:cNvCxnSpPr>
          <p:nvPr/>
        </p:nvCxnSpPr>
        <p:spPr>
          <a:xfrm>
            <a:off x="4558382" y="3771390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658958" y="3454297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56" name="Oval 55"/>
          <p:cNvSpPr/>
          <p:nvPr/>
        </p:nvSpPr>
        <p:spPr>
          <a:xfrm>
            <a:off x="5133173" y="3447523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7" name="Straight Arrow Connector 56"/>
          <p:cNvCxnSpPr>
            <a:stCxn id="56" idx="6"/>
          </p:cNvCxnSpPr>
          <p:nvPr/>
        </p:nvCxnSpPr>
        <p:spPr>
          <a:xfrm>
            <a:off x="5744236" y="3753761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844812" y="3436668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cxnSp>
        <p:nvCxnSpPr>
          <p:cNvPr id="71" name="Straight Arrow Connector 70"/>
          <p:cNvCxnSpPr>
            <a:stCxn id="53" idx="7"/>
            <a:endCxn id="73" idx="3"/>
          </p:cNvCxnSpPr>
          <p:nvPr/>
        </p:nvCxnSpPr>
        <p:spPr>
          <a:xfrm flipV="1">
            <a:off x="4468894" y="2987283"/>
            <a:ext cx="753767" cy="56756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72"/>
          <p:cNvSpPr/>
          <p:nvPr/>
        </p:nvSpPr>
        <p:spPr>
          <a:xfrm>
            <a:off x="5133173" y="2464502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4" name="Straight Arrow Connector 73"/>
          <p:cNvCxnSpPr>
            <a:stCxn id="73" idx="6"/>
          </p:cNvCxnSpPr>
          <p:nvPr/>
        </p:nvCxnSpPr>
        <p:spPr>
          <a:xfrm>
            <a:off x="5744236" y="2770740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5844812" y="2453647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87" name="Oval 86"/>
          <p:cNvSpPr/>
          <p:nvPr/>
        </p:nvSpPr>
        <p:spPr>
          <a:xfrm>
            <a:off x="6308921" y="4413765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8" name="Oval 87"/>
          <p:cNvSpPr/>
          <p:nvPr/>
        </p:nvSpPr>
        <p:spPr>
          <a:xfrm>
            <a:off x="6343936" y="4452154"/>
            <a:ext cx="540485" cy="54173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Oval 88"/>
          <p:cNvSpPr/>
          <p:nvPr/>
        </p:nvSpPr>
        <p:spPr>
          <a:xfrm>
            <a:off x="6319964" y="3445758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Oval 89"/>
          <p:cNvSpPr/>
          <p:nvPr/>
        </p:nvSpPr>
        <p:spPr>
          <a:xfrm>
            <a:off x="6354979" y="3484147"/>
            <a:ext cx="540485" cy="54173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Oval 90"/>
          <p:cNvSpPr/>
          <p:nvPr/>
        </p:nvSpPr>
        <p:spPr>
          <a:xfrm>
            <a:off x="6311174" y="2475159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Oval 91"/>
          <p:cNvSpPr/>
          <p:nvPr/>
        </p:nvSpPr>
        <p:spPr>
          <a:xfrm>
            <a:off x="6346189" y="2513548"/>
            <a:ext cx="540485" cy="54173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Oval 92"/>
          <p:cNvSpPr/>
          <p:nvPr/>
        </p:nvSpPr>
        <p:spPr>
          <a:xfrm>
            <a:off x="6304518" y="1500536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" name="Oval 93"/>
          <p:cNvSpPr/>
          <p:nvPr/>
        </p:nvSpPr>
        <p:spPr>
          <a:xfrm>
            <a:off x="6339533" y="1538925"/>
            <a:ext cx="540485" cy="54173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5" name="Straight Arrow Connector 94"/>
          <p:cNvCxnSpPr>
            <a:stCxn id="73" idx="7"/>
            <a:endCxn id="93" idx="3"/>
          </p:cNvCxnSpPr>
          <p:nvPr/>
        </p:nvCxnSpPr>
        <p:spPr>
          <a:xfrm flipV="1">
            <a:off x="5654748" y="2023317"/>
            <a:ext cx="739258" cy="53088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6362372" y="5530186"/>
            <a:ext cx="526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0</a:t>
            </a:r>
            <a:endParaRPr lang="en-US"/>
          </a:p>
        </p:txBody>
      </p:sp>
      <p:sp>
        <p:nvSpPr>
          <p:cNvPr id="104" name="TextBox 103"/>
          <p:cNvSpPr txBox="1"/>
          <p:nvPr/>
        </p:nvSpPr>
        <p:spPr>
          <a:xfrm>
            <a:off x="6354979" y="4523152"/>
            <a:ext cx="526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6354979" y="3577556"/>
            <a:ext cx="526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6362372" y="2625093"/>
            <a:ext cx="526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6354911" y="1624367"/>
            <a:ext cx="526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4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 flipV="1">
            <a:off x="3242378" y="4881903"/>
            <a:ext cx="747173" cy="5664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V="1">
            <a:off x="4453197" y="4924399"/>
            <a:ext cx="747173" cy="5664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V="1">
            <a:off x="5682520" y="4910347"/>
            <a:ext cx="747173" cy="5664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4476197" y="3959986"/>
            <a:ext cx="747173" cy="5664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V="1">
            <a:off x="5643933" y="3945216"/>
            <a:ext cx="747173" cy="5664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V="1">
            <a:off x="5615199" y="3011236"/>
            <a:ext cx="747173" cy="5664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Content Placeholder 2"/>
          <p:cNvSpPr txBox="1">
            <a:spLocks/>
          </p:cNvSpPr>
          <p:nvPr/>
        </p:nvSpPr>
        <p:spPr bwMode="auto">
          <a:xfrm>
            <a:off x="7421318" y="1327895"/>
            <a:ext cx="454196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 kern="0" smtClean="0"/>
              <a:t>Input seq. 1 “ab”</a:t>
            </a:r>
          </a:p>
          <a:p>
            <a:r>
              <a:rPr lang="en-US" sz="2400" kern="0" smtClean="0"/>
              <a:t>Input seq. 2 “</a:t>
            </a:r>
            <a:r>
              <a:rPr lang="en-US" sz="2400" kern="0" smtClean="0">
                <a:solidFill>
                  <a:srgbClr val="FF0000"/>
                </a:solidFill>
              </a:rPr>
              <a:t>b</a:t>
            </a:r>
            <a:r>
              <a:rPr lang="en-US" sz="2400" kern="0" smtClean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986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Hamming Distance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092" y="1371600"/>
            <a:ext cx="6647473" cy="4648200"/>
          </a:xfrm>
        </p:spPr>
        <p:txBody>
          <a:bodyPr/>
          <a:lstStyle/>
          <a:p>
            <a:r>
              <a:rPr lang="en-US" sz="2400"/>
              <a:t>Reference seq</a:t>
            </a:r>
            <a:r>
              <a:rPr lang="en-US" sz="2400" smtClean="0"/>
              <a:t>. “</a:t>
            </a:r>
            <a:r>
              <a:rPr lang="en-US" sz="2400"/>
              <a:t>abab”</a:t>
            </a:r>
            <a:endParaRPr lang="en-US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15</a:t>
            </a:fld>
            <a:endParaRPr lang="en-US">
              <a:solidFill>
                <a:srgbClr val="990033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589116" y="5430184"/>
            <a:ext cx="611063" cy="61247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Arrow Connector 6"/>
          <p:cNvCxnSpPr>
            <a:stCxn id="5" idx="6"/>
          </p:cNvCxnSpPr>
          <p:nvPr/>
        </p:nvCxnSpPr>
        <p:spPr>
          <a:xfrm>
            <a:off x="2200179" y="5736422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300755" y="5419329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1" name="Oval 10"/>
          <p:cNvSpPr/>
          <p:nvPr/>
        </p:nvSpPr>
        <p:spPr>
          <a:xfrm>
            <a:off x="2775838" y="5401700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Arrow Connector 11"/>
          <p:cNvCxnSpPr>
            <a:stCxn id="11" idx="6"/>
          </p:cNvCxnSpPr>
          <p:nvPr/>
        </p:nvCxnSpPr>
        <p:spPr>
          <a:xfrm>
            <a:off x="3386901" y="5707938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487477" y="5390845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4" name="Oval 13"/>
          <p:cNvSpPr/>
          <p:nvPr/>
        </p:nvSpPr>
        <p:spPr>
          <a:xfrm>
            <a:off x="3954781" y="5419329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Straight Arrow Connector 14"/>
          <p:cNvCxnSpPr>
            <a:stCxn id="14" idx="6"/>
          </p:cNvCxnSpPr>
          <p:nvPr/>
        </p:nvCxnSpPr>
        <p:spPr>
          <a:xfrm>
            <a:off x="4565844" y="5725567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666420" y="5408474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7" name="Oval 16"/>
          <p:cNvSpPr/>
          <p:nvPr/>
        </p:nvSpPr>
        <p:spPr>
          <a:xfrm>
            <a:off x="5140635" y="5401700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Straight Arrow Connector 17"/>
          <p:cNvCxnSpPr>
            <a:stCxn id="17" idx="6"/>
          </p:cNvCxnSpPr>
          <p:nvPr/>
        </p:nvCxnSpPr>
        <p:spPr>
          <a:xfrm>
            <a:off x="5751698" y="5707938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852274" y="5390845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3" name="Oval 22"/>
          <p:cNvSpPr/>
          <p:nvPr/>
        </p:nvSpPr>
        <p:spPr>
          <a:xfrm>
            <a:off x="6327357" y="5419329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Isosceles Triangle 25"/>
          <p:cNvSpPr/>
          <p:nvPr/>
        </p:nvSpPr>
        <p:spPr>
          <a:xfrm rot="7096130">
            <a:off x="1439419" y="5455256"/>
            <a:ext cx="203238" cy="157928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8" name="Straight Arrow Connector 27"/>
          <p:cNvCxnSpPr>
            <a:stCxn id="5" idx="7"/>
            <a:endCxn id="30" idx="3"/>
          </p:cNvCxnSpPr>
          <p:nvPr/>
        </p:nvCxnSpPr>
        <p:spPr>
          <a:xfrm flipV="1">
            <a:off x="2110691" y="4953467"/>
            <a:ext cx="747173" cy="5664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2768376" y="4430686"/>
            <a:ext cx="611063" cy="61247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1" name="Straight Arrow Connector 30"/>
          <p:cNvCxnSpPr>
            <a:stCxn id="30" idx="6"/>
          </p:cNvCxnSpPr>
          <p:nvPr/>
        </p:nvCxnSpPr>
        <p:spPr>
          <a:xfrm>
            <a:off x="3379439" y="4736924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480015" y="4419831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33" name="Oval 32"/>
          <p:cNvSpPr/>
          <p:nvPr/>
        </p:nvSpPr>
        <p:spPr>
          <a:xfrm>
            <a:off x="3947319" y="4448315"/>
            <a:ext cx="611063" cy="61247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Straight Arrow Connector 33"/>
          <p:cNvCxnSpPr>
            <a:stCxn id="33" idx="6"/>
          </p:cNvCxnSpPr>
          <p:nvPr/>
        </p:nvCxnSpPr>
        <p:spPr>
          <a:xfrm>
            <a:off x="4558382" y="4754553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658958" y="4437460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36" name="Oval 35"/>
          <p:cNvSpPr/>
          <p:nvPr/>
        </p:nvSpPr>
        <p:spPr>
          <a:xfrm>
            <a:off x="5133173" y="4430686"/>
            <a:ext cx="611063" cy="61247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7" name="Straight Arrow Connector 36"/>
          <p:cNvCxnSpPr>
            <a:stCxn id="36" idx="6"/>
          </p:cNvCxnSpPr>
          <p:nvPr/>
        </p:nvCxnSpPr>
        <p:spPr>
          <a:xfrm>
            <a:off x="5744236" y="4736924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844812" y="4419831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46" name="Oval 45"/>
          <p:cNvSpPr/>
          <p:nvPr/>
        </p:nvSpPr>
        <p:spPr>
          <a:xfrm>
            <a:off x="6362372" y="5457718"/>
            <a:ext cx="540485" cy="54173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1" name="Straight Arrow Connector 50"/>
          <p:cNvCxnSpPr>
            <a:stCxn id="30" idx="7"/>
          </p:cNvCxnSpPr>
          <p:nvPr/>
        </p:nvCxnSpPr>
        <p:spPr>
          <a:xfrm flipV="1">
            <a:off x="3289951" y="3886874"/>
            <a:ext cx="676464" cy="63350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3947319" y="3465152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4" name="Straight Arrow Connector 53"/>
          <p:cNvCxnSpPr>
            <a:stCxn id="53" idx="6"/>
          </p:cNvCxnSpPr>
          <p:nvPr/>
        </p:nvCxnSpPr>
        <p:spPr>
          <a:xfrm>
            <a:off x="4558382" y="3771390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658958" y="3454297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56" name="Oval 55"/>
          <p:cNvSpPr/>
          <p:nvPr/>
        </p:nvSpPr>
        <p:spPr>
          <a:xfrm>
            <a:off x="5133173" y="3447523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7" name="Straight Arrow Connector 56"/>
          <p:cNvCxnSpPr>
            <a:stCxn id="56" idx="6"/>
          </p:cNvCxnSpPr>
          <p:nvPr/>
        </p:nvCxnSpPr>
        <p:spPr>
          <a:xfrm>
            <a:off x="5744236" y="3753761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844812" y="3436668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cxnSp>
        <p:nvCxnSpPr>
          <p:cNvPr id="71" name="Straight Arrow Connector 70"/>
          <p:cNvCxnSpPr>
            <a:stCxn id="53" idx="7"/>
            <a:endCxn id="73" idx="3"/>
          </p:cNvCxnSpPr>
          <p:nvPr/>
        </p:nvCxnSpPr>
        <p:spPr>
          <a:xfrm flipV="1">
            <a:off x="4468894" y="2987283"/>
            <a:ext cx="753767" cy="56756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72"/>
          <p:cNvSpPr/>
          <p:nvPr/>
        </p:nvSpPr>
        <p:spPr>
          <a:xfrm>
            <a:off x="5133173" y="2464502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4" name="Straight Arrow Connector 73"/>
          <p:cNvCxnSpPr>
            <a:stCxn id="73" idx="6"/>
          </p:cNvCxnSpPr>
          <p:nvPr/>
        </p:nvCxnSpPr>
        <p:spPr>
          <a:xfrm>
            <a:off x="5744236" y="2770740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5844812" y="2453647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87" name="Oval 86"/>
          <p:cNvSpPr/>
          <p:nvPr/>
        </p:nvSpPr>
        <p:spPr>
          <a:xfrm>
            <a:off x="6308921" y="4413765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8" name="Oval 87"/>
          <p:cNvSpPr/>
          <p:nvPr/>
        </p:nvSpPr>
        <p:spPr>
          <a:xfrm>
            <a:off x="6343936" y="4452154"/>
            <a:ext cx="540485" cy="54173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Oval 88"/>
          <p:cNvSpPr/>
          <p:nvPr/>
        </p:nvSpPr>
        <p:spPr>
          <a:xfrm>
            <a:off x="6319964" y="3445758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Oval 89"/>
          <p:cNvSpPr/>
          <p:nvPr/>
        </p:nvSpPr>
        <p:spPr>
          <a:xfrm>
            <a:off x="6354979" y="3484147"/>
            <a:ext cx="540485" cy="54173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Oval 90"/>
          <p:cNvSpPr/>
          <p:nvPr/>
        </p:nvSpPr>
        <p:spPr>
          <a:xfrm>
            <a:off x="6311174" y="2475159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Oval 91"/>
          <p:cNvSpPr/>
          <p:nvPr/>
        </p:nvSpPr>
        <p:spPr>
          <a:xfrm>
            <a:off x="6346189" y="2513548"/>
            <a:ext cx="540485" cy="54173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Oval 92"/>
          <p:cNvSpPr/>
          <p:nvPr/>
        </p:nvSpPr>
        <p:spPr>
          <a:xfrm>
            <a:off x="6304518" y="1500536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" name="Oval 93"/>
          <p:cNvSpPr/>
          <p:nvPr/>
        </p:nvSpPr>
        <p:spPr>
          <a:xfrm>
            <a:off x="6339533" y="1538925"/>
            <a:ext cx="540485" cy="54173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5" name="Straight Arrow Connector 94"/>
          <p:cNvCxnSpPr>
            <a:stCxn id="73" idx="7"/>
            <a:endCxn id="93" idx="3"/>
          </p:cNvCxnSpPr>
          <p:nvPr/>
        </p:nvCxnSpPr>
        <p:spPr>
          <a:xfrm flipV="1">
            <a:off x="5654748" y="2023317"/>
            <a:ext cx="739258" cy="53088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6362372" y="5530186"/>
            <a:ext cx="526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0</a:t>
            </a:r>
            <a:endParaRPr lang="en-US"/>
          </a:p>
        </p:txBody>
      </p:sp>
      <p:sp>
        <p:nvSpPr>
          <p:cNvPr id="104" name="TextBox 103"/>
          <p:cNvSpPr txBox="1"/>
          <p:nvPr/>
        </p:nvSpPr>
        <p:spPr>
          <a:xfrm>
            <a:off x="6354979" y="4523152"/>
            <a:ext cx="526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6354979" y="3577556"/>
            <a:ext cx="526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6362372" y="2625093"/>
            <a:ext cx="526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6354911" y="1624367"/>
            <a:ext cx="526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4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 flipV="1">
            <a:off x="3242378" y="4881903"/>
            <a:ext cx="747173" cy="5664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V="1">
            <a:off x="4453197" y="4924399"/>
            <a:ext cx="747173" cy="5664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V="1">
            <a:off x="5682520" y="4910347"/>
            <a:ext cx="747173" cy="5664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4476197" y="3959986"/>
            <a:ext cx="747173" cy="5664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V="1">
            <a:off x="5643933" y="3945216"/>
            <a:ext cx="747173" cy="5664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V="1">
            <a:off x="5615199" y="3011236"/>
            <a:ext cx="747173" cy="5664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Content Placeholder 2"/>
          <p:cNvSpPr txBox="1">
            <a:spLocks/>
          </p:cNvSpPr>
          <p:nvPr/>
        </p:nvSpPr>
        <p:spPr bwMode="auto">
          <a:xfrm>
            <a:off x="7421318" y="1327895"/>
            <a:ext cx="454196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 kern="0" smtClean="0"/>
              <a:t>Input seq. 1 “ab</a:t>
            </a:r>
            <a:r>
              <a:rPr lang="en-US" sz="2400" kern="0" smtClean="0">
                <a:solidFill>
                  <a:srgbClr val="FF0000"/>
                </a:solidFill>
              </a:rPr>
              <a:t>b</a:t>
            </a:r>
            <a:r>
              <a:rPr lang="en-US" sz="2400" kern="0" smtClean="0"/>
              <a:t>”</a:t>
            </a:r>
          </a:p>
          <a:p>
            <a:r>
              <a:rPr lang="en-US" sz="2400" kern="0" smtClean="0"/>
              <a:t>Input seq. 2 “</a:t>
            </a:r>
            <a:r>
              <a:rPr lang="en-US" sz="2400" kern="0" smtClean="0">
                <a:solidFill>
                  <a:srgbClr val="FF0000"/>
                </a:solidFill>
              </a:rPr>
              <a:t>b</a:t>
            </a:r>
            <a:r>
              <a:rPr lang="en-US" sz="2400" kern="0" smtClean="0"/>
              <a:t>b”</a:t>
            </a:r>
          </a:p>
          <a:p>
            <a:r>
              <a:rPr lang="en-US" sz="2400" kern="0" smtClean="0"/>
              <a:t>Input seq. 3 “</a:t>
            </a:r>
            <a:r>
              <a:rPr lang="en-US" sz="2400" kern="0" smtClean="0">
                <a:solidFill>
                  <a:srgbClr val="FF0000"/>
                </a:solidFill>
              </a:rPr>
              <a:t>b</a:t>
            </a:r>
            <a:r>
              <a:rPr lang="en-US" sz="2400" kern="0" smtClean="0"/>
              <a:t>”</a:t>
            </a:r>
            <a:endParaRPr lang="en-US" sz="2000" kern="0"/>
          </a:p>
        </p:txBody>
      </p:sp>
    </p:spTree>
    <p:extLst>
      <p:ext uri="{BB962C8B-B14F-4D97-AF65-F5344CB8AC3E}">
        <p14:creationId xmlns:p14="http://schemas.microsoft.com/office/powerpoint/2010/main" val="253814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Hamming Distance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092" y="1371600"/>
            <a:ext cx="6647473" cy="4648200"/>
          </a:xfrm>
        </p:spPr>
        <p:txBody>
          <a:bodyPr/>
          <a:lstStyle/>
          <a:p>
            <a:r>
              <a:rPr lang="en-US" sz="2400"/>
              <a:t>Reference seq</a:t>
            </a:r>
            <a:r>
              <a:rPr lang="en-US" sz="2400" smtClean="0"/>
              <a:t>. “</a:t>
            </a:r>
            <a:r>
              <a:rPr lang="en-US" sz="2400"/>
              <a:t>abab”</a:t>
            </a:r>
            <a:endParaRPr lang="en-US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16</a:t>
            </a:fld>
            <a:endParaRPr lang="en-US">
              <a:solidFill>
                <a:srgbClr val="990033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589116" y="5430184"/>
            <a:ext cx="611063" cy="61247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Arrow Connector 6"/>
          <p:cNvCxnSpPr>
            <a:stCxn id="5" idx="6"/>
          </p:cNvCxnSpPr>
          <p:nvPr/>
        </p:nvCxnSpPr>
        <p:spPr>
          <a:xfrm>
            <a:off x="2200179" y="5736422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300755" y="5419329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1" name="Oval 10"/>
          <p:cNvSpPr/>
          <p:nvPr/>
        </p:nvSpPr>
        <p:spPr>
          <a:xfrm>
            <a:off x="2775838" y="5401700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Arrow Connector 11"/>
          <p:cNvCxnSpPr>
            <a:stCxn id="11" idx="6"/>
          </p:cNvCxnSpPr>
          <p:nvPr/>
        </p:nvCxnSpPr>
        <p:spPr>
          <a:xfrm>
            <a:off x="3386901" y="5707938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487477" y="5390845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4" name="Oval 13"/>
          <p:cNvSpPr/>
          <p:nvPr/>
        </p:nvSpPr>
        <p:spPr>
          <a:xfrm>
            <a:off x="3954781" y="5419329"/>
            <a:ext cx="611063" cy="61247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Straight Arrow Connector 14"/>
          <p:cNvCxnSpPr>
            <a:stCxn id="14" idx="6"/>
          </p:cNvCxnSpPr>
          <p:nvPr/>
        </p:nvCxnSpPr>
        <p:spPr>
          <a:xfrm>
            <a:off x="4565844" y="5725567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666420" y="5408474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7" name="Oval 16"/>
          <p:cNvSpPr/>
          <p:nvPr/>
        </p:nvSpPr>
        <p:spPr>
          <a:xfrm>
            <a:off x="5140635" y="5401700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Straight Arrow Connector 17"/>
          <p:cNvCxnSpPr>
            <a:stCxn id="17" idx="6"/>
          </p:cNvCxnSpPr>
          <p:nvPr/>
        </p:nvCxnSpPr>
        <p:spPr>
          <a:xfrm>
            <a:off x="5751698" y="5707938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852274" y="5390845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3" name="Oval 22"/>
          <p:cNvSpPr/>
          <p:nvPr/>
        </p:nvSpPr>
        <p:spPr>
          <a:xfrm>
            <a:off x="6327357" y="5419329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Isosceles Triangle 25"/>
          <p:cNvSpPr/>
          <p:nvPr/>
        </p:nvSpPr>
        <p:spPr>
          <a:xfrm rot="7096130">
            <a:off x="1439419" y="5455256"/>
            <a:ext cx="203238" cy="157928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8" name="Straight Arrow Connector 27"/>
          <p:cNvCxnSpPr>
            <a:stCxn id="5" idx="7"/>
            <a:endCxn id="30" idx="3"/>
          </p:cNvCxnSpPr>
          <p:nvPr/>
        </p:nvCxnSpPr>
        <p:spPr>
          <a:xfrm flipV="1">
            <a:off x="2110691" y="4953467"/>
            <a:ext cx="747173" cy="5664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2768376" y="4430686"/>
            <a:ext cx="611063" cy="61247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1" name="Straight Arrow Connector 30"/>
          <p:cNvCxnSpPr>
            <a:stCxn id="30" idx="6"/>
          </p:cNvCxnSpPr>
          <p:nvPr/>
        </p:nvCxnSpPr>
        <p:spPr>
          <a:xfrm>
            <a:off x="3379439" y="4736924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480015" y="4419831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33" name="Oval 32"/>
          <p:cNvSpPr/>
          <p:nvPr/>
        </p:nvSpPr>
        <p:spPr>
          <a:xfrm>
            <a:off x="3947319" y="4448315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Straight Arrow Connector 33"/>
          <p:cNvCxnSpPr>
            <a:stCxn id="33" idx="6"/>
          </p:cNvCxnSpPr>
          <p:nvPr/>
        </p:nvCxnSpPr>
        <p:spPr>
          <a:xfrm>
            <a:off x="4558382" y="4754553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658958" y="4437460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36" name="Oval 35"/>
          <p:cNvSpPr/>
          <p:nvPr/>
        </p:nvSpPr>
        <p:spPr>
          <a:xfrm>
            <a:off x="5133173" y="4430686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7" name="Straight Arrow Connector 36"/>
          <p:cNvCxnSpPr>
            <a:stCxn id="36" idx="6"/>
          </p:cNvCxnSpPr>
          <p:nvPr/>
        </p:nvCxnSpPr>
        <p:spPr>
          <a:xfrm>
            <a:off x="5744236" y="4736924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844812" y="4419831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46" name="Oval 45"/>
          <p:cNvSpPr/>
          <p:nvPr/>
        </p:nvSpPr>
        <p:spPr>
          <a:xfrm>
            <a:off x="6362372" y="5457718"/>
            <a:ext cx="540485" cy="54173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1" name="Straight Arrow Connector 50"/>
          <p:cNvCxnSpPr>
            <a:stCxn id="30" idx="7"/>
          </p:cNvCxnSpPr>
          <p:nvPr/>
        </p:nvCxnSpPr>
        <p:spPr>
          <a:xfrm flipV="1">
            <a:off x="3289951" y="3886874"/>
            <a:ext cx="676464" cy="63350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3947319" y="3465152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4" name="Straight Arrow Connector 53"/>
          <p:cNvCxnSpPr>
            <a:stCxn id="53" idx="6"/>
          </p:cNvCxnSpPr>
          <p:nvPr/>
        </p:nvCxnSpPr>
        <p:spPr>
          <a:xfrm>
            <a:off x="4558382" y="3771390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658958" y="3454297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56" name="Oval 55"/>
          <p:cNvSpPr/>
          <p:nvPr/>
        </p:nvSpPr>
        <p:spPr>
          <a:xfrm>
            <a:off x="5133173" y="3447523"/>
            <a:ext cx="611063" cy="61247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7" name="Straight Arrow Connector 56"/>
          <p:cNvCxnSpPr>
            <a:stCxn id="56" idx="6"/>
          </p:cNvCxnSpPr>
          <p:nvPr/>
        </p:nvCxnSpPr>
        <p:spPr>
          <a:xfrm>
            <a:off x="5744236" y="3753761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844812" y="3436668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cxnSp>
        <p:nvCxnSpPr>
          <p:cNvPr id="71" name="Straight Arrow Connector 70"/>
          <p:cNvCxnSpPr>
            <a:stCxn id="53" idx="7"/>
            <a:endCxn id="73" idx="3"/>
          </p:cNvCxnSpPr>
          <p:nvPr/>
        </p:nvCxnSpPr>
        <p:spPr>
          <a:xfrm flipV="1">
            <a:off x="4468894" y="2987283"/>
            <a:ext cx="753767" cy="56756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72"/>
          <p:cNvSpPr/>
          <p:nvPr/>
        </p:nvSpPr>
        <p:spPr>
          <a:xfrm>
            <a:off x="5133173" y="2464502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4" name="Straight Arrow Connector 73"/>
          <p:cNvCxnSpPr>
            <a:stCxn id="73" idx="6"/>
          </p:cNvCxnSpPr>
          <p:nvPr/>
        </p:nvCxnSpPr>
        <p:spPr>
          <a:xfrm>
            <a:off x="5744236" y="2770740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5844812" y="2453647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87" name="Oval 86"/>
          <p:cNvSpPr/>
          <p:nvPr/>
        </p:nvSpPr>
        <p:spPr>
          <a:xfrm>
            <a:off x="6308921" y="4413765"/>
            <a:ext cx="611063" cy="61247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8" name="Oval 87"/>
          <p:cNvSpPr/>
          <p:nvPr/>
        </p:nvSpPr>
        <p:spPr>
          <a:xfrm>
            <a:off x="6343936" y="4452154"/>
            <a:ext cx="540485" cy="54173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Oval 88"/>
          <p:cNvSpPr/>
          <p:nvPr/>
        </p:nvSpPr>
        <p:spPr>
          <a:xfrm>
            <a:off x="6319964" y="3445758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Oval 89"/>
          <p:cNvSpPr/>
          <p:nvPr/>
        </p:nvSpPr>
        <p:spPr>
          <a:xfrm>
            <a:off x="6354979" y="3484147"/>
            <a:ext cx="540485" cy="54173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Oval 90"/>
          <p:cNvSpPr/>
          <p:nvPr/>
        </p:nvSpPr>
        <p:spPr>
          <a:xfrm>
            <a:off x="6311174" y="2475159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Oval 91"/>
          <p:cNvSpPr/>
          <p:nvPr/>
        </p:nvSpPr>
        <p:spPr>
          <a:xfrm>
            <a:off x="6346189" y="2513548"/>
            <a:ext cx="540485" cy="54173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Oval 92"/>
          <p:cNvSpPr/>
          <p:nvPr/>
        </p:nvSpPr>
        <p:spPr>
          <a:xfrm>
            <a:off x="6304518" y="1500536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" name="Oval 93"/>
          <p:cNvSpPr/>
          <p:nvPr/>
        </p:nvSpPr>
        <p:spPr>
          <a:xfrm>
            <a:off x="6339533" y="1538925"/>
            <a:ext cx="540485" cy="54173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5" name="Straight Arrow Connector 94"/>
          <p:cNvCxnSpPr>
            <a:stCxn id="73" idx="7"/>
            <a:endCxn id="93" idx="3"/>
          </p:cNvCxnSpPr>
          <p:nvPr/>
        </p:nvCxnSpPr>
        <p:spPr>
          <a:xfrm flipV="1">
            <a:off x="5654748" y="2023317"/>
            <a:ext cx="739258" cy="53088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6362372" y="5530186"/>
            <a:ext cx="526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0</a:t>
            </a:r>
            <a:endParaRPr lang="en-US"/>
          </a:p>
        </p:txBody>
      </p:sp>
      <p:sp>
        <p:nvSpPr>
          <p:cNvPr id="104" name="TextBox 103"/>
          <p:cNvSpPr txBox="1"/>
          <p:nvPr/>
        </p:nvSpPr>
        <p:spPr>
          <a:xfrm>
            <a:off x="6354979" y="4523152"/>
            <a:ext cx="526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6354979" y="3577556"/>
            <a:ext cx="526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6362372" y="2625093"/>
            <a:ext cx="526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6354911" y="1624367"/>
            <a:ext cx="526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4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 flipV="1">
            <a:off x="3242378" y="4881903"/>
            <a:ext cx="747173" cy="5664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V="1">
            <a:off x="4453197" y="4924399"/>
            <a:ext cx="747173" cy="5664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V="1">
            <a:off x="5682520" y="4910347"/>
            <a:ext cx="747173" cy="5664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4476197" y="3959986"/>
            <a:ext cx="747173" cy="5664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V="1">
            <a:off x="5643933" y="3945216"/>
            <a:ext cx="747173" cy="5664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V="1">
            <a:off x="5615199" y="3011236"/>
            <a:ext cx="747173" cy="5664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Content Placeholder 2"/>
          <p:cNvSpPr txBox="1">
            <a:spLocks/>
          </p:cNvSpPr>
          <p:nvPr/>
        </p:nvSpPr>
        <p:spPr bwMode="auto">
          <a:xfrm>
            <a:off x="7421318" y="1327895"/>
            <a:ext cx="454196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 kern="0" smtClean="0"/>
              <a:t>Input seq. 1 “ab</a:t>
            </a:r>
            <a:r>
              <a:rPr lang="en-US" sz="2400" kern="0" smtClean="0">
                <a:solidFill>
                  <a:srgbClr val="FF0000"/>
                </a:solidFill>
              </a:rPr>
              <a:t>b</a:t>
            </a:r>
            <a:r>
              <a:rPr lang="en-US" sz="2400" kern="0" smtClean="0"/>
              <a:t>b”</a:t>
            </a:r>
          </a:p>
          <a:p>
            <a:r>
              <a:rPr lang="en-US" sz="2400" kern="0" smtClean="0"/>
              <a:t>Input </a:t>
            </a:r>
            <a:r>
              <a:rPr lang="en-US" sz="2400" kern="0"/>
              <a:t>seq. 2 “</a:t>
            </a:r>
            <a:r>
              <a:rPr lang="en-US" sz="2400" kern="0" smtClean="0">
                <a:solidFill>
                  <a:srgbClr val="FF0000"/>
                </a:solidFill>
              </a:rPr>
              <a:t>b</a:t>
            </a:r>
            <a:r>
              <a:rPr lang="en-US" sz="2400" kern="0" smtClean="0"/>
              <a:t>b</a:t>
            </a:r>
            <a:r>
              <a:rPr lang="en-US" sz="2400" kern="0" smtClean="0">
                <a:solidFill>
                  <a:srgbClr val="FF0000"/>
                </a:solidFill>
              </a:rPr>
              <a:t>b</a:t>
            </a:r>
            <a:r>
              <a:rPr lang="en-US" sz="2400" kern="0" smtClean="0"/>
              <a:t>”</a:t>
            </a:r>
            <a:endParaRPr lang="en-US" sz="2400" kern="0"/>
          </a:p>
          <a:p>
            <a:r>
              <a:rPr lang="en-US" sz="2400" kern="0"/>
              <a:t>Input seq. 3 “</a:t>
            </a:r>
            <a:r>
              <a:rPr lang="en-US" sz="2400" kern="0" smtClean="0">
                <a:solidFill>
                  <a:srgbClr val="FF0000"/>
                </a:solidFill>
              </a:rPr>
              <a:t>b</a:t>
            </a:r>
            <a:r>
              <a:rPr lang="en-US" sz="2400" kern="0" smtClean="0">
                <a:solidFill>
                  <a:schemeClr val="tx1"/>
                </a:solidFill>
              </a:rPr>
              <a:t>b</a:t>
            </a:r>
            <a:r>
              <a:rPr lang="en-US" sz="2400" kern="0" smtClean="0"/>
              <a:t>”</a:t>
            </a:r>
            <a:endParaRPr lang="en-US" sz="2000" kern="0"/>
          </a:p>
          <a:p>
            <a:endParaRPr lang="en-US" sz="2400" kern="0" smtClean="0"/>
          </a:p>
          <a:p>
            <a:endParaRPr lang="en-US" sz="2000" kern="0"/>
          </a:p>
        </p:txBody>
      </p:sp>
    </p:spTree>
    <p:extLst>
      <p:ext uri="{BB962C8B-B14F-4D97-AF65-F5344CB8AC3E}">
        <p14:creationId xmlns:p14="http://schemas.microsoft.com/office/powerpoint/2010/main" val="222457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</a:t>
            </a:r>
            <a:r>
              <a:rPr lang="en-US" dirty="0" smtClean="0"/>
              <a:t>Applications of NFAs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Snort NID</a:t>
            </a:r>
            <a:endParaRPr lang="en-US" sz="2800" dirty="0"/>
          </a:p>
          <a:p>
            <a:r>
              <a:rPr lang="en-US" sz="2800" dirty="0"/>
              <a:t>Motif finding</a:t>
            </a:r>
          </a:p>
          <a:p>
            <a:r>
              <a:rPr lang="en-US" sz="2800" dirty="0"/>
              <a:t>Association rule mining</a:t>
            </a:r>
          </a:p>
          <a:p>
            <a:r>
              <a:rPr lang="en-US" sz="2800" dirty="0"/>
              <a:t>Sequence distance</a:t>
            </a:r>
          </a:p>
          <a:p>
            <a:r>
              <a:rPr lang="en-US" sz="2800" dirty="0"/>
              <a:t>Brill </a:t>
            </a:r>
            <a:r>
              <a:rPr lang="en-US" sz="2800" dirty="0" smtClean="0"/>
              <a:t>tagging</a:t>
            </a:r>
          </a:p>
          <a:p>
            <a:endParaRPr lang="en-US" sz="2800" dirty="0"/>
          </a:p>
          <a:p>
            <a:r>
              <a:rPr lang="en-US" sz="2800" dirty="0" smtClean="0"/>
              <a:t>Our approach:  reusable NFA overlay</a:t>
            </a:r>
          </a:p>
          <a:p>
            <a:pPr lvl="1"/>
            <a:r>
              <a:rPr lang="en-US" sz="2600" dirty="0" smtClean="0"/>
              <a:t>Similar to Micron Automata Processor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17</a:t>
            </a:fld>
            <a:endParaRPr lang="en-US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3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Micron Automata </a:t>
            </a:r>
            <a:r>
              <a:rPr lang="en-US" dirty="0" smtClean="0"/>
              <a:t>Processor (2013)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092" y="1371601"/>
            <a:ext cx="10945654" cy="1828800"/>
          </a:xfrm>
        </p:spPr>
        <p:txBody>
          <a:bodyPr/>
          <a:lstStyle/>
          <a:p>
            <a:r>
              <a:rPr lang="en-US" sz="2800" dirty="0" smtClean="0"/>
              <a:t>Built on a DRAM substrate</a:t>
            </a:r>
          </a:p>
          <a:p>
            <a:r>
              <a:rPr lang="en-US" sz="2800" dirty="0" smtClean="0"/>
              <a:t>Basic element “State Transition Elements” (48K/chip)</a:t>
            </a:r>
            <a:endParaRPr lang="en-US" sz="2800" dirty="0" smtClean="0"/>
          </a:p>
          <a:p>
            <a:r>
              <a:rPr lang="en-US" sz="2800" dirty="0" smtClean="0"/>
              <a:t>FPGA-like switched programmable interconnect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18</a:t>
            </a:fld>
            <a:endParaRPr lang="en-US">
              <a:solidFill>
                <a:srgbClr val="990033"/>
              </a:solidFill>
            </a:endParaRPr>
          </a:p>
        </p:txBody>
      </p:sp>
      <p:pic>
        <p:nvPicPr>
          <p:cNvPr id="2050" name="Picture 2" descr="https://www.micron.com/~/media/track-2-images/media-kit/high_res_automata_dimm.jpg?la=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359" y="3247542"/>
            <a:ext cx="9967119" cy="2815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344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State Transition Element (STE)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19</a:t>
            </a:fld>
            <a:endParaRPr lang="en-US">
              <a:solidFill>
                <a:srgbClr val="990033"/>
              </a:solidFill>
            </a:endParaRPr>
          </a:p>
        </p:txBody>
      </p:sp>
      <p:pic>
        <p:nvPicPr>
          <p:cNvPr id="55" name="Picture 5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319" y="1905000"/>
            <a:ext cx="4907587" cy="524604"/>
          </a:xfrm>
          <a:prstGeom prst="rect">
            <a:avLst/>
          </a:prstGeom>
        </p:spPr>
      </p:pic>
      <p:pic>
        <p:nvPicPr>
          <p:cNvPr id="74" name="Picture 7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319" y="3352800"/>
            <a:ext cx="4907587" cy="505129"/>
          </a:xfrm>
          <a:prstGeom prst="rect">
            <a:avLst/>
          </a:prstGeom>
        </p:spPr>
      </p:pic>
      <p:sp>
        <p:nvSpPr>
          <p:cNvPr id="75" name="Right Arrow 74"/>
          <p:cNvSpPr/>
          <p:nvPr/>
        </p:nvSpPr>
        <p:spPr>
          <a:xfrm rot="5400000">
            <a:off x="2485771" y="2676350"/>
            <a:ext cx="609600" cy="429704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Oval 248"/>
          <p:cNvSpPr/>
          <p:nvPr/>
        </p:nvSpPr>
        <p:spPr>
          <a:xfrm>
            <a:off x="2484438" y="3445344"/>
            <a:ext cx="350361" cy="320040"/>
          </a:xfrm>
          <a:prstGeom prst="ellipse">
            <a:avLst/>
          </a:prstGeom>
          <a:solidFill>
            <a:srgbClr val="FFFF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1" name="Straight Arrow Connector 250"/>
          <p:cNvCxnSpPr>
            <a:stCxn id="249" idx="4"/>
          </p:cNvCxnSpPr>
          <p:nvPr/>
        </p:nvCxnSpPr>
        <p:spPr>
          <a:xfrm>
            <a:off x="2659619" y="3765384"/>
            <a:ext cx="3954700" cy="959016"/>
          </a:xfrm>
          <a:prstGeom prst="straightConnector1">
            <a:avLst/>
          </a:prstGeom>
          <a:ln w="317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Oval 251"/>
          <p:cNvSpPr/>
          <p:nvPr/>
        </p:nvSpPr>
        <p:spPr>
          <a:xfrm>
            <a:off x="1813719" y="3445344"/>
            <a:ext cx="670719" cy="320040"/>
          </a:xfrm>
          <a:prstGeom prst="ellipse">
            <a:avLst/>
          </a:prstGeom>
          <a:solidFill>
            <a:srgbClr val="FFFF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3" name="Straight Arrow Connector 252"/>
          <p:cNvCxnSpPr>
            <a:stCxn id="252" idx="4"/>
          </p:cNvCxnSpPr>
          <p:nvPr/>
        </p:nvCxnSpPr>
        <p:spPr>
          <a:xfrm>
            <a:off x="2149079" y="3765384"/>
            <a:ext cx="3703240" cy="1629531"/>
          </a:xfrm>
          <a:prstGeom prst="straightConnector1">
            <a:avLst/>
          </a:prstGeom>
          <a:ln w="317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Oval 254"/>
          <p:cNvSpPr/>
          <p:nvPr/>
        </p:nvSpPr>
        <p:spPr>
          <a:xfrm>
            <a:off x="2773765" y="3445344"/>
            <a:ext cx="670719" cy="320040"/>
          </a:xfrm>
          <a:prstGeom prst="ellipse">
            <a:avLst/>
          </a:prstGeom>
          <a:solidFill>
            <a:srgbClr val="FFFF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6" name="Straight Arrow Connector 255"/>
          <p:cNvCxnSpPr/>
          <p:nvPr/>
        </p:nvCxnSpPr>
        <p:spPr>
          <a:xfrm>
            <a:off x="3444484" y="3605364"/>
            <a:ext cx="6979835" cy="1263793"/>
          </a:xfrm>
          <a:prstGeom prst="straightConnector1">
            <a:avLst/>
          </a:prstGeom>
          <a:ln w="317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1" name="Picture 26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52318" y="2493232"/>
            <a:ext cx="6309519" cy="336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254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" grpId="0" animBg="1"/>
      <p:bldP spid="252" grpId="0" animBg="1"/>
      <p:bldP spid="25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 Matching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/>
              <a:t>Pattern matching historically a good fit for FPGAs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2</a:t>
            </a:fld>
            <a:endParaRPr lang="en-US">
              <a:solidFill>
                <a:srgbClr val="990033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934341" y="4349669"/>
            <a:ext cx="4064556" cy="14081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TCAM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Bloom filter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automata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04499" y="2145084"/>
            <a:ext cx="47242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FF0000"/>
                </a:solidFill>
              </a:rPr>
              <a:t>Pattern: </a:t>
            </a:r>
            <a:r>
              <a:rPr lang="en-US" sz="2000" smtClean="0"/>
              <a:t>ex. threat signatures,</a:t>
            </a:r>
            <a:endParaRPr lang="en-US" sz="2000"/>
          </a:p>
          <a:p>
            <a:pPr algn="ctr"/>
            <a:r>
              <a:rPr lang="en-US" sz="2000" smtClean="0"/>
              <a:t>network </a:t>
            </a:r>
            <a:r>
              <a:rPr lang="en-US" sz="2000"/>
              <a:t>addresses</a:t>
            </a:r>
          </a:p>
          <a:p>
            <a:pPr algn="ctr"/>
            <a:r>
              <a:rPr lang="en-US" sz="2000" smtClean="0"/>
              <a:t>genomic seq.</a:t>
            </a:r>
            <a:endParaRPr lang="en-US" sz="200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966619" y="3160747"/>
            <a:ext cx="0" cy="391984"/>
          </a:xfrm>
          <a:prstGeom prst="straightConnector1">
            <a:avLst/>
          </a:prstGeom>
          <a:ln w="412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155110" y="5033665"/>
            <a:ext cx="762000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31751" y="4802832"/>
            <a:ext cx="2324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/>
              <a:t>input sequence</a:t>
            </a:r>
            <a:endParaRPr lang="en-US" sz="2400"/>
          </a:p>
        </p:txBody>
      </p:sp>
      <p:sp>
        <p:nvSpPr>
          <p:cNvPr id="16" name="TextBox 15"/>
          <p:cNvSpPr txBox="1"/>
          <p:nvPr/>
        </p:nvSpPr>
        <p:spPr>
          <a:xfrm>
            <a:off x="5014119" y="35052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/>
              <a:t>preprocess</a:t>
            </a:r>
            <a:endParaRPr lang="en-US" sz="2400"/>
          </a:p>
        </p:txBody>
      </p:sp>
      <p:cxnSp>
        <p:nvCxnSpPr>
          <p:cNvPr id="22" name="Straight Arrow Connector 21"/>
          <p:cNvCxnSpPr>
            <a:endCxn id="5" idx="0"/>
          </p:cNvCxnSpPr>
          <p:nvPr/>
        </p:nvCxnSpPr>
        <p:spPr>
          <a:xfrm flipH="1">
            <a:off x="5966619" y="3941302"/>
            <a:ext cx="1" cy="408367"/>
          </a:xfrm>
          <a:prstGeom prst="straightConnector1">
            <a:avLst/>
          </a:prstGeom>
          <a:ln w="412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7998897" y="5033665"/>
            <a:ext cx="762000" cy="0"/>
          </a:xfrm>
          <a:prstGeom prst="straightConnector1">
            <a:avLst/>
          </a:prstGeom>
          <a:ln w="412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8760897" y="4795212"/>
            <a:ext cx="2523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/>
              <a:t>pattern matches</a:t>
            </a:r>
            <a:endParaRPr lang="en-US" sz="2400"/>
          </a:p>
        </p:txBody>
      </p:sp>
      <p:sp>
        <p:nvSpPr>
          <p:cNvPr id="35" name="TextBox 34"/>
          <p:cNvSpPr txBox="1"/>
          <p:nvPr/>
        </p:nvSpPr>
        <p:spPr>
          <a:xfrm>
            <a:off x="6567996" y="348068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rgbClr val="FF0000"/>
                </a:solidFill>
              </a:rPr>
              <a:t>(slow)</a:t>
            </a:r>
            <a:endParaRPr lang="en-US" sz="280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817851" y="5083453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rgbClr val="00B050"/>
                </a:solidFill>
              </a:rPr>
              <a:t>(fast)</a:t>
            </a:r>
            <a:endParaRPr lang="en-US" sz="280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565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13" grpId="0"/>
      <p:bldP spid="16" grpId="0"/>
      <p:bldP spid="34" grpId="0"/>
      <p:bldP spid="35" grpId="0"/>
      <p:bldP spid="3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Interconnection Network:  Micron AP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20</a:t>
            </a:fld>
            <a:endParaRPr lang="en-US">
              <a:solidFill>
                <a:srgbClr val="990033"/>
              </a:solidFill>
            </a:endParaRPr>
          </a:p>
        </p:txBody>
      </p:sp>
      <p:pic>
        <p:nvPicPr>
          <p:cNvPr id="87" name="Picture 8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4319" y="1524000"/>
            <a:ext cx="6663275" cy="4376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53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Overlay Interconnection Network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21</a:t>
            </a:fld>
            <a:endParaRPr lang="en-US">
              <a:solidFill>
                <a:srgbClr val="990033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719" y="1371600"/>
            <a:ext cx="9982200" cy="4708799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8736373" y="3331394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8728911" y="2360380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9907854" y="2378009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Arrow Connector 9"/>
          <p:cNvCxnSpPr>
            <a:stCxn id="9" idx="6"/>
          </p:cNvCxnSpPr>
          <p:nvPr/>
        </p:nvCxnSpPr>
        <p:spPr>
          <a:xfrm>
            <a:off x="10518917" y="2684247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11093708" y="2360380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1186319" y="1483818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9202913" y="2811597"/>
            <a:ext cx="747173" cy="5664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10436732" y="1889680"/>
            <a:ext cx="747173" cy="5664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9347436" y="2684177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728911" y="1499701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logical fan-out = 2</a:t>
            </a:r>
          </a:p>
          <a:p>
            <a:r>
              <a:rPr lang="en-US" dirty="0" smtClean="0"/>
              <a:t>logical fan-in =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761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  <p:bldP spid="12" grpId="0" animBg="1"/>
      <p:bldP spid="1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Location Constraints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22</a:t>
            </a:fld>
            <a:endParaRPr lang="en-US">
              <a:solidFill>
                <a:srgbClr val="990033"/>
              </a:solidFill>
            </a:endParaRPr>
          </a:p>
        </p:txBody>
      </p:sp>
      <p:pic>
        <p:nvPicPr>
          <p:cNvPr id="80" name="Picture 7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0119" y="1981200"/>
            <a:ext cx="3822523" cy="3968840"/>
          </a:xfrm>
          <a:prstGeom prst="rect">
            <a:avLst/>
          </a:prstGeom>
        </p:spPr>
      </p:pic>
      <p:sp>
        <p:nvSpPr>
          <p:cNvPr id="81" name="Content Placeholder 2"/>
          <p:cNvSpPr>
            <a:spLocks noGrp="1"/>
          </p:cNvSpPr>
          <p:nvPr>
            <p:ph idx="1"/>
          </p:nvPr>
        </p:nvSpPr>
        <p:spPr>
          <a:xfrm>
            <a:off x="608092" y="1371600"/>
            <a:ext cx="5625227" cy="4648200"/>
          </a:xfrm>
        </p:spPr>
        <p:txBody>
          <a:bodyPr/>
          <a:lstStyle/>
          <a:p>
            <a:r>
              <a:rPr lang="en-US" dirty="0" smtClean="0"/>
              <a:t>Merge next state tables into 256 x N RAMs</a:t>
            </a:r>
          </a:p>
          <a:p>
            <a:endParaRPr lang="en-US" dirty="0" smtClean="0"/>
          </a:p>
          <a:p>
            <a:r>
              <a:rPr lang="en-US" dirty="0" smtClean="0"/>
              <a:t>Associate each group of </a:t>
            </a:r>
            <a:r>
              <a:rPr lang="en-US" dirty="0" smtClean="0"/>
              <a:t>N consecutive </a:t>
            </a:r>
            <a:r>
              <a:rPr lang="en-US" dirty="0" smtClean="0"/>
              <a:t>STEs with a location constraint</a:t>
            </a:r>
          </a:p>
          <a:p>
            <a:endParaRPr lang="en-US" dirty="0"/>
          </a:p>
          <a:p>
            <a:r>
              <a:rPr lang="en-US" dirty="0" smtClean="0"/>
              <a:t>Assigned each group in a zig-zag pattern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376319" y="14478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Stratix</a:t>
            </a:r>
            <a:r>
              <a:rPr lang="en-US" dirty="0" smtClean="0"/>
              <a:t> 5 A7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51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Hardware Cost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23</a:t>
            </a:fld>
            <a:endParaRPr lang="en-US">
              <a:solidFill>
                <a:srgbClr val="990033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281229"/>
              </p:ext>
            </p:extLst>
          </p:nvPr>
        </p:nvGraphicFramePr>
        <p:xfrm>
          <a:off x="2042319" y="2057400"/>
          <a:ext cx="7721282" cy="274320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902335"/>
                <a:gridCol w="1310322"/>
                <a:gridCol w="1081722"/>
                <a:gridCol w="951548"/>
                <a:gridCol w="1249998"/>
                <a:gridCol w="1203960"/>
                <a:gridCol w="1021397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STEs</a:t>
                      </a:r>
                      <a:endParaRPr lang="en-US" sz="28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(K)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Max.</a:t>
                      </a:r>
                      <a:endParaRPr lang="en-US" sz="28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H/W</a:t>
                      </a:r>
                      <a:endParaRPr lang="en-US" sz="28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Fan-out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Fmax</a:t>
                      </a:r>
                      <a:endParaRPr lang="en-US" sz="28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(MHz)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ALMs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MLAB</a:t>
                      </a:r>
                      <a:endParaRPr lang="en-US" sz="28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mem.</a:t>
                      </a:r>
                      <a:endParaRPr lang="en-US" sz="28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(Mbits)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Reg.</a:t>
                      </a:r>
                      <a:endParaRPr lang="en-US" sz="28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(Kbits)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Total</a:t>
                      </a:r>
                      <a:endParaRPr lang="en-US" sz="28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mem.</a:t>
                      </a:r>
                      <a:endParaRPr lang="en-US" sz="28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(MB)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24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152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42%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104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0.6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24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136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77%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208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1.6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12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23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122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95%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300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2.3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16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14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121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96%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256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2.9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119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93%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3.4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24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112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95%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168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4.0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84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Hardware Cost (16K STEs)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24</a:t>
            </a:fld>
            <a:endParaRPr lang="en-US">
              <a:solidFill>
                <a:srgbClr val="990033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742680"/>
              </p:ext>
            </p:extLst>
          </p:nvPr>
        </p:nvGraphicFramePr>
        <p:xfrm>
          <a:off x="1893252" y="2286000"/>
          <a:ext cx="8375333" cy="213360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310322"/>
                <a:gridCol w="1416685"/>
                <a:gridCol w="1999298"/>
                <a:gridCol w="797560"/>
                <a:gridCol w="797560"/>
                <a:gridCol w="797560"/>
                <a:gridCol w="1256348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H/W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Fan-out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Block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intrcon’t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Local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interconnect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R24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R3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R6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# LABs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utilized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25%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21%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25%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14%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25%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81%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34%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25%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33%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18%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35%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94%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35%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27%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31%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36%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95%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42%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29%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38%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29%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46%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97%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44%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32%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41%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30%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47%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98%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92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Physical Mapping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25</a:t>
            </a:fld>
            <a:endParaRPr lang="en-US">
              <a:solidFill>
                <a:srgbClr val="990033"/>
              </a:solidFill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519" y="1830234"/>
            <a:ext cx="4157701" cy="3676486"/>
          </a:xfrm>
          <a:prstGeom prst="rect">
            <a:avLst/>
          </a:prstGeom>
        </p:spPr>
      </p:pic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937628"/>
              </p:ext>
            </p:extLst>
          </p:nvPr>
        </p:nvGraphicFramePr>
        <p:xfrm>
          <a:off x="8443119" y="2052011"/>
          <a:ext cx="1796262" cy="29667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59319"/>
                <a:gridCol w="9369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STE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State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A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B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C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D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E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5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6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G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" name="Content Placeholder 2"/>
          <p:cNvSpPr>
            <a:spLocks noGrp="1"/>
          </p:cNvSpPr>
          <p:nvPr>
            <p:ph idx="1"/>
          </p:nvPr>
        </p:nvSpPr>
        <p:spPr>
          <a:xfrm>
            <a:off x="4480719" y="1462885"/>
            <a:ext cx="3756670" cy="4648200"/>
          </a:xfrm>
        </p:spPr>
        <p:txBody>
          <a:bodyPr/>
          <a:lstStyle/>
          <a:p>
            <a:r>
              <a:rPr lang="en-US" sz="2400" dirty="0" smtClean="0"/>
              <a:t>Logical fan-in = 4</a:t>
            </a:r>
          </a:p>
          <a:p>
            <a:r>
              <a:rPr lang="en-US" sz="2400" dirty="0" smtClean="0"/>
              <a:t>Logical fan-out = 4</a:t>
            </a:r>
          </a:p>
          <a:p>
            <a:endParaRPr lang="en-US" sz="2400" dirty="0"/>
          </a:p>
          <a:p>
            <a:r>
              <a:rPr lang="en-US" sz="2400" dirty="0" smtClean="0"/>
              <a:t>Hardware </a:t>
            </a:r>
            <a:r>
              <a:rPr lang="en-US" sz="2400" dirty="0" err="1" smtClean="0"/>
              <a:t>fanout</a:t>
            </a:r>
            <a:r>
              <a:rPr lang="en-US" sz="2400" dirty="0" smtClean="0"/>
              <a:t> = 9</a:t>
            </a:r>
          </a:p>
          <a:p>
            <a:pPr lvl="1"/>
            <a:r>
              <a:rPr lang="en-US" sz="2200" dirty="0" smtClean="0"/>
              <a:t>range = [-4,4]</a:t>
            </a:r>
            <a:endParaRPr lang="en-US" sz="2200" dirty="0"/>
          </a:p>
        </p:txBody>
      </p:sp>
      <p:sp>
        <p:nvSpPr>
          <p:cNvPr id="31" name="Arc 30"/>
          <p:cNvSpPr/>
          <p:nvPr/>
        </p:nvSpPr>
        <p:spPr>
          <a:xfrm>
            <a:off x="9820281" y="2555240"/>
            <a:ext cx="838200" cy="457200"/>
          </a:xfrm>
          <a:prstGeom prst="arc">
            <a:avLst>
              <a:gd name="adj1" fmla="val 16200000"/>
              <a:gd name="adj2" fmla="val 4664114"/>
            </a:avLst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10271760" y="2560320"/>
            <a:ext cx="624875" cy="716280"/>
          </a:xfrm>
          <a:custGeom>
            <a:avLst/>
            <a:gdLst>
              <a:gd name="connsiteX0" fmla="*/ 22860 w 624875"/>
              <a:gd name="connsiteY0" fmla="*/ 0 h 716280"/>
              <a:gd name="connsiteX1" fmla="*/ 624840 w 624875"/>
              <a:gd name="connsiteY1" fmla="*/ 312420 h 716280"/>
              <a:gd name="connsiteX2" fmla="*/ 0 w 624875"/>
              <a:gd name="connsiteY2" fmla="*/ 716280 h 716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24875" h="716280">
                <a:moveTo>
                  <a:pt x="22860" y="0"/>
                </a:moveTo>
                <a:cubicBezTo>
                  <a:pt x="325755" y="96520"/>
                  <a:pt x="628650" y="193040"/>
                  <a:pt x="624840" y="312420"/>
                </a:cubicBezTo>
                <a:cubicBezTo>
                  <a:pt x="621030" y="431800"/>
                  <a:pt x="19050" y="640080"/>
                  <a:pt x="0" y="716280"/>
                </a:cubicBezTo>
              </a:path>
            </a:pathLst>
          </a:cu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10241280" y="2552700"/>
            <a:ext cx="861085" cy="1127760"/>
          </a:xfrm>
          <a:custGeom>
            <a:avLst/>
            <a:gdLst>
              <a:gd name="connsiteX0" fmla="*/ 22860 w 861085"/>
              <a:gd name="connsiteY0" fmla="*/ 0 h 1127760"/>
              <a:gd name="connsiteX1" fmla="*/ 861060 w 861085"/>
              <a:gd name="connsiteY1" fmla="*/ 365760 h 1127760"/>
              <a:gd name="connsiteX2" fmla="*/ 0 w 861085"/>
              <a:gd name="connsiteY2" fmla="*/ 1127760 h 1127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1085" h="1127760">
                <a:moveTo>
                  <a:pt x="22860" y="0"/>
                </a:moveTo>
                <a:cubicBezTo>
                  <a:pt x="443865" y="88900"/>
                  <a:pt x="864870" y="177800"/>
                  <a:pt x="861060" y="365760"/>
                </a:cubicBezTo>
                <a:cubicBezTo>
                  <a:pt x="857250" y="553720"/>
                  <a:pt x="428625" y="840740"/>
                  <a:pt x="0" y="1127760"/>
                </a:cubicBezTo>
              </a:path>
            </a:pathLst>
          </a:cu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10271760" y="2552700"/>
            <a:ext cx="1196342" cy="1516380"/>
          </a:xfrm>
          <a:custGeom>
            <a:avLst/>
            <a:gdLst>
              <a:gd name="connsiteX0" fmla="*/ 7620 w 1196342"/>
              <a:gd name="connsiteY0" fmla="*/ 0 h 1516380"/>
              <a:gd name="connsiteX1" fmla="*/ 1196340 w 1196342"/>
              <a:gd name="connsiteY1" fmla="*/ 304800 h 1516380"/>
              <a:gd name="connsiteX2" fmla="*/ 0 w 1196342"/>
              <a:gd name="connsiteY2" fmla="*/ 1516380 h 1516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96342" h="1516380">
                <a:moveTo>
                  <a:pt x="7620" y="0"/>
                </a:moveTo>
                <a:cubicBezTo>
                  <a:pt x="602615" y="26035"/>
                  <a:pt x="1197610" y="52070"/>
                  <a:pt x="1196340" y="304800"/>
                </a:cubicBezTo>
                <a:cubicBezTo>
                  <a:pt x="1195070" y="557530"/>
                  <a:pt x="597535" y="1036955"/>
                  <a:pt x="0" y="1516380"/>
                </a:cubicBezTo>
              </a:path>
            </a:pathLst>
          </a:cu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8237389" y="1462885"/>
            <a:ext cx="3756670" cy="518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 kern="0" dirty="0" smtClean="0"/>
              <a:t>STE Mapping:</a:t>
            </a:r>
            <a:endParaRPr lang="en-US" sz="2200" kern="0" dirty="0"/>
          </a:p>
        </p:txBody>
      </p:sp>
    </p:spTree>
    <p:extLst>
      <p:ext uri="{BB962C8B-B14F-4D97-AF65-F5344CB8AC3E}">
        <p14:creationId xmlns:p14="http://schemas.microsoft.com/office/powerpoint/2010/main" val="1193767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uiExpand="1" build="p"/>
      <p:bldP spid="31" grpId="0" animBg="1"/>
      <p:bldP spid="34" grpId="0" animBg="1"/>
      <p:bldP spid="36" grpId="0" animBg="1"/>
      <p:bldP spid="37" grpId="0" animBg="1"/>
      <p:bldP spid="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Physical Mapping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26</a:t>
            </a:fld>
            <a:endParaRPr lang="en-US">
              <a:solidFill>
                <a:srgbClr val="990033"/>
              </a:solidFill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519" y="1830234"/>
            <a:ext cx="4157701" cy="3676486"/>
          </a:xfrm>
          <a:prstGeom prst="rect">
            <a:avLst/>
          </a:prstGeom>
        </p:spPr>
      </p:pic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937628"/>
              </p:ext>
            </p:extLst>
          </p:nvPr>
        </p:nvGraphicFramePr>
        <p:xfrm>
          <a:off x="8443119" y="2052011"/>
          <a:ext cx="1796262" cy="29667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59319"/>
                <a:gridCol w="9369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STE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State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A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B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C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D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E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5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6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G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" name="Content Placeholder 2"/>
          <p:cNvSpPr>
            <a:spLocks noGrp="1"/>
          </p:cNvSpPr>
          <p:nvPr>
            <p:ph idx="1"/>
          </p:nvPr>
        </p:nvSpPr>
        <p:spPr>
          <a:xfrm>
            <a:off x="4480719" y="1462885"/>
            <a:ext cx="3810000" cy="4648200"/>
          </a:xfrm>
        </p:spPr>
        <p:txBody>
          <a:bodyPr/>
          <a:lstStyle/>
          <a:p>
            <a:r>
              <a:rPr lang="en-US" sz="2400" dirty="0" smtClean="0"/>
              <a:t>Logical </a:t>
            </a:r>
            <a:r>
              <a:rPr lang="en-US" sz="2400" dirty="0" smtClean="0"/>
              <a:t>fan-in </a:t>
            </a:r>
            <a:r>
              <a:rPr lang="en-US" sz="2400" dirty="0" smtClean="0"/>
              <a:t>= 4</a:t>
            </a:r>
          </a:p>
          <a:p>
            <a:r>
              <a:rPr lang="en-US" sz="2400" dirty="0" smtClean="0"/>
              <a:t>Logical </a:t>
            </a:r>
            <a:r>
              <a:rPr lang="en-US" sz="2400" dirty="0" smtClean="0"/>
              <a:t>fan-out </a:t>
            </a:r>
            <a:r>
              <a:rPr lang="en-US" sz="2400" dirty="0" smtClean="0"/>
              <a:t>= 4</a:t>
            </a:r>
          </a:p>
          <a:p>
            <a:endParaRPr lang="en-US" sz="2400" dirty="0"/>
          </a:p>
          <a:p>
            <a:r>
              <a:rPr lang="en-US" sz="2400" dirty="0" smtClean="0"/>
              <a:t>Hardware </a:t>
            </a:r>
            <a:r>
              <a:rPr lang="en-US" sz="2400" dirty="0" err="1" smtClean="0"/>
              <a:t>fanout</a:t>
            </a:r>
            <a:r>
              <a:rPr lang="en-US" sz="2400" dirty="0" smtClean="0"/>
              <a:t> = 9</a:t>
            </a:r>
          </a:p>
          <a:p>
            <a:pPr lvl="1"/>
            <a:r>
              <a:rPr lang="en-US" sz="2200" dirty="0" smtClean="0"/>
              <a:t>range = [-4,4]</a:t>
            </a:r>
            <a:endParaRPr lang="en-US" sz="2200" dirty="0"/>
          </a:p>
        </p:txBody>
      </p:sp>
      <p:sp>
        <p:nvSpPr>
          <p:cNvPr id="3" name="Freeform 2"/>
          <p:cNvSpPr/>
          <p:nvPr/>
        </p:nvSpPr>
        <p:spPr>
          <a:xfrm>
            <a:off x="10271760" y="2994660"/>
            <a:ext cx="800162" cy="1386840"/>
          </a:xfrm>
          <a:custGeom>
            <a:avLst/>
            <a:gdLst>
              <a:gd name="connsiteX0" fmla="*/ 0 w 800162"/>
              <a:gd name="connsiteY0" fmla="*/ 0 h 1386840"/>
              <a:gd name="connsiteX1" fmla="*/ 800100 w 800162"/>
              <a:gd name="connsiteY1" fmla="*/ 480060 h 1386840"/>
              <a:gd name="connsiteX2" fmla="*/ 45720 w 800162"/>
              <a:gd name="connsiteY2" fmla="*/ 1386840 h 1386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0162" h="1386840">
                <a:moveTo>
                  <a:pt x="0" y="0"/>
                </a:moveTo>
                <a:cubicBezTo>
                  <a:pt x="396240" y="124460"/>
                  <a:pt x="792480" y="248920"/>
                  <a:pt x="800100" y="480060"/>
                </a:cubicBezTo>
                <a:cubicBezTo>
                  <a:pt x="807720" y="711200"/>
                  <a:pt x="120650" y="1290320"/>
                  <a:pt x="45720" y="1386840"/>
                </a:cubicBezTo>
              </a:path>
            </a:pathLst>
          </a:cu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10294620" y="3009900"/>
            <a:ext cx="1600213" cy="1790700"/>
          </a:xfrm>
          <a:custGeom>
            <a:avLst/>
            <a:gdLst>
              <a:gd name="connsiteX0" fmla="*/ 22860 w 1600213"/>
              <a:gd name="connsiteY0" fmla="*/ 0 h 1790700"/>
              <a:gd name="connsiteX1" fmla="*/ 1600200 w 1600213"/>
              <a:gd name="connsiteY1" fmla="*/ 556260 h 1790700"/>
              <a:gd name="connsiteX2" fmla="*/ 0 w 1600213"/>
              <a:gd name="connsiteY2" fmla="*/ 1790700 h 179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00213" h="1790700">
                <a:moveTo>
                  <a:pt x="22860" y="0"/>
                </a:moveTo>
                <a:cubicBezTo>
                  <a:pt x="813435" y="128905"/>
                  <a:pt x="1604010" y="257810"/>
                  <a:pt x="1600200" y="556260"/>
                </a:cubicBezTo>
                <a:cubicBezTo>
                  <a:pt x="1596390" y="854710"/>
                  <a:pt x="0" y="1790700"/>
                  <a:pt x="0" y="1790700"/>
                </a:cubicBezTo>
              </a:path>
            </a:pathLst>
          </a:custGeom>
          <a:noFill/>
          <a:ln>
            <a:solidFill>
              <a:srgbClr val="FF0000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8237389" y="1462885"/>
            <a:ext cx="3756670" cy="518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 kern="0" smtClean="0"/>
              <a:t>STE Mapping:</a:t>
            </a:r>
            <a:endParaRPr lang="en-US" sz="2200" kern="0"/>
          </a:p>
        </p:txBody>
      </p:sp>
    </p:spTree>
    <p:extLst>
      <p:ext uri="{BB962C8B-B14F-4D97-AF65-F5344CB8AC3E}">
        <p14:creationId xmlns:p14="http://schemas.microsoft.com/office/powerpoint/2010/main" val="369873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Mapping Algorithm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sz="2000" dirty="0" smtClean="0"/>
              <a:t>Initially map states to STEs in order listed in ANML </a:t>
            </a:r>
            <a:r>
              <a:rPr lang="en-US" sz="2000" dirty="0" smtClean="0"/>
              <a:t>file</a:t>
            </a:r>
            <a:endParaRPr lang="en-US" sz="2000" dirty="0" smtClean="0"/>
          </a:p>
          <a:p>
            <a:pPr>
              <a:buFont typeface="+mj-lt"/>
              <a:buAutoNum type="arabicPeriod"/>
            </a:pPr>
            <a:r>
              <a:rPr lang="en-US" sz="2000" dirty="0" smtClean="0"/>
              <a:t>For each edge S -&gt; D , if there is a mapping violation, move either S or D in a way that minimizes the resulting score</a:t>
            </a:r>
          </a:p>
          <a:p>
            <a:pPr>
              <a:buFont typeface="+mj-lt"/>
              <a:buAutoNum type="arabicPeriod"/>
            </a:pPr>
            <a:endParaRPr lang="en-US" sz="2000" dirty="0"/>
          </a:p>
          <a:p>
            <a:pPr>
              <a:buFont typeface="+mj-lt"/>
              <a:buAutoNum type="arabicPeriod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445854" y="6278880"/>
            <a:ext cx="8513287" cy="304800"/>
          </a:xfrm>
        </p:spPr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27</a:t>
            </a:fld>
            <a:endParaRPr lang="en-US">
              <a:solidFill>
                <a:srgbClr val="990033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9762286"/>
              </p:ext>
            </p:extLst>
          </p:nvPr>
        </p:nvGraphicFramePr>
        <p:xfrm>
          <a:off x="137319" y="2667000"/>
          <a:ext cx="1796262" cy="29667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59319"/>
                <a:gridCol w="9369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STE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State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A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B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C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D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E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5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6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G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5686473"/>
              </p:ext>
            </p:extLst>
          </p:nvPr>
        </p:nvGraphicFramePr>
        <p:xfrm>
          <a:off x="6233319" y="2667000"/>
          <a:ext cx="1796262" cy="29667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59319"/>
                <a:gridCol w="9369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A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D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E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5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6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G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Content Placeholder 2"/>
          <p:cNvSpPr txBox="1">
            <a:spLocks/>
          </p:cNvSpPr>
          <p:nvPr/>
        </p:nvSpPr>
        <p:spPr bwMode="auto">
          <a:xfrm>
            <a:off x="3053458" y="4442769"/>
            <a:ext cx="245736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000" kern="0" dirty="0" smtClean="0"/>
              <a:t>Option 1:</a:t>
            </a:r>
          </a:p>
          <a:p>
            <a:pPr marL="0" indent="0">
              <a:buNone/>
            </a:pPr>
            <a:r>
              <a:rPr lang="en-US" sz="2000" kern="0" dirty="0" smtClean="0"/>
              <a:t>Move B to STE 2</a:t>
            </a:r>
            <a:endParaRPr lang="en-US" sz="2000" kern="0" dirty="0"/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47657"/>
              </p:ext>
            </p:extLst>
          </p:nvPr>
        </p:nvGraphicFramePr>
        <p:xfrm>
          <a:off x="2058736" y="2667000"/>
          <a:ext cx="3258820" cy="16459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54368"/>
                <a:gridCol w="975042"/>
                <a:gridCol w="654368"/>
                <a:gridCol w="975042"/>
              </a:tblGrid>
              <a:tr h="23822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Edge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Distance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Edge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Distance</a:t>
                      </a:r>
                      <a:endParaRPr lang="en-US" sz="1200"/>
                    </a:p>
                  </a:txBody>
                  <a:tcPr/>
                </a:tc>
              </a:tr>
              <a:tr h="238225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A-&gt;B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1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B-&gt;G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38225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A-&gt;C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2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C-&gt;G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4</a:t>
                      </a:r>
                      <a:endParaRPr lang="en-US" sz="1200"/>
                    </a:p>
                  </a:txBody>
                  <a:tcPr/>
                </a:tc>
              </a:tr>
              <a:tr h="238225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A-&gt;D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3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D-&gt;G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3</a:t>
                      </a:r>
                      <a:endParaRPr lang="en-US" sz="1200"/>
                    </a:p>
                  </a:txBody>
                  <a:tcPr/>
                </a:tc>
              </a:tr>
              <a:tr h="238225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A-&gt;E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4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E-&gt;G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2</a:t>
                      </a:r>
                      <a:endParaRPr lang="en-US" sz="120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B-&gt;F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4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364194"/>
              </p:ext>
            </p:extLst>
          </p:nvPr>
        </p:nvGraphicFramePr>
        <p:xfrm>
          <a:off x="8162253" y="2667000"/>
          <a:ext cx="3258820" cy="16459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54368"/>
                <a:gridCol w="975042"/>
                <a:gridCol w="654368"/>
                <a:gridCol w="975042"/>
              </a:tblGrid>
              <a:tr h="238225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Edge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Distance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Edge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Distance</a:t>
                      </a:r>
                      <a:endParaRPr lang="en-US" sz="1200"/>
                    </a:p>
                  </a:txBody>
                  <a:tcPr/>
                </a:tc>
              </a:tr>
              <a:tr h="238225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A-&gt;B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+1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B-&gt;G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8225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A-&gt;C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-1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C-&gt;G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rgbClr val="FF0000"/>
                          </a:solidFill>
                        </a:rPr>
                        <a:t>+1</a:t>
                      </a:r>
                      <a:r>
                        <a:rPr lang="en-US" sz="1200" baseline="0" smtClean="0">
                          <a:solidFill>
                            <a:srgbClr val="FF0000"/>
                          </a:solidFill>
                        </a:rPr>
                        <a:t> (5)</a:t>
                      </a:r>
                      <a:endParaRPr lang="en-US" sz="12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38225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A-&gt;D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0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D-&gt;G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0</a:t>
                      </a:r>
                      <a:endParaRPr lang="en-US" sz="1200"/>
                    </a:p>
                  </a:txBody>
                  <a:tcPr/>
                </a:tc>
              </a:tr>
              <a:tr h="238225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A-&gt;E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0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E-&gt;G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0</a:t>
                      </a:r>
                      <a:endParaRPr lang="en-US" sz="120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B-&gt;F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-1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8290719" y="4526589"/>
            <a:ext cx="3352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000" kern="0" smtClean="0"/>
              <a:t>Relative score = -1</a:t>
            </a:r>
          </a:p>
          <a:p>
            <a:pPr marL="0" indent="0">
              <a:buNone/>
            </a:pPr>
            <a:r>
              <a:rPr lang="en-US" sz="2000" kern="0" smtClean="0"/>
              <a:t>(but one new violation)</a:t>
            </a:r>
            <a:endParaRPr lang="en-US" sz="2000" kern="0"/>
          </a:p>
        </p:txBody>
      </p:sp>
    </p:spTree>
    <p:extLst>
      <p:ext uri="{BB962C8B-B14F-4D97-AF65-F5344CB8AC3E}">
        <p14:creationId xmlns:p14="http://schemas.microsoft.com/office/powerpoint/2010/main" val="2937920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Mapping Algorithm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sz="2000" smtClean="0"/>
              <a:t>Initially map states to STEs in order listed in ANML file</a:t>
            </a:r>
          </a:p>
          <a:p>
            <a:pPr>
              <a:buFont typeface="+mj-lt"/>
              <a:buAutoNum type="arabicPeriod"/>
            </a:pPr>
            <a:r>
              <a:rPr lang="en-US" sz="2000" smtClean="0"/>
              <a:t>For each edge S -&gt; D , if there is a mapping violation, move either S or D in a way that minimizes the resulting score</a:t>
            </a:r>
          </a:p>
          <a:p>
            <a:pPr>
              <a:buFont typeface="+mj-lt"/>
              <a:buAutoNum type="arabicPeriod"/>
            </a:pPr>
            <a:endParaRPr lang="en-US" sz="2000"/>
          </a:p>
          <a:p>
            <a:pPr>
              <a:buFont typeface="+mj-lt"/>
              <a:buAutoNum type="arabicPeriod"/>
            </a:pPr>
            <a:endParaRPr lang="en-US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445854" y="6278880"/>
            <a:ext cx="8513287" cy="304800"/>
          </a:xfrm>
        </p:spPr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28</a:t>
            </a:fld>
            <a:endParaRPr lang="en-US">
              <a:solidFill>
                <a:srgbClr val="990033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9762286"/>
              </p:ext>
            </p:extLst>
          </p:nvPr>
        </p:nvGraphicFramePr>
        <p:xfrm>
          <a:off x="137319" y="2667000"/>
          <a:ext cx="1796262" cy="29667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59319"/>
                <a:gridCol w="9369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STE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State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A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B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C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D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E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5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6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G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1516989"/>
              </p:ext>
            </p:extLst>
          </p:nvPr>
        </p:nvGraphicFramePr>
        <p:xfrm>
          <a:off x="6233319" y="2667000"/>
          <a:ext cx="1796262" cy="29667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59319"/>
                <a:gridCol w="9369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STE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State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A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D</a:t>
                      </a:r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E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5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6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G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Content Placeholder 2"/>
          <p:cNvSpPr txBox="1">
            <a:spLocks/>
          </p:cNvSpPr>
          <p:nvPr/>
        </p:nvSpPr>
        <p:spPr bwMode="auto">
          <a:xfrm>
            <a:off x="3053458" y="4442769"/>
            <a:ext cx="245736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000" kern="0" smtClean="0"/>
              <a:t>Option 2:</a:t>
            </a:r>
          </a:p>
          <a:p>
            <a:pPr marL="0" indent="0">
              <a:buNone/>
            </a:pPr>
            <a:r>
              <a:rPr lang="en-US" sz="2000" kern="0" smtClean="0"/>
              <a:t>Move B to STE 3</a:t>
            </a:r>
            <a:endParaRPr lang="en-US" sz="2000" kern="0"/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47657"/>
              </p:ext>
            </p:extLst>
          </p:nvPr>
        </p:nvGraphicFramePr>
        <p:xfrm>
          <a:off x="2058736" y="2667000"/>
          <a:ext cx="3258820" cy="16459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54368"/>
                <a:gridCol w="975042"/>
                <a:gridCol w="654368"/>
                <a:gridCol w="975042"/>
              </a:tblGrid>
              <a:tr h="238225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Edge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Distance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Edge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Distance</a:t>
                      </a:r>
                      <a:endParaRPr lang="en-US" sz="1200"/>
                    </a:p>
                  </a:txBody>
                  <a:tcPr/>
                </a:tc>
              </a:tr>
              <a:tr h="238225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A-&gt;B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1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B-&gt;G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n-US" sz="12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38225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A-&gt;C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2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C-&gt;G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4</a:t>
                      </a:r>
                      <a:endParaRPr lang="en-US" sz="1200"/>
                    </a:p>
                  </a:txBody>
                  <a:tcPr/>
                </a:tc>
              </a:tr>
              <a:tr h="238225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A-&gt;D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3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D-&gt;G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3</a:t>
                      </a:r>
                      <a:endParaRPr lang="en-US" sz="1200"/>
                    </a:p>
                  </a:txBody>
                  <a:tcPr/>
                </a:tc>
              </a:tr>
              <a:tr h="238225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A-&gt;E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4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E-&gt;G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2</a:t>
                      </a:r>
                      <a:endParaRPr lang="en-US" sz="120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B-&gt;F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4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747741"/>
              </p:ext>
            </p:extLst>
          </p:nvPr>
        </p:nvGraphicFramePr>
        <p:xfrm>
          <a:off x="8162253" y="2667000"/>
          <a:ext cx="3258820" cy="16459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54368"/>
                <a:gridCol w="975042"/>
                <a:gridCol w="654368"/>
                <a:gridCol w="975042"/>
              </a:tblGrid>
              <a:tr h="238225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Edge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Distance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Edge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Distance</a:t>
                      </a:r>
                      <a:endParaRPr lang="en-US" sz="1200"/>
                    </a:p>
                  </a:txBody>
                  <a:tcPr/>
                </a:tc>
              </a:tr>
              <a:tr h="238225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A-&gt;B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+2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B-&gt;G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</a:rPr>
                        <a:t>-2</a:t>
                      </a:r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8225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A-&gt;C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-1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C-&gt;G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rgbClr val="FF0000"/>
                          </a:solidFill>
                        </a:rPr>
                        <a:t>+1</a:t>
                      </a:r>
                      <a:r>
                        <a:rPr lang="en-US" sz="1200" baseline="0" smtClean="0">
                          <a:solidFill>
                            <a:srgbClr val="FF0000"/>
                          </a:solidFill>
                        </a:rPr>
                        <a:t> (5)</a:t>
                      </a:r>
                      <a:endParaRPr lang="en-US" sz="12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38225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A-&gt;D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-1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D-&gt;G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+1</a:t>
                      </a:r>
                      <a:endParaRPr lang="en-US" sz="1200"/>
                    </a:p>
                  </a:txBody>
                  <a:tcPr/>
                </a:tc>
              </a:tr>
              <a:tr h="238225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A-&gt;E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0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E-&gt;G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0</a:t>
                      </a:r>
                      <a:endParaRPr lang="en-US" sz="120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B-&gt;F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-2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8290719" y="4526589"/>
            <a:ext cx="3352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000" kern="0" smtClean="0"/>
              <a:t>Relative score = -2</a:t>
            </a:r>
          </a:p>
          <a:p>
            <a:pPr marL="0" indent="0">
              <a:buNone/>
            </a:pPr>
            <a:r>
              <a:rPr lang="en-US" sz="2000" kern="0" smtClean="0"/>
              <a:t>(but one new violation)</a:t>
            </a:r>
            <a:endParaRPr lang="en-US" sz="2000" kern="0"/>
          </a:p>
        </p:txBody>
      </p:sp>
    </p:spTree>
    <p:extLst>
      <p:ext uri="{BB962C8B-B14F-4D97-AF65-F5344CB8AC3E}">
        <p14:creationId xmlns:p14="http://schemas.microsoft.com/office/powerpoint/2010/main" val="316630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Mapping Algorithm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sz="2000" smtClean="0"/>
              <a:t>Initially map states to STEs in order listed in ANML file</a:t>
            </a:r>
          </a:p>
          <a:p>
            <a:pPr>
              <a:buFont typeface="+mj-lt"/>
              <a:buAutoNum type="arabicPeriod"/>
            </a:pPr>
            <a:r>
              <a:rPr lang="en-US" sz="2000" smtClean="0"/>
              <a:t>For each edge S -&gt; D , if there is a mapping violation, move either S or D in a way that minimizes the resulting score</a:t>
            </a:r>
          </a:p>
          <a:p>
            <a:pPr>
              <a:buFont typeface="+mj-lt"/>
              <a:buAutoNum type="arabicPeriod"/>
            </a:pPr>
            <a:endParaRPr lang="en-US" sz="2000"/>
          </a:p>
          <a:p>
            <a:pPr>
              <a:buFont typeface="+mj-lt"/>
              <a:buAutoNum type="arabicPeriod"/>
            </a:pPr>
            <a:endParaRPr lang="en-US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445854" y="6278880"/>
            <a:ext cx="8513287" cy="304800"/>
          </a:xfrm>
        </p:spPr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29</a:t>
            </a:fld>
            <a:endParaRPr lang="en-US">
              <a:solidFill>
                <a:srgbClr val="990033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9762286"/>
              </p:ext>
            </p:extLst>
          </p:nvPr>
        </p:nvGraphicFramePr>
        <p:xfrm>
          <a:off x="137319" y="2667000"/>
          <a:ext cx="1796262" cy="29667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59319"/>
                <a:gridCol w="9369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STE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State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A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B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C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D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E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5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6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G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896555"/>
              </p:ext>
            </p:extLst>
          </p:nvPr>
        </p:nvGraphicFramePr>
        <p:xfrm>
          <a:off x="6233319" y="2667000"/>
          <a:ext cx="1796262" cy="29667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59319"/>
                <a:gridCol w="9369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STE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State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A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D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E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G</a:t>
                      </a:r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Content Placeholder 2"/>
          <p:cNvSpPr txBox="1">
            <a:spLocks/>
          </p:cNvSpPr>
          <p:nvPr/>
        </p:nvSpPr>
        <p:spPr bwMode="auto">
          <a:xfrm>
            <a:off x="3053458" y="4442769"/>
            <a:ext cx="245736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000" kern="0" smtClean="0"/>
              <a:t>Option 6:</a:t>
            </a:r>
          </a:p>
          <a:p>
            <a:pPr marL="0" indent="0">
              <a:buNone/>
            </a:pPr>
            <a:r>
              <a:rPr lang="en-US" sz="2000" kern="0" smtClean="0"/>
              <a:t>Move G to STE 5</a:t>
            </a:r>
            <a:endParaRPr lang="en-US" sz="2000" kern="0"/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47657"/>
              </p:ext>
            </p:extLst>
          </p:nvPr>
        </p:nvGraphicFramePr>
        <p:xfrm>
          <a:off x="2058736" y="2667000"/>
          <a:ext cx="3258820" cy="16459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54368"/>
                <a:gridCol w="975042"/>
                <a:gridCol w="654368"/>
                <a:gridCol w="975042"/>
              </a:tblGrid>
              <a:tr h="238225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Edge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Distance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Edge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Distance</a:t>
                      </a:r>
                      <a:endParaRPr lang="en-US" sz="1200"/>
                    </a:p>
                  </a:txBody>
                  <a:tcPr/>
                </a:tc>
              </a:tr>
              <a:tr h="238225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A-&gt;B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1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B-&gt;G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n-US" sz="12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38225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A-&gt;C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2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C-&gt;G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4</a:t>
                      </a:r>
                      <a:endParaRPr lang="en-US" sz="1200"/>
                    </a:p>
                  </a:txBody>
                  <a:tcPr/>
                </a:tc>
              </a:tr>
              <a:tr h="238225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A-&gt;D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3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D-&gt;G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3</a:t>
                      </a:r>
                      <a:endParaRPr lang="en-US" sz="1200"/>
                    </a:p>
                  </a:txBody>
                  <a:tcPr/>
                </a:tc>
              </a:tr>
              <a:tr h="238225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A-&gt;E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4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E-&gt;G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2</a:t>
                      </a:r>
                      <a:endParaRPr lang="en-US" sz="120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B-&gt;F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4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6188121"/>
              </p:ext>
            </p:extLst>
          </p:nvPr>
        </p:nvGraphicFramePr>
        <p:xfrm>
          <a:off x="8162253" y="2667000"/>
          <a:ext cx="3258820" cy="16459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54368"/>
                <a:gridCol w="975042"/>
                <a:gridCol w="654368"/>
                <a:gridCol w="975042"/>
              </a:tblGrid>
              <a:tr h="238225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Edge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Distance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Edge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Distance</a:t>
                      </a:r>
                      <a:endParaRPr lang="en-US" sz="1200"/>
                    </a:p>
                  </a:txBody>
                  <a:tcPr/>
                </a:tc>
              </a:tr>
              <a:tr h="238225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A-&gt;B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0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B-&gt;G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8225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A-&gt;C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0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C-&gt;G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8225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A-&gt;D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0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D-&gt;G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-1</a:t>
                      </a:r>
                      <a:endParaRPr lang="en-US" sz="1200"/>
                    </a:p>
                  </a:txBody>
                  <a:tcPr/>
                </a:tc>
              </a:tr>
              <a:tr h="238225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A-&gt;E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0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E-&gt;G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-1</a:t>
                      </a:r>
                      <a:endParaRPr lang="en-US" sz="120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rgbClr val="FF0000"/>
                          </a:solidFill>
                        </a:rPr>
                        <a:t>B-&gt;F</a:t>
                      </a:r>
                      <a:endParaRPr lang="en-US" sz="12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rgbClr val="FF0000"/>
                          </a:solidFill>
                        </a:rPr>
                        <a:t>+1 (5)</a:t>
                      </a:r>
                      <a:endParaRPr lang="en-US" sz="12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8290719" y="4526589"/>
            <a:ext cx="3352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000" kern="0" smtClean="0"/>
              <a:t>Relative score = -3</a:t>
            </a:r>
          </a:p>
          <a:p>
            <a:pPr marL="0" indent="0">
              <a:buNone/>
            </a:pPr>
            <a:r>
              <a:rPr lang="en-US" sz="2000" kern="0" smtClean="0"/>
              <a:t>(but one new violation)</a:t>
            </a:r>
            <a:endParaRPr lang="en-US" sz="2000" kern="0"/>
          </a:p>
        </p:txBody>
      </p:sp>
    </p:spTree>
    <p:extLst>
      <p:ext uri="{BB962C8B-B14F-4D97-AF65-F5344CB8AC3E}">
        <p14:creationId xmlns:p14="http://schemas.microsoft.com/office/powerpoint/2010/main" val="42310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Nondeterministic Finite Automata (NFA)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Directed graph</a:t>
            </a:r>
          </a:p>
          <a:p>
            <a:pPr lvl="1"/>
            <a:r>
              <a:rPr lang="en-US" sz="1800" dirty="0" smtClean="0"/>
              <a:t>Vertices =&gt; </a:t>
            </a:r>
            <a:r>
              <a:rPr lang="en-US" sz="1800" dirty="0" smtClean="0"/>
              <a:t>states for partial </a:t>
            </a:r>
            <a:r>
              <a:rPr lang="en-US" sz="1800" dirty="0" smtClean="0"/>
              <a:t>or complete sequence matches</a:t>
            </a:r>
          </a:p>
          <a:p>
            <a:pPr lvl="1"/>
            <a:r>
              <a:rPr lang="en-US" sz="1800" dirty="0" smtClean="0"/>
              <a:t>Edges =&gt; input value</a:t>
            </a:r>
          </a:p>
          <a:p>
            <a:endParaRPr lang="en-US" sz="2400" dirty="0"/>
          </a:p>
          <a:p>
            <a:r>
              <a:rPr lang="en-US" sz="2400" dirty="0" smtClean="0"/>
              <a:t>Multiple states may be active at one time</a:t>
            </a:r>
          </a:p>
          <a:p>
            <a:endParaRPr lang="en-US" sz="2400" dirty="0" smtClean="0"/>
          </a:p>
          <a:p>
            <a:r>
              <a:rPr lang="en-US" sz="2400" dirty="0" smtClean="0"/>
              <a:t>Parallelism exploited from the parallel evaluation of all next-state tables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3</a:t>
            </a:fld>
            <a:endParaRPr lang="en-US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8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Mapping Algorithm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sz="2000" smtClean="0"/>
              <a:t>Initially map states to STEs in order listed in ANML file</a:t>
            </a:r>
          </a:p>
          <a:p>
            <a:pPr>
              <a:buFont typeface="+mj-lt"/>
              <a:buAutoNum type="arabicPeriod"/>
            </a:pPr>
            <a:r>
              <a:rPr lang="en-US" sz="2000" smtClean="0"/>
              <a:t>For each edge S -&gt; D , if there is a mapping violation, move either S or D in a way that minimizes the resulting score</a:t>
            </a:r>
          </a:p>
          <a:p>
            <a:pPr>
              <a:buFont typeface="+mj-lt"/>
              <a:buAutoNum type="arabicPeriod"/>
            </a:pPr>
            <a:endParaRPr lang="en-US" sz="2000"/>
          </a:p>
          <a:p>
            <a:pPr>
              <a:buFont typeface="+mj-lt"/>
              <a:buAutoNum type="arabicPeriod"/>
            </a:pPr>
            <a:endParaRPr lang="en-US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445854" y="6278880"/>
            <a:ext cx="8513287" cy="304800"/>
          </a:xfrm>
        </p:spPr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30</a:t>
            </a:fld>
            <a:endParaRPr lang="en-US">
              <a:solidFill>
                <a:srgbClr val="990033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9762286"/>
              </p:ext>
            </p:extLst>
          </p:nvPr>
        </p:nvGraphicFramePr>
        <p:xfrm>
          <a:off x="137319" y="2667000"/>
          <a:ext cx="1796262" cy="29667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59319"/>
                <a:gridCol w="9369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STE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State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A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B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C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D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E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5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6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G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1425487"/>
              </p:ext>
            </p:extLst>
          </p:nvPr>
        </p:nvGraphicFramePr>
        <p:xfrm>
          <a:off x="6233319" y="2667000"/>
          <a:ext cx="1796262" cy="29667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59319"/>
                <a:gridCol w="9369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STE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State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G</a:t>
                      </a:r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D</a:t>
                      </a:r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Content Placeholder 2"/>
          <p:cNvSpPr txBox="1">
            <a:spLocks/>
          </p:cNvSpPr>
          <p:nvPr/>
        </p:nvSpPr>
        <p:spPr bwMode="auto">
          <a:xfrm>
            <a:off x="3053458" y="4442769"/>
            <a:ext cx="245736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000" kern="0" smtClean="0"/>
              <a:t>Option 11:</a:t>
            </a:r>
          </a:p>
          <a:p>
            <a:pPr marL="0" indent="0">
              <a:buNone/>
            </a:pPr>
            <a:r>
              <a:rPr lang="en-US" sz="2000" kern="0" smtClean="0"/>
              <a:t>Move G to STE 0</a:t>
            </a:r>
            <a:endParaRPr lang="en-US" sz="2000" kern="0"/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47657"/>
              </p:ext>
            </p:extLst>
          </p:nvPr>
        </p:nvGraphicFramePr>
        <p:xfrm>
          <a:off x="2058736" y="2667000"/>
          <a:ext cx="3258820" cy="16459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54368"/>
                <a:gridCol w="975042"/>
                <a:gridCol w="654368"/>
                <a:gridCol w="975042"/>
              </a:tblGrid>
              <a:tr h="238225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Edge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Distance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Edge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Distance</a:t>
                      </a:r>
                      <a:endParaRPr lang="en-US" sz="1200"/>
                    </a:p>
                  </a:txBody>
                  <a:tcPr/>
                </a:tc>
              </a:tr>
              <a:tr h="238225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A-&gt;B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1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B-&gt;G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n-US" sz="12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38225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A-&gt;C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2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C-&gt;G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4</a:t>
                      </a:r>
                      <a:endParaRPr lang="en-US" sz="1200"/>
                    </a:p>
                  </a:txBody>
                  <a:tcPr/>
                </a:tc>
              </a:tr>
              <a:tr h="238225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A-&gt;D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3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D-&gt;G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3</a:t>
                      </a:r>
                      <a:endParaRPr lang="en-US" sz="1200"/>
                    </a:p>
                  </a:txBody>
                  <a:tcPr/>
                </a:tc>
              </a:tr>
              <a:tr h="238225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A-&gt;E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4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E-&gt;G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2</a:t>
                      </a:r>
                      <a:endParaRPr lang="en-US" sz="120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B-&gt;F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4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640"/>
              </p:ext>
            </p:extLst>
          </p:nvPr>
        </p:nvGraphicFramePr>
        <p:xfrm>
          <a:off x="8162253" y="2667000"/>
          <a:ext cx="3258820" cy="16459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54368"/>
                <a:gridCol w="975042"/>
                <a:gridCol w="654368"/>
                <a:gridCol w="975042"/>
              </a:tblGrid>
              <a:tr h="238225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Edge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Distance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Edge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Distance</a:t>
                      </a:r>
                      <a:endParaRPr lang="en-US" sz="1200"/>
                    </a:p>
                  </a:txBody>
                  <a:tcPr/>
                </a:tc>
              </a:tr>
              <a:tr h="238225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A-&gt;B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0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B-&gt;G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</a:rPr>
                        <a:t>-3</a:t>
                      </a:r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8225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A-&gt;C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0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C-&gt;G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8225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A-&gt;D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0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D-&gt;G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+1</a:t>
                      </a:r>
                      <a:endParaRPr lang="en-US" sz="1200"/>
                    </a:p>
                  </a:txBody>
                  <a:tcPr/>
                </a:tc>
              </a:tr>
              <a:tr h="238225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</a:rPr>
                        <a:t>A-&gt;E</a:t>
                      </a:r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rgbClr val="FF0000"/>
                          </a:solidFill>
                        </a:rPr>
                        <a:t>E-&gt;G</a:t>
                      </a:r>
                      <a:endParaRPr lang="en-US" sz="12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rgbClr val="FF0000"/>
                          </a:solidFill>
                        </a:rPr>
                        <a:t>+3</a:t>
                      </a:r>
                      <a:r>
                        <a:rPr lang="en-US" sz="1200" baseline="0" smtClean="0">
                          <a:solidFill>
                            <a:srgbClr val="FF0000"/>
                          </a:solidFill>
                        </a:rPr>
                        <a:t> (5)</a:t>
                      </a:r>
                      <a:endParaRPr lang="en-US" sz="12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</a:rPr>
                        <a:t>B-&gt;F</a:t>
                      </a:r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8290719" y="4526589"/>
            <a:ext cx="3352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000" kern="0" smtClean="0"/>
              <a:t>Relative score = 0</a:t>
            </a:r>
          </a:p>
          <a:p>
            <a:pPr marL="0" indent="0">
              <a:buNone/>
            </a:pPr>
            <a:r>
              <a:rPr lang="en-US" sz="2000" kern="0" smtClean="0"/>
              <a:t>(but one new violation)</a:t>
            </a:r>
            <a:endParaRPr lang="en-US" sz="2000" kern="0"/>
          </a:p>
        </p:txBody>
      </p:sp>
    </p:spTree>
    <p:extLst>
      <p:ext uri="{BB962C8B-B14F-4D97-AF65-F5344CB8AC3E}">
        <p14:creationId xmlns:p14="http://schemas.microsoft.com/office/powerpoint/2010/main" val="89427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Mapping Algorithm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31</a:t>
            </a:fld>
            <a:endParaRPr lang="en-US">
              <a:solidFill>
                <a:srgbClr val="990033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535127"/>
              </p:ext>
            </p:extLst>
          </p:nvPr>
        </p:nvGraphicFramePr>
        <p:xfrm>
          <a:off x="2347119" y="1447800"/>
          <a:ext cx="7222585" cy="4297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12870"/>
                <a:gridCol w="1658235"/>
                <a:gridCol w="1112870"/>
                <a:gridCol w="1112870"/>
                <a:gridCol w="1112870"/>
                <a:gridCol w="1112870"/>
              </a:tblGrid>
              <a:tr h="439420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Movement</a:t>
                      </a:r>
                      <a:endParaRPr lang="en-US" sz="120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Relative</a:t>
                      </a:r>
                      <a:r>
                        <a:rPr lang="en-US" sz="1200" baseline="0" smtClean="0"/>
                        <a:t> Score</a:t>
                      </a:r>
                      <a:endParaRPr lang="en-US" sz="120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#</a:t>
                      </a:r>
                      <a:r>
                        <a:rPr lang="en-US" sz="1200" baseline="0" smtClean="0"/>
                        <a:t> violations</a:t>
                      </a:r>
                      <a:endParaRPr lang="en-US" sz="120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Movement</a:t>
                      </a:r>
                      <a:endParaRPr lang="en-US" sz="120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Relative</a:t>
                      </a:r>
                      <a:r>
                        <a:rPr lang="en-US" sz="1200" baseline="0" smtClean="0"/>
                        <a:t> Score</a:t>
                      </a:r>
                      <a:endParaRPr lang="en-US" sz="120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#</a:t>
                      </a:r>
                      <a:r>
                        <a:rPr lang="en-US" sz="1200" baseline="0" smtClean="0"/>
                        <a:t> violations</a:t>
                      </a:r>
                      <a:endParaRPr lang="en-US" sz="1200"/>
                    </a:p>
                  </a:txBody>
                  <a:tcPr anchor="b"/>
                </a:tc>
              </a:tr>
              <a:tr h="439420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State</a:t>
                      </a:r>
                      <a:r>
                        <a:rPr lang="en-US" sz="1200" baseline="0" smtClean="0"/>
                        <a:t> B from STE 1 to STE 2</a:t>
                      </a:r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-1</a:t>
                      </a:r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1</a:t>
                      </a:r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State G from STE 6 to STE 5</a:t>
                      </a:r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-3</a:t>
                      </a:r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1</a:t>
                      </a:r>
                      <a:endParaRPr lang="en-US" sz="2400"/>
                    </a:p>
                  </a:txBody>
                  <a:tcPr anchor="ctr"/>
                </a:tc>
              </a:tr>
              <a:tr h="439420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State</a:t>
                      </a:r>
                      <a:r>
                        <a:rPr lang="en-US" sz="1200" baseline="0" smtClean="0"/>
                        <a:t> B from STE 1 to STE 3</a:t>
                      </a:r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-2</a:t>
                      </a:r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1</a:t>
                      </a:r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smtClean="0"/>
                        <a:t>State G from STE 6 to STE 4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/>
                        <a:t>-5</a:t>
                      </a:r>
                      <a:endParaRPr lang="en-US" sz="2400" b="1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/>
                        <a:t>2</a:t>
                      </a:r>
                      <a:endParaRPr lang="en-US" sz="2400" b="1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</a:tr>
              <a:tr h="439420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State</a:t>
                      </a:r>
                      <a:r>
                        <a:rPr lang="en-US" sz="1200" baseline="0" smtClean="0"/>
                        <a:t> B from STE 1 to STE 4</a:t>
                      </a:r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-3</a:t>
                      </a:r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1</a:t>
                      </a:r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mtClean="0"/>
                        <a:t>State G from STE 6 to STE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-5</a:t>
                      </a:r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2</a:t>
                      </a:r>
                      <a:endParaRPr lang="en-US" sz="2400"/>
                    </a:p>
                  </a:txBody>
                  <a:tcPr anchor="ctr"/>
                </a:tc>
              </a:tr>
              <a:tr h="439420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State</a:t>
                      </a:r>
                      <a:r>
                        <a:rPr lang="en-US" sz="1200" baseline="0" smtClean="0"/>
                        <a:t> B from STE 1 to STE 5</a:t>
                      </a:r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-3</a:t>
                      </a:r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2</a:t>
                      </a:r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mtClean="0"/>
                        <a:t>State G from STE 6 to STE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-3</a:t>
                      </a:r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2</a:t>
                      </a:r>
                      <a:endParaRPr lang="en-US" sz="2400"/>
                    </a:p>
                  </a:txBody>
                  <a:tcPr anchor="ctr"/>
                </a:tc>
              </a:tr>
              <a:tr h="439420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State</a:t>
                      </a:r>
                      <a:r>
                        <a:rPr lang="en-US" sz="1200" baseline="0" smtClean="0"/>
                        <a:t> B from STE 1 to STE 6</a:t>
                      </a:r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-4</a:t>
                      </a:r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1</a:t>
                      </a:r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mtClean="0"/>
                        <a:t>State G from STE 6 to STE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0</a:t>
                      </a:r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1</a:t>
                      </a:r>
                      <a:endParaRPr lang="en-US" sz="2400"/>
                    </a:p>
                  </a:txBody>
                  <a:tcPr anchor="ctr"/>
                </a:tc>
              </a:tr>
              <a:tr h="439420"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mtClean="0"/>
                        <a:t>State G from STE 6 to STE 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0</a:t>
                      </a:r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1</a:t>
                      </a:r>
                      <a:endParaRPr lang="en-US" sz="240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287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Results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32</a:t>
            </a:fld>
            <a:endParaRPr lang="en-US">
              <a:solidFill>
                <a:srgbClr val="990033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261093"/>
              </p:ext>
            </p:extLst>
          </p:nvPr>
        </p:nvGraphicFramePr>
        <p:xfrm>
          <a:off x="1699419" y="1524000"/>
          <a:ext cx="8763000" cy="3657600"/>
        </p:xfrm>
        <a:graphic>
          <a:graphicData uri="http://schemas.openxmlformats.org/drawingml/2006/table">
            <a:tbl>
              <a:tblPr firstRow="1" firstCol="1" bandRow="1">
                <a:tableStyleId>{17292A2E-F333-43FB-9621-5CBBE7FDCDCB}</a:tableStyleId>
              </a:tblPr>
              <a:tblGrid>
                <a:gridCol w="2558098"/>
                <a:gridCol w="1172210"/>
                <a:gridCol w="1610360"/>
                <a:gridCol w="1610360"/>
                <a:gridCol w="1811972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ANML</a:t>
                      </a:r>
                      <a:endParaRPr lang="en-US" sz="28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Benchmarks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#STEs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Maximum</a:t>
                      </a:r>
                      <a:endParaRPr lang="en-US" sz="28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Logical</a:t>
                      </a:r>
                      <a:endParaRPr lang="en-US" sz="28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Fan-in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Maximum</a:t>
                      </a:r>
                      <a:endParaRPr lang="en-US" sz="28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Logical</a:t>
                      </a:r>
                      <a:endParaRPr lang="en-US" sz="28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Fan-out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Minimum</a:t>
                      </a:r>
                      <a:endParaRPr lang="en-US" sz="28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Hardware</a:t>
                      </a:r>
                      <a:endParaRPr lang="en-US" sz="28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Fan-out</a:t>
                      </a:r>
                      <a:endParaRPr lang="en-US" sz="28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Achieved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Brill</a:t>
                      </a:r>
                      <a:endParaRPr lang="en-US" sz="2800" b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26668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42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Clam AM</a:t>
                      </a:r>
                      <a:endParaRPr lang="en-US" sz="2800" b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49538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11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22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Levenshtein</a:t>
                      </a:r>
                      <a:endParaRPr lang="en-US" sz="2800" b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2784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22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Hamming</a:t>
                      </a:r>
                      <a:endParaRPr lang="en-US" sz="2800" b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11346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85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SPM</a:t>
                      </a:r>
                      <a:endParaRPr lang="en-US" sz="2800" b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100500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22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EntityResolution</a:t>
                      </a:r>
                      <a:endParaRPr lang="en-US" sz="2800" b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95136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28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effectLst/>
                        </a:rPr>
                        <a:t>RandomForest</a:t>
                      </a:r>
                      <a:endParaRPr lang="en-US" sz="28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75340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effectLst/>
                        </a:rPr>
                        <a:t>PowerEN</a:t>
                      </a:r>
                      <a:endParaRPr lang="en-US" sz="28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40513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cannot place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790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Results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33</a:t>
            </a:fld>
            <a:endParaRPr lang="en-US">
              <a:solidFill>
                <a:srgbClr val="990033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739877"/>
              </p:ext>
            </p:extLst>
          </p:nvPr>
        </p:nvGraphicFramePr>
        <p:xfrm>
          <a:off x="1920748" y="1676400"/>
          <a:ext cx="8320341" cy="3840480"/>
        </p:xfrm>
        <a:graphic>
          <a:graphicData uri="http://schemas.openxmlformats.org/drawingml/2006/table">
            <a:tbl>
              <a:tblPr firstRow="1" firstCol="1" bandRow="1">
                <a:tableStyleId>{7E9639D4-E3E2-4D34-9284-5A2195B3D0D7}</a:tableStyleId>
              </a:tblPr>
              <a:tblGrid>
                <a:gridCol w="2466022"/>
                <a:gridCol w="1000760"/>
                <a:gridCol w="1459548"/>
                <a:gridCol w="1747139"/>
                <a:gridCol w="1646872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ANML</a:t>
                      </a:r>
                      <a:endParaRPr lang="en-US" sz="24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Benchmarks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#STEs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Maximum</a:t>
                      </a:r>
                      <a:endParaRPr lang="en-US" sz="24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Logical</a:t>
                      </a:r>
                      <a:endParaRPr lang="en-US" sz="24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Fan-in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Maximum</a:t>
                      </a:r>
                      <a:endParaRPr lang="en-US" sz="24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Logical</a:t>
                      </a:r>
                      <a:endParaRPr lang="en-US" sz="24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Fan-out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Minimum</a:t>
                      </a:r>
                      <a:endParaRPr lang="en-US" sz="24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Hardware</a:t>
                      </a:r>
                      <a:endParaRPr lang="en-US" sz="24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Fan-out</a:t>
                      </a:r>
                      <a:endParaRPr lang="en-US" sz="24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Achieved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Snort</a:t>
                      </a:r>
                      <a:endParaRPr lang="en-US" sz="24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(after </a:t>
                      </a:r>
                      <a:r>
                        <a:rPr lang="en-US" sz="1800" smtClean="0">
                          <a:effectLst/>
                        </a:rPr>
                        <a:t>removing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special </a:t>
                      </a:r>
                      <a:r>
                        <a:rPr lang="en-US" sz="1800">
                          <a:effectLst/>
                        </a:rPr>
                        <a:t>elements)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69029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19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19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cannot place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Fermi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40783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27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22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DotStar</a:t>
                      </a:r>
                      <a:endParaRPr lang="en-US" sz="24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(after </a:t>
                      </a:r>
                      <a:r>
                        <a:rPr lang="en-US" sz="1800" smtClean="0">
                          <a:effectLst/>
                        </a:rPr>
                        <a:t>removing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special </a:t>
                      </a:r>
                      <a:r>
                        <a:rPr lang="en-US" sz="1800">
                          <a:effectLst/>
                        </a:rPr>
                        <a:t>elements)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96438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cannot place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3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Protomota</a:t>
                      </a:r>
                      <a:endParaRPr lang="en-US" sz="24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(after </a:t>
                      </a:r>
                      <a:r>
                        <a:rPr lang="en-US" sz="1800" smtClean="0">
                          <a:effectLst/>
                        </a:rPr>
                        <a:t>removing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special </a:t>
                      </a:r>
                      <a:r>
                        <a:rPr lang="en-US" sz="1800">
                          <a:effectLst/>
                        </a:rPr>
                        <a:t>elements)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42061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 (optimized)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cannot place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650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AP overlay on moderate-sized FPGA (Stratix-5 GX A7) can fit ~1/2 the STEs on a Micron AP ASIC, using 95% of its LAB/MLAB resources</a:t>
            </a:r>
          </a:p>
          <a:p>
            <a:endParaRPr lang="en-US" sz="2000" dirty="0" smtClean="0"/>
          </a:p>
          <a:p>
            <a:r>
              <a:rPr lang="en-US" sz="2000" dirty="0" smtClean="0"/>
              <a:t>Abstracted programmable interconnect is non-switched, </a:t>
            </a:r>
            <a:r>
              <a:rPr lang="en-US" sz="2000" dirty="0" smtClean="0"/>
              <a:t>point-to-point, relies on mapping algorithm to resolve routing constraints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Proposed mapping algorithm maps </a:t>
            </a:r>
            <a:r>
              <a:rPr lang="en-US" sz="2000" dirty="0" smtClean="0"/>
              <a:t>most </a:t>
            </a:r>
            <a:r>
              <a:rPr lang="en-US" sz="2000" dirty="0" err="1" smtClean="0"/>
              <a:t>ANMLZoo</a:t>
            </a:r>
            <a:r>
              <a:rPr lang="en-US" sz="2000" dirty="0" smtClean="0"/>
              <a:t> </a:t>
            </a:r>
            <a:r>
              <a:rPr lang="en-US" sz="2000" dirty="0" smtClean="0"/>
              <a:t>benchmarks but generally requires more interconnect complexity than is feasible</a:t>
            </a:r>
          </a:p>
          <a:p>
            <a:endParaRPr lang="en-US" sz="2000" dirty="0"/>
          </a:p>
          <a:p>
            <a:r>
              <a:rPr lang="en-US" sz="2000" dirty="0" smtClean="0"/>
              <a:t>Future work:  improve mapping algorithm, leverage NFA partitioning</a:t>
            </a:r>
          </a:p>
          <a:p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34</a:t>
            </a:fld>
            <a:endParaRPr lang="en-US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7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Automata Processing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4</a:t>
            </a:fld>
            <a:endParaRPr lang="en-US">
              <a:solidFill>
                <a:srgbClr val="990033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951061" y="3200060"/>
            <a:ext cx="611063" cy="61247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089053" y="3286799"/>
            <a:ext cx="291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2311176" y="3198124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457794" y="3284863"/>
            <a:ext cx="291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3490119" y="3200400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636737" y="3287139"/>
            <a:ext cx="291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Oval 49"/>
          <p:cNvSpPr/>
          <p:nvPr/>
        </p:nvSpPr>
        <p:spPr>
          <a:xfrm>
            <a:off x="4710784" y="3204042"/>
            <a:ext cx="58229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840180" y="3275759"/>
            <a:ext cx="297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7159312" y="3166853"/>
            <a:ext cx="677613" cy="687364"/>
            <a:chOff x="8262726" y="900383"/>
            <a:chExt cx="677613" cy="687364"/>
          </a:xfrm>
        </p:grpSpPr>
        <p:sp>
          <p:nvSpPr>
            <p:cNvPr id="53" name="TextBox 52"/>
            <p:cNvSpPr txBox="1"/>
            <p:nvPr/>
          </p:nvSpPr>
          <p:spPr>
            <a:xfrm>
              <a:off x="8444592" y="1028173"/>
              <a:ext cx="29762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8262726" y="900383"/>
              <a:ext cx="677613" cy="68736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5" name="Oval 54"/>
            <p:cNvSpPr/>
            <p:nvPr/>
          </p:nvSpPr>
          <p:spPr>
            <a:xfrm>
              <a:off x="8329207" y="958014"/>
              <a:ext cx="552790" cy="56677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56" name="Straight Arrow Connector 55"/>
          <p:cNvCxnSpPr>
            <a:stCxn id="46" idx="6"/>
            <a:endCxn id="48" idx="2"/>
          </p:cNvCxnSpPr>
          <p:nvPr/>
        </p:nvCxnSpPr>
        <p:spPr>
          <a:xfrm>
            <a:off x="2922239" y="3504362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48" idx="6"/>
            <a:endCxn id="50" idx="2"/>
          </p:cNvCxnSpPr>
          <p:nvPr/>
        </p:nvCxnSpPr>
        <p:spPr>
          <a:xfrm>
            <a:off x="4101182" y="3506638"/>
            <a:ext cx="609602" cy="36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/>
          <p:nvPr/>
        </p:nvSpPr>
        <p:spPr>
          <a:xfrm>
            <a:off x="5848793" y="3207232"/>
            <a:ext cx="58229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960930" y="3278947"/>
            <a:ext cx="297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0" name="Straight Arrow Connector 59"/>
          <p:cNvCxnSpPr>
            <a:stCxn id="50" idx="6"/>
            <a:endCxn id="58" idx="2"/>
          </p:cNvCxnSpPr>
          <p:nvPr/>
        </p:nvCxnSpPr>
        <p:spPr>
          <a:xfrm>
            <a:off x="5293077" y="3510280"/>
            <a:ext cx="555716" cy="319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58" idx="6"/>
            <a:endCxn id="54" idx="2"/>
          </p:cNvCxnSpPr>
          <p:nvPr/>
        </p:nvCxnSpPr>
        <p:spPr>
          <a:xfrm flipV="1">
            <a:off x="6431086" y="3510535"/>
            <a:ext cx="728226" cy="29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1743924" y="3181357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433191" y="3170451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244090" y="3178518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022815" y="3187269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604964" y="3194780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67" name="Isosceles Triangle 66"/>
          <p:cNvSpPr/>
          <p:nvPr/>
        </p:nvSpPr>
        <p:spPr>
          <a:xfrm rot="7096130">
            <a:off x="811845" y="3235202"/>
            <a:ext cx="203238" cy="157928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8" name="Straight Arrow Connector 67"/>
          <p:cNvCxnSpPr>
            <a:stCxn id="44" idx="6"/>
            <a:endCxn id="46" idx="2"/>
          </p:cNvCxnSpPr>
          <p:nvPr/>
        </p:nvCxnSpPr>
        <p:spPr>
          <a:xfrm flipV="1">
            <a:off x="1562124" y="3504362"/>
            <a:ext cx="749052" cy="193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Content Placeholder 2"/>
          <p:cNvSpPr>
            <a:spLocks noGrp="1"/>
          </p:cNvSpPr>
          <p:nvPr>
            <p:ph idx="1"/>
          </p:nvPr>
        </p:nvSpPr>
        <p:spPr>
          <a:xfrm>
            <a:off x="608092" y="1371600"/>
            <a:ext cx="10945654" cy="4648200"/>
          </a:xfrm>
        </p:spPr>
        <p:txBody>
          <a:bodyPr/>
          <a:lstStyle/>
          <a:p>
            <a:r>
              <a:rPr lang="en-US" sz="2400" smtClean="0"/>
              <a:t>Recognize pattern:  “ababc”</a:t>
            </a:r>
            <a:endParaRPr lang="en-US" sz="240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208327"/>
              </p:ext>
            </p:extLst>
          </p:nvPr>
        </p:nvGraphicFramePr>
        <p:xfrm>
          <a:off x="8542401" y="1710983"/>
          <a:ext cx="2924811" cy="32918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78218"/>
                <a:gridCol w="1946593"/>
              </a:tblGrid>
              <a:tr h="350829">
                <a:tc>
                  <a:txBody>
                    <a:bodyPr/>
                    <a:lstStyle/>
                    <a:p>
                      <a:r>
                        <a:rPr lang="en-US" smtClean="0"/>
                        <a:t>Input</a:t>
                      </a:r>
                      <a:endParaRPr lang="en-US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Active States</a:t>
                      </a:r>
                      <a:endParaRPr lang="en-US"/>
                    </a:p>
                  </a:txBody>
                  <a:tcPr anchor="b"/>
                </a:tc>
              </a:tr>
              <a:tr h="28201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</a:t>
                      </a:r>
                      <a:endParaRPr lang="en-US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122229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137469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152709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3433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/>
      <p:bldP spid="46" grpId="0" animBg="1"/>
      <p:bldP spid="47" grpId="0"/>
      <p:bldP spid="48" grpId="0" animBg="1"/>
      <p:bldP spid="49" grpId="0"/>
      <p:bldP spid="50" grpId="0" animBg="1"/>
      <p:bldP spid="51" grpId="0"/>
      <p:bldP spid="58" grpId="0" animBg="1"/>
      <p:bldP spid="59" grpId="0"/>
      <p:bldP spid="62" grpId="0"/>
      <p:bldP spid="63" grpId="0"/>
      <p:bldP spid="64" grpId="0"/>
      <p:bldP spid="65" grpId="0"/>
      <p:bldP spid="66" grpId="0"/>
      <p:bldP spid="6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Automata Processing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5</a:t>
            </a:fld>
            <a:endParaRPr lang="en-US">
              <a:solidFill>
                <a:srgbClr val="990033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951061" y="3200060"/>
            <a:ext cx="611063" cy="61247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089053" y="3286799"/>
            <a:ext cx="291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2311176" y="3198124"/>
            <a:ext cx="611063" cy="61247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457794" y="3284863"/>
            <a:ext cx="291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3490119" y="3200400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636737" y="3287139"/>
            <a:ext cx="291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Oval 49"/>
          <p:cNvSpPr/>
          <p:nvPr/>
        </p:nvSpPr>
        <p:spPr>
          <a:xfrm>
            <a:off x="4710784" y="3204042"/>
            <a:ext cx="58229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840180" y="3275759"/>
            <a:ext cx="297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7159312" y="3166853"/>
            <a:ext cx="677613" cy="687364"/>
            <a:chOff x="8262726" y="900383"/>
            <a:chExt cx="677613" cy="687364"/>
          </a:xfrm>
        </p:grpSpPr>
        <p:sp>
          <p:nvSpPr>
            <p:cNvPr id="53" name="TextBox 52"/>
            <p:cNvSpPr txBox="1"/>
            <p:nvPr/>
          </p:nvSpPr>
          <p:spPr>
            <a:xfrm>
              <a:off x="8444592" y="1028173"/>
              <a:ext cx="29762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8262726" y="900383"/>
              <a:ext cx="677613" cy="68736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5" name="Oval 54"/>
            <p:cNvSpPr/>
            <p:nvPr/>
          </p:nvSpPr>
          <p:spPr>
            <a:xfrm>
              <a:off x="8329207" y="958014"/>
              <a:ext cx="552790" cy="56677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56" name="Straight Arrow Connector 55"/>
          <p:cNvCxnSpPr>
            <a:stCxn id="46" idx="6"/>
            <a:endCxn id="48" idx="2"/>
          </p:cNvCxnSpPr>
          <p:nvPr/>
        </p:nvCxnSpPr>
        <p:spPr>
          <a:xfrm>
            <a:off x="2922239" y="3504362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48" idx="6"/>
            <a:endCxn id="50" idx="2"/>
          </p:cNvCxnSpPr>
          <p:nvPr/>
        </p:nvCxnSpPr>
        <p:spPr>
          <a:xfrm>
            <a:off x="4101182" y="3506638"/>
            <a:ext cx="609602" cy="36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/>
          <p:nvPr/>
        </p:nvSpPr>
        <p:spPr>
          <a:xfrm>
            <a:off x="5848793" y="3207232"/>
            <a:ext cx="58229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960930" y="3278947"/>
            <a:ext cx="297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0" name="Straight Arrow Connector 59"/>
          <p:cNvCxnSpPr>
            <a:stCxn id="50" idx="6"/>
            <a:endCxn id="58" idx="2"/>
          </p:cNvCxnSpPr>
          <p:nvPr/>
        </p:nvCxnSpPr>
        <p:spPr>
          <a:xfrm>
            <a:off x="5293077" y="3510280"/>
            <a:ext cx="555716" cy="319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58" idx="6"/>
            <a:endCxn id="54" idx="2"/>
          </p:cNvCxnSpPr>
          <p:nvPr/>
        </p:nvCxnSpPr>
        <p:spPr>
          <a:xfrm flipV="1">
            <a:off x="6431086" y="3510535"/>
            <a:ext cx="728226" cy="29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1743924" y="3181357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433191" y="3170451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244090" y="3178518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022815" y="3187269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604964" y="3194780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67" name="Isosceles Triangle 66"/>
          <p:cNvSpPr/>
          <p:nvPr/>
        </p:nvSpPr>
        <p:spPr>
          <a:xfrm rot="7096130">
            <a:off x="811845" y="3235202"/>
            <a:ext cx="203238" cy="157928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8" name="Straight Arrow Connector 67"/>
          <p:cNvCxnSpPr>
            <a:stCxn id="44" idx="6"/>
            <a:endCxn id="46" idx="2"/>
          </p:cNvCxnSpPr>
          <p:nvPr/>
        </p:nvCxnSpPr>
        <p:spPr>
          <a:xfrm flipV="1">
            <a:off x="1562124" y="3504362"/>
            <a:ext cx="749052" cy="193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Content Placeholder 2"/>
          <p:cNvSpPr>
            <a:spLocks noGrp="1"/>
          </p:cNvSpPr>
          <p:nvPr>
            <p:ph idx="1"/>
          </p:nvPr>
        </p:nvSpPr>
        <p:spPr>
          <a:xfrm>
            <a:off x="608092" y="1371600"/>
            <a:ext cx="10945654" cy="4648200"/>
          </a:xfrm>
        </p:spPr>
        <p:txBody>
          <a:bodyPr/>
          <a:lstStyle/>
          <a:p>
            <a:r>
              <a:rPr lang="en-US" sz="2400" smtClean="0"/>
              <a:t>Recognize pattern:  “ababc”</a:t>
            </a:r>
          </a:p>
          <a:p>
            <a:endParaRPr lang="en-US" sz="2400"/>
          </a:p>
          <a:p>
            <a:r>
              <a:rPr lang="en-US" sz="2400" smtClean="0"/>
              <a:t>Input:  “a”</a:t>
            </a:r>
            <a:endParaRPr lang="en-US" sz="240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754940"/>
              </p:ext>
            </p:extLst>
          </p:nvPr>
        </p:nvGraphicFramePr>
        <p:xfrm>
          <a:off x="8542401" y="1710983"/>
          <a:ext cx="2924811" cy="32918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78218"/>
                <a:gridCol w="1946593"/>
              </a:tblGrid>
              <a:tr h="350829">
                <a:tc>
                  <a:txBody>
                    <a:bodyPr/>
                    <a:lstStyle/>
                    <a:p>
                      <a:r>
                        <a:rPr lang="en-US" smtClean="0"/>
                        <a:t>Input</a:t>
                      </a:r>
                      <a:endParaRPr lang="en-US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Active States</a:t>
                      </a:r>
                      <a:endParaRPr lang="en-US"/>
                    </a:p>
                  </a:txBody>
                  <a:tcPr anchor="b"/>
                </a:tc>
              </a:tr>
              <a:tr h="28201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</a:t>
                      </a:r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a</a:t>
                      </a:r>
                      <a:endParaRPr lang="en-US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0,1</a:t>
                      </a:r>
                      <a:endParaRPr lang="en-US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122229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137469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152709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183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Automata Processing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6</a:t>
            </a:fld>
            <a:endParaRPr lang="en-US">
              <a:solidFill>
                <a:srgbClr val="990033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951061" y="3200060"/>
            <a:ext cx="611063" cy="61247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089053" y="3286799"/>
            <a:ext cx="291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2311176" y="3198124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457794" y="3284863"/>
            <a:ext cx="291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3490119" y="3200400"/>
            <a:ext cx="611063" cy="61247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636737" y="3287139"/>
            <a:ext cx="291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Oval 49"/>
          <p:cNvSpPr/>
          <p:nvPr/>
        </p:nvSpPr>
        <p:spPr>
          <a:xfrm>
            <a:off x="4710784" y="3204042"/>
            <a:ext cx="58229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840180" y="3275759"/>
            <a:ext cx="297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7159312" y="3166853"/>
            <a:ext cx="677613" cy="687364"/>
            <a:chOff x="8262726" y="900383"/>
            <a:chExt cx="677613" cy="687364"/>
          </a:xfrm>
        </p:grpSpPr>
        <p:sp>
          <p:nvSpPr>
            <p:cNvPr id="53" name="TextBox 52"/>
            <p:cNvSpPr txBox="1"/>
            <p:nvPr/>
          </p:nvSpPr>
          <p:spPr>
            <a:xfrm>
              <a:off x="8444592" y="1028173"/>
              <a:ext cx="29762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8262726" y="900383"/>
              <a:ext cx="677613" cy="68736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5" name="Oval 54"/>
            <p:cNvSpPr/>
            <p:nvPr/>
          </p:nvSpPr>
          <p:spPr>
            <a:xfrm>
              <a:off x="8329207" y="958014"/>
              <a:ext cx="552790" cy="56677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56" name="Straight Arrow Connector 55"/>
          <p:cNvCxnSpPr>
            <a:stCxn id="46" idx="6"/>
            <a:endCxn id="48" idx="2"/>
          </p:cNvCxnSpPr>
          <p:nvPr/>
        </p:nvCxnSpPr>
        <p:spPr>
          <a:xfrm>
            <a:off x="2922239" y="3504362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48" idx="6"/>
            <a:endCxn id="50" idx="2"/>
          </p:cNvCxnSpPr>
          <p:nvPr/>
        </p:nvCxnSpPr>
        <p:spPr>
          <a:xfrm>
            <a:off x="4101182" y="3506638"/>
            <a:ext cx="609602" cy="36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/>
          <p:nvPr/>
        </p:nvSpPr>
        <p:spPr>
          <a:xfrm>
            <a:off x="5848793" y="3207232"/>
            <a:ext cx="58229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960930" y="3278947"/>
            <a:ext cx="297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0" name="Straight Arrow Connector 59"/>
          <p:cNvCxnSpPr>
            <a:stCxn id="50" idx="6"/>
            <a:endCxn id="58" idx="2"/>
          </p:cNvCxnSpPr>
          <p:nvPr/>
        </p:nvCxnSpPr>
        <p:spPr>
          <a:xfrm>
            <a:off x="5293077" y="3510280"/>
            <a:ext cx="555716" cy="319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58" idx="6"/>
            <a:endCxn id="54" idx="2"/>
          </p:cNvCxnSpPr>
          <p:nvPr/>
        </p:nvCxnSpPr>
        <p:spPr>
          <a:xfrm flipV="1">
            <a:off x="6431086" y="3510535"/>
            <a:ext cx="728226" cy="29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1743924" y="3181357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433191" y="3170451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244090" y="3178518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022815" y="3187269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604964" y="3194780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67" name="Isosceles Triangle 66"/>
          <p:cNvSpPr/>
          <p:nvPr/>
        </p:nvSpPr>
        <p:spPr>
          <a:xfrm rot="7096130">
            <a:off x="811845" y="3235202"/>
            <a:ext cx="203238" cy="157928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8" name="Straight Arrow Connector 67"/>
          <p:cNvCxnSpPr>
            <a:stCxn id="44" idx="6"/>
            <a:endCxn id="46" idx="2"/>
          </p:cNvCxnSpPr>
          <p:nvPr/>
        </p:nvCxnSpPr>
        <p:spPr>
          <a:xfrm flipV="1">
            <a:off x="1562124" y="3504362"/>
            <a:ext cx="749052" cy="193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Content Placeholder 2"/>
          <p:cNvSpPr>
            <a:spLocks noGrp="1"/>
          </p:cNvSpPr>
          <p:nvPr>
            <p:ph idx="1"/>
          </p:nvPr>
        </p:nvSpPr>
        <p:spPr>
          <a:xfrm>
            <a:off x="608092" y="1371600"/>
            <a:ext cx="10945654" cy="4648200"/>
          </a:xfrm>
        </p:spPr>
        <p:txBody>
          <a:bodyPr/>
          <a:lstStyle/>
          <a:p>
            <a:r>
              <a:rPr lang="en-US" sz="2400" smtClean="0"/>
              <a:t>Recognize pattern:  “ababc”</a:t>
            </a:r>
            <a:endParaRPr lang="en-US" sz="2400"/>
          </a:p>
          <a:p>
            <a:endParaRPr lang="en-US" sz="2400"/>
          </a:p>
          <a:p>
            <a:r>
              <a:rPr lang="en-US" sz="2400"/>
              <a:t>Input:  “</a:t>
            </a:r>
            <a:r>
              <a:rPr lang="en-US" sz="2400" smtClean="0"/>
              <a:t>ab”</a:t>
            </a:r>
            <a:endParaRPr lang="en-US" sz="240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968687"/>
              </p:ext>
            </p:extLst>
          </p:nvPr>
        </p:nvGraphicFramePr>
        <p:xfrm>
          <a:off x="8542401" y="1710983"/>
          <a:ext cx="2924811" cy="32918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78218"/>
                <a:gridCol w="1946593"/>
              </a:tblGrid>
              <a:tr h="350829">
                <a:tc>
                  <a:txBody>
                    <a:bodyPr/>
                    <a:lstStyle/>
                    <a:p>
                      <a:r>
                        <a:rPr lang="en-US" dirty="0" smtClean="0"/>
                        <a:t>Input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Active States</a:t>
                      </a:r>
                      <a:endParaRPr lang="en-US"/>
                    </a:p>
                  </a:txBody>
                  <a:tcPr anchor="b"/>
                </a:tc>
              </a:tr>
              <a:tr h="28201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</a:t>
                      </a:r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a</a:t>
                      </a:r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0,1</a:t>
                      </a:r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b</a:t>
                      </a:r>
                      <a:endParaRPr lang="en-US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0,</a:t>
                      </a:r>
                      <a:r>
                        <a:rPr lang="en-US" baseline="0" dirty="0" smtClean="0"/>
                        <a:t>2</a:t>
                      </a:r>
                      <a:endParaRPr lang="en-US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</a:tr>
              <a:tr h="122229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137469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152709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0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Automata Processing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7</a:t>
            </a:fld>
            <a:endParaRPr lang="en-US">
              <a:solidFill>
                <a:srgbClr val="990033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951061" y="3200060"/>
            <a:ext cx="611063" cy="61247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089053" y="3286799"/>
            <a:ext cx="291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2311176" y="3198124"/>
            <a:ext cx="611063" cy="61247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457794" y="3284863"/>
            <a:ext cx="291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3490119" y="3200400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636737" y="3287139"/>
            <a:ext cx="291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Oval 49"/>
          <p:cNvSpPr/>
          <p:nvPr/>
        </p:nvSpPr>
        <p:spPr>
          <a:xfrm>
            <a:off x="4710784" y="3204042"/>
            <a:ext cx="582293" cy="61247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840180" y="3275759"/>
            <a:ext cx="297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7159312" y="3166853"/>
            <a:ext cx="677613" cy="687364"/>
            <a:chOff x="8262726" y="900383"/>
            <a:chExt cx="677613" cy="687364"/>
          </a:xfrm>
        </p:grpSpPr>
        <p:sp>
          <p:nvSpPr>
            <p:cNvPr id="53" name="TextBox 52"/>
            <p:cNvSpPr txBox="1"/>
            <p:nvPr/>
          </p:nvSpPr>
          <p:spPr>
            <a:xfrm>
              <a:off x="8444592" y="1028173"/>
              <a:ext cx="29762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8262726" y="900383"/>
              <a:ext cx="677613" cy="68736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5" name="Oval 54"/>
            <p:cNvSpPr/>
            <p:nvPr/>
          </p:nvSpPr>
          <p:spPr>
            <a:xfrm>
              <a:off x="8329207" y="958014"/>
              <a:ext cx="552790" cy="56677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56" name="Straight Arrow Connector 55"/>
          <p:cNvCxnSpPr>
            <a:stCxn id="46" idx="6"/>
            <a:endCxn id="48" idx="2"/>
          </p:cNvCxnSpPr>
          <p:nvPr/>
        </p:nvCxnSpPr>
        <p:spPr>
          <a:xfrm>
            <a:off x="2922239" y="3504362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48" idx="6"/>
            <a:endCxn id="50" idx="2"/>
          </p:cNvCxnSpPr>
          <p:nvPr/>
        </p:nvCxnSpPr>
        <p:spPr>
          <a:xfrm>
            <a:off x="4101182" y="3506638"/>
            <a:ext cx="609602" cy="36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/>
          <p:nvPr/>
        </p:nvSpPr>
        <p:spPr>
          <a:xfrm>
            <a:off x="5848793" y="3207232"/>
            <a:ext cx="58229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960930" y="3278947"/>
            <a:ext cx="297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0" name="Straight Arrow Connector 59"/>
          <p:cNvCxnSpPr>
            <a:stCxn id="50" idx="6"/>
            <a:endCxn id="58" idx="2"/>
          </p:cNvCxnSpPr>
          <p:nvPr/>
        </p:nvCxnSpPr>
        <p:spPr>
          <a:xfrm>
            <a:off x="5293077" y="3510280"/>
            <a:ext cx="555716" cy="319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58" idx="6"/>
            <a:endCxn id="54" idx="2"/>
          </p:cNvCxnSpPr>
          <p:nvPr/>
        </p:nvCxnSpPr>
        <p:spPr>
          <a:xfrm flipV="1">
            <a:off x="6431086" y="3510535"/>
            <a:ext cx="728226" cy="29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1743924" y="3181357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433191" y="3170451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244090" y="3178518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022815" y="3187269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604964" y="3194780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67" name="Isosceles Triangle 66"/>
          <p:cNvSpPr/>
          <p:nvPr/>
        </p:nvSpPr>
        <p:spPr>
          <a:xfrm rot="7096130">
            <a:off x="811845" y="3235202"/>
            <a:ext cx="203238" cy="157928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8" name="Straight Arrow Connector 67"/>
          <p:cNvCxnSpPr>
            <a:stCxn id="44" idx="6"/>
            <a:endCxn id="46" idx="2"/>
          </p:cNvCxnSpPr>
          <p:nvPr/>
        </p:nvCxnSpPr>
        <p:spPr>
          <a:xfrm flipV="1">
            <a:off x="1562124" y="3504362"/>
            <a:ext cx="749052" cy="193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Content Placeholder 2"/>
          <p:cNvSpPr>
            <a:spLocks noGrp="1"/>
          </p:cNvSpPr>
          <p:nvPr>
            <p:ph idx="1"/>
          </p:nvPr>
        </p:nvSpPr>
        <p:spPr>
          <a:xfrm>
            <a:off x="608092" y="1371600"/>
            <a:ext cx="10945654" cy="4648200"/>
          </a:xfrm>
        </p:spPr>
        <p:txBody>
          <a:bodyPr/>
          <a:lstStyle/>
          <a:p>
            <a:r>
              <a:rPr lang="en-US" sz="2400" smtClean="0"/>
              <a:t>Recognize pattern:  “ababc”</a:t>
            </a:r>
            <a:endParaRPr lang="en-US" sz="2400"/>
          </a:p>
          <a:p>
            <a:endParaRPr lang="en-US" sz="2400"/>
          </a:p>
          <a:p>
            <a:r>
              <a:rPr lang="en-US" sz="2400"/>
              <a:t>Input:  “</a:t>
            </a:r>
            <a:r>
              <a:rPr lang="en-US" sz="2400" smtClean="0"/>
              <a:t>aba”</a:t>
            </a:r>
            <a:endParaRPr lang="en-US" sz="240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3308405"/>
              </p:ext>
            </p:extLst>
          </p:nvPr>
        </p:nvGraphicFramePr>
        <p:xfrm>
          <a:off x="8542401" y="1710983"/>
          <a:ext cx="2924811" cy="32918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78218"/>
                <a:gridCol w="1946593"/>
              </a:tblGrid>
              <a:tr h="350829">
                <a:tc>
                  <a:txBody>
                    <a:bodyPr/>
                    <a:lstStyle/>
                    <a:p>
                      <a:r>
                        <a:rPr lang="en-US" dirty="0" smtClean="0"/>
                        <a:t>Input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Active States</a:t>
                      </a:r>
                      <a:endParaRPr lang="en-US"/>
                    </a:p>
                  </a:txBody>
                  <a:tcPr anchor="b"/>
                </a:tc>
              </a:tr>
              <a:tr h="28201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</a:t>
                      </a:r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a</a:t>
                      </a:r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0,1</a:t>
                      </a:r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b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0,</a:t>
                      </a:r>
                      <a:r>
                        <a:rPr lang="en-US" baseline="0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</a:tr>
              <a:tr h="122229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a</a:t>
                      </a:r>
                      <a:endParaRPr lang="en-US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0,1,3</a:t>
                      </a:r>
                      <a:endParaRPr lang="en-US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</a:tr>
              <a:tr h="137469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152709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69007" y="4033612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tracking pattern “a”</a:t>
            </a:r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4235243" y="4033612"/>
            <a:ext cx="1507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tracking pattern “aba”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49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Automata Processing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8</a:t>
            </a:fld>
            <a:endParaRPr lang="en-US">
              <a:solidFill>
                <a:srgbClr val="990033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951061" y="3200060"/>
            <a:ext cx="611063" cy="61247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089053" y="3286799"/>
            <a:ext cx="291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2311176" y="3198124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457794" y="3284863"/>
            <a:ext cx="291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3490119" y="3200400"/>
            <a:ext cx="611063" cy="61247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636737" y="3287139"/>
            <a:ext cx="291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Oval 49"/>
          <p:cNvSpPr/>
          <p:nvPr/>
        </p:nvSpPr>
        <p:spPr>
          <a:xfrm>
            <a:off x="4710784" y="3204042"/>
            <a:ext cx="58229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840180" y="3275759"/>
            <a:ext cx="297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7159312" y="3166853"/>
            <a:ext cx="677613" cy="687364"/>
            <a:chOff x="8262726" y="900383"/>
            <a:chExt cx="677613" cy="687364"/>
          </a:xfrm>
        </p:grpSpPr>
        <p:sp>
          <p:nvSpPr>
            <p:cNvPr id="53" name="TextBox 52"/>
            <p:cNvSpPr txBox="1"/>
            <p:nvPr/>
          </p:nvSpPr>
          <p:spPr>
            <a:xfrm>
              <a:off x="8444592" y="1028173"/>
              <a:ext cx="29762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8262726" y="900383"/>
              <a:ext cx="677613" cy="68736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5" name="Oval 54"/>
            <p:cNvSpPr/>
            <p:nvPr/>
          </p:nvSpPr>
          <p:spPr>
            <a:xfrm>
              <a:off x="8329207" y="958014"/>
              <a:ext cx="552790" cy="56677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56" name="Straight Arrow Connector 55"/>
          <p:cNvCxnSpPr>
            <a:stCxn id="46" idx="6"/>
            <a:endCxn id="48" idx="2"/>
          </p:cNvCxnSpPr>
          <p:nvPr/>
        </p:nvCxnSpPr>
        <p:spPr>
          <a:xfrm>
            <a:off x="2922239" y="3504362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48" idx="6"/>
            <a:endCxn id="50" idx="2"/>
          </p:cNvCxnSpPr>
          <p:nvPr/>
        </p:nvCxnSpPr>
        <p:spPr>
          <a:xfrm>
            <a:off x="4101182" y="3506638"/>
            <a:ext cx="609602" cy="36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/>
          <p:nvPr/>
        </p:nvSpPr>
        <p:spPr>
          <a:xfrm>
            <a:off x="5848793" y="3207232"/>
            <a:ext cx="582293" cy="61247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960930" y="3278947"/>
            <a:ext cx="297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0" name="Straight Arrow Connector 59"/>
          <p:cNvCxnSpPr>
            <a:stCxn id="50" idx="6"/>
            <a:endCxn id="58" idx="2"/>
          </p:cNvCxnSpPr>
          <p:nvPr/>
        </p:nvCxnSpPr>
        <p:spPr>
          <a:xfrm>
            <a:off x="5293077" y="3510280"/>
            <a:ext cx="555716" cy="319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58" idx="6"/>
            <a:endCxn id="54" idx="2"/>
          </p:cNvCxnSpPr>
          <p:nvPr/>
        </p:nvCxnSpPr>
        <p:spPr>
          <a:xfrm flipV="1">
            <a:off x="6431086" y="3510535"/>
            <a:ext cx="728226" cy="29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1743924" y="3181357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433191" y="3170451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244090" y="3178518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022815" y="3187269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604964" y="3194780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67" name="Isosceles Triangle 66"/>
          <p:cNvSpPr/>
          <p:nvPr/>
        </p:nvSpPr>
        <p:spPr>
          <a:xfrm rot="7096130">
            <a:off x="811845" y="3235202"/>
            <a:ext cx="203238" cy="157928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8" name="Straight Arrow Connector 67"/>
          <p:cNvCxnSpPr>
            <a:stCxn id="44" idx="6"/>
            <a:endCxn id="46" idx="2"/>
          </p:cNvCxnSpPr>
          <p:nvPr/>
        </p:nvCxnSpPr>
        <p:spPr>
          <a:xfrm flipV="1">
            <a:off x="1562124" y="3504362"/>
            <a:ext cx="749052" cy="193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Content Placeholder 2"/>
          <p:cNvSpPr>
            <a:spLocks noGrp="1"/>
          </p:cNvSpPr>
          <p:nvPr>
            <p:ph idx="1"/>
          </p:nvPr>
        </p:nvSpPr>
        <p:spPr>
          <a:xfrm>
            <a:off x="608092" y="1371600"/>
            <a:ext cx="10945654" cy="4648200"/>
          </a:xfrm>
        </p:spPr>
        <p:txBody>
          <a:bodyPr/>
          <a:lstStyle/>
          <a:p>
            <a:r>
              <a:rPr lang="en-US" sz="2400" smtClean="0"/>
              <a:t>Recognize pattern:  “ababc”</a:t>
            </a:r>
            <a:endParaRPr lang="en-US" sz="2400"/>
          </a:p>
          <a:p>
            <a:endParaRPr lang="en-US" sz="2400"/>
          </a:p>
          <a:p>
            <a:r>
              <a:rPr lang="en-US" sz="2400"/>
              <a:t>Input:  “</a:t>
            </a:r>
            <a:r>
              <a:rPr lang="en-US" sz="2400" smtClean="0"/>
              <a:t>abab”</a:t>
            </a:r>
            <a:endParaRPr lang="en-US" sz="240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124713"/>
              </p:ext>
            </p:extLst>
          </p:nvPr>
        </p:nvGraphicFramePr>
        <p:xfrm>
          <a:off x="8542401" y="1710983"/>
          <a:ext cx="2924811" cy="32918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78218"/>
                <a:gridCol w="1946593"/>
              </a:tblGrid>
              <a:tr h="350829">
                <a:tc>
                  <a:txBody>
                    <a:bodyPr/>
                    <a:lstStyle/>
                    <a:p>
                      <a:r>
                        <a:rPr lang="en-US" dirty="0" smtClean="0"/>
                        <a:t>Input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Active States</a:t>
                      </a:r>
                      <a:endParaRPr lang="en-US"/>
                    </a:p>
                  </a:txBody>
                  <a:tcPr anchor="b"/>
                </a:tc>
              </a:tr>
              <a:tr h="28201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</a:t>
                      </a:r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a</a:t>
                      </a:r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0,1</a:t>
                      </a:r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b</a:t>
                      </a:r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0,</a:t>
                      </a:r>
                      <a:r>
                        <a:rPr lang="en-US" baseline="0" dirty="0" smtClean="0"/>
                        <a:t>2</a:t>
                      </a:r>
                      <a:endParaRPr lang="en-US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122229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a</a:t>
                      </a:r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0,1,3</a:t>
                      </a:r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137469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b</a:t>
                      </a:r>
                      <a:endParaRPr lang="en-US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0,2,4</a:t>
                      </a:r>
                      <a:endParaRPr lang="en-US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</a:tr>
              <a:tr h="152709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3045024" y="4033612"/>
            <a:ext cx="1475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tracking pattern “ab”</a:t>
            </a:r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5316183" y="4033612"/>
            <a:ext cx="1647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tracking pattern “abab”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4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Automata Processing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9</a:t>
            </a:fld>
            <a:endParaRPr lang="en-US">
              <a:solidFill>
                <a:srgbClr val="990033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951061" y="3200060"/>
            <a:ext cx="611063" cy="61247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089053" y="3286799"/>
            <a:ext cx="291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2311176" y="3198124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457794" y="3284863"/>
            <a:ext cx="291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3490119" y="3200400"/>
            <a:ext cx="61106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636737" y="3287139"/>
            <a:ext cx="291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Oval 49"/>
          <p:cNvSpPr/>
          <p:nvPr/>
        </p:nvSpPr>
        <p:spPr>
          <a:xfrm>
            <a:off x="4710784" y="3204042"/>
            <a:ext cx="582293" cy="61247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840180" y="3275759"/>
            <a:ext cx="297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7159312" y="3166853"/>
            <a:ext cx="677613" cy="687364"/>
            <a:chOff x="8262726" y="900383"/>
            <a:chExt cx="677613" cy="687364"/>
          </a:xfrm>
        </p:grpSpPr>
        <p:sp>
          <p:nvSpPr>
            <p:cNvPr id="53" name="TextBox 52"/>
            <p:cNvSpPr txBox="1"/>
            <p:nvPr/>
          </p:nvSpPr>
          <p:spPr>
            <a:xfrm>
              <a:off x="8444592" y="1028173"/>
              <a:ext cx="29762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8262726" y="900383"/>
              <a:ext cx="677613" cy="68736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5" name="Oval 54"/>
            <p:cNvSpPr/>
            <p:nvPr/>
          </p:nvSpPr>
          <p:spPr>
            <a:xfrm>
              <a:off x="8329207" y="958014"/>
              <a:ext cx="552790" cy="56677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56" name="Straight Arrow Connector 55"/>
          <p:cNvCxnSpPr>
            <a:stCxn id="46" idx="6"/>
            <a:endCxn id="48" idx="2"/>
          </p:cNvCxnSpPr>
          <p:nvPr/>
        </p:nvCxnSpPr>
        <p:spPr>
          <a:xfrm>
            <a:off x="2922239" y="3504362"/>
            <a:ext cx="567880" cy="22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48" idx="6"/>
            <a:endCxn id="50" idx="2"/>
          </p:cNvCxnSpPr>
          <p:nvPr/>
        </p:nvCxnSpPr>
        <p:spPr>
          <a:xfrm>
            <a:off x="4101182" y="3506638"/>
            <a:ext cx="609602" cy="36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/>
          <p:nvPr/>
        </p:nvSpPr>
        <p:spPr>
          <a:xfrm>
            <a:off x="5848793" y="3207232"/>
            <a:ext cx="582293" cy="6124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960930" y="3278947"/>
            <a:ext cx="297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0" name="Straight Arrow Connector 59"/>
          <p:cNvCxnSpPr>
            <a:stCxn id="50" idx="6"/>
            <a:endCxn id="58" idx="2"/>
          </p:cNvCxnSpPr>
          <p:nvPr/>
        </p:nvCxnSpPr>
        <p:spPr>
          <a:xfrm>
            <a:off x="5293077" y="3510280"/>
            <a:ext cx="555716" cy="319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58" idx="6"/>
            <a:endCxn id="54" idx="2"/>
          </p:cNvCxnSpPr>
          <p:nvPr/>
        </p:nvCxnSpPr>
        <p:spPr>
          <a:xfrm flipV="1">
            <a:off x="6431086" y="3510535"/>
            <a:ext cx="728226" cy="29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1743924" y="3181357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433191" y="3170451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244090" y="3178518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022815" y="3187269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604964" y="3194780"/>
            <a:ext cx="28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67" name="Isosceles Triangle 66"/>
          <p:cNvSpPr/>
          <p:nvPr/>
        </p:nvSpPr>
        <p:spPr>
          <a:xfrm rot="7096130">
            <a:off x="811845" y="3235202"/>
            <a:ext cx="203238" cy="157928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8" name="Straight Arrow Connector 67"/>
          <p:cNvCxnSpPr>
            <a:stCxn id="44" idx="6"/>
            <a:endCxn id="46" idx="2"/>
          </p:cNvCxnSpPr>
          <p:nvPr/>
        </p:nvCxnSpPr>
        <p:spPr>
          <a:xfrm flipV="1">
            <a:off x="1562124" y="3504362"/>
            <a:ext cx="749052" cy="193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Content Placeholder 2"/>
          <p:cNvSpPr>
            <a:spLocks noGrp="1"/>
          </p:cNvSpPr>
          <p:nvPr>
            <p:ph idx="1"/>
          </p:nvPr>
        </p:nvSpPr>
        <p:spPr>
          <a:xfrm>
            <a:off x="608092" y="1371600"/>
            <a:ext cx="10945654" cy="4648200"/>
          </a:xfrm>
        </p:spPr>
        <p:txBody>
          <a:bodyPr/>
          <a:lstStyle/>
          <a:p>
            <a:r>
              <a:rPr lang="en-US" sz="2400" smtClean="0"/>
              <a:t>Recognize pattern:  “ababc”</a:t>
            </a:r>
            <a:endParaRPr lang="en-US" sz="2400"/>
          </a:p>
          <a:p>
            <a:endParaRPr lang="en-US" sz="2400"/>
          </a:p>
          <a:p>
            <a:r>
              <a:rPr lang="en-US" sz="2400"/>
              <a:t>Input:  “</a:t>
            </a:r>
            <a:r>
              <a:rPr lang="en-US" sz="2400" smtClean="0"/>
              <a:t>ababa”</a:t>
            </a:r>
            <a:endParaRPr lang="en-US" sz="240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6724931"/>
              </p:ext>
            </p:extLst>
          </p:nvPr>
        </p:nvGraphicFramePr>
        <p:xfrm>
          <a:off x="8542401" y="1710983"/>
          <a:ext cx="2924811" cy="32918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78218"/>
                <a:gridCol w="1946593"/>
              </a:tblGrid>
              <a:tr h="350829">
                <a:tc>
                  <a:txBody>
                    <a:bodyPr/>
                    <a:lstStyle/>
                    <a:p>
                      <a:r>
                        <a:rPr lang="en-US" dirty="0" smtClean="0"/>
                        <a:t>Input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Active States</a:t>
                      </a:r>
                      <a:endParaRPr lang="en-US"/>
                    </a:p>
                  </a:txBody>
                  <a:tcPr anchor="b"/>
                </a:tc>
              </a:tr>
              <a:tr h="28201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</a:t>
                      </a:r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a</a:t>
                      </a:r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0,1</a:t>
                      </a:r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b</a:t>
                      </a:r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0,</a:t>
                      </a:r>
                      <a:r>
                        <a:rPr lang="en-US" baseline="0" dirty="0" smtClean="0"/>
                        <a:t>2</a:t>
                      </a:r>
                      <a:endParaRPr lang="en-US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122229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a</a:t>
                      </a:r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0,1,3</a:t>
                      </a:r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137469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b</a:t>
                      </a:r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0,2,4</a:t>
                      </a:r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152709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a</a:t>
                      </a:r>
                      <a:endParaRPr lang="en-US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0,3</a:t>
                      </a:r>
                      <a:endParaRPr lang="en-US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4242515" y="3883705"/>
            <a:ext cx="14753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tracking pattern “aba”</a:t>
            </a:r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5316183" y="4033612"/>
            <a:ext cx="1647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lost track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47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sc">
  <a:themeElements>
    <a:clrScheme name="usc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sc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s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usc</Template>
  <TotalTime>65140</TotalTime>
  <Words>2028</Words>
  <Application>Microsoft Office PowerPoint</Application>
  <PresentationFormat>Custom</PresentationFormat>
  <Paragraphs>1013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SimSun</vt:lpstr>
      <vt:lpstr>Arial</vt:lpstr>
      <vt:lpstr>Times New Roman</vt:lpstr>
      <vt:lpstr>Verdana</vt:lpstr>
      <vt:lpstr>usc</vt:lpstr>
      <vt:lpstr>A Dynamically Reconfigurable Automata Processor Overlay</vt:lpstr>
      <vt:lpstr>Pattern Matching</vt:lpstr>
      <vt:lpstr>Nondeterministic Finite Automata (NFA)</vt:lpstr>
      <vt:lpstr>Automata Processing</vt:lpstr>
      <vt:lpstr>Automata Processing</vt:lpstr>
      <vt:lpstr>Automata Processing</vt:lpstr>
      <vt:lpstr>Automata Processing</vt:lpstr>
      <vt:lpstr>Automata Processing</vt:lpstr>
      <vt:lpstr>Automata Processing</vt:lpstr>
      <vt:lpstr>Automata Processing</vt:lpstr>
      <vt:lpstr>Automata Processing</vt:lpstr>
      <vt:lpstr>Hamming Distance</vt:lpstr>
      <vt:lpstr>Hamming Distance</vt:lpstr>
      <vt:lpstr>Hamming Distance</vt:lpstr>
      <vt:lpstr>Hamming Distance</vt:lpstr>
      <vt:lpstr>Hamming Distance</vt:lpstr>
      <vt:lpstr>Other Applications of NFAs</vt:lpstr>
      <vt:lpstr>Micron Automata Processor (2013)</vt:lpstr>
      <vt:lpstr>State Transition Element (STE)</vt:lpstr>
      <vt:lpstr>Interconnection Network:  Micron AP</vt:lpstr>
      <vt:lpstr>Overlay Interconnection Network</vt:lpstr>
      <vt:lpstr>Location Constraints</vt:lpstr>
      <vt:lpstr>Hardware Cost</vt:lpstr>
      <vt:lpstr>Hardware Cost (16K STEs)</vt:lpstr>
      <vt:lpstr>Physical Mapping</vt:lpstr>
      <vt:lpstr>Physical Mapping</vt:lpstr>
      <vt:lpstr>Mapping Algorithm</vt:lpstr>
      <vt:lpstr>Mapping Algorithm</vt:lpstr>
      <vt:lpstr>Mapping Algorithm</vt:lpstr>
      <vt:lpstr>Mapping Algorithm</vt:lpstr>
      <vt:lpstr>Mapping Algorithm</vt:lpstr>
      <vt:lpstr>Results</vt:lpstr>
      <vt:lpstr>Results</vt:lpstr>
      <vt:lpstr>Conclusions</vt:lpstr>
    </vt:vector>
  </TitlesOfParts>
  <Company>Department of Computer Science and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612:  VLSI System Design</dc:title>
  <dc:creator>Jason D. Bakos</dc:creator>
  <cp:lastModifiedBy>Jason D. Bakos</cp:lastModifiedBy>
  <cp:revision>1218</cp:revision>
  <dcterms:created xsi:type="dcterms:W3CDTF">2005-09-22T21:21:18Z</dcterms:created>
  <dcterms:modified xsi:type="dcterms:W3CDTF">2017-12-05T15:14:47Z</dcterms:modified>
</cp:coreProperties>
</file>