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sldIdLst>
    <p:sldId id="256" r:id="rId2"/>
    <p:sldId id="276" r:id="rId3"/>
    <p:sldId id="277" r:id="rId4"/>
    <p:sldId id="258" r:id="rId5"/>
    <p:sldId id="260" r:id="rId6"/>
    <p:sldId id="279" r:id="rId7"/>
    <p:sldId id="280" r:id="rId8"/>
    <p:sldId id="272" r:id="rId9"/>
    <p:sldId id="273" r:id="rId10"/>
    <p:sldId id="274" r:id="rId11"/>
    <p:sldId id="275" r:id="rId12"/>
    <p:sldId id="259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E233064-8CB4-4685-B694-921052B9C0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A4F5FA4-4FCF-4BA1-B846-88A3F45A19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5D7EC01-4065-498A-970A-A8469D07BC0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83720EF-51C0-44B1-8158-671C4983904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D6639621-5E1B-40A9-9780-414F35ED05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EADE139-8905-4F17-8359-0BD23971D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9740E8-B927-40FC-80F6-339776B46F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8F46EE4-C7B4-4B8F-9428-2E6B67B468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92225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0CC8661-8EC6-4D98-99D4-F189FFE68F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3886200"/>
            <a:ext cx="5486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639B3CF-2398-4294-B602-8DD6027E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229600" cy="1524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E8454D3-3B33-4472-A470-C6FB5704B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4C1CF404-BCFD-4FD7-8A66-5F99D838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000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D8E4-4D10-49BB-874B-AAD91692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06A55-6EE0-4748-BD75-7163E6357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8527E-79AB-4241-8E58-258A47732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Research Plan:  Jason Bakos	</a:t>
            </a:r>
            <a:fld id="{0BA0F4D5-AEAA-4282-A758-B7ED653E6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7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7AAC7-E0B0-4C42-9227-9846F4F53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85EB7-24DA-4EBA-BB18-0D116800B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842E-95C7-43F2-9DFD-AFE7FE76E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Research Plan:  Jason Bakos	</a:t>
            </a:r>
            <a:fld id="{A0B64CA6-B9F5-42D0-B399-769940ABE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21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EA3A-3F23-427C-876D-C5917628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510C-EA19-43AC-92AE-4D425803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451A7-2A3A-45FC-A5A7-FE1BAB60B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Research Plan:  Jason Bakos	</a:t>
            </a:r>
            <a:fld id="{10F5ED46-F32D-472F-BA83-59670F2F3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91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A093-07EE-449C-8E4F-83B1B7CB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E14A9-AA0F-49AC-92BE-E45D44FD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AB0D7-C293-47F6-9CC6-DCEFAE0685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Research Plan:  Jason Bakos	</a:t>
            </a:r>
            <a:fld id="{09C9A6ED-D373-4FEC-8C70-78BABC121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03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03B6-6531-4A87-A6E1-E8046408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DDF7-2754-4F3B-ADED-0927130E0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21FD0-6E33-48CA-9210-296FBB881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6CBC8-2301-4E7B-9ED4-3917B7124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Research Plan:  Jason Bakos	</a:t>
            </a:r>
            <a:fld id="{6721B0EC-4105-442E-8429-664D84534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3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59ED-2FCD-42A7-A0BE-D5A8C12E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24D8B-C08F-4FC8-B064-CB549524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D31DA-3529-4862-B3B2-96BEB8B37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3089D-D5CC-4718-9DA2-9B89CA123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BF9AC-73A4-46AD-9CA1-CAEE9E3D4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56F91-4C19-47EE-B43C-1009433AD0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Research Plan:  Jason Bakos	</a:t>
            </a:r>
            <a:fld id="{9612993C-21B1-4EC0-9BCC-8CC3F5568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14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9996-FC28-458D-BD99-5F356923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B9BC6-8222-48CF-9D59-C796D200A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Research Plan:  Jason Bakos	</a:t>
            </a:r>
            <a:fld id="{D7455302-5869-404E-BB45-651721EF5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67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DD57A-4860-459E-947A-32C934A30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Research Plan:  Jason Bakos	</a:t>
            </a:r>
            <a:fld id="{84484D87-13B8-4541-A48C-7D2B43F0A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69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9717-676A-41C4-BDAF-F50AD6A4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A45D7-81FE-493E-BD2B-27D38576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CBA4D-7C76-4D70-B29E-A6E4DEED0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D7600-3496-41CE-8ECD-C7019C9851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Research Plan:  Jason Bakos	</a:t>
            </a:r>
            <a:fld id="{2ECC5C6E-C87C-4E9D-9448-AA129236B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90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15BA-1926-4C07-9E6F-F172B3A8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D10B7-9663-4830-BCD9-FBD1E4AA2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D52F5-8235-47B4-A472-C75D78373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A162-A817-4433-BAFF-0E7EFFC70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Research Plan:  Jason Bakos	</a:t>
            </a:r>
            <a:fld id="{390EEA4E-D189-42C2-9CF7-B502872ED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2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8F4286A-67BE-4659-9336-74F065403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CE1B1A-0F61-4031-AEB3-C521CD142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1F900FC-48F6-4B68-B6F2-8FB5F6FE82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600" y="6400800"/>
            <a:ext cx="7696200" cy="2667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5370513" algn="l"/>
                <a:tab pos="7259638" algn="l"/>
              </a:tabLst>
              <a:defRPr sz="1000">
                <a:solidFill>
                  <a:srgbClr val="0000CC"/>
                </a:solidFill>
                <a:latin typeface="+mn-lt"/>
              </a:defRPr>
            </a:lvl1pPr>
          </a:lstStyle>
          <a:p>
            <a:r>
              <a:rPr lang="en-US" altLang="en-US"/>
              <a:t>University of Pittsburgh	Research Plan:  Jason Bakos	</a:t>
            </a:r>
            <a:fld id="{91F2379B-8853-4D62-8DD7-327ACAC01D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05413AE-45F6-4ED3-9FFC-3FEF1B7F8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8229600" cy="228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079C5A8-7026-4B13-8DF7-A6885F62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228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7F269115-8624-41E6-9423-0D6080344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800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rgbClr val="0000C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 kern="1200">
          <a:solidFill>
            <a:srgbClr val="0000CC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 kern="1200">
          <a:solidFill>
            <a:srgbClr val="0000CC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 kern="1200">
          <a:solidFill>
            <a:srgbClr val="0000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6386662-8ED5-41DB-AFFA-E20173AF07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Research Plan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70095E3-3256-482E-960A-47C4A3669D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Jason D. Bakos</a:t>
            </a:r>
          </a:p>
          <a:p>
            <a:endParaRPr lang="en-US" altLang="en-US"/>
          </a:p>
          <a:p>
            <a:r>
              <a:rPr lang="en-US" altLang="en-US"/>
              <a:t>Optics/Microelectronics Group</a:t>
            </a:r>
          </a:p>
          <a:p>
            <a:r>
              <a:rPr lang="en-US" altLang="en-US"/>
              <a:t>Department of Computer Science</a:t>
            </a:r>
          </a:p>
          <a:p>
            <a:r>
              <a:rPr lang="en-US" altLang="en-US"/>
              <a:t>University of Pittsburgh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54EEEE4-AD82-4AC8-9C5A-3DC898AEB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63A4D21D-9AD3-4B3D-A09B-8F2F4605E77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F217918-DFB4-4D77-AA71-FA55A61B9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 Interconnect using Fiber Image Guides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E6BD8A1E-9662-4215-B1BC-E9D12B079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17850"/>
            <a:ext cx="28098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3304C0B9-7F4B-470F-8D59-FB110C5A7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117850"/>
            <a:ext cx="28098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7C1A7018-B975-4A41-A8F1-4A407091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91185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CC"/>
                </a:solidFill>
              </a:rPr>
              <a:t>Top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7C254D72-45C4-48E8-B742-28AE3FF6D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055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CC"/>
                </a:solidFill>
              </a:rPr>
              <a:t>Bottom</a:t>
            </a:r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F8035890-5437-44DC-B460-7C0DFB8D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13088"/>
            <a:ext cx="28194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Text Box 8">
            <a:extLst>
              <a:ext uri="{FF2B5EF4-FFF2-40B4-BE49-F238E27FC236}">
                <a16:creationId xmlns:a16="http://schemas.microsoft.com/office/drawing/2014/main" id="{0363603F-6D37-4116-AA72-0F7C1FFAE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9915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CC"/>
                </a:solidFill>
              </a:rPr>
              <a:t>Side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4372AFC8-BEFD-4DCD-9806-E377A180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9600"/>
            <a:ext cx="2667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Dense lattice of fiber cores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5-20 um diameter, 2K-15K cores/mm</a:t>
            </a:r>
            <a:r>
              <a:rPr lang="en-US" altLang="en-US" sz="1400" baseline="30000">
                <a:solidFill>
                  <a:srgbClr val="0000CC"/>
                </a:solidFill>
              </a:rPr>
              <a:t>2</a:t>
            </a:r>
          </a:p>
        </p:txBody>
      </p:sp>
      <p:pic>
        <p:nvPicPr>
          <p:cNvPr id="25610" name="Picture 10">
            <a:extLst>
              <a:ext uri="{FF2B5EF4-FFF2-40B4-BE49-F238E27FC236}">
                <a16:creationId xmlns:a16="http://schemas.microsoft.com/office/drawing/2014/main" id="{72AAAB60-E843-483F-BB81-DF3C0BEB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03400"/>
            <a:ext cx="17526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F5E71FC9-4AE4-47FF-BC96-44842C2283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AAFB0E43-7E41-4EA8-8CEE-4AD22BA5E08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C76786E-285E-46D1-B628-036369937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OE-MCM Demonstrator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EF9435E6-8FD2-491C-B5A8-F67E13C9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981200"/>
            <a:ext cx="26003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B307B4E6-DB52-43C1-AA8F-CBC1E96CB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" y="1785938"/>
          <a:ext cx="2819400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886200" imgH="3524400" progId="Word.Picture.8">
                  <p:embed/>
                </p:oleObj>
              </mc:Choice>
              <mc:Fallback>
                <p:oleObj name="Picture" r:id="rId3" imgW="3886200" imgH="35244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785938"/>
                        <a:ext cx="2819400" cy="2557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Line 5">
            <a:extLst>
              <a:ext uri="{FF2B5EF4-FFF2-40B4-BE49-F238E27FC236}">
                <a16:creationId xmlns:a16="http://schemas.microsoft.com/office/drawing/2014/main" id="{C46366CB-7705-4902-9B46-6700AC6016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5075" y="3654425"/>
            <a:ext cx="327025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67807F26-3749-41D4-944D-1D8F887E5F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8000" y="3357563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1" name="Picture 7">
            <a:extLst>
              <a:ext uri="{FF2B5EF4-FFF2-40B4-BE49-F238E27FC236}">
                <a16:creationId xmlns:a16="http://schemas.microsoft.com/office/drawing/2014/main" id="{3F247FD9-1285-4902-B1F2-3CA88233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971675"/>
            <a:ext cx="23431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Line 8">
            <a:extLst>
              <a:ext uri="{FF2B5EF4-FFF2-40B4-BE49-F238E27FC236}">
                <a16:creationId xmlns:a16="http://schemas.microsoft.com/office/drawing/2014/main" id="{560827FA-3C6F-4434-826C-CAD810F443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81950" y="3081338"/>
            <a:ext cx="252413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8ABCC91F-67B1-4AD9-987B-6C23A7F225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1850" y="2982913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>
            <a:extLst>
              <a:ext uri="{FF2B5EF4-FFF2-40B4-BE49-F238E27FC236}">
                <a16:creationId xmlns:a16="http://schemas.microsoft.com/office/drawing/2014/main" id="{95845123-E31C-40FB-820C-0DE38D7FC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8650" y="1971675"/>
            <a:ext cx="2286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BCD48D6F-513C-458E-8C9D-54D2729E5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20574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2</a:t>
            </a:r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82D0E31D-B730-4C5C-B473-E45A58D08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050" y="2362200"/>
            <a:ext cx="3810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BD951FB2-ACB8-4C93-92D0-865287AB4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1895475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7B37F82A-885B-4BC1-A9AB-C55BFA72E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1590675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3</a:t>
            </a: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0DD93234-2FB0-4EF7-B283-0E6553C47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905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1</a:t>
            </a:r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D5D273B1-94F4-43A8-B6F3-87B65E276B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7450" y="2209800"/>
            <a:ext cx="381000" cy="1066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D099B2AB-7495-48EF-9B53-F7D22F21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1752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2</a:t>
            </a:r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5F9DE89B-B041-41E1-BDF3-625B41205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050" y="2057400"/>
            <a:ext cx="22860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9">
            <a:extLst>
              <a:ext uri="{FF2B5EF4-FFF2-40B4-BE49-F238E27FC236}">
                <a16:creationId xmlns:a16="http://schemas.microsoft.com/office/drawing/2014/main" id="{98CA6A5E-3DD8-4572-8A65-2099C94842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47850" y="3962400"/>
            <a:ext cx="609600" cy="228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C158D4BA-9DAE-486F-AFA1-8873F7BD4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4038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3</a:t>
            </a: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274B539F-A2E1-42B1-9C2D-C30D5515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14478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IN</a:t>
            </a:r>
          </a:p>
        </p:txBody>
      </p:sp>
      <p:sp>
        <p:nvSpPr>
          <p:cNvPr id="26646" name="Line 22">
            <a:extLst>
              <a:ext uri="{FF2B5EF4-FFF2-40B4-BE49-F238E27FC236}">
                <a16:creationId xmlns:a16="http://schemas.microsoft.com/office/drawing/2014/main" id="{3100E74E-AE90-4BC7-8BC9-54E1C3E2B5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5850" y="1676400"/>
            <a:ext cx="2286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Text Box 23">
            <a:extLst>
              <a:ext uri="{FF2B5EF4-FFF2-40B4-BE49-F238E27FC236}">
                <a16:creationId xmlns:a16="http://schemas.microsoft.com/office/drawing/2014/main" id="{18191D03-108A-4960-898A-BD830F67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16764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OUT</a:t>
            </a:r>
          </a:p>
        </p:txBody>
      </p:sp>
      <p:sp>
        <p:nvSpPr>
          <p:cNvPr id="26648" name="Line 24">
            <a:extLst>
              <a:ext uri="{FF2B5EF4-FFF2-40B4-BE49-F238E27FC236}">
                <a16:creationId xmlns:a16="http://schemas.microsoft.com/office/drawing/2014/main" id="{5949DC51-602D-42DC-8E11-1DEDFCE7EC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6850" y="1905000"/>
            <a:ext cx="2286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9AED5D4C-73CB-4AD7-B792-79C277875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6764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1</a:t>
            </a:r>
          </a:p>
        </p:txBody>
      </p:sp>
      <p:pic>
        <p:nvPicPr>
          <p:cNvPr id="26650" name="Picture 26">
            <a:extLst>
              <a:ext uri="{FF2B5EF4-FFF2-40B4-BE49-F238E27FC236}">
                <a16:creationId xmlns:a16="http://schemas.microsoft.com/office/drawing/2014/main" id="{0526FF55-C763-4F57-8076-AE1C0BFB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8750" r="3516"/>
          <a:stretch>
            <a:fillRect/>
          </a:stretch>
        </p:blipFill>
        <p:spPr bwMode="auto">
          <a:xfrm>
            <a:off x="1066800" y="4433888"/>
            <a:ext cx="2667000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Picture 27">
            <a:extLst>
              <a:ext uri="{FF2B5EF4-FFF2-40B4-BE49-F238E27FC236}">
                <a16:creationId xmlns:a16="http://schemas.microsoft.com/office/drawing/2014/main" id="{DC5CFF4D-D6C6-46DB-9FC5-D96EB6DA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483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Picture 28">
            <a:extLst>
              <a:ext uri="{FF2B5EF4-FFF2-40B4-BE49-F238E27FC236}">
                <a16:creationId xmlns:a16="http://schemas.microsoft.com/office/drawing/2014/main" id="{DFDDC9FD-1CBA-4F7D-8683-3845D36B2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53" name="Picture 29">
            <a:extLst>
              <a:ext uri="{FF2B5EF4-FFF2-40B4-BE49-F238E27FC236}">
                <a16:creationId xmlns:a16="http://schemas.microsoft.com/office/drawing/2014/main" id="{2BB3ABA5-B858-4D54-91D9-DD8951B65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81600"/>
            <a:ext cx="15240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5F948-08A6-43E9-B14B-A7F57C25D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BCF88D8E-7D87-407E-9A3D-8E118F4668C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8A0990E-39DC-42E1-983B-3490929D9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Resources Required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4A84046-A783-40A8-BB54-03EA9C3C4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Design tools</a:t>
            </a:r>
          </a:p>
          <a:p>
            <a:pPr lvl="1"/>
            <a:r>
              <a:rPr lang="en-US" altLang="en-US"/>
              <a:t>CAD tools:  Mentor, Cadence, Synopsys</a:t>
            </a:r>
          </a:p>
          <a:p>
            <a:pPr lvl="1"/>
            <a:endParaRPr lang="en-US" altLang="en-US"/>
          </a:p>
          <a:p>
            <a:r>
              <a:rPr lang="en-US" altLang="en-US"/>
              <a:t>Chip testing and characterization laboratory</a:t>
            </a:r>
          </a:p>
          <a:p>
            <a:pPr lvl="1"/>
            <a:r>
              <a:rPr lang="en-US" altLang="en-US"/>
              <a:t>High-speed digital scopes/communication analyzers</a:t>
            </a:r>
          </a:p>
          <a:p>
            <a:pPr lvl="2"/>
            <a:r>
              <a:rPr lang="en-US" altLang="en-US"/>
              <a:t>TEK TDS8000 20G backplane (ref), ~12K</a:t>
            </a:r>
          </a:p>
          <a:p>
            <a:pPr lvl="2"/>
            <a:r>
              <a:rPr lang="en-US" altLang="en-US"/>
              <a:t>TEK 80E02 12.5G 2ch module (ref), ~8K</a:t>
            </a:r>
          </a:p>
          <a:p>
            <a:pPr lvl="1"/>
            <a:r>
              <a:rPr lang="en-US" altLang="en-US"/>
              <a:t>High-speed signal/waveform/word generators</a:t>
            </a:r>
          </a:p>
          <a:p>
            <a:pPr lvl="2"/>
            <a:r>
              <a:rPr lang="en-US" altLang="en-US"/>
              <a:t>TEK AWG710 (dem), ~35K</a:t>
            </a:r>
          </a:p>
          <a:p>
            <a:pPr lvl="1"/>
            <a:r>
              <a:rPr lang="en-US" altLang="en-US"/>
              <a:t>Precision power supplies</a:t>
            </a:r>
          </a:p>
          <a:p>
            <a:pPr lvl="2"/>
            <a:r>
              <a:rPr lang="en-US" altLang="en-US"/>
              <a:t>HP E3630A 3out (new), ~600</a:t>
            </a:r>
          </a:p>
          <a:p>
            <a:pPr lvl="1"/>
            <a:r>
              <a:rPr lang="en-US" altLang="en-US"/>
              <a:t>Probe station, ~8K+</a:t>
            </a:r>
          </a:p>
          <a:p>
            <a:pPr lvl="2"/>
            <a:r>
              <a:rPr lang="en-US" altLang="en-US"/>
              <a:t>Microprobes</a:t>
            </a:r>
          </a:p>
          <a:p>
            <a:pPr lvl="2"/>
            <a:r>
              <a:rPr lang="en-US" altLang="en-US"/>
              <a:t>Microscopes, digital imaging equipment</a:t>
            </a:r>
          </a:p>
          <a:p>
            <a:pPr lvl="2"/>
            <a:r>
              <a:rPr lang="en-US" altLang="en-US"/>
              <a:t>Vibration-isolated table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FF592-B379-468F-B911-ACB8CD4BA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57A1BC08-BADB-4486-BD1C-45ED4522D00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E227893-752E-4668-9237-84C8CDEBE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Funding Sources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658AEE7-842D-4372-AB19-2F9984BD4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NSF</a:t>
            </a:r>
          </a:p>
          <a:p>
            <a:pPr lvl="1"/>
            <a:r>
              <a:rPr lang="en-US" altLang="en-US"/>
              <a:t>CAREER Award</a:t>
            </a:r>
          </a:p>
          <a:p>
            <a:pPr lvl="1"/>
            <a:r>
              <a:rPr lang="en-US" altLang="en-US"/>
              <a:t>Directorates:</a:t>
            </a:r>
          </a:p>
          <a:p>
            <a:pPr lvl="2"/>
            <a:r>
              <a:rPr lang="en-US" altLang="en-US"/>
              <a:t>CSR, CNCI, EPDT, IS, NeTS, CISE, EHR, ENG</a:t>
            </a:r>
          </a:p>
          <a:p>
            <a:pPr lvl="1"/>
            <a:endParaRPr lang="en-US" altLang="en-US"/>
          </a:p>
          <a:p>
            <a:r>
              <a:rPr lang="en-US" altLang="en-US"/>
              <a:t>DoD</a:t>
            </a:r>
          </a:p>
          <a:p>
            <a:pPr lvl="1"/>
            <a:r>
              <a:rPr lang="en-US" altLang="en-US"/>
              <a:t>DARPA (FedBizOpps), ARL, AFOSR, NRL</a:t>
            </a:r>
          </a:p>
          <a:p>
            <a:pPr lvl="1"/>
            <a:endParaRPr lang="en-US" altLang="en-US"/>
          </a:p>
          <a:p>
            <a:r>
              <a:rPr lang="en-US" altLang="en-US"/>
              <a:t>COS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OIDA</a:t>
            </a:r>
          </a:p>
          <a:p>
            <a:endParaRPr lang="en-US" altLang="en-US"/>
          </a:p>
          <a:p>
            <a:r>
              <a:rPr lang="en-US" altLang="en-US"/>
              <a:t>SPIE Career Award (500K)</a:t>
            </a:r>
          </a:p>
          <a:p>
            <a:pPr lvl="1"/>
            <a:r>
              <a:rPr lang="en-US" altLang="en-US"/>
              <a:t>(International Society for Optical Engineering)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FCD31-69AE-4A3C-B13C-00BB35955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4B077F9F-1B8C-461E-97BE-03105D5B7F1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B100C65-E752-4B30-B66F-8FF4D2689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8CB8AAB-45EF-4515-A203-38BC28217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GOALS:</a:t>
            </a:r>
          </a:p>
          <a:p>
            <a:pPr lvl="1"/>
            <a:r>
              <a:rPr lang="en-US" altLang="en-US"/>
              <a:t>Develop, fabricate, and test devices</a:t>
            </a:r>
          </a:p>
          <a:p>
            <a:pPr lvl="1"/>
            <a:r>
              <a:rPr lang="en-US" altLang="en-US"/>
              <a:t>Establish hardware testing lab</a:t>
            </a:r>
          </a:p>
          <a:p>
            <a:pPr lvl="1"/>
            <a:r>
              <a:rPr lang="en-US" altLang="en-US"/>
              <a:t>Form collaboration for larger grants</a:t>
            </a:r>
          </a:p>
          <a:p>
            <a:pPr lvl="1"/>
            <a:r>
              <a:rPr lang="en-US" altLang="en-US"/>
              <a:t>Within department or outside department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96AEB-15B8-448F-9566-45D59AFC3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1A143799-F0E3-4C3E-AA49-5EACFD42680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7655A9E-5373-41E8-9035-40ADCDCC8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B34F14F-9124-471C-AE86-50D8A24C9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Further development of high-performance signaling technology</a:t>
            </a:r>
          </a:p>
          <a:p>
            <a:pPr lvl="1"/>
            <a:r>
              <a:rPr lang="en-US" altLang="en-US"/>
              <a:t>Techniques for optical/RF interconnect:</a:t>
            </a:r>
          </a:p>
          <a:p>
            <a:pPr lvl="2"/>
            <a:r>
              <a:rPr lang="en-US" altLang="en-US"/>
              <a:t>Data encoding</a:t>
            </a:r>
          </a:p>
          <a:p>
            <a:pPr lvl="3"/>
            <a:r>
              <a:rPr lang="en-US" altLang="en-US"/>
              <a:t>Testing, characterization of LHECC technique</a:t>
            </a:r>
          </a:p>
          <a:p>
            <a:pPr lvl="2"/>
            <a:r>
              <a:rPr lang="en-US" altLang="en-US"/>
              <a:t>Signal modulation</a:t>
            </a:r>
          </a:p>
          <a:p>
            <a:pPr lvl="3"/>
            <a:r>
              <a:rPr lang="en-US" altLang="en-US"/>
              <a:t>Multi-level (n-PAM) signaling over MBDS</a:t>
            </a:r>
          </a:p>
          <a:p>
            <a:pPr lvl="2"/>
            <a:r>
              <a:rPr lang="en-US" altLang="en-US"/>
              <a:t>Analog circuit techniques</a:t>
            </a:r>
          </a:p>
          <a:p>
            <a:pPr lvl="3"/>
            <a:r>
              <a:rPr lang="en-US" altLang="en-US"/>
              <a:t>Driver pre-emphasis, receiver equalization/filtering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Mixed-signal single-chip RF/optical devices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D9D1-B3CA-406F-891C-C16776856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844769FA-EB5B-4D24-A0FC-2582F153575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FB52A56-E575-4A9E-A1FF-61AA772AE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Need for System-Level Signaling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55E4C5B-1651-44FE-92A7-30BA1CDE6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Interconnect/switching technology for NoC/CM: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OO/SE, SS/VLIW (ILP), single-chip symmetric multithreading are now industry standard techniques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Single-chip multiprocessor (CMP) architectures becoming next big wave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Multi-core architectures and applications form large part of ISCA papers</a:t>
            </a:r>
          </a:p>
          <a:p>
            <a:pPr lvl="2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System-on-chip (IP) design becoming big, pushed by IT vendors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Efficient network-on-chip technologies needed</a:t>
            </a:r>
          </a:p>
          <a:p>
            <a:pPr lvl="2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I/O pads will become largest resource constraint in chip design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Chip area grows quadratically, pad frame grows linearly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High-performance multiplexing/SerDes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3">
            <a:extLst>
              <a:ext uri="{FF2B5EF4-FFF2-40B4-BE49-F238E27FC236}">
                <a16:creationId xmlns:a16="http://schemas.microsoft.com/office/drawing/2014/main" id="{331AE789-51B4-4250-988E-6AC9653FB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1A8E012F-51B3-419F-8534-5FE6A4C2ADB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F0BFC316-F1D4-40E8-9C02-3BD1DC329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Directions for Current Research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FADB501-43E0-4F3D-B200-A58537256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29200" y="1752600"/>
            <a:ext cx="3581400" cy="4267200"/>
          </a:xfrm>
        </p:spPr>
        <p:txBody>
          <a:bodyPr/>
          <a:lstStyle/>
          <a:p>
            <a:r>
              <a:rPr lang="en-US" altLang="en-US"/>
              <a:t>MBDS</a:t>
            </a:r>
          </a:p>
          <a:p>
            <a:pPr lvl="1"/>
            <a:r>
              <a:rPr lang="en-US" altLang="en-US" sz="1400"/>
              <a:t>nCm channel code properties</a:t>
            </a:r>
          </a:p>
          <a:p>
            <a:pPr lvl="2"/>
            <a:r>
              <a:rPr lang="en-US" altLang="en-US" sz="1200"/>
              <a:t>Extra symbols</a:t>
            </a:r>
          </a:p>
          <a:p>
            <a:pPr lvl="2"/>
            <a:r>
              <a:rPr lang="en-US" altLang="en-US" sz="1200"/>
              <a:t>Inherent redundancy</a:t>
            </a:r>
          </a:p>
          <a:p>
            <a:pPr lvl="1"/>
            <a:r>
              <a:rPr lang="en-US" altLang="en-US" sz="1400"/>
              <a:t>Used for error control</a:t>
            </a:r>
          </a:p>
          <a:p>
            <a:pPr lvl="1"/>
            <a:endParaRPr lang="en-US" altLang="en-US"/>
          </a:p>
          <a:p>
            <a:r>
              <a:rPr lang="en-US" altLang="en-US"/>
              <a:t>Future directions:</a:t>
            </a:r>
          </a:p>
          <a:p>
            <a:pPr lvl="1"/>
            <a:r>
              <a:rPr lang="en-US" altLang="en-US" sz="1400"/>
              <a:t>Multi-level signaling for more code density</a:t>
            </a:r>
          </a:p>
          <a:p>
            <a:pPr lvl="2"/>
            <a:r>
              <a:rPr lang="en-US" altLang="en-US" sz="1200"/>
              <a:t>ECC extension</a:t>
            </a:r>
          </a:p>
          <a:p>
            <a:pPr lvl="1"/>
            <a:r>
              <a:rPr lang="en-US" altLang="en-US" sz="1400"/>
              <a:t>nCm logic for fault tolerant logic devices (soft errors)</a:t>
            </a:r>
          </a:p>
          <a:p>
            <a:pPr lvl="1"/>
            <a:r>
              <a:rPr lang="en-US" altLang="en-US" sz="1400"/>
              <a:t>Apply to optoelectronic signaling (output of TIAs</a:t>
            </a:r>
            <a:r>
              <a:rPr lang="en-US" altLang="en-US"/>
              <a:t>)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B7E6B7C-0418-41D5-ADAD-06915276B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002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 b="1"/>
              <a:t>Multi-Bit Differential (MBDS) channel</a:t>
            </a:r>
          </a:p>
        </p:txBody>
      </p:sp>
      <p:grpSp>
        <p:nvGrpSpPr>
          <p:cNvPr id="9221" name="Group 5">
            <a:extLst>
              <a:ext uri="{FF2B5EF4-FFF2-40B4-BE49-F238E27FC236}">
                <a16:creationId xmlns:a16="http://schemas.microsoft.com/office/drawing/2014/main" id="{99044C67-34B2-429B-A79C-6581CD9D2AB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090738"/>
            <a:ext cx="3581400" cy="1566862"/>
            <a:chOff x="2976" y="1000"/>
            <a:chExt cx="2256" cy="987"/>
          </a:xfrm>
        </p:grpSpPr>
        <p:cxnSp>
          <p:nvCxnSpPr>
            <p:cNvPr id="9222" name="AutoShape 6">
              <a:extLst>
                <a:ext uri="{FF2B5EF4-FFF2-40B4-BE49-F238E27FC236}">
                  <a16:creationId xmlns:a16="http://schemas.microsoft.com/office/drawing/2014/main" id="{04D2FEBC-9D37-452C-B5A9-31C0CC6800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57" y="1263"/>
              <a:ext cx="1308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3" name="AutoShape 7">
              <a:extLst>
                <a:ext uri="{FF2B5EF4-FFF2-40B4-BE49-F238E27FC236}">
                  <a16:creationId xmlns:a16="http://schemas.microsoft.com/office/drawing/2014/main" id="{CABF25BE-A9F1-4AEB-8925-B435271A507C}"/>
                </a:ext>
              </a:extLst>
            </p:cNvPr>
            <p:cNvCxnSpPr>
              <a:cxnSpLocks noChangeShapeType="1"/>
              <a:endCxn id="9283" idx="3"/>
            </p:cNvCxnSpPr>
            <p:nvPr/>
          </p:nvCxnSpPr>
          <p:spPr bwMode="auto">
            <a:xfrm>
              <a:off x="3468" y="1365"/>
              <a:ext cx="1412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4" name="AutoShape 8">
              <a:extLst>
                <a:ext uri="{FF2B5EF4-FFF2-40B4-BE49-F238E27FC236}">
                  <a16:creationId xmlns:a16="http://schemas.microsoft.com/office/drawing/2014/main" id="{FD0D772A-C17F-40DA-9665-27EF5CD12720}"/>
                </a:ext>
              </a:extLst>
            </p:cNvPr>
            <p:cNvCxnSpPr>
              <a:cxnSpLocks noChangeShapeType="1"/>
              <a:stCxn id="9277" idx="5"/>
            </p:cNvCxnSpPr>
            <p:nvPr/>
          </p:nvCxnSpPr>
          <p:spPr bwMode="auto">
            <a:xfrm>
              <a:off x="3408" y="1620"/>
              <a:ext cx="1237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5" name="AutoShape 9">
              <a:extLst>
                <a:ext uri="{FF2B5EF4-FFF2-40B4-BE49-F238E27FC236}">
                  <a16:creationId xmlns:a16="http://schemas.microsoft.com/office/drawing/2014/main" id="{8B172102-B88D-4840-AA93-647AF84E53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02" y="1510"/>
              <a:ext cx="1157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26" name="Group 10">
              <a:extLst>
                <a:ext uri="{FF2B5EF4-FFF2-40B4-BE49-F238E27FC236}">
                  <a16:creationId xmlns:a16="http://schemas.microsoft.com/office/drawing/2014/main" id="{DFD003CC-3EAB-43A5-9F4B-6A95E76E0D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3" y="1776"/>
              <a:ext cx="96" cy="192"/>
              <a:chOff x="1968" y="2304"/>
              <a:chExt cx="144" cy="288"/>
            </a:xfrm>
          </p:grpSpPr>
          <p:cxnSp>
            <p:nvCxnSpPr>
              <p:cNvPr id="9227" name="AutoShape 11">
                <a:extLst>
                  <a:ext uri="{FF2B5EF4-FFF2-40B4-BE49-F238E27FC236}">
                    <a16:creationId xmlns:a16="http://schemas.microsoft.com/office/drawing/2014/main" id="{6EBEFC7D-E582-474D-9F85-7F680BF41B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28" name="AutoShape 12">
                <a:extLst>
                  <a:ext uri="{FF2B5EF4-FFF2-40B4-BE49-F238E27FC236}">
                    <a16:creationId xmlns:a16="http://schemas.microsoft.com/office/drawing/2014/main" id="{F63606A4-9EBE-4E4A-8039-4CAB82547C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29" name="AutoShape 13">
                <a:extLst>
                  <a:ext uri="{FF2B5EF4-FFF2-40B4-BE49-F238E27FC236}">
                    <a16:creationId xmlns:a16="http://schemas.microsoft.com/office/drawing/2014/main" id="{4D5C118A-C117-42B4-B76E-A187F15D13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30" name="AutoShape 14">
                <a:extLst>
                  <a:ext uri="{FF2B5EF4-FFF2-40B4-BE49-F238E27FC236}">
                    <a16:creationId xmlns:a16="http://schemas.microsoft.com/office/drawing/2014/main" id="{CBA55E4D-5AB2-4DE3-9848-F2E782E105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31" name="AutoShape 15">
                <a:extLst>
                  <a:ext uri="{FF2B5EF4-FFF2-40B4-BE49-F238E27FC236}">
                    <a16:creationId xmlns:a16="http://schemas.microsoft.com/office/drawing/2014/main" id="{8A783BEC-28D5-4F47-952A-E1ECE2CE58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32" name="AutoShape 16">
                <a:extLst>
                  <a:ext uri="{FF2B5EF4-FFF2-40B4-BE49-F238E27FC236}">
                    <a16:creationId xmlns:a16="http://schemas.microsoft.com/office/drawing/2014/main" id="{42A110FB-252C-4106-AB3E-D3B6218F6D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233" name="AutoShape 17">
              <a:extLst>
                <a:ext uri="{FF2B5EF4-FFF2-40B4-BE49-F238E27FC236}">
                  <a16:creationId xmlns:a16="http://schemas.microsoft.com/office/drawing/2014/main" id="{57AFE9A8-2FE5-4570-9C56-466FDEA40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" y="120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AutoShape 18">
              <a:extLst>
                <a:ext uri="{FF2B5EF4-FFF2-40B4-BE49-F238E27FC236}">
                  <a16:creationId xmlns:a16="http://schemas.microsoft.com/office/drawing/2014/main" id="{C4552D39-F6F7-4E1B-9A3F-5CE727507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132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AutoShape 19">
              <a:extLst>
                <a:ext uri="{FF2B5EF4-FFF2-40B4-BE49-F238E27FC236}">
                  <a16:creationId xmlns:a16="http://schemas.microsoft.com/office/drawing/2014/main" id="{AF7632CC-7CF9-4BFF-8039-41BBDFB9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1459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AutoShape 20">
              <a:extLst>
                <a:ext uri="{FF2B5EF4-FFF2-40B4-BE49-F238E27FC236}">
                  <a16:creationId xmlns:a16="http://schemas.microsoft.com/office/drawing/2014/main" id="{A149D40B-6C15-4617-A975-52926F0EF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157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237" name="AutoShape 21">
              <a:extLst>
                <a:ext uri="{FF2B5EF4-FFF2-40B4-BE49-F238E27FC236}">
                  <a16:creationId xmlns:a16="http://schemas.microsoft.com/office/drawing/2014/main" id="{0BF9456D-0B6F-46AF-871F-EA66ABB9DC20}"/>
                </a:ext>
              </a:extLst>
            </p:cNvPr>
            <p:cNvCxnSpPr>
              <a:cxnSpLocks noChangeShapeType="1"/>
              <a:stCxn id="9292" idx="2"/>
            </p:cNvCxnSpPr>
            <p:nvPr/>
          </p:nvCxnSpPr>
          <p:spPr bwMode="auto">
            <a:xfrm flipH="1">
              <a:off x="4218" y="1952"/>
              <a:ext cx="630" cy="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38" name="Group 22">
              <a:extLst>
                <a:ext uri="{FF2B5EF4-FFF2-40B4-BE49-F238E27FC236}">
                  <a16:creationId xmlns:a16="http://schemas.microsoft.com/office/drawing/2014/main" id="{D304B1A3-5F6A-4375-B376-56131B1F3B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" y="1776"/>
              <a:ext cx="96" cy="192"/>
              <a:chOff x="1968" y="2304"/>
              <a:chExt cx="144" cy="288"/>
            </a:xfrm>
          </p:grpSpPr>
          <p:cxnSp>
            <p:nvCxnSpPr>
              <p:cNvPr id="9239" name="AutoShape 23">
                <a:extLst>
                  <a:ext uri="{FF2B5EF4-FFF2-40B4-BE49-F238E27FC236}">
                    <a16:creationId xmlns:a16="http://schemas.microsoft.com/office/drawing/2014/main" id="{1E78588A-AE1F-4A94-8C3A-80978047D2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40" name="AutoShape 24">
                <a:extLst>
                  <a:ext uri="{FF2B5EF4-FFF2-40B4-BE49-F238E27FC236}">
                    <a16:creationId xmlns:a16="http://schemas.microsoft.com/office/drawing/2014/main" id="{D74EDD5C-0766-4673-BD13-501B65D5A2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41" name="AutoShape 25">
                <a:extLst>
                  <a:ext uri="{FF2B5EF4-FFF2-40B4-BE49-F238E27FC236}">
                    <a16:creationId xmlns:a16="http://schemas.microsoft.com/office/drawing/2014/main" id="{A73ECB27-4EFC-4B9A-89D8-A9872B8968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42" name="AutoShape 26">
                <a:extLst>
                  <a:ext uri="{FF2B5EF4-FFF2-40B4-BE49-F238E27FC236}">
                    <a16:creationId xmlns:a16="http://schemas.microsoft.com/office/drawing/2014/main" id="{1E3665F6-0CCC-4F6B-8C0B-82161A4435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43" name="AutoShape 27">
                <a:extLst>
                  <a:ext uri="{FF2B5EF4-FFF2-40B4-BE49-F238E27FC236}">
                    <a16:creationId xmlns:a16="http://schemas.microsoft.com/office/drawing/2014/main" id="{8CB28EE7-EEF7-4DDC-9D36-DC5AE28BD8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44" name="AutoShape 28">
                <a:extLst>
                  <a:ext uri="{FF2B5EF4-FFF2-40B4-BE49-F238E27FC236}">
                    <a16:creationId xmlns:a16="http://schemas.microsoft.com/office/drawing/2014/main" id="{72C80DCC-CC92-4884-9A35-8B5DB71A44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245" name="Group 29">
              <a:extLst>
                <a:ext uri="{FF2B5EF4-FFF2-40B4-BE49-F238E27FC236}">
                  <a16:creationId xmlns:a16="http://schemas.microsoft.com/office/drawing/2014/main" id="{30D2FCD6-8C2B-4FCB-89B0-42EAFD385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" y="1776"/>
              <a:ext cx="96" cy="192"/>
              <a:chOff x="1968" y="2304"/>
              <a:chExt cx="144" cy="288"/>
            </a:xfrm>
          </p:grpSpPr>
          <p:cxnSp>
            <p:nvCxnSpPr>
              <p:cNvPr id="9246" name="AutoShape 30">
                <a:extLst>
                  <a:ext uri="{FF2B5EF4-FFF2-40B4-BE49-F238E27FC236}">
                    <a16:creationId xmlns:a16="http://schemas.microsoft.com/office/drawing/2014/main" id="{F61F4199-3729-46B1-8655-08A2535632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47" name="AutoShape 31">
                <a:extLst>
                  <a:ext uri="{FF2B5EF4-FFF2-40B4-BE49-F238E27FC236}">
                    <a16:creationId xmlns:a16="http://schemas.microsoft.com/office/drawing/2014/main" id="{590C35E0-3188-4D09-BB0A-52E5682BFA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48" name="AutoShape 32">
                <a:extLst>
                  <a:ext uri="{FF2B5EF4-FFF2-40B4-BE49-F238E27FC236}">
                    <a16:creationId xmlns:a16="http://schemas.microsoft.com/office/drawing/2014/main" id="{A5554B1E-C5A4-423E-9AF6-6A3EABB516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49" name="AutoShape 33">
                <a:extLst>
                  <a:ext uri="{FF2B5EF4-FFF2-40B4-BE49-F238E27FC236}">
                    <a16:creationId xmlns:a16="http://schemas.microsoft.com/office/drawing/2014/main" id="{F86D3F22-4BC3-4BA8-AE12-D916610D62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50" name="AutoShape 34">
                <a:extLst>
                  <a:ext uri="{FF2B5EF4-FFF2-40B4-BE49-F238E27FC236}">
                    <a16:creationId xmlns:a16="http://schemas.microsoft.com/office/drawing/2014/main" id="{4DE91F7A-71DC-4A3E-BBC7-7837FBBDC60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51" name="AutoShape 35">
                <a:extLst>
                  <a:ext uri="{FF2B5EF4-FFF2-40B4-BE49-F238E27FC236}">
                    <a16:creationId xmlns:a16="http://schemas.microsoft.com/office/drawing/2014/main" id="{B8C1E387-4CEC-48F5-85EF-AF22630527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252" name="Group 36">
              <a:extLst>
                <a:ext uri="{FF2B5EF4-FFF2-40B4-BE49-F238E27FC236}">
                  <a16:creationId xmlns:a16="http://schemas.microsoft.com/office/drawing/2014/main" id="{2E12CFF6-EE48-4484-9AA9-2195BF031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776"/>
              <a:ext cx="96" cy="192"/>
              <a:chOff x="1968" y="2304"/>
              <a:chExt cx="144" cy="288"/>
            </a:xfrm>
          </p:grpSpPr>
          <p:cxnSp>
            <p:nvCxnSpPr>
              <p:cNvPr id="9253" name="AutoShape 37">
                <a:extLst>
                  <a:ext uri="{FF2B5EF4-FFF2-40B4-BE49-F238E27FC236}">
                    <a16:creationId xmlns:a16="http://schemas.microsoft.com/office/drawing/2014/main" id="{F0FCC01A-5D83-4491-9BDC-1E37583941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54" name="AutoShape 38">
                <a:extLst>
                  <a:ext uri="{FF2B5EF4-FFF2-40B4-BE49-F238E27FC236}">
                    <a16:creationId xmlns:a16="http://schemas.microsoft.com/office/drawing/2014/main" id="{55B5C120-7BB3-4B15-BB67-682D86FF74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55" name="AutoShape 39">
                <a:extLst>
                  <a:ext uri="{FF2B5EF4-FFF2-40B4-BE49-F238E27FC236}">
                    <a16:creationId xmlns:a16="http://schemas.microsoft.com/office/drawing/2014/main" id="{EC3B63F2-8AE8-4DCC-B40E-D193A11EA9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56" name="AutoShape 40">
                <a:extLst>
                  <a:ext uri="{FF2B5EF4-FFF2-40B4-BE49-F238E27FC236}">
                    <a16:creationId xmlns:a16="http://schemas.microsoft.com/office/drawing/2014/main" id="{2D2F428D-8E45-4630-A906-6E329AEE72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57" name="AutoShape 41">
                <a:extLst>
                  <a:ext uri="{FF2B5EF4-FFF2-40B4-BE49-F238E27FC236}">
                    <a16:creationId xmlns:a16="http://schemas.microsoft.com/office/drawing/2014/main" id="{DF8D1828-65D2-409E-9A4D-D529CCF186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58" name="AutoShape 42">
                <a:extLst>
                  <a:ext uri="{FF2B5EF4-FFF2-40B4-BE49-F238E27FC236}">
                    <a16:creationId xmlns:a16="http://schemas.microsoft.com/office/drawing/2014/main" id="{D4C0DD06-029A-4CFA-B1E3-0AC61DF955B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259" name="AutoShape 43">
              <a:extLst>
                <a:ext uri="{FF2B5EF4-FFF2-40B4-BE49-F238E27FC236}">
                  <a16:creationId xmlns:a16="http://schemas.microsoft.com/office/drawing/2014/main" id="{DE142287-765B-40C8-ABD0-BFCB3C1EDB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04" y="1270"/>
              <a:ext cx="13" cy="5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60" name="AutoShape 44">
              <a:extLst>
                <a:ext uri="{FF2B5EF4-FFF2-40B4-BE49-F238E27FC236}">
                  <a16:creationId xmlns:a16="http://schemas.microsoft.com/office/drawing/2014/main" id="{8A1DE403-A57F-4D5C-A047-6E72B7CBF0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313" y="1372"/>
              <a:ext cx="1" cy="4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61" name="AutoShape 45">
              <a:extLst>
                <a:ext uri="{FF2B5EF4-FFF2-40B4-BE49-F238E27FC236}">
                  <a16:creationId xmlns:a16="http://schemas.microsoft.com/office/drawing/2014/main" id="{C2020E6A-4936-4126-A544-B3C4F4973E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09" y="1507"/>
              <a:ext cx="3" cy="2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62" name="AutoShape 46">
              <a:extLst>
                <a:ext uri="{FF2B5EF4-FFF2-40B4-BE49-F238E27FC236}">
                  <a16:creationId xmlns:a16="http://schemas.microsoft.com/office/drawing/2014/main" id="{AE5ACBA2-C332-4A55-95FA-E8E2CA36ED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98" y="1632"/>
              <a:ext cx="1" cy="1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63" name="AutoShape 47">
              <a:extLst>
                <a:ext uri="{FF2B5EF4-FFF2-40B4-BE49-F238E27FC236}">
                  <a16:creationId xmlns:a16="http://schemas.microsoft.com/office/drawing/2014/main" id="{AD240702-DAD8-448A-8EB3-5DFA465EAF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93" y="1193"/>
              <a:ext cx="0" cy="7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64" name="AutoShape 48">
              <a:extLst>
                <a:ext uri="{FF2B5EF4-FFF2-40B4-BE49-F238E27FC236}">
                  <a16:creationId xmlns:a16="http://schemas.microsoft.com/office/drawing/2014/main" id="{C3995C12-8D29-4271-BDDD-85ADDDAEB3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86" y="1187"/>
              <a:ext cx="7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65" name="AutoShape 49">
              <a:extLst>
                <a:ext uri="{FF2B5EF4-FFF2-40B4-BE49-F238E27FC236}">
                  <a16:creationId xmlns:a16="http://schemas.microsoft.com/office/drawing/2014/main" id="{94F84E70-5C76-4989-98A6-A83016415B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84" y="1446"/>
              <a:ext cx="7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66" name="AutoShape 50">
              <a:extLst>
                <a:ext uri="{FF2B5EF4-FFF2-40B4-BE49-F238E27FC236}">
                  <a16:creationId xmlns:a16="http://schemas.microsoft.com/office/drawing/2014/main" id="{613E7C7F-9F72-4936-A90E-3EBE9A9B15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80" y="1699"/>
              <a:ext cx="7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67" name="AutoShape 51">
              <a:extLst>
                <a:ext uri="{FF2B5EF4-FFF2-40B4-BE49-F238E27FC236}">
                  <a16:creationId xmlns:a16="http://schemas.microsoft.com/office/drawing/2014/main" id="{6E4FA8B3-542D-4F0D-80D0-CF3741DF110B}"/>
                </a:ext>
              </a:extLst>
            </p:cNvPr>
            <p:cNvCxnSpPr>
              <a:cxnSpLocks noChangeShapeType="1"/>
              <a:stCxn id="9279" idx="3"/>
            </p:cNvCxnSpPr>
            <p:nvPr/>
          </p:nvCxnSpPr>
          <p:spPr bwMode="auto">
            <a:xfrm flipH="1" flipV="1">
              <a:off x="4640" y="1110"/>
              <a:ext cx="240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68" name="AutoShape 52">
              <a:extLst>
                <a:ext uri="{FF2B5EF4-FFF2-40B4-BE49-F238E27FC236}">
                  <a16:creationId xmlns:a16="http://schemas.microsoft.com/office/drawing/2014/main" id="{15ED2028-00B2-4CAF-AB85-D1B4FA1F99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54" y="1110"/>
              <a:ext cx="2" cy="1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69" name="AutoShape 53">
              <a:extLst>
                <a:ext uri="{FF2B5EF4-FFF2-40B4-BE49-F238E27FC236}">
                  <a16:creationId xmlns:a16="http://schemas.microsoft.com/office/drawing/2014/main" id="{CC1FCA26-BBE2-4621-8FCB-B774426F9F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54" y="1584"/>
              <a:ext cx="226" cy="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70" name="AutoShape 54">
              <a:extLst>
                <a:ext uri="{FF2B5EF4-FFF2-40B4-BE49-F238E27FC236}">
                  <a16:creationId xmlns:a16="http://schemas.microsoft.com/office/drawing/2014/main" id="{65329BF6-A78F-4904-B5CE-9A7CF6622D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56" y="1502"/>
              <a:ext cx="0" cy="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71" name="AutoShape 55">
              <a:extLst>
                <a:ext uri="{FF2B5EF4-FFF2-40B4-BE49-F238E27FC236}">
                  <a16:creationId xmlns:a16="http://schemas.microsoft.com/office/drawing/2014/main" id="{71233BA5-0698-4076-9AB2-59DA1E75B8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2" y="1632"/>
              <a:ext cx="0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72" name="AutoShape 56">
              <a:extLst>
                <a:ext uri="{FF2B5EF4-FFF2-40B4-BE49-F238E27FC236}">
                  <a16:creationId xmlns:a16="http://schemas.microsoft.com/office/drawing/2014/main" id="{C1381B02-5AB7-4180-B096-C7D2A95043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649" y="1818"/>
              <a:ext cx="220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73" name="AutoShape 57">
              <a:extLst>
                <a:ext uri="{FF2B5EF4-FFF2-40B4-BE49-F238E27FC236}">
                  <a16:creationId xmlns:a16="http://schemas.microsoft.com/office/drawing/2014/main" id="{A9ECF8CC-75C8-49B8-ABD7-C996D5CB5F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76" y="1291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74" name="AutoShape 58">
              <a:extLst>
                <a:ext uri="{FF2B5EF4-FFF2-40B4-BE49-F238E27FC236}">
                  <a16:creationId xmlns:a16="http://schemas.microsoft.com/office/drawing/2014/main" id="{A01AEFF4-69BC-431F-9B8E-8E8F0A3083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89" y="1584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75" name="AutoShape 59">
              <a:extLst>
                <a:ext uri="{FF2B5EF4-FFF2-40B4-BE49-F238E27FC236}">
                  <a16:creationId xmlns:a16="http://schemas.microsoft.com/office/drawing/2014/main" id="{5CF1D201-A23C-464B-82D4-99DC895AFF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76" y="1387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76" name="AutoShape 60">
              <a:extLst>
                <a:ext uri="{FF2B5EF4-FFF2-40B4-BE49-F238E27FC236}">
                  <a16:creationId xmlns:a16="http://schemas.microsoft.com/office/drawing/2014/main" id="{BC71846F-EA54-4129-A9F2-BDE8C8DECC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76" y="1488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77" name="AutoShape 61">
              <a:extLst>
                <a:ext uri="{FF2B5EF4-FFF2-40B4-BE49-F238E27FC236}">
                  <a16:creationId xmlns:a16="http://schemas.microsoft.com/office/drawing/2014/main" id="{8909B47C-BB41-4368-960C-F7E4591A98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96" y="1272"/>
              <a:ext cx="624" cy="384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78" name="Group 62">
              <a:extLst>
                <a:ext uri="{FF2B5EF4-FFF2-40B4-BE49-F238E27FC236}">
                  <a16:creationId xmlns:a16="http://schemas.microsoft.com/office/drawing/2014/main" id="{CCA07687-6306-4891-8D78-ED9A48B07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000"/>
              <a:ext cx="384" cy="224"/>
              <a:chOff x="4512" y="1056"/>
              <a:chExt cx="576" cy="336"/>
            </a:xfrm>
          </p:grpSpPr>
          <p:sp>
            <p:nvSpPr>
              <p:cNvPr id="9279" name="AutoShape 63">
                <a:extLst>
                  <a:ext uri="{FF2B5EF4-FFF2-40B4-BE49-F238E27FC236}">
                    <a16:creationId xmlns:a16="http://schemas.microsoft.com/office/drawing/2014/main" id="{E61E7FE4-0E6F-4899-8450-DB83F75AE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Oval 64">
                <a:extLst>
                  <a:ext uri="{FF2B5EF4-FFF2-40B4-BE49-F238E27FC236}">
                    <a16:creationId xmlns:a16="http://schemas.microsoft.com/office/drawing/2014/main" id="{586F35B7-93CD-4ADA-B497-CA157F4B5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9281" name="AutoShape 65">
                <a:extLst>
                  <a:ext uri="{FF2B5EF4-FFF2-40B4-BE49-F238E27FC236}">
                    <a16:creationId xmlns:a16="http://schemas.microsoft.com/office/drawing/2014/main" id="{041A7287-4BE0-453F-9943-290DE2F31E65}"/>
                  </a:ext>
                </a:extLst>
              </p:cNvPr>
              <p:cNvCxnSpPr>
                <a:cxnSpLocks noChangeShapeType="1"/>
                <a:stCxn id="9279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282" name="Group 66">
              <a:extLst>
                <a:ext uri="{FF2B5EF4-FFF2-40B4-BE49-F238E27FC236}">
                  <a16:creationId xmlns:a16="http://schemas.microsoft.com/office/drawing/2014/main" id="{DD23BD3F-7A83-419E-B36B-3A9C0C01E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256"/>
              <a:ext cx="384" cy="224"/>
              <a:chOff x="4512" y="1056"/>
              <a:chExt cx="576" cy="336"/>
            </a:xfrm>
          </p:grpSpPr>
          <p:sp>
            <p:nvSpPr>
              <p:cNvPr id="9283" name="AutoShape 67">
                <a:extLst>
                  <a:ext uri="{FF2B5EF4-FFF2-40B4-BE49-F238E27FC236}">
                    <a16:creationId xmlns:a16="http://schemas.microsoft.com/office/drawing/2014/main" id="{908C4B37-D9F6-44DD-871B-C4EB33F6A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Oval 68">
                <a:extLst>
                  <a:ext uri="{FF2B5EF4-FFF2-40B4-BE49-F238E27FC236}">
                    <a16:creationId xmlns:a16="http://schemas.microsoft.com/office/drawing/2014/main" id="{5E9DF55D-D1EF-4690-87AE-E9C72CF04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9285" name="AutoShape 69">
                <a:extLst>
                  <a:ext uri="{FF2B5EF4-FFF2-40B4-BE49-F238E27FC236}">
                    <a16:creationId xmlns:a16="http://schemas.microsoft.com/office/drawing/2014/main" id="{7E54CB84-3EF7-47FB-9DFA-BD2CB8FD38DE}"/>
                  </a:ext>
                </a:extLst>
              </p:cNvPr>
              <p:cNvCxnSpPr>
                <a:cxnSpLocks noChangeShapeType="1"/>
                <a:stCxn id="9283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286" name="Group 70">
              <a:extLst>
                <a:ext uri="{FF2B5EF4-FFF2-40B4-BE49-F238E27FC236}">
                  <a16:creationId xmlns:a16="http://schemas.microsoft.com/office/drawing/2014/main" id="{1BB9754F-1FF8-4278-A1F6-FDA648CFF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507"/>
              <a:ext cx="384" cy="224"/>
              <a:chOff x="4512" y="1056"/>
              <a:chExt cx="576" cy="336"/>
            </a:xfrm>
          </p:grpSpPr>
          <p:sp>
            <p:nvSpPr>
              <p:cNvPr id="9287" name="AutoShape 71">
                <a:extLst>
                  <a:ext uri="{FF2B5EF4-FFF2-40B4-BE49-F238E27FC236}">
                    <a16:creationId xmlns:a16="http://schemas.microsoft.com/office/drawing/2014/main" id="{10E09EFC-B9EB-4CEC-8CA0-0A82789EF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8" name="Oval 72">
                <a:extLst>
                  <a:ext uri="{FF2B5EF4-FFF2-40B4-BE49-F238E27FC236}">
                    <a16:creationId xmlns:a16="http://schemas.microsoft.com/office/drawing/2014/main" id="{ECA92DE8-0B59-4508-A073-B73A54C82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9289" name="AutoShape 73">
                <a:extLst>
                  <a:ext uri="{FF2B5EF4-FFF2-40B4-BE49-F238E27FC236}">
                    <a16:creationId xmlns:a16="http://schemas.microsoft.com/office/drawing/2014/main" id="{1D14277B-D881-484C-8112-3C88DB242E60}"/>
                  </a:ext>
                </a:extLst>
              </p:cNvPr>
              <p:cNvCxnSpPr>
                <a:cxnSpLocks noChangeShapeType="1"/>
                <a:stCxn id="9287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290" name="Group 74">
              <a:extLst>
                <a:ext uri="{FF2B5EF4-FFF2-40B4-BE49-F238E27FC236}">
                  <a16:creationId xmlns:a16="http://schemas.microsoft.com/office/drawing/2014/main" id="{3547CA34-1F54-44A4-A737-1032C5FE4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763"/>
              <a:ext cx="384" cy="224"/>
              <a:chOff x="4512" y="1056"/>
              <a:chExt cx="576" cy="336"/>
            </a:xfrm>
          </p:grpSpPr>
          <p:sp>
            <p:nvSpPr>
              <p:cNvPr id="9291" name="AutoShape 75">
                <a:extLst>
                  <a:ext uri="{FF2B5EF4-FFF2-40B4-BE49-F238E27FC236}">
                    <a16:creationId xmlns:a16="http://schemas.microsoft.com/office/drawing/2014/main" id="{2E9AF194-0245-433C-8BA4-6F98F34A9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2" name="Oval 76">
                <a:extLst>
                  <a:ext uri="{FF2B5EF4-FFF2-40B4-BE49-F238E27FC236}">
                    <a16:creationId xmlns:a16="http://schemas.microsoft.com/office/drawing/2014/main" id="{B68C862D-D4F5-47EF-96C3-94BBD4792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9293" name="AutoShape 77">
                <a:extLst>
                  <a:ext uri="{FF2B5EF4-FFF2-40B4-BE49-F238E27FC236}">
                    <a16:creationId xmlns:a16="http://schemas.microsoft.com/office/drawing/2014/main" id="{A20FE598-2367-46B2-86A2-1A68ABDB1896}"/>
                  </a:ext>
                </a:extLst>
              </p:cNvPr>
              <p:cNvCxnSpPr>
                <a:cxnSpLocks noChangeShapeType="1"/>
                <a:stCxn id="9291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9294" name="Rectangle 78">
            <a:extLst>
              <a:ext uri="{FF2B5EF4-FFF2-40B4-BE49-F238E27FC236}">
                <a16:creationId xmlns:a16="http://schemas.microsoft.com/office/drawing/2014/main" id="{F6C1395E-6D5C-47C2-8053-C91162593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0"/>
            <a:ext cx="373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300"/>
              <a:t>Data encoded with fixed number of ones</a:t>
            </a:r>
          </a:p>
          <a:p>
            <a:r>
              <a:rPr lang="en-US" altLang="en-US" sz="1200" b="1"/>
              <a:t>“N-choose-M (nCm)” symbols</a:t>
            </a:r>
            <a:endParaRPr lang="en-US" altLang="en-US" sz="1400" b="1"/>
          </a:p>
          <a:p>
            <a:pPr lvl="1"/>
            <a:r>
              <a:rPr lang="en-US" altLang="en-US" sz="1000"/>
              <a:t>{0011}, {0101}, {0110}, {1001}, {1010}, {1100}</a:t>
            </a:r>
          </a:p>
          <a:p>
            <a:r>
              <a:rPr lang="en-US" altLang="en-US" sz="1300"/>
              <a:t>Advantages</a:t>
            </a:r>
          </a:p>
          <a:p>
            <a:pPr lvl="1"/>
            <a:r>
              <a:rPr lang="en-US" altLang="en-US" sz="1000"/>
              <a:t>Low switching noise</a:t>
            </a:r>
          </a:p>
          <a:p>
            <a:pPr lvl="1"/>
            <a:r>
              <a:rPr lang="en-US" altLang="en-US" sz="1000"/>
              <a:t>Large GDP</a:t>
            </a:r>
          </a:p>
          <a:p>
            <a:pPr lvl="1"/>
            <a:r>
              <a:rPr lang="en-US" altLang="en-US" sz="1000"/>
              <a:t>EM coupled transmission lines</a:t>
            </a:r>
          </a:p>
          <a:p>
            <a:pPr lvl="1"/>
            <a:r>
              <a:rPr lang="en-US" altLang="en-US" sz="1000"/>
              <a:t>Low noise =&gt; low voltage swing</a:t>
            </a:r>
            <a:endParaRPr lang="en-US" altLang="en-US" sz="1100"/>
          </a:p>
          <a:p>
            <a:pPr lvl="1"/>
            <a:r>
              <a:rPr lang="en-US" altLang="en-US" sz="1000"/>
              <a:t>Same noise rejection as differential</a:t>
            </a:r>
          </a:p>
          <a:p>
            <a:pPr lvl="1"/>
            <a:r>
              <a:rPr lang="en-US" altLang="en-US" sz="1000"/>
              <a:t>Higher information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A0DBEC93-8533-422E-B910-7C69CAFE7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45BEC8DA-95AE-464E-8ACF-E0A7CA6F541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B93DA33-41D2-402C-951A-4704F498C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System-Level Interconnect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D20A6A2-C549-412E-A092-CE63765CB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00200"/>
            <a:ext cx="2590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Next generation system-level interconnect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33B11925-7FA4-48F2-844F-F12CF53E1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43200"/>
            <a:ext cx="2590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Guided-wave and free space optoelectronic signaling (dense optical channels)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DF67E117-B027-4B00-BB55-F9C7DE283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194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High-speed electrical signaling</a:t>
            </a:r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5A77E286-006F-4EDC-944E-01123B4252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133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A60FECB2-6CE1-48E8-80BD-27CE8C096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133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EFC36DAB-E9E2-4A2E-B0A0-EA38BEB38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2400"/>
            <a:ext cx="2590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FF3300"/>
                </a:solidFill>
              </a:rPr>
              <a:t>Packaging/manufacturability technology</a:t>
            </a:r>
          </a:p>
        </p:txBody>
      </p:sp>
      <p:sp>
        <p:nvSpPr>
          <p:cNvPr id="11275" name="Line 11">
            <a:extLst>
              <a:ext uri="{FF2B5EF4-FFF2-40B4-BE49-F238E27FC236}">
                <a16:creationId xmlns:a16="http://schemas.microsoft.com/office/drawing/2014/main" id="{8AC52640-ADB7-489C-AA83-D9B0E3C507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505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A4E20F8E-2D8B-4B2D-9460-912325AC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38600"/>
            <a:ext cx="2590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FF3300"/>
                </a:solidFill>
              </a:rPr>
              <a:t>Aggressive driver/receiver design, modulation/coding techniques, equalization techniques</a:t>
            </a:r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55707D4A-083C-49DC-9244-FA2D8AA12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505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E42EEFDD-99BE-4E43-AF4F-AB2E6E853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038600"/>
            <a:ext cx="2590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FF3300"/>
                </a:solidFill>
              </a:rPr>
              <a:t>Aggressive driver/receiver design, modulation/coding techniques</a:t>
            </a:r>
          </a:p>
        </p:txBody>
      </p:sp>
      <p:sp>
        <p:nvSpPr>
          <p:cNvPr id="11280" name="Line 16">
            <a:extLst>
              <a:ext uri="{FF2B5EF4-FFF2-40B4-BE49-F238E27FC236}">
                <a16:creationId xmlns:a16="http://schemas.microsoft.com/office/drawing/2014/main" id="{E4C73A7F-08D8-48EA-9544-D71E0896E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004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D46D1B29-4606-48CC-B334-AB700F4E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2590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FF3300"/>
                </a:solidFill>
              </a:rPr>
              <a:t>Fiber image guide, free-space, MEMs techniques</a:t>
            </a:r>
          </a:p>
        </p:txBody>
      </p:sp>
      <p:sp>
        <p:nvSpPr>
          <p:cNvPr id="11282" name="Line 18">
            <a:extLst>
              <a:ext uri="{FF2B5EF4-FFF2-40B4-BE49-F238E27FC236}">
                <a16:creationId xmlns:a16="http://schemas.microsoft.com/office/drawing/2014/main" id="{D5B3208F-3443-4CB0-AC68-6D3A94F38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1CA55-E0C6-4F08-B0D1-241DF452A6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328510A7-9111-4CA2-89A5-40D8A2284DA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7CD4F9F-C6DD-4D2F-B222-3554D226D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Goals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1F00D08-D5CE-4E62-8A2F-0EC6D5552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Mixed-signal design</a:t>
            </a:r>
          </a:p>
          <a:p>
            <a:pPr lvl="1"/>
            <a:r>
              <a:rPr lang="en-US" altLang="en-US"/>
              <a:t>Combine analog and digital components, as in two previous projects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Examples:</a:t>
            </a:r>
          </a:p>
          <a:p>
            <a:pPr lvl="1"/>
            <a:endParaRPr lang="en-US" altLang="en-US"/>
          </a:p>
          <a:p>
            <a:pPr lvl="2"/>
            <a:r>
              <a:rPr lang="en-US" altLang="en-US"/>
              <a:t>Signaling technology</a:t>
            </a:r>
          </a:p>
          <a:p>
            <a:pPr lvl="3"/>
            <a:r>
              <a:rPr lang="en-US" altLang="en-US"/>
              <a:t>analog:  drivers/receivers</a:t>
            </a:r>
          </a:p>
          <a:p>
            <a:pPr lvl="3"/>
            <a:r>
              <a:rPr lang="en-US" altLang="en-US"/>
              <a:t>digital:  switching/encoding technology</a:t>
            </a:r>
          </a:p>
          <a:p>
            <a:pPr lvl="2"/>
            <a:endParaRPr lang="en-US" altLang="en-US"/>
          </a:p>
          <a:p>
            <a:pPr lvl="2"/>
            <a:r>
              <a:rPr lang="en-US" altLang="en-US"/>
              <a:t>Intelligent sensors</a:t>
            </a:r>
          </a:p>
          <a:p>
            <a:pPr lvl="3"/>
            <a:r>
              <a:rPr lang="en-US" altLang="en-US"/>
              <a:t>analog:  MEMs sensors, OE-conversion, micro-antenna arrays</a:t>
            </a:r>
          </a:p>
          <a:p>
            <a:pPr lvl="3"/>
            <a:r>
              <a:rPr lang="en-US" altLang="en-US"/>
              <a:t>digital:  preprocessing of data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3A1289F6-8AC6-4E3A-8CA7-28B05FA60C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FF7D0F68-AAA4-400E-9EE3-4C16E104ACD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75CD99F-4ADF-4B15-8019-323CEA62B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Future Goals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26D653F-DC1A-4F35-A72D-692256DBA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NSF money is in defense / military / homeland security projects</a:t>
            </a:r>
          </a:p>
          <a:p>
            <a:r>
              <a:rPr lang="en-US" altLang="en-US"/>
              <a:t>Many NSF grants seek low-cost single-chip devices:</a:t>
            </a:r>
          </a:p>
          <a:p>
            <a:pPr lvl="1"/>
            <a:r>
              <a:rPr lang="en-US" altLang="en-US">
                <a:solidFill>
                  <a:srgbClr val="FF3300"/>
                </a:solidFill>
              </a:rPr>
              <a:t>Single-chip imaging NB EHF phased-array RADAR / passive WB EHF sensors</a:t>
            </a:r>
          </a:p>
          <a:p>
            <a:pPr lvl="1"/>
            <a:r>
              <a:rPr lang="en-US" altLang="en-US"/>
              <a:t>Single-chip radio</a:t>
            </a:r>
          </a:p>
          <a:p>
            <a:pPr lvl="1"/>
            <a:r>
              <a:rPr lang="en-US" altLang="en-US"/>
              <a:t>Single-chip smart wireless sensors (MEMs)</a:t>
            </a:r>
          </a:p>
          <a:p>
            <a:pPr lvl="1"/>
            <a:r>
              <a:rPr lang="en-US" altLang="en-US"/>
              <a:t>Single-chip biological analyzers (MEMs)</a:t>
            </a:r>
          </a:p>
          <a:p>
            <a:pPr lvl="1"/>
            <a:endParaRPr lang="en-US" altLang="en-US"/>
          </a:p>
        </p:txBody>
      </p:sp>
      <p:sp>
        <p:nvSpPr>
          <p:cNvPr id="32772" name="Oval 4">
            <a:extLst>
              <a:ext uri="{FF2B5EF4-FFF2-40B4-BE49-F238E27FC236}">
                <a16:creationId xmlns:a16="http://schemas.microsoft.com/office/drawing/2014/main" id="{4233DA42-56EA-49C4-95A4-2FF1186F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517842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5">
            <a:extLst>
              <a:ext uri="{FF2B5EF4-FFF2-40B4-BE49-F238E27FC236}">
                <a16:creationId xmlns:a16="http://schemas.microsoft.com/office/drawing/2014/main" id="{D41153EE-7EBC-4DDD-9B32-A9660F7E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9747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6">
            <a:extLst>
              <a:ext uri="{FF2B5EF4-FFF2-40B4-BE49-F238E27FC236}">
                <a16:creationId xmlns:a16="http://schemas.microsoft.com/office/drawing/2014/main" id="{AA61DB81-C232-44A7-B2A8-CCDE5349E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19747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>
            <a:extLst>
              <a:ext uri="{FF2B5EF4-FFF2-40B4-BE49-F238E27FC236}">
                <a16:creationId xmlns:a16="http://schemas.microsoft.com/office/drawing/2014/main" id="{35533946-08CE-4B39-8EE5-62D49D7D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9747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>
            <a:extLst>
              <a:ext uri="{FF2B5EF4-FFF2-40B4-BE49-F238E27FC236}">
                <a16:creationId xmlns:a16="http://schemas.microsoft.com/office/drawing/2014/main" id="{E14D8A16-262F-4699-A42C-73152418B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19747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9">
            <a:extLst>
              <a:ext uri="{FF2B5EF4-FFF2-40B4-BE49-F238E27FC236}">
                <a16:creationId xmlns:a16="http://schemas.microsoft.com/office/drawing/2014/main" id="{FEA4A784-7A16-4BE2-8391-80AB629FC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19747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0">
            <a:extLst>
              <a:ext uri="{FF2B5EF4-FFF2-40B4-BE49-F238E27FC236}">
                <a16:creationId xmlns:a16="http://schemas.microsoft.com/office/drawing/2014/main" id="{A202E8A1-417E-41E1-8A40-9BA5C2FA4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19747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>
            <a:extLst>
              <a:ext uri="{FF2B5EF4-FFF2-40B4-BE49-F238E27FC236}">
                <a16:creationId xmlns:a16="http://schemas.microsoft.com/office/drawing/2014/main" id="{6F9659BE-78F4-4F07-8134-B0D708CE9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19747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12">
            <a:extLst>
              <a:ext uri="{FF2B5EF4-FFF2-40B4-BE49-F238E27FC236}">
                <a16:creationId xmlns:a16="http://schemas.microsoft.com/office/drawing/2014/main" id="{BFD04B5D-0995-4894-826C-D8D975AC7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111875"/>
            <a:ext cx="2824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1">
                <a:solidFill>
                  <a:srgbClr val="0000CC"/>
                </a:solidFill>
                <a:latin typeface="Verdana" panose="020B0604030504040204" pitchFamily="34" charset="0"/>
              </a:rPr>
              <a:t>Individual Tx / Rx Circuits</a:t>
            </a:r>
            <a:endParaRPr lang="en-US" altLang="en-US" sz="140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32781" name="Rectangle 13">
            <a:extLst>
              <a:ext uri="{FF2B5EF4-FFF2-40B4-BE49-F238E27FC236}">
                <a16:creationId xmlns:a16="http://schemas.microsoft.com/office/drawing/2014/main" id="{A2E42764-1DE0-4483-9B12-A97C32B5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73675"/>
            <a:ext cx="85344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4">
            <a:extLst>
              <a:ext uri="{FF2B5EF4-FFF2-40B4-BE49-F238E27FC236}">
                <a16:creationId xmlns:a16="http://schemas.microsoft.com/office/drawing/2014/main" id="{79454690-2A63-4530-B04C-DC916BA6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78475"/>
            <a:ext cx="1039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1">
                <a:solidFill>
                  <a:srgbClr val="0000CC"/>
                </a:solidFill>
                <a:latin typeface="Verdana" panose="020B0604030504040204" pitchFamily="34" charset="0"/>
              </a:rPr>
              <a:t>Substrate</a:t>
            </a:r>
            <a:endParaRPr lang="en-US" altLang="en-US" sz="140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32783" name="Rectangle 15">
            <a:extLst>
              <a:ext uri="{FF2B5EF4-FFF2-40B4-BE49-F238E27FC236}">
                <a16:creationId xmlns:a16="http://schemas.microsoft.com/office/drawing/2014/main" id="{EB5D63BA-E9F5-4BB1-A3EB-8508BEB21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273675"/>
            <a:ext cx="9144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Rectangle 16">
            <a:extLst>
              <a:ext uri="{FF2B5EF4-FFF2-40B4-BE49-F238E27FC236}">
                <a16:creationId xmlns:a16="http://schemas.microsoft.com/office/drawing/2014/main" id="{A0B07D29-C323-484C-B2DC-610D4E1F5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273675"/>
            <a:ext cx="9144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Rectangle 17">
            <a:extLst>
              <a:ext uri="{FF2B5EF4-FFF2-40B4-BE49-F238E27FC236}">
                <a16:creationId xmlns:a16="http://schemas.microsoft.com/office/drawing/2014/main" id="{10964ECA-C596-4815-A2FD-A5F485662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273675"/>
            <a:ext cx="9144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18">
            <a:extLst>
              <a:ext uri="{FF2B5EF4-FFF2-40B4-BE49-F238E27FC236}">
                <a16:creationId xmlns:a16="http://schemas.microsoft.com/office/drawing/2014/main" id="{25A01E8B-AD30-4ED1-824C-54AD359A5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273675"/>
            <a:ext cx="9144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Rectangle 19">
            <a:extLst>
              <a:ext uri="{FF2B5EF4-FFF2-40B4-BE49-F238E27FC236}">
                <a16:creationId xmlns:a16="http://schemas.microsoft.com/office/drawing/2014/main" id="{D0DA69D3-BEF6-43A6-BD43-4D82359A6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273675"/>
            <a:ext cx="9144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Rectangle 20">
            <a:extLst>
              <a:ext uri="{FF2B5EF4-FFF2-40B4-BE49-F238E27FC236}">
                <a16:creationId xmlns:a16="http://schemas.microsoft.com/office/drawing/2014/main" id="{1622B5B7-FD22-423F-9A76-C79607F59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273675"/>
            <a:ext cx="9144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Rectangle 21">
            <a:extLst>
              <a:ext uri="{FF2B5EF4-FFF2-40B4-BE49-F238E27FC236}">
                <a16:creationId xmlns:a16="http://schemas.microsoft.com/office/drawing/2014/main" id="{9E0A3A7E-F9E5-490B-98F8-36A1CAC1E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73675"/>
            <a:ext cx="9144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Rectangle 22">
            <a:extLst>
              <a:ext uri="{FF2B5EF4-FFF2-40B4-BE49-F238E27FC236}">
                <a16:creationId xmlns:a16="http://schemas.microsoft.com/office/drawing/2014/main" id="{8C31D3A1-022F-4938-836F-5C5720807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273675"/>
            <a:ext cx="9144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23">
            <a:extLst>
              <a:ext uri="{FF2B5EF4-FFF2-40B4-BE49-F238E27FC236}">
                <a16:creationId xmlns:a16="http://schemas.microsoft.com/office/drawing/2014/main" id="{C2D6E5FF-7346-4BB9-8B1F-99AA35027F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5426075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24">
            <a:extLst>
              <a:ext uri="{FF2B5EF4-FFF2-40B4-BE49-F238E27FC236}">
                <a16:creationId xmlns:a16="http://schemas.microsoft.com/office/drawing/2014/main" id="{7CF44E7A-E59E-4C61-A215-1275343116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9000" y="5426075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25">
            <a:extLst>
              <a:ext uri="{FF2B5EF4-FFF2-40B4-BE49-F238E27FC236}">
                <a16:creationId xmlns:a16="http://schemas.microsoft.com/office/drawing/2014/main" id="{3F6EF9E7-E9AB-48A0-9405-78540026C1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8400" y="5426075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Rectangle 26">
            <a:extLst>
              <a:ext uri="{FF2B5EF4-FFF2-40B4-BE49-F238E27FC236}">
                <a16:creationId xmlns:a16="http://schemas.microsoft.com/office/drawing/2014/main" id="{93D69E1B-92CD-4BC6-86CD-82796CAC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11675"/>
            <a:ext cx="85344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95" name="Group 27">
            <a:extLst>
              <a:ext uri="{FF2B5EF4-FFF2-40B4-BE49-F238E27FC236}">
                <a16:creationId xmlns:a16="http://schemas.microsoft.com/office/drawing/2014/main" id="{67B57F91-2CA0-4163-B933-5A3BE1E12747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435475"/>
            <a:ext cx="7848600" cy="76200"/>
            <a:chOff x="576" y="1056"/>
            <a:chExt cx="4944" cy="144"/>
          </a:xfrm>
        </p:grpSpPr>
        <p:sp>
          <p:nvSpPr>
            <p:cNvPr id="32796" name="Rectangle 28">
              <a:extLst>
                <a:ext uri="{FF2B5EF4-FFF2-40B4-BE49-F238E27FC236}">
                  <a16:creationId xmlns:a16="http://schemas.microsoft.com/office/drawing/2014/main" id="{7D305AC6-C008-4281-A121-3E4A5B883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56"/>
              <a:ext cx="576" cy="144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>
              <a:extLst>
                <a:ext uri="{FF2B5EF4-FFF2-40B4-BE49-F238E27FC236}">
                  <a16:creationId xmlns:a16="http://schemas.microsoft.com/office/drawing/2014/main" id="{5926625E-EFF1-474A-B19A-84CA95898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056"/>
              <a:ext cx="576" cy="144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>
              <a:extLst>
                <a:ext uri="{FF2B5EF4-FFF2-40B4-BE49-F238E27FC236}">
                  <a16:creationId xmlns:a16="http://schemas.microsoft.com/office/drawing/2014/main" id="{B4D34847-A884-4C30-9C6B-0D9442521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576" cy="144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Rectangle 31">
              <a:extLst>
                <a:ext uri="{FF2B5EF4-FFF2-40B4-BE49-F238E27FC236}">
                  <a16:creationId xmlns:a16="http://schemas.microsoft.com/office/drawing/2014/main" id="{1C60F13F-CFC6-4517-8890-EA0C6B54A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056"/>
              <a:ext cx="576" cy="144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32">
              <a:extLst>
                <a:ext uri="{FF2B5EF4-FFF2-40B4-BE49-F238E27FC236}">
                  <a16:creationId xmlns:a16="http://schemas.microsoft.com/office/drawing/2014/main" id="{AEC098D4-E05B-4EA1-B061-9C18C48F4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056"/>
              <a:ext cx="576" cy="144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Rectangle 33">
              <a:extLst>
                <a:ext uri="{FF2B5EF4-FFF2-40B4-BE49-F238E27FC236}">
                  <a16:creationId xmlns:a16="http://schemas.microsoft.com/office/drawing/2014/main" id="{808ED191-9729-4FF5-9ECD-598973ECD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056"/>
              <a:ext cx="576" cy="144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Rectangle 34">
              <a:extLst>
                <a:ext uri="{FF2B5EF4-FFF2-40B4-BE49-F238E27FC236}">
                  <a16:creationId xmlns:a16="http://schemas.microsoft.com/office/drawing/2014/main" id="{BE8BBD92-414B-4FDF-98C2-C448B7C7C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056"/>
              <a:ext cx="576" cy="144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Rectangle 35">
              <a:extLst>
                <a:ext uri="{FF2B5EF4-FFF2-40B4-BE49-F238E27FC236}">
                  <a16:creationId xmlns:a16="http://schemas.microsoft.com/office/drawing/2014/main" id="{017EB849-F557-49A1-ADB0-365E03CAC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056"/>
              <a:ext cx="576" cy="144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04" name="Rectangle 36">
            <a:extLst>
              <a:ext uri="{FF2B5EF4-FFF2-40B4-BE49-F238E27FC236}">
                <a16:creationId xmlns:a16="http://schemas.microsoft.com/office/drawing/2014/main" id="{D773FAFB-62FE-49EB-801D-9361453C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4511675"/>
            <a:ext cx="76200" cy="6858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Rectangle 37">
            <a:extLst>
              <a:ext uri="{FF2B5EF4-FFF2-40B4-BE49-F238E27FC236}">
                <a16:creationId xmlns:a16="http://schemas.microsoft.com/office/drawing/2014/main" id="{E25A6B54-3BB4-4A06-8AE4-696C8F13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4511675"/>
            <a:ext cx="76200" cy="6858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Rectangle 38">
            <a:extLst>
              <a:ext uri="{FF2B5EF4-FFF2-40B4-BE49-F238E27FC236}">
                <a16:creationId xmlns:a16="http://schemas.microsoft.com/office/drawing/2014/main" id="{6309A808-887F-46DD-842E-76EB86FC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4511675"/>
            <a:ext cx="76200" cy="6858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Rectangle 39">
            <a:extLst>
              <a:ext uri="{FF2B5EF4-FFF2-40B4-BE49-F238E27FC236}">
                <a16:creationId xmlns:a16="http://schemas.microsoft.com/office/drawing/2014/main" id="{F92D2924-E9EF-4176-A57F-EFFBD2A76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4511675"/>
            <a:ext cx="76200" cy="6858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Rectangle 40">
            <a:extLst>
              <a:ext uri="{FF2B5EF4-FFF2-40B4-BE49-F238E27FC236}">
                <a16:creationId xmlns:a16="http://schemas.microsoft.com/office/drawing/2014/main" id="{A69CE3C8-DD60-47AB-919B-3AC8FF3F1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4511675"/>
            <a:ext cx="76200" cy="6858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Rectangle 41">
            <a:extLst>
              <a:ext uri="{FF2B5EF4-FFF2-40B4-BE49-F238E27FC236}">
                <a16:creationId xmlns:a16="http://schemas.microsoft.com/office/drawing/2014/main" id="{B06DF2E8-D81C-4734-A855-84E872312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4511675"/>
            <a:ext cx="76200" cy="6858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Rectangle 42">
            <a:extLst>
              <a:ext uri="{FF2B5EF4-FFF2-40B4-BE49-F238E27FC236}">
                <a16:creationId xmlns:a16="http://schemas.microsoft.com/office/drawing/2014/main" id="{AAF4A0C4-ED4E-4BDE-B13D-7BFC40BE7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4511675"/>
            <a:ext cx="76200" cy="6858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Rectangle 43">
            <a:extLst>
              <a:ext uri="{FF2B5EF4-FFF2-40B4-BE49-F238E27FC236}">
                <a16:creationId xmlns:a16="http://schemas.microsoft.com/office/drawing/2014/main" id="{3BD6DC2D-1BD1-424E-A8F8-AF9A1A825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138" y="4511675"/>
            <a:ext cx="76200" cy="6858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Rectangle 44">
            <a:extLst>
              <a:ext uri="{FF2B5EF4-FFF2-40B4-BE49-F238E27FC236}">
                <a16:creationId xmlns:a16="http://schemas.microsoft.com/office/drawing/2014/main" id="{C9D0B8BE-648A-4362-8A61-DB4802B6C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6200"/>
            <a:ext cx="2473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1">
                <a:solidFill>
                  <a:srgbClr val="0000CC"/>
                </a:solidFill>
                <a:latin typeface="Verdana" panose="020B0604030504040204" pitchFamily="34" charset="0"/>
              </a:rPr>
              <a:t>Ceramic Carrier (LTCC)</a:t>
            </a:r>
            <a:endParaRPr lang="en-US" altLang="en-US" sz="140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32813" name="Rectangle 45">
            <a:extLst>
              <a:ext uri="{FF2B5EF4-FFF2-40B4-BE49-F238E27FC236}">
                <a16:creationId xmlns:a16="http://schemas.microsoft.com/office/drawing/2014/main" id="{91064C50-81DE-466B-82CD-4F3EE372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96000"/>
            <a:ext cx="1444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1">
                <a:solidFill>
                  <a:srgbClr val="0000CC"/>
                </a:solidFill>
                <a:latin typeface="Verdana" panose="020B0604030504040204" pitchFamily="34" charset="0"/>
              </a:rPr>
              <a:t>solder bumps</a:t>
            </a:r>
            <a:endParaRPr lang="en-US" altLang="en-US" sz="140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32814" name="Line 46">
            <a:extLst>
              <a:ext uri="{FF2B5EF4-FFF2-40B4-BE49-F238E27FC236}">
                <a16:creationId xmlns:a16="http://schemas.microsoft.com/office/drawing/2014/main" id="{C6D4A52B-2DCE-4207-ADFD-E773ABAE4A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5257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7">
            <a:extLst>
              <a:ext uri="{FF2B5EF4-FFF2-40B4-BE49-F238E27FC236}">
                <a16:creationId xmlns:a16="http://schemas.microsoft.com/office/drawing/2014/main" id="{025D1BE0-EB3E-4AE6-AF1E-F67E91FBAE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52578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8">
            <a:extLst>
              <a:ext uri="{FF2B5EF4-FFF2-40B4-BE49-F238E27FC236}">
                <a16:creationId xmlns:a16="http://schemas.microsoft.com/office/drawing/2014/main" id="{814B5FB4-DFC4-4517-A7BA-6B3DBC3825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52578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49">
            <a:extLst>
              <a:ext uri="{FF2B5EF4-FFF2-40B4-BE49-F238E27FC236}">
                <a16:creationId xmlns:a16="http://schemas.microsoft.com/office/drawing/2014/main" id="{8D44CC26-CA39-43B4-A279-E5A533055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1910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Rectangle 50">
            <a:extLst>
              <a:ext uri="{FF2B5EF4-FFF2-40B4-BE49-F238E27FC236}">
                <a16:creationId xmlns:a16="http://schemas.microsoft.com/office/drawing/2014/main" id="{865F6BFC-5759-4DAA-BDF7-F024E64D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81400"/>
            <a:ext cx="21732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1">
                <a:solidFill>
                  <a:srgbClr val="0000CC"/>
                </a:solidFill>
                <a:latin typeface="Verdana" panose="020B0604030504040204" pitchFamily="34" charset="0"/>
              </a:rPr>
              <a:t>Patch antenna array</a:t>
            </a:r>
            <a:endParaRPr lang="en-US" altLang="en-US" sz="140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32819" name="Line 51">
            <a:extLst>
              <a:ext uri="{FF2B5EF4-FFF2-40B4-BE49-F238E27FC236}">
                <a16:creationId xmlns:a16="http://schemas.microsoft.com/office/drawing/2014/main" id="{3098C354-D60F-42AD-B1AE-A307928022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886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Line 52">
            <a:extLst>
              <a:ext uri="{FF2B5EF4-FFF2-40B4-BE49-F238E27FC236}">
                <a16:creationId xmlns:a16="http://schemas.microsoft.com/office/drawing/2014/main" id="{8DCA0D1E-87E2-427B-96F2-388607038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1" name="Line 53">
            <a:extLst>
              <a:ext uri="{FF2B5EF4-FFF2-40B4-BE49-F238E27FC236}">
                <a16:creationId xmlns:a16="http://schemas.microsoft.com/office/drawing/2014/main" id="{1C72D7F1-C073-45A6-9C1B-B449C56B9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886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8A7133D-340A-4158-881A-AF4AC6CDD2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3B2D6E80-588A-421F-91D4-1606B6A4FED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522999C-5AA8-4EC1-B667-8FEC4A6E3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 Conversion Technology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8D4A6681-AA1D-45B3-B905-0DECDB87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89560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87D0F80F-9659-466A-8C92-535C7E289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8288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Area pads</a:t>
            </a:r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A850FD9D-25BB-4161-B4DB-1DC1DFC250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1447800" cy="609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FBA7747F-B75F-4CC3-AD13-FAB3D394E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133600"/>
            <a:ext cx="2209800" cy="609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1584F8CB-A5F5-4FCA-B38C-A07B5BA0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3528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Window</a:t>
            </a:r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340AEF5D-E334-47A2-8305-49C06F3168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819400"/>
            <a:ext cx="1752600" cy="685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BA00DE00-0CED-438E-9C29-2C62FB1C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962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VCSEL site</a:t>
            </a:r>
          </a:p>
        </p:txBody>
      </p:sp>
      <p:pic>
        <p:nvPicPr>
          <p:cNvPr id="23562" name="Picture 10">
            <a:extLst>
              <a:ext uri="{FF2B5EF4-FFF2-40B4-BE49-F238E27FC236}">
                <a16:creationId xmlns:a16="http://schemas.microsoft.com/office/drawing/2014/main" id="{1B7EFA65-3B48-4988-B981-DE55B3040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15240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563" name="Object 11">
            <a:extLst>
              <a:ext uri="{FF2B5EF4-FFF2-40B4-BE49-F238E27FC236}">
                <a16:creationId xmlns:a16="http://schemas.microsoft.com/office/drawing/2014/main" id="{D0909522-7AEF-4714-92B7-0009E44EF7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524000"/>
          <a:ext cx="3200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9752381" imgH="7314286" progId="MSPhotoEd.3">
                  <p:embed/>
                </p:oleObj>
              </mc:Choice>
              <mc:Fallback>
                <p:oleObj name="Photo Editor Photo" r:id="rId4" imgW="9752381" imgH="7314286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3200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12">
            <a:extLst>
              <a:ext uri="{FF2B5EF4-FFF2-40B4-BE49-F238E27FC236}">
                <a16:creationId xmlns:a16="http://schemas.microsoft.com/office/drawing/2014/main" id="{A4968521-82AE-40B8-98B4-EF63C45BC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50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Passive alignment mark</a:t>
            </a:r>
          </a:p>
        </p:txBody>
      </p:sp>
      <p:pic>
        <p:nvPicPr>
          <p:cNvPr id="23565" name="Picture 13">
            <a:extLst>
              <a:ext uri="{FF2B5EF4-FFF2-40B4-BE49-F238E27FC236}">
                <a16:creationId xmlns:a16="http://schemas.microsoft.com/office/drawing/2014/main" id="{155B4766-D784-474C-AC50-389C994A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89400"/>
            <a:ext cx="2057400" cy="19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6" name="Text Box 14">
            <a:extLst>
              <a:ext uri="{FF2B5EF4-FFF2-40B4-BE49-F238E27FC236}">
                <a16:creationId xmlns:a16="http://schemas.microsoft.com/office/drawing/2014/main" id="{DF11F552-9139-4FB4-B9DA-B11BBF3D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6425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CC"/>
                </a:solidFill>
                <a:latin typeface="Verdana" panose="020B0604030504040204" pitchFamily="34" charset="0"/>
              </a:rPr>
              <a:t>Assembled “switch chip”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65D6E94C-CB29-46AA-93C4-3AD663223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86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SoS die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2ADC73-B80E-4781-962F-9FB1B4F84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Research Plan:  Jason Bakos	</a:t>
            </a:r>
            <a:fld id="{3FAE132A-B9CC-44F4-B263-90E9C4C5993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6734E83-31C8-4A74-A9E7-31B45934D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 Crossbar Switch Chip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7FAB0D37-5DFA-4D20-A2A0-144638FA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35814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18AFF0A5-8A77-4912-AED5-B6F10D71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25000" r="23438" b="25000"/>
          <a:stretch>
            <a:fillRect/>
          </a:stretch>
        </p:blipFill>
        <p:spPr bwMode="auto">
          <a:xfrm>
            <a:off x="5105400" y="1524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67DFCF27-EE03-4EA0-8A52-1636DDF3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12420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ob_talk">
  <a:themeElements>
    <a:clrScheme name="job_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_tal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job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_tal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_tal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_tal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_tal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_tal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_tal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_tal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_tal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_tal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_tal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_tal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job_talk</Template>
  <TotalTime>867</TotalTime>
  <Words>784</Words>
  <Application>Microsoft Office PowerPoint</Application>
  <PresentationFormat>On-screen Show (4:3)</PresentationFormat>
  <Paragraphs>161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Verdana</vt:lpstr>
      <vt:lpstr>Times New Roman</vt:lpstr>
      <vt:lpstr>job_talk</vt:lpstr>
      <vt:lpstr>Microsoft Photo Editor 3.0 Photo</vt:lpstr>
      <vt:lpstr>Microsoft Picture</vt:lpstr>
      <vt:lpstr>Research Plan</vt:lpstr>
      <vt:lpstr>Outline</vt:lpstr>
      <vt:lpstr>Need for System-Level Signaling</vt:lpstr>
      <vt:lpstr>Directions for Current Research</vt:lpstr>
      <vt:lpstr>System-Level Interconnect</vt:lpstr>
      <vt:lpstr>Other Goals</vt:lpstr>
      <vt:lpstr>Future Goals</vt:lpstr>
      <vt:lpstr>OE Conversion Technology</vt:lpstr>
      <vt:lpstr>OE Crossbar Switch Chip</vt:lpstr>
      <vt:lpstr>OE Interconnect using Fiber Image Guides</vt:lpstr>
      <vt:lpstr>OE-MCM Demonstrator</vt:lpstr>
      <vt:lpstr>Resources Required</vt:lpstr>
      <vt:lpstr>Funding Sources</vt:lpstr>
      <vt:lpstr>Summary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Plan</dc:title>
  <dc:creator>jbakos</dc:creator>
  <cp:lastModifiedBy>Jed Ostrom</cp:lastModifiedBy>
  <cp:revision>58</cp:revision>
  <dcterms:created xsi:type="dcterms:W3CDTF">2005-02-24T17:05:10Z</dcterms:created>
  <dcterms:modified xsi:type="dcterms:W3CDTF">2021-03-23T14:25:02Z</dcterms:modified>
</cp:coreProperties>
</file>