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9" r:id="rId3"/>
    <p:sldId id="275" r:id="rId4"/>
    <p:sldId id="271" r:id="rId5"/>
    <p:sldId id="273" r:id="rId6"/>
    <p:sldId id="257" r:id="rId7"/>
    <p:sldId id="274" r:id="rId8"/>
    <p:sldId id="280" r:id="rId9"/>
    <p:sldId id="276" r:id="rId10"/>
    <p:sldId id="278" r:id="rId11"/>
    <p:sldId id="281" r:id="rId12"/>
    <p:sldId id="27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99" d="100"/>
          <a:sy n="99" d="100"/>
        </p:scale>
        <p:origin x="9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16969C4E-6344-48C8-A395-0C8D862BCA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9A95D539-7795-4A85-B1AA-FAD52CE4319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F2E032B8-38A1-400C-9791-A6D14FA850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D1EF0A7D-5E5B-43D5-A60C-1642499C3BF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4203AF-EA35-46D9-BD60-EE13B002FC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1F6D0EC-4324-40B7-A4B2-ADAD4D3621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6BE1F4B-0868-4C1C-9CA0-15B4DCFB72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90843F6-8FA7-4296-B8F9-9B8293B0073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4BCC67C-C5F7-422C-B2C5-21708452BF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22CA5D2-8F2F-40B0-ABAE-7EB6330093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0C34BF1-6AB7-4B76-A0D9-A1768669B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4D1BF5-6AB3-4EFC-AB18-2422EFF06C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E5CC828-FF58-4BA9-916E-30029A14BA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A1FF599-DB9A-45E5-B177-C1F81F130D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81B8782D-090E-4F87-B58B-D40CA6404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947EA038-4FF0-4F6B-953E-75809414F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2B9FBD33-34F1-4E1E-B90C-795529F6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F54F-8578-46B6-86EF-01133DCD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66F79-E5D2-44B6-8527-E56505A97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9068D-AB59-4067-AB80-9E2795D69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C6C48A97-2B93-4806-9BC7-7E0AEC5A4290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E07C3-C445-4F9F-B3F6-B5A3010DF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E119D-5CA0-4A58-9376-0428D63DB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5A085-3BC2-4EDE-A510-2BECEE50B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29AC99B7-C2C4-49D0-8B4D-723266CE71EB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1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7CEB-B341-4099-A8E6-7F02F29A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2313-D9C4-4536-BF3E-596BBE5A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3B1D2-4A79-44FE-BE0D-E68CC1350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FC0D7CD2-A34E-4D13-89E2-28F6EB34273A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4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2516-EF2E-49BD-A6FA-85CC775B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304A9-5939-4BBF-A3B6-49A762E4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02461-2171-46AC-996A-0A316DEC0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9316012A-CFF8-4AEC-84E8-19ED646D516C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7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64E3-05C8-4747-B20C-5A649C18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8870-B3AC-401D-8F20-328ACCB68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48385-97EB-46EA-A9F6-01E9C16AC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F7780-5982-4CAF-8A61-CAA3A1823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EAAD90E7-2B74-4FDC-9AEC-82AA9B03E06A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4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E341-1698-4AB4-A080-684DD61A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2499F-FEF6-4665-9D82-8C05E53F7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FE157-F10E-4F88-B8B6-A8C3D032B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45B59-E558-4EF6-AEE4-B6127DF21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F5149-AB18-400C-9A7E-4F020B230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7ECB3-84B0-43D4-94C8-ABD66E514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7DBFF28D-2AA2-4D53-B234-4B89DC1694BD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7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F451-5F3A-401F-8EC7-154A3E53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133B65-5327-4127-B2BF-8C48F6C9C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9D85BDF1-7C5B-413C-BB36-87F0AF43BF6C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0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4B4E7F-D6B3-405E-88C1-57E4D65B20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FBE3E8B4-EC1C-43B3-AA28-9304869A46EB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4ECBD-0ACC-4D02-B138-3302B677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9A56C-2010-4EDB-9F6B-0E1ECAB8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3B235-4053-4546-AB14-943CAAFCE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E7C37-1484-4445-84D2-9D1321E22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2492E556-CB71-4A57-AB3D-257ABCDFEBE5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3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6803-136C-4B5E-94C3-0C825FAD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5542D-9C8B-4C44-AEF8-EECB8194C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FA96F-EB59-4811-83D6-4865CBB9F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4A049-3223-4E98-81AF-2C1018CAA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4610C479-9C5B-4198-BA98-FFE884AFA8CD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6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BA3005-D950-496F-914E-A031964E0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174677-AAD9-45BC-8730-9C64DCD36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0FABDD-BD77-4DD5-9570-C432D6AD1C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990033"/>
                </a:solidFill>
                <a:latin typeface="+mn-lt"/>
              </a:defRPr>
            </a:lvl1pPr>
          </a:lstStyle>
          <a:p>
            <a:r>
              <a:rPr lang="en-US" altLang="en-US"/>
              <a:t>Heterogeneous Computing </a:t>
            </a:r>
            <a:fld id="{5B2E7808-4CA2-435F-88C8-EFB3372273E7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06A46BB-70A0-4AA8-97A4-5E49CFF6E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9">
            <a:extLst>
              <a:ext uri="{FF2B5EF4-FFF2-40B4-BE49-F238E27FC236}">
                <a16:creationId xmlns:a16="http://schemas.microsoft.com/office/drawing/2014/main" id="{EF7B3DD8-73F3-4D98-B1D7-10E68A5B5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80CB3DAD-430A-43D1-8318-AE7C25AB2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2">
            <a:extLst>
              <a:ext uri="{FF2B5EF4-FFF2-40B4-BE49-F238E27FC236}">
                <a16:creationId xmlns:a16="http://schemas.microsoft.com/office/drawing/2014/main" id="{5360A939-92E1-400B-9C99-12CA6F0E4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972F92B-F825-4FA9-842A-47812F3C7C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457200"/>
          </a:xfrm>
        </p:spPr>
        <p:txBody>
          <a:bodyPr/>
          <a:lstStyle/>
          <a:p>
            <a:r>
              <a:rPr lang="en-US" altLang="en-US" sz="2400"/>
              <a:t>Heterogeneous Computing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CB4C1E-5D8E-4FA8-8565-E44923210B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457200"/>
          </a:xfrm>
        </p:spPr>
        <p:txBody>
          <a:bodyPr/>
          <a:lstStyle/>
          <a:p>
            <a:r>
              <a:rPr lang="en-US" altLang="en-US"/>
              <a:t>Dr. Jason D. Bakos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77D82-BD28-45ED-BA24-FE2A24608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67409FCC-A6F6-46E4-8392-0E6C61C1933C}" type="slidenum">
              <a:rPr lang="en-US" altLang="en-US" i="0">
                <a:solidFill>
                  <a:schemeClr val="tx1"/>
                </a:solidFill>
              </a:rPr>
              <a:pPr/>
              <a:t>10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150163A5-5939-4B06-BE81-910FBC92A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Computing with GPUs</a:t>
            </a:r>
          </a:p>
        </p:txBody>
      </p:sp>
      <p:pic>
        <p:nvPicPr>
          <p:cNvPr id="148484" name="Picture 4">
            <a:extLst>
              <a:ext uri="{FF2B5EF4-FFF2-40B4-BE49-F238E27FC236}">
                <a16:creationId xmlns:a16="http://schemas.microsoft.com/office/drawing/2014/main" id="{81915BA3-CFC8-48F8-B978-219C47820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16050"/>
            <a:ext cx="47625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D44ECC6-8A3A-4BEA-9D5E-AD64DF51D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748637D9-E4A8-4322-AE6F-732FEEBE52F2}" type="slidenum">
              <a:rPr lang="en-US" altLang="en-US" i="0">
                <a:solidFill>
                  <a:schemeClr val="tx1"/>
                </a:solidFill>
              </a:rPr>
              <a:pPr/>
              <a:t>11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8346A80C-5B47-47B6-8101-B1F0FFEB0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Heterogeneous computing is mainstream:</a:t>
            </a:r>
            <a:br>
              <a:rPr lang="en-US" altLang="en-US" sz="2400"/>
            </a:br>
            <a:r>
              <a:rPr lang="en-US" altLang="en-US" sz="2400"/>
              <a:t>IBM Roadrunner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22DFA046-C9A6-417D-82C3-E9BDDA01C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886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/>
              <a:t>Los Alamos, fastest computer in the world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6,480 AMD Opteron (dual core) CPUs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12,960 PowerXCell 8i GPUs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Each blade contains 2 Operons and 4 Cells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296 racks</a:t>
            </a:r>
          </a:p>
          <a:p>
            <a:pPr>
              <a:lnSpc>
                <a:spcPct val="90000"/>
              </a:lnSpc>
            </a:pPr>
            <a:endParaRPr lang="en-US" altLang="en-US" sz="1600"/>
          </a:p>
          <a:p>
            <a:pPr>
              <a:lnSpc>
                <a:spcPct val="90000"/>
              </a:lnSpc>
            </a:pPr>
            <a:r>
              <a:rPr lang="en-US" altLang="en-US" sz="1600"/>
              <a:t>1.71 petaflops peak (1.7 billion million fp operations per second)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2.35 MW (not including cooling)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Lake Murray hydroelectric plant produces ~150 MW (peak)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Lake Murray coal plant (McMeekin Station) produces ~300 MW (peak)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Catawba Nuclear Station near Rock Hill produces 2258 MW</a:t>
            </a:r>
          </a:p>
        </p:txBody>
      </p:sp>
      <p:pic>
        <p:nvPicPr>
          <p:cNvPr id="151556" name="Picture 4">
            <a:extLst>
              <a:ext uri="{FF2B5EF4-FFF2-40B4-BE49-F238E27FC236}">
                <a16:creationId xmlns:a16="http://schemas.microsoft.com/office/drawing/2014/main" id="{197627F7-C4AF-4695-B199-D582B2E9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6482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81804-BBA9-4D37-A7F1-06EC8B4AB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A381D764-3AA5-4FCA-AD4E-644A02D9121C}" type="slidenum">
              <a:rPr lang="en-US" altLang="en-US" i="0">
                <a:solidFill>
                  <a:schemeClr val="tx1"/>
                </a:solidFill>
              </a:rPr>
              <a:pPr/>
              <a:t>12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7A177076-9311-4EA2-BD54-A3B3E9B8E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 Questions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215E27A6-AB6A-4249-97C4-2FA2296D2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characteristics make a particular program amenable to acceleration?</a:t>
            </a:r>
          </a:p>
          <a:p>
            <a:endParaRPr lang="en-US" altLang="en-US"/>
          </a:p>
          <a:p>
            <a:r>
              <a:rPr lang="en-US" altLang="en-US"/>
              <a:t>Are FPGA-based co-processors better suited for some types of computations than GPU-based co-processors?</a:t>
            </a:r>
          </a:p>
          <a:p>
            <a:endParaRPr lang="en-US" altLang="en-US"/>
          </a:p>
          <a:p>
            <a:r>
              <a:rPr lang="en-US" altLang="en-US"/>
              <a:t>How can we develop efficient and effective methodologies for adapting general-purpose codes to heterogeneous systems?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3F334-4FAA-46F2-BC4B-430AEB7D6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77BFB3E9-94EF-472C-A2CA-102F23ABE7B0}" type="slidenum">
              <a:rPr lang="en-US" altLang="en-US" i="0">
                <a:solidFill>
                  <a:schemeClr val="tx1"/>
                </a:solidFill>
              </a:rPr>
              <a:pPr/>
              <a:t>13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044FDC12-E024-4145-889F-26167F848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Group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350F7DE6-F7F9-4550-B711-F6519BF4F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Past projects:</a:t>
            </a:r>
          </a:p>
          <a:p>
            <a:pPr lvl="1"/>
            <a:r>
              <a:rPr lang="en-US" altLang="en-US" sz="1600"/>
              <a:t>Custom FPGA accelerators:</a:t>
            </a:r>
          </a:p>
          <a:p>
            <a:pPr lvl="2"/>
            <a:r>
              <a:rPr lang="en-US" altLang="en-US" sz="1200"/>
              <a:t>computational biology</a:t>
            </a:r>
          </a:p>
          <a:p>
            <a:pPr lvl="2"/>
            <a:r>
              <a:rPr lang="en-US" altLang="en-US" sz="1200"/>
              <a:t>linear algebra</a:t>
            </a:r>
          </a:p>
          <a:p>
            <a:pPr lvl="2"/>
            <a:endParaRPr lang="en-US" altLang="en-US" sz="1200"/>
          </a:p>
          <a:p>
            <a:pPr lvl="1"/>
            <a:r>
              <a:rPr lang="en-US" altLang="en-US" sz="1600"/>
              <a:t>Multi-FPGA interconnection networks:</a:t>
            </a:r>
          </a:p>
          <a:p>
            <a:pPr lvl="2"/>
            <a:r>
              <a:rPr lang="en-US" altLang="en-US" sz="1200"/>
              <a:t>interface abstractions</a:t>
            </a:r>
          </a:p>
          <a:p>
            <a:pPr lvl="2"/>
            <a:r>
              <a:rPr lang="en-US" altLang="en-US" sz="1200"/>
              <a:t>adaptive routing algorithms</a:t>
            </a:r>
          </a:p>
          <a:p>
            <a:pPr lvl="2"/>
            <a:r>
              <a:rPr lang="en-US" altLang="en-US" sz="1200"/>
              <a:t>on-chip router designs</a:t>
            </a:r>
          </a:p>
          <a:p>
            <a:pPr lvl="1"/>
            <a:endParaRPr lang="en-US" altLang="en-US" sz="1600"/>
          </a:p>
          <a:p>
            <a:r>
              <a:rPr lang="en-US" altLang="en-US" sz="2400"/>
              <a:t>Current projects:</a:t>
            </a:r>
          </a:p>
          <a:p>
            <a:pPr lvl="1"/>
            <a:r>
              <a:rPr lang="en-US" altLang="en-US" sz="1600"/>
              <a:t>Design tools</a:t>
            </a:r>
          </a:p>
          <a:p>
            <a:pPr lvl="2"/>
            <a:r>
              <a:rPr lang="en-US" altLang="en-US" sz="1000"/>
              <a:t>Dynamic code analysis</a:t>
            </a:r>
          </a:p>
          <a:p>
            <a:pPr lvl="2"/>
            <a:r>
              <a:rPr lang="en-US" altLang="en-US" sz="1000"/>
              <a:t>Semi-automatic accelerator generation</a:t>
            </a:r>
          </a:p>
          <a:p>
            <a:pPr lvl="1"/>
            <a:r>
              <a:rPr lang="en-US" altLang="en-US" sz="1400"/>
              <a:t>Assessing GPU accelerators versus FPGA accelerators for various computations</a:t>
            </a:r>
          </a:p>
          <a:p>
            <a:pPr lvl="1"/>
            <a:r>
              <a:rPr lang="en-US" altLang="en-US" sz="1400"/>
              <a:t>Accelerators for solving large systems of ODEs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4ACDE7C-A884-44FF-8C64-BCAF89BBD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3E9CDFFD-6979-40A2-B03C-71F213CA1702}" type="slidenum">
              <a:rPr lang="en-US" altLang="en-US" i="0">
                <a:solidFill>
                  <a:schemeClr val="tx1"/>
                </a:solidFill>
              </a:rPr>
              <a:pPr/>
              <a:t>2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13428D7D-AEF7-4264-AA65-A9B08E76C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“Traditional” Parallel/Multi-Processing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28FCBE7D-DF3D-49AE-A710-7AF58A5B9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962400" cy="4648200"/>
          </a:xfrm>
        </p:spPr>
        <p:txBody>
          <a:bodyPr/>
          <a:lstStyle/>
          <a:p>
            <a:r>
              <a:rPr lang="en-US" altLang="en-US" sz="1800"/>
              <a:t>Large-scale parallel platforms:</a:t>
            </a:r>
          </a:p>
          <a:p>
            <a:pPr lvl="1"/>
            <a:r>
              <a:rPr lang="en-US" altLang="en-US" sz="1400"/>
              <a:t>Individual computers connected with a high-speed interconnect</a:t>
            </a:r>
          </a:p>
          <a:p>
            <a:pPr lvl="1"/>
            <a:r>
              <a:rPr lang="en-US" altLang="en-US" sz="1400"/>
              <a:t>Programs are dispatched from a head node</a:t>
            </a:r>
          </a:p>
          <a:p>
            <a:pPr lvl="1"/>
            <a:endParaRPr lang="en-US" altLang="en-US" sz="1400"/>
          </a:p>
          <a:p>
            <a:pPr lvl="1"/>
            <a:endParaRPr lang="en-US" altLang="en-US" sz="1600"/>
          </a:p>
          <a:p>
            <a:r>
              <a:rPr lang="en-US" altLang="en-US" sz="1800"/>
              <a:t>Upper bound for speedup is </a:t>
            </a:r>
            <a:r>
              <a:rPr lang="en-US" altLang="en-US" sz="1800" i="1"/>
              <a:t>n</a:t>
            </a:r>
            <a:r>
              <a:rPr lang="en-US" altLang="en-US" sz="1800"/>
              <a:t>, where </a:t>
            </a:r>
            <a:r>
              <a:rPr lang="en-US" altLang="en-US" sz="1800" i="1"/>
              <a:t>n</a:t>
            </a:r>
            <a:r>
              <a:rPr lang="en-US" altLang="en-US" sz="1800"/>
              <a:t> = # processors</a:t>
            </a:r>
          </a:p>
          <a:p>
            <a:pPr lvl="1"/>
            <a:r>
              <a:rPr lang="en-US" altLang="en-US" sz="1400"/>
              <a:t>How much parallelism in program?</a:t>
            </a:r>
          </a:p>
          <a:p>
            <a:pPr lvl="1"/>
            <a:r>
              <a:rPr lang="en-US" altLang="en-US" sz="1400"/>
              <a:t>System, network overheads?</a:t>
            </a:r>
          </a:p>
        </p:txBody>
      </p:sp>
      <p:pic>
        <p:nvPicPr>
          <p:cNvPr id="149508" name="Picture 4">
            <a:extLst>
              <a:ext uri="{FF2B5EF4-FFF2-40B4-BE49-F238E27FC236}">
                <a16:creationId xmlns:a16="http://schemas.microsoft.com/office/drawing/2014/main" id="{4232A6E3-B13A-4EFE-9AA1-065CAFE3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4038"/>
            <a:ext cx="4572000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26FE4-1659-484F-B0B6-87EE4396A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7BD7BF5D-3DC9-416B-A835-422AB7E3F723}" type="slidenum">
              <a:rPr lang="en-US" altLang="en-US" i="0">
                <a:solidFill>
                  <a:schemeClr val="tx1"/>
                </a:solidFill>
              </a:rPr>
              <a:pPr/>
              <a:t>3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4FDEDC99-D5AB-4190-B0F1-A15C53378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Computing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79C68A78-A184-4930-85FD-BC5B6E16E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Computer system made up of interconnected parallel processors of mixed types</a:t>
            </a:r>
          </a:p>
          <a:p>
            <a:endParaRPr lang="en-US" altLang="en-US" sz="1800"/>
          </a:p>
          <a:p>
            <a:r>
              <a:rPr lang="en-US" altLang="en-US"/>
              <a:t>Generally includes:</a:t>
            </a:r>
          </a:p>
          <a:p>
            <a:pPr lvl="1"/>
            <a:r>
              <a:rPr lang="en-US" altLang="en-US" sz="1600"/>
              <a:t>One or more general-purpose processor(s)</a:t>
            </a:r>
          </a:p>
          <a:p>
            <a:pPr lvl="2"/>
            <a:r>
              <a:rPr lang="en-US" altLang="en-US" sz="1200"/>
              <a:t>Acts as the “host”</a:t>
            </a:r>
          </a:p>
          <a:p>
            <a:pPr lvl="2"/>
            <a:endParaRPr lang="en-US" altLang="en-US" sz="1200"/>
          </a:p>
          <a:p>
            <a:pPr lvl="1"/>
            <a:r>
              <a:rPr lang="en-US" altLang="en-US" sz="1600"/>
              <a:t>One or more special-purpose processor(s)</a:t>
            </a:r>
          </a:p>
          <a:p>
            <a:pPr lvl="2"/>
            <a:r>
              <a:rPr lang="en-US" altLang="en-US" sz="1200"/>
              <a:t>Acts as the “co-processors”</a:t>
            </a:r>
          </a:p>
          <a:p>
            <a:pPr lvl="2"/>
            <a:endParaRPr lang="en-US" altLang="en-US"/>
          </a:p>
          <a:p>
            <a:r>
              <a:rPr lang="en-US" altLang="en-US"/>
              <a:t>Advantage:</a:t>
            </a:r>
          </a:p>
          <a:p>
            <a:pPr lvl="1"/>
            <a:r>
              <a:rPr lang="en-US" altLang="en-US" sz="1600"/>
              <a:t>Accelerates each general-purpose processor by a factor of 10 to 1000</a:t>
            </a:r>
          </a:p>
          <a:p>
            <a:pPr lvl="1"/>
            <a:r>
              <a:rPr lang="en-US" altLang="en-US" sz="1600"/>
              <a:t>One co-processor add-in board can replace 10s to 1000s of processors in a traditional parallel computer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649E9D6D-E4D4-4E99-9923-FA29EF3F0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04DAD9D4-D967-43D6-A7EA-48516856178C}" type="slidenum">
              <a:rPr lang="en-US" altLang="en-US" i="0">
                <a:solidFill>
                  <a:schemeClr val="tx1"/>
                </a:solidFill>
              </a:rPr>
              <a:pPr/>
              <a:t>4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77E0B87B-D228-4462-908B-23087BC26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Execution Model</a:t>
            </a:r>
          </a:p>
        </p:txBody>
      </p:sp>
      <p:sp>
        <p:nvSpPr>
          <p:cNvPr id="140471" name="Rectangle 183">
            <a:extLst>
              <a:ext uri="{FF2B5EF4-FFF2-40B4-BE49-F238E27FC236}">
                <a16:creationId xmlns:a16="http://schemas.microsoft.com/office/drawing/2014/main" id="{4DE1900D-A3FE-4E74-9540-AA6AD4DCF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19050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72" name="Text Box 184">
            <a:extLst>
              <a:ext uri="{FF2B5EF4-FFF2-40B4-BE49-F238E27FC236}">
                <a16:creationId xmlns:a16="http://schemas.microsoft.com/office/drawing/2014/main" id="{A82531B5-1D43-4648-BAF1-B8E4DCE1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3622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initialization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140473" name="Rectangle 185">
            <a:extLst>
              <a:ext uri="{FF2B5EF4-FFF2-40B4-BE49-F238E27FC236}">
                <a16:creationId xmlns:a16="http://schemas.microsoft.com/office/drawing/2014/main" id="{183A87AE-D478-4B91-9BE2-F7B466096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36576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74" name="Text Box 186">
            <a:extLst>
              <a:ext uri="{FF2B5EF4-FFF2-40B4-BE49-F238E27FC236}">
                <a16:creationId xmlns:a16="http://schemas.microsoft.com/office/drawing/2014/main" id="{F733EF61-BC5F-4563-8C8C-AB40BBFE8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5052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“hot” loop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99% of run time</a:t>
            </a:r>
          </a:p>
        </p:txBody>
      </p:sp>
      <p:sp>
        <p:nvSpPr>
          <p:cNvPr id="140475" name="Rectangle 187">
            <a:extLst>
              <a:ext uri="{FF2B5EF4-FFF2-40B4-BE49-F238E27FC236}">
                <a16:creationId xmlns:a16="http://schemas.microsoft.com/office/drawing/2014/main" id="{AE64EFB4-BC7A-499C-9C85-D3A93BA1C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41148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76" name="Text Box 188">
            <a:extLst>
              <a:ext uri="{FF2B5EF4-FFF2-40B4-BE49-F238E27FC236}">
                <a16:creationId xmlns:a16="http://schemas.microsoft.com/office/drawing/2014/main" id="{8B914AEF-2E38-47C8-8957-5BF28B3B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clean up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140477" name="AutoShape 189">
            <a:extLst>
              <a:ext uri="{FF2B5EF4-FFF2-40B4-BE49-F238E27FC236}">
                <a16:creationId xmlns:a16="http://schemas.microsoft.com/office/drawing/2014/main" id="{5C354DBC-4BAE-4268-B355-8B0743BE6104}"/>
              </a:ext>
            </a:extLst>
          </p:cNvPr>
          <p:cNvSpPr>
            <a:spLocks/>
          </p:cNvSpPr>
          <p:nvPr/>
        </p:nvSpPr>
        <p:spPr bwMode="auto">
          <a:xfrm>
            <a:off x="3733800" y="19050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78" name="AutoShape 190">
            <a:extLst>
              <a:ext uri="{FF2B5EF4-FFF2-40B4-BE49-F238E27FC236}">
                <a16:creationId xmlns:a16="http://schemas.microsoft.com/office/drawing/2014/main" id="{8B2E04F3-655F-426A-99C7-0443B0380238}"/>
              </a:ext>
            </a:extLst>
          </p:cNvPr>
          <p:cNvSpPr>
            <a:spLocks/>
          </p:cNvSpPr>
          <p:nvPr/>
        </p:nvSpPr>
        <p:spPr bwMode="auto">
          <a:xfrm>
            <a:off x="3733800" y="36576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79" name="AutoShape 191">
            <a:extLst>
              <a:ext uri="{FF2B5EF4-FFF2-40B4-BE49-F238E27FC236}">
                <a16:creationId xmlns:a16="http://schemas.microsoft.com/office/drawing/2014/main" id="{28EA65F4-FECC-40B5-8566-9D0F1D0E3771}"/>
              </a:ext>
            </a:extLst>
          </p:cNvPr>
          <p:cNvSpPr>
            <a:spLocks/>
          </p:cNvSpPr>
          <p:nvPr/>
        </p:nvSpPr>
        <p:spPr bwMode="auto">
          <a:xfrm>
            <a:off x="3733800" y="41148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80" name="Text Box 192">
            <a:extLst>
              <a:ext uri="{FF2B5EF4-FFF2-40B4-BE49-F238E27FC236}">
                <a16:creationId xmlns:a16="http://schemas.microsoft.com/office/drawing/2014/main" id="{57BEE1CF-7FC9-4100-95E7-0468A5CEC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2438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instructions executed over time</a:t>
            </a:r>
          </a:p>
        </p:txBody>
      </p:sp>
      <p:sp>
        <p:nvSpPr>
          <p:cNvPr id="140481" name="Line 193">
            <a:extLst>
              <a:ext uri="{FF2B5EF4-FFF2-40B4-BE49-F238E27FC236}">
                <a16:creationId xmlns:a16="http://schemas.microsoft.com/office/drawing/2014/main" id="{3A5EC9F4-6815-48ED-BFF4-314102A38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905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83" name="Text Box 195">
            <a:extLst>
              <a:ext uri="{FF2B5EF4-FFF2-40B4-BE49-F238E27FC236}">
                <a16:creationId xmlns:a16="http://schemas.microsoft.com/office/drawing/2014/main" id="{22A61CD8-F4FB-4A78-AEBB-1825EE13E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384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140484" name="Text Box 196">
            <a:extLst>
              <a:ext uri="{FF2B5EF4-FFF2-40B4-BE49-F238E27FC236}">
                <a16:creationId xmlns:a16="http://schemas.microsoft.com/office/drawing/2014/main" id="{A0EF52E3-9A09-4D20-ABF8-9A0F38763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140485" name="Text Box 197">
            <a:extLst>
              <a:ext uri="{FF2B5EF4-FFF2-40B4-BE49-F238E27FC236}">
                <a16:creationId xmlns:a16="http://schemas.microsoft.com/office/drawing/2014/main" id="{F0FA3978-B882-482E-AACD-C27386A47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7188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1% of code</a:t>
            </a:r>
          </a:p>
        </p:txBody>
      </p:sp>
      <p:grpSp>
        <p:nvGrpSpPr>
          <p:cNvPr id="140490" name="Group 202">
            <a:extLst>
              <a:ext uri="{FF2B5EF4-FFF2-40B4-BE49-F238E27FC236}">
                <a16:creationId xmlns:a16="http://schemas.microsoft.com/office/drawing/2014/main" id="{C065448A-C689-42D9-A80C-C3C23F4590A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124200"/>
            <a:ext cx="6248400" cy="1143000"/>
            <a:chOff x="1152" y="1968"/>
            <a:chExt cx="3936" cy="720"/>
          </a:xfrm>
        </p:grpSpPr>
        <p:sp>
          <p:nvSpPr>
            <p:cNvPr id="140486" name="Oval 198">
              <a:extLst>
                <a:ext uri="{FF2B5EF4-FFF2-40B4-BE49-F238E27FC236}">
                  <a16:creationId xmlns:a16="http://schemas.microsoft.com/office/drawing/2014/main" id="{C921D5D1-9664-43CB-A5EA-DAAA10BCC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0"/>
              <a:ext cx="1248" cy="528"/>
            </a:xfrm>
            <a:prstGeom prst="ellipse">
              <a:avLst/>
            </a:prstGeom>
            <a:solidFill>
              <a:srgbClr val="CCFFFF">
                <a:alpha val="3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87" name="Text Box 199">
              <a:extLst>
                <a:ext uri="{FF2B5EF4-FFF2-40B4-BE49-F238E27FC236}">
                  <a16:creationId xmlns:a16="http://schemas.microsoft.com/office/drawing/2014/main" id="{95D733CD-0CB1-4C72-8482-8E19609CE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968"/>
              <a:ext cx="1008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co-processor</a:t>
              </a:r>
            </a:p>
          </p:txBody>
        </p:sp>
        <p:sp>
          <p:nvSpPr>
            <p:cNvPr id="140489" name="AutoShape 201">
              <a:extLst>
                <a:ext uri="{FF2B5EF4-FFF2-40B4-BE49-F238E27FC236}">
                  <a16:creationId xmlns:a16="http://schemas.microsoft.com/office/drawing/2014/main" id="{52E71C2A-F5FF-4B26-9971-35032F2914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7501">
              <a:off x="2398" y="2142"/>
              <a:ext cx="1680" cy="144"/>
            </a:xfrm>
            <a:prstGeom prst="rightArrow">
              <a:avLst>
                <a:gd name="adj1" fmla="val 50000"/>
                <a:gd name="adj2" fmla="val 291667"/>
              </a:avLst>
            </a:prstGeom>
            <a:solidFill>
              <a:srgbClr val="FFFF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2195A3E6-50E4-469F-B340-FDB47492C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EB7319B9-FECA-4590-BE5B-C214F56B7007}" type="slidenum">
              <a:rPr lang="en-US" altLang="en-US" i="0">
                <a:solidFill>
                  <a:schemeClr val="tx1"/>
                </a:solidFill>
              </a:rPr>
              <a:pPr/>
              <a:t>5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29D75FD8-8629-452B-B0DB-AE2EA6427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Computing:  Performance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D1C3850C-548A-4306-951D-70E53BCD8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Move “bottleneck” computations from software to FPGA</a:t>
            </a:r>
          </a:p>
          <a:p>
            <a:pPr lvl="1"/>
            <a:r>
              <a:rPr lang="en-US" altLang="en-US" sz="1600"/>
              <a:t>Use FPGA as co-processor</a:t>
            </a:r>
          </a:p>
          <a:p>
            <a:endParaRPr lang="en-US" altLang="en-US" sz="1800"/>
          </a:p>
          <a:p>
            <a:r>
              <a:rPr lang="en-US" altLang="en-US" sz="1800"/>
              <a:t>Example:</a:t>
            </a:r>
          </a:p>
          <a:p>
            <a:pPr lvl="1"/>
            <a:r>
              <a:rPr lang="en-US" altLang="en-US" sz="1600"/>
              <a:t>Application requires a </a:t>
            </a:r>
            <a:r>
              <a:rPr lang="en-US" altLang="en-US" sz="1600">
                <a:solidFill>
                  <a:srgbClr val="990033"/>
                </a:solidFill>
              </a:rPr>
              <a:t>week</a:t>
            </a:r>
            <a:r>
              <a:rPr lang="en-US" altLang="en-US" sz="1600"/>
              <a:t> of CPU time</a:t>
            </a:r>
          </a:p>
          <a:p>
            <a:pPr lvl="1"/>
            <a:r>
              <a:rPr lang="en-US" altLang="en-US" sz="1600"/>
              <a:t>One computation consumes </a:t>
            </a:r>
            <a:r>
              <a:rPr lang="en-US" altLang="en-US" sz="1600">
                <a:solidFill>
                  <a:srgbClr val="990033"/>
                </a:solidFill>
              </a:rPr>
              <a:t>99%</a:t>
            </a:r>
            <a:r>
              <a:rPr lang="en-US" altLang="en-US" sz="1600"/>
              <a:t> of execution time</a:t>
            </a:r>
          </a:p>
        </p:txBody>
      </p:sp>
      <p:graphicFrame>
        <p:nvGraphicFramePr>
          <p:cNvPr id="142340" name="Group 4">
            <a:extLst>
              <a:ext uri="{FF2B5EF4-FFF2-40B4-BE49-F238E27FC236}">
                <a16:creationId xmlns:a16="http://schemas.microsoft.com/office/drawing/2014/main" id="{C72F66C2-BF0D-4969-BE6F-A8EEE13C9FE9}"/>
              </a:ext>
            </a:extLst>
          </p:cNvPr>
          <p:cNvGraphicFramePr>
            <a:graphicFrameLocks noGrp="1"/>
          </p:cNvGraphicFramePr>
          <p:nvPr/>
        </p:nvGraphicFramePr>
        <p:xfrm>
          <a:off x="2832100" y="3640138"/>
          <a:ext cx="3492500" cy="2074862"/>
        </p:xfrm>
        <a:graphic>
          <a:graphicData uri="http://schemas.openxmlformats.org/drawingml/2006/table">
            <a:tbl>
              <a:tblPr/>
              <a:tblGrid>
                <a:gridCol w="1022350">
                  <a:extLst>
                    <a:ext uri="{9D8B030D-6E8A-4147-A177-3AD203B41FA5}">
                      <a16:colId xmlns:a16="http://schemas.microsoft.com/office/drawing/2014/main" val="338049121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30532689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996202160"/>
                    </a:ext>
                  </a:extLst>
                </a:gridCol>
              </a:tblGrid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speedup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speedup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073497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725691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3.3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666594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2.5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299232"/>
                  </a:ext>
                </a:extLst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37007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168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A57E435-41B4-4CFA-8297-94015A97F4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DDDD3D1A-4BDD-4D45-82CA-75E09D0A3168}" type="slidenum">
              <a:rPr lang="en-US" altLang="en-US" i="0">
                <a:solidFill>
                  <a:schemeClr val="tx1"/>
                </a:solidFill>
              </a:rPr>
              <a:pPr/>
              <a:t>6</a:t>
            </a:fld>
            <a:endParaRPr lang="en-US" altLang="en-US" i="0">
              <a:solidFill>
                <a:schemeClr val="tx1"/>
              </a:solidFill>
            </a:endParaRPr>
          </a:p>
        </p:txBody>
      </p:sp>
      <p:pic>
        <p:nvPicPr>
          <p:cNvPr id="121865" name="Picture 9">
            <a:extLst>
              <a:ext uri="{FF2B5EF4-FFF2-40B4-BE49-F238E27FC236}">
                <a16:creationId xmlns:a16="http://schemas.microsoft.com/office/drawing/2014/main" id="{8718C0AA-6167-42E2-9363-800B8FE9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25146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3" name="Picture 17">
            <a:extLst>
              <a:ext uri="{FF2B5EF4-FFF2-40B4-BE49-F238E27FC236}">
                <a16:creationId xmlns:a16="http://schemas.microsoft.com/office/drawing/2014/main" id="{39A2E5F2-05A8-43C5-B939-1324D73B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EDE7"/>
              </a:clrFrom>
              <a:clrTo>
                <a:srgbClr val="F2ED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8" name="Rectangle 2">
            <a:extLst>
              <a:ext uri="{FF2B5EF4-FFF2-40B4-BE49-F238E27FC236}">
                <a16:creationId xmlns:a16="http://schemas.microsoft.com/office/drawing/2014/main" id="{76F89172-1B3F-4C82-9627-66F874902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High-Performance Reconfigurable Computing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7535A844-8838-4FC1-8631-9832264DD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Heterogeneous computing with reconfigurable logic, i.e. FPGAs</a:t>
            </a:r>
          </a:p>
        </p:txBody>
      </p:sp>
      <p:pic>
        <p:nvPicPr>
          <p:cNvPr id="121863" name="Picture 7">
            <a:extLst>
              <a:ext uri="{FF2B5EF4-FFF2-40B4-BE49-F238E27FC236}">
                <a16:creationId xmlns:a16="http://schemas.microsoft.com/office/drawing/2014/main" id="{C84ABBE7-87C4-413E-BA90-B208DA843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2667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9" name="Picture 13">
            <a:extLst>
              <a:ext uri="{FF2B5EF4-FFF2-40B4-BE49-F238E27FC236}">
                <a16:creationId xmlns:a16="http://schemas.microsoft.com/office/drawing/2014/main" id="{01F976CA-333E-43A4-90CB-24E59C50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1905000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4F1A42-9D91-4F59-85B3-144F8877E0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7E9E1BB5-986B-49F4-83AB-91B179CDCC91}" type="slidenum">
              <a:rPr lang="en-US" altLang="en-US" i="0">
                <a:solidFill>
                  <a:schemeClr val="tx1"/>
                </a:solidFill>
              </a:rPr>
              <a:pPr/>
              <a:t>7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A106B74F-D1B5-4C66-9326-2B28C6058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High-Performance Reconfigurable Computing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0E6035DB-195C-47C6-B98B-D80B650D2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altLang="en-US"/>
              <a:t>Advantage of HPRC:</a:t>
            </a:r>
          </a:p>
          <a:p>
            <a:pPr marL="800100" lvl="1" indent="-342900"/>
            <a:r>
              <a:rPr lang="en-US" altLang="en-US" sz="1600" b="1"/>
              <a:t>Cost</a:t>
            </a:r>
          </a:p>
          <a:p>
            <a:pPr marL="1181100" lvl="2" indent="-266700"/>
            <a:r>
              <a:rPr lang="en-US" altLang="en-US" sz="1600">
                <a:solidFill>
                  <a:srgbClr val="990033"/>
                </a:solidFill>
              </a:rPr>
              <a:t>FPGA card</a:t>
            </a:r>
            <a:r>
              <a:rPr lang="en-US" altLang="en-US" sz="1600"/>
              <a:t> =&gt; ~ $15K</a:t>
            </a:r>
          </a:p>
          <a:p>
            <a:pPr marL="1181100" lvl="2" indent="-266700"/>
            <a:r>
              <a:rPr lang="en-US" altLang="en-US" sz="1600">
                <a:solidFill>
                  <a:srgbClr val="990033"/>
                </a:solidFill>
              </a:rPr>
              <a:t>128-processor cluster</a:t>
            </a:r>
            <a:r>
              <a:rPr lang="en-US" altLang="en-US" sz="1600"/>
              <a:t> =&gt; ~ $150K</a:t>
            </a:r>
          </a:p>
          <a:p>
            <a:pPr marL="800100" lvl="1" indent="-342900">
              <a:buFontTx/>
              <a:buNone/>
            </a:pPr>
            <a:r>
              <a:rPr lang="en-US" altLang="en-US" sz="2000"/>
              <a:t>			</a:t>
            </a:r>
            <a:r>
              <a:rPr lang="en-US" altLang="en-US" sz="1600"/>
              <a:t>+ maintenance + cooling + electricity + recycling</a:t>
            </a:r>
          </a:p>
          <a:p>
            <a:pPr marL="381000" indent="-381000"/>
            <a:endParaRPr lang="en-US" altLang="en-US"/>
          </a:p>
          <a:p>
            <a:pPr marL="381000" indent="-381000"/>
            <a:r>
              <a:rPr lang="en-US" altLang="en-US"/>
              <a:t>Challenges:</a:t>
            </a:r>
          </a:p>
          <a:p>
            <a:pPr marL="800100" lvl="1" indent="-342900"/>
            <a:r>
              <a:rPr lang="en-US" altLang="en-US" sz="1600"/>
              <a:t>Programming the FPGA</a:t>
            </a:r>
          </a:p>
          <a:p>
            <a:pPr marL="800100" lvl="1" indent="-342900"/>
            <a:r>
              <a:rPr lang="en-US" altLang="en-US" sz="1600"/>
              <a:t>Identifying kernels</a:t>
            </a:r>
          </a:p>
          <a:p>
            <a:pPr marL="800100" lvl="1" indent="-342900"/>
            <a:r>
              <a:rPr lang="en-US" altLang="en-US" sz="1600"/>
              <a:t>Optimizing accelerator design</a:t>
            </a:r>
          </a:p>
        </p:txBody>
      </p:sp>
      <p:pic>
        <p:nvPicPr>
          <p:cNvPr id="143364" name="Picture 4" descr="WILDSTAR 4 for PCI-X">
            <a:extLst>
              <a:ext uri="{FF2B5EF4-FFF2-40B4-BE49-F238E27FC236}">
                <a16:creationId xmlns:a16="http://schemas.microsoft.com/office/drawing/2014/main" id="{24A14EE5-C579-4005-9073-DC8F1D7C4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86661">
            <a:off x="4951413" y="3527425"/>
            <a:ext cx="4191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81595-C695-4602-9D45-B1E9B28EA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047F91D7-7818-4DCB-ACD5-2229F3436B21}" type="slidenum">
              <a:rPr lang="en-US" altLang="en-US" i="0">
                <a:solidFill>
                  <a:schemeClr val="tx1"/>
                </a:solidFill>
              </a:rPr>
              <a:pPr/>
              <a:t>8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5F0AC6A0-1D8B-47D9-9E7B-34BAFC460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FPGAs</a:t>
            </a:r>
          </a:p>
        </p:txBody>
      </p:sp>
      <p:pic>
        <p:nvPicPr>
          <p:cNvPr id="150532" name="Picture 4">
            <a:extLst>
              <a:ext uri="{FF2B5EF4-FFF2-40B4-BE49-F238E27FC236}">
                <a16:creationId xmlns:a16="http://schemas.microsoft.com/office/drawing/2014/main" id="{45D7E4BB-C8AA-471C-9792-59D7B002D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8263"/>
            <a:ext cx="6629400" cy="47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7A988-E426-481F-BE3E-192E59C11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Heterogeneous Computing </a:t>
            </a:r>
            <a:fld id="{16E5ECA5-BDFE-44B4-9275-79253AAEE24A}" type="slidenum">
              <a:rPr lang="en-US" altLang="en-US" i="0">
                <a:solidFill>
                  <a:schemeClr val="tx1"/>
                </a:solidFill>
              </a:rPr>
              <a:pPr/>
              <a:t>9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B68CBB17-4CDE-4606-8DBA-597B9BD8B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Computing with GPUs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072AFC83-E58B-42BC-AEB9-E677EFF1B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Graphics Processor Unit (GPU)</a:t>
            </a:r>
            <a:endParaRPr lang="en-US" altLang="en-US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1600">
                <a:sym typeface="Wingdings" panose="05000000000000000000" pitchFamily="2" charset="2"/>
              </a:rPr>
              <a:t>Contains hundreds of small processor cores grouped hierarchically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Has high bandwidth to on-board memory and to host memory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Became “programmable” about two years ago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Gained hardware double precision about one year ago</a:t>
            </a:r>
          </a:p>
          <a:p>
            <a:pPr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/>
              <a:t>Examples:  IBM Cell, nVidia GeForce, AMD FireStream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Advantage over FPGAs: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Easier to program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Less expensive (gamers drove high volumes, decreasing cost)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>
              <a:lnSpc>
                <a:spcPct val="90000"/>
              </a:lnSpc>
            </a:pPr>
            <a:r>
              <a:rPr lang="en-US" altLang="en-US"/>
              <a:t>Drawbacks: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Can only do floating point fast (computations that map well to shaders)?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24768</TotalTime>
  <Words>601</Words>
  <Application>Microsoft Office PowerPoint</Application>
  <PresentationFormat>On-screen Show (4:3)</PresentationFormat>
  <Paragraphs>141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Verdana</vt:lpstr>
      <vt:lpstr>Wingdings</vt:lpstr>
      <vt:lpstr>usc</vt:lpstr>
      <vt:lpstr>Heterogeneous Computing</vt:lpstr>
      <vt:lpstr>“Traditional” Parallel/Multi-Processing</vt:lpstr>
      <vt:lpstr>Heterogeneous Computing</vt:lpstr>
      <vt:lpstr>Heterogeneous Execution Model</vt:lpstr>
      <vt:lpstr>Heterogeneous Computing:  Performance</vt:lpstr>
      <vt:lpstr>High-Performance Reconfigurable Computing</vt:lpstr>
      <vt:lpstr>High-Performance Reconfigurable Computing</vt:lpstr>
      <vt:lpstr>Programming FPGAs</vt:lpstr>
      <vt:lpstr>Heterogeneous Computing with GPUs</vt:lpstr>
      <vt:lpstr>Heterogeneous Computing with GPUs</vt:lpstr>
      <vt:lpstr>Heterogeneous computing is mainstream: IBM Roadrunner</vt:lpstr>
      <vt:lpstr>Open Questions</vt:lpstr>
      <vt:lpstr>Our Group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Jed Ostrom</cp:lastModifiedBy>
  <cp:revision>232</cp:revision>
  <dcterms:created xsi:type="dcterms:W3CDTF">2005-09-22T21:21:18Z</dcterms:created>
  <dcterms:modified xsi:type="dcterms:W3CDTF">2021-03-22T20:03:19Z</dcterms:modified>
</cp:coreProperties>
</file>