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22" r:id="rId3"/>
    <p:sldId id="323" r:id="rId4"/>
    <p:sldId id="261" r:id="rId5"/>
    <p:sldId id="325" r:id="rId6"/>
    <p:sldId id="324" r:id="rId7"/>
    <p:sldId id="303" r:id="rId8"/>
    <p:sldId id="330" r:id="rId9"/>
    <p:sldId id="328" r:id="rId10"/>
    <p:sldId id="329" r:id="rId11"/>
    <p:sldId id="304" r:id="rId12"/>
    <p:sldId id="307" r:id="rId13"/>
    <p:sldId id="332" r:id="rId14"/>
    <p:sldId id="263" r:id="rId15"/>
    <p:sldId id="308" r:id="rId16"/>
    <p:sldId id="331" r:id="rId17"/>
    <p:sldId id="257" r:id="rId18"/>
    <p:sldId id="258" r:id="rId19"/>
    <p:sldId id="264" r:id="rId20"/>
    <p:sldId id="266" r:id="rId21"/>
    <p:sldId id="267" r:id="rId22"/>
    <p:sldId id="268" r:id="rId23"/>
    <p:sldId id="269" r:id="rId24"/>
    <p:sldId id="315" r:id="rId25"/>
    <p:sldId id="272" r:id="rId26"/>
    <p:sldId id="273" r:id="rId27"/>
    <p:sldId id="333" r:id="rId28"/>
    <p:sldId id="334" r:id="rId29"/>
    <p:sldId id="271" r:id="rId30"/>
    <p:sldId id="291" r:id="rId31"/>
    <p:sldId id="295" r:id="rId32"/>
    <p:sldId id="298" r:id="rId33"/>
    <p:sldId id="299" r:id="rId34"/>
    <p:sldId id="311" r:id="rId35"/>
    <p:sldId id="312" r:id="rId36"/>
    <p:sldId id="313" r:id="rId37"/>
    <p:sldId id="32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FF9900"/>
    <a:srgbClr val="0000CC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E12FFA3-6669-4354-AAF0-4A3ECFEC7C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6F47155-23F3-4071-892F-3BE525B1C2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2FA57E1-CBED-435F-83E0-5145947F7F5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AC1006E-9D8C-4421-93CB-43FA808F87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F9642D7-7565-4707-9C38-F40BAF8240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BB15883-160D-4BBA-80C5-6C404FD42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E7E101-203D-4B4C-B50F-52D6751701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B2EA01-1E86-4EA2-A7E3-DB914A411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07DD0-277D-4B92-8578-25F1F300C57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4D58883-80F7-48C3-99E7-F7847385B2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DEC70C3-5039-4004-90D4-6BC163BA6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82EAD3-C024-4B6F-B008-D4765BBC83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92225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311F7B-9D52-4EE4-B6AA-E7CF087A92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43200" y="3886200"/>
            <a:ext cx="5486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836B6D4-8013-4C6C-A878-2BF7D2CB03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2819400"/>
            <a:ext cx="8229600" cy="1524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AB51200-0F52-49BE-A5BE-16D67FE288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1066800"/>
            <a:ext cx="8229600" cy="1524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DD7403DF-5A33-49E0-BD2F-676A3F200D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000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B2C4-A442-44EC-9FEB-B5255089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57591-B857-4C9D-83EB-9949BF519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C3414-9D45-49FC-826D-36F290FCE4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Next Generation Interconnect Technologies	</a:t>
            </a:r>
            <a:fld id="{7437A640-BFB7-420A-8007-0F755CCEB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2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AA72D-7CB0-4313-A27B-2887A7C19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E2294-9489-4E9C-98A9-4967086E1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F49D7-8E11-4E0A-9855-D582707F9A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Next Generation Interconnect Technologies	</a:t>
            </a:r>
            <a:fld id="{5E418A4A-DDCE-4B23-8F1E-D9DA6E1D5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09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9E83-9EE5-4C20-B870-BC17C413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A74FE-74B0-430E-98F0-4685FD66B9E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DC642-441B-4F88-A531-998F7F0D2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F2552-B49D-4495-901D-E2BC53D689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0600" y="6400800"/>
            <a:ext cx="76962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Next Generation Interconnect Technologies	</a:t>
            </a:r>
            <a:fld id="{253407C4-A8E1-4986-B5FD-F5B44D387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39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DA1E-E464-47F8-A1C5-BF483ADE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E01BF-0C18-4BC2-8B26-FC673188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2F276-4A2B-48EB-B058-04DF10971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Next Generation Interconnect Technologies	</a:t>
            </a:r>
            <a:fld id="{1D05585F-8AEF-41C3-9815-19371F194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50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5D04-57BA-4349-8377-D592719C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75FE0-6879-4517-8717-E9C92F75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8EDEE-1FA7-4F8E-B47C-E992FECC1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Next Generation Interconnect Technologies	</a:t>
            </a:r>
            <a:fld id="{B7B8CAD2-251D-4BEB-962D-08BFE9225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2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B892-989A-4365-99DF-BB37F53A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DF35-7FAC-4588-B939-095CD1C86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8B51B-7EE0-4FE4-9137-AE68BF6D3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4621D-56D2-4A45-9A5B-5E34DFDB1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Next Generation Interconnect Technologies	</a:t>
            </a:r>
            <a:fld id="{F218EB03-E086-4C5B-94C1-34D294F7A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5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6188-2696-40CD-9808-9B2256D2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56B1D-E304-44D0-9814-9A5CD3A31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EA5DA-3B93-4BC1-B04A-EA785880E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6FB43-9B43-4C16-877F-213905593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3E2CD-ADF3-4844-A20A-E9615F00D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6D35C-6926-463C-A0FB-FAA709480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Next Generation Interconnect Technologies	</a:t>
            </a:r>
            <a:fld id="{101A1E17-DA82-467E-BF62-C5965AFCE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41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A49A-E233-466C-B22D-E8F559EE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853F3F-38D5-4395-B44F-37E122B9F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Next Generation Interconnect Technologies	</a:t>
            </a:r>
            <a:fld id="{CC7EEDE6-0D9C-410A-954A-B2F52D1D2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24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E48ED-8C00-46A2-AF97-1F23D9DBF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Next Generation Interconnect Technologies	</a:t>
            </a:r>
            <a:fld id="{52940026-D6CA-4C88-BB45-3415D7F24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7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2F53-9C3C-4C8A-BCD6-214F44D3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2DFFA-7A15-45D5-BFA5-173D2F151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99AEB-D782-4AE6-87A7-4FFBA9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CE92F-EF2E-4069-A54F-07AB5E9362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Next Generation Interconnect Technologies	</a:t>
            </a:r>
            <a:fld id="{F4844DCF-70D8-4C94-BC48-CA5361694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7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5B60-B635-473D-BDAF-DCB041AC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438BF-4E44-4199-ACED-A5314364A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6EFE4-36C2-4FEC-908A-C5F202599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DDDB0-0FA5-416F-9437-670EB5BA9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Pittsburgh	Next Generation Interconnect Technologies	</a:t>
            </a:r>
            <a:fld id="{E22CF552-C87E-41AF-8381-6D576CE96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07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E18757-3E1D-404D-BE7F-8F08FACD2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2466AE-4D3E-41EF-9AE6-31D45DC8B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8ECE71-443D-4704-A1CB-78A8CF2673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600" y="6400800"/>
            <a:ext cx="7696200" cy="2667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4170363" algn="l"/>
                <a:tab pos="7259638" algn="l"/>
              </a:tabLst>
              <a:defRPr sz="1000">
                <a:solidFill>
                  <a:srgbClr val="0000CC"/>
                </a:solidFill>
                <a:latin typeface="+mn-lt"/>
              </a:defRPr>
            </a:lvl1pPr>
          </a:lstStyle>
          <a:p>
            <a:r>
              <a:rPr lang="en-US" altLang="en-US"/>
              <a:t>University of Pittsburgh	Next Generation Interconnect Technologies	</a:t>
            </a:r>
            <a:fld id="{95004D63-7AF2-43D8-9F62-0DC922239D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D4699A00-F429-4A84-AFBB-B5994AF873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1219200"/>
            <a:ext cx="8229600" cy="228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BDE87B5A-CEAE-435C-9653-CDCFC0DC8B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228600"/>
            <a:ext cx="8229600" cy="228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9B919DFC-707D-4D05-AA07-646394869D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800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00CC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rgbClr val="0000C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 kern="1200">
          <a:solidFill>
            <a:srgbClr val="0000CC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 kern="1200">
          <a:solidFill>
            <a:srgbClr val="0000CC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 kern="1200">
          <a:solidFill>
            <a:srgbClr val="0000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4B6A8B8-8639-499A-A862-727D1FC8BF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Next Generation Interconnection Technology for High-Performance Computer Systems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3E67488-55BE-425D-9C1D-7221821410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Jason D. Bakos</a:t>
            </a:r>
          </a:p>
          <a:p>
            <a:endParaRPr lang="en-US" altLang="en-US"/>
          </a:p>
          <a:p>
            <a:r>
              <a:rPr lang="en-US" altLang="en-US"/>
              <a:t>Department of Computer Science</a:t>
            </a:r>
          </a:p>
          <a:p>
            <a:r>
              <a:rPr lang="en-US" altLang="en-US"/>
              <a:t>University of Pittsburgh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7F322C-8DDE-4CDA-A414-5EC0D4A8D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F2FE9F8B-AF29-49A4-A3D7-58924F63ADC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E4CD11B2-728F-4943-904E-2969E2A31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 Crossbar Switch Chip</a:t>
            </a:r>
          </a:p>
        </p:txBody>
      </p:sp>
      <p:pic>
        <p:nvPicPr>
          <p:cNvPr id="115715" name="Picture 3">
            <a:extLst>
              <a:ext uri="{FF2B5EF4-FFF2-40B4-BE49-F238E27FC236}">
                <a16:creationId xmlns:a16="http://schemas.microsoft.com/office/drawing/2014/main" id="{562DB676-9B17-4AD4-B011-9F3FDB6C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35814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>
            <a:extLst>
              <a:ext uri="{FF2B5EF4-FFF2-40B4-BE49-F238E27FC236}">
                <a16:creationId xmlns:a16="http://schemas.microsoft.com/office/drawing/2014/main" id="{3A44058A-7408-4F77-A383-0517E7E1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25000" r="23438" b="25000"/>
          <a:stretch>
            <a:fillRect/>
          </a:stretch>
        </p:blipFill>
        <p:spPr bwMode="auto">
          <a:xfrm>
            <a:off x="5105400" y="1524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17" name="Picture 5">
            <a:extLst>
              <a:ext uri="{FF2B5EF4-FFF2-40B4-BE49-F238E27FC236}">
                <a16:creationId xmlns:a16="http://schemas.microsoft.com/office/drawing/2014/main" id="{A9BBB396-1592-468A-B0D9-B0D320D3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12420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CDC7CC4-6792-45CB-81D5-9AD9BAC5B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B2EC435C-7CA4-4BB6-8721-671D8D7D744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D65494C7-979A-4A61-A486-DDD7012DB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 Interconnect using Fiber Image Guides</a:t>
            </a:r>
          </a:p>
        </p:txBody>
      </p:sp>
      <p:pic>
        <p:nvPicPr>
          <p:cNvPr id="90116" name="Picture 4">
            <a:extLst>
              <a:ext uri="{FF2B5EF4-FFF2-40B4-BE49-F238E27FC236}">
                <a16:creationId xmlns:a16="http://schemas.microsoft.com/office/drawing/2014/main" id="{4E4D9C9A-C53F-4E83-B994-B3006519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17850"/>
            <a:ext cx="28098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7" name="Picture 5">
            <a:extLst>
              <a:ext uri="{FF2B5EF4-FFF2-40B4-BE49-F238E27FC236}">
                <a16:creationId xmlns:a16="http://schemas.microsoft.com/office/drawing/2014/main" id="{560D333A-5FEC-4C4B-BF4B-AB343FC4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117850"/>
            <a:ext cx="28098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8" name="Text Box 6">
            <a:extLst>
              <a:ext uri="{FF2B5EF4-FFF2-40B4-BE49-F238E27FC236}">
                <a16:creationId xmlns:a16="http://schemas.microsoft.com/office/drawing/2014/main" id="{5DCA4CBB-5D43-4859-99C8-DCD4FFA31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91185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CC"/>
                </a:solidFill>
              </a:rPr>
              <a:t>Top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D67EEA7B-6D7C-4B46-A28E-D5EA4A1E0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055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CC"/>
                </a:solidFill>
              </a:rPr>
              <a:t>Bottom</a:t>
            </a:r>
          </a:p>
        </p:txBody>
      </p:sp>
      <p:pic>
        <p:nvPicPr>
          <p:cNvPr id="90120" name="Picture 8">
            <a:extLst>
              <a:ext uri="{FF2B5EF4-FFF2-40B4-BE49-F238E27FC236}">
                <a16:creationId xmlns:a16="http://schemas.microsoft.com/office/drawing/2014/main" id="{E93D3E10-83C1-4F60-A5AB-7CBBCD476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13088"/>
            <a:ext cx="28194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21" name="Text Box 9">
            <a:extLst>
              <a:ext uri="{FF2B5EF4-FFF2-40B4-BE49-F238E27FC236}">
                <a16:creationId xmlns:a16="http://schemas.microsoft.com/office/drawing/2014/main" id="{064C5DDE-3910-4227-8ABC-09C61BEB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9915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rgbClr val="0000CC"/>
                </a:solidFill>
              </a:rPr>
              <a:t>Side</a:t>
            </a:r>
          </a:p>
        </p:txBody>
      </p:sp>
      <p:sp>
        <p:nvSpPr>
          <p:cNvPr id="90130" name="Text Box 18">
            <a:extLst>
              <a:ext uri="{FF2B5EF4-FFF2-40B4-BE49-F238E27FC236}">
                <a16:creationId xmlns:a16="http://schemas.microsoft.com/office/drawing/2014/main" id="{4DC23CC7-4A1A-43A0-95B9-8FBF20B26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9600"/>
            <a:ext cx="2667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Dense lattice of fiber cores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5-20 um diameter, 2K-15K cores/mm</a:t>
            </a:r>
            <a:r>
              <a:rPr lang="en-US" altLang="en-US" sz="1400" baseline="30000">
                <a:solidFill>
                  <a:srgbClr val="0000CC"/>
                </a:solidFill>
              </a:rPr>
              <a:t>2</a:t>
            </a:r>
          </a:p>
        </p:txBody>
      </p:sp>
      <p:pic>
        <p:nvPicPr>
          <p:cNvPr id="90131" name="Picture 19">
            <a:extLst>
              <a:ext uri="{FF2B5EF4-FFF2-40B4-BE49-F238E27FC236}">
                <a16:creationId xmlns:a16="http://schemas.microsoft.com/office/drawing/2014/main" id="{1A0A80B8-541A-4F0B-A599-8770023D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03400"/>
            <a:ext cx="17526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79D54564-A942-4B05-B9D4-EE784F8D72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0BE9DAD1-FAC4-4362-8355-B3AF1E947A8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4B4E7367-376C-4D64-BA2C-6BA68D735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OE-MCM Demonstrator</a:t>
            </a:r>
          </a:p>
        </p:txBody>
      </p:sp>
      <p:pic>
        <p:nvPicPr>
          <p:cNvPr id="93188" name="Picture 4">
            <a:extLst>
              <a:ext uri="{FF2B5EF4-FFF2-40B4-BE49-F238E27FC236}">
                <a16:creationId xmlns:a16="http://schemas.microsoft.com/office/drawing/2014/main" id="{964725BC-6641-4696-BFE5-7B132576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981200"/>
            <a:ext cx="26003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189" name="Object 5">
            <a:extLst>
              <a:ext uri="{FF2B5EF4-FFF2-40B4-BE49-F238E27FC236}">
                <a16:creationId xmlns:a16="http://schemas.microsoft.com/office/drawing/2014/main" id="{9E8E839E-C1CA-42C1-86BD-15442356FC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50" y="1785938"/>
          <a:ext cx="2819400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886200" imgH="3524400" progId="Word.Picture.8">
                  <p:embed/>
                </p:oleObj>
              </mc:Choice>
              <mc:Fallback>
                <p:oleObj name="Picture" r:id="rId3" imgW="3886200" imgH="35244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785938"/>
                        <a:ext cx="2819400" cy="2557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Line 6">
            <a:extLst>
              <a:ext uri="{FF2B5EF4-FFF2-40B4-BE49-F238E27FC236}">
                <a16:creationId xmlns:a16="http://schemas.microsoft.com/office/drawing/2014/main" id="{D577BF6C-17A5-4A5E-8436-BE58D653F4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5075" y="3654425"/>
            <a:ext cx="327025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Line 7">
            <a:extLst>
              <a:ext uri="{FF2B5EF4-FFF2-40B4-BE49-F238E27FC236}">
                <a16:creationId xmlns:a16="http://schemas.microsoft.com/office/drawing/2014/main" id="{81FFBB82-6C57-4629-B68F-43174F7EBD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8000" y="3357563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192" name="Picture 8">
            <a:extLst>
              <a:ext uri="{FF2B5EF4-FFF2-40B4-BE49-F238E27FC236}">
                <a16:creationId xmlns:a16="http://schemas.microsoft.com/office/drawing/2014/main" id="{8C3EF3C1-1B78-49A4-ADD1-CA821EF5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971675"/>
            <a:ext cx="23431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3" name="Line 9">
            <a:extLst>
              <a:ext uri="{FF2B5EF4-FFF2-40B4-BE49-F238E27FC236}">
                <a16:creationId xmlns:a16="http://schemas.microsoft.com/office/drawing/2014/main" id="{539CB934-3618-40BE-B076-CBEA2DB90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81950" y="3081338"/>
            <a:ext cx="252413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4" name="Line 10">
            <a:extLst>
              <a:ext uri="{FF2B5EF4-FFF2-40B4-BE49-F238E27FC236}">
                <a16:creationId xmlns:a16="http://schemas.microsoft.com/office/drawing/2014/main" id="{CA2B023C-ACB2-47F6-A1AE-7EFB8807A4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1850" y="2982913"/>
            <a:ext cx="0" cy="495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5" name="Line 11">
            <a:extLst>
              <a:ext uri="{FF2B5EF4-FFF2-40B4-BE49-F238E27FC236}">
                <a16:creationId xmlns:a16="http://schemas.microsoft.com/office/drawing/2014/main" id="{7937BF10-0B3E-4B9E-A986-8013DBB74B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8650" y="1971675"/>
            <a:ext cx="2286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6" name="Text Box 12">
            <a:extLst>
              <a:ext uri="{FF2B5EF4-FFF2-40B4-BE49-F238E27FC236}">
                <a16:creationId xmlns:a16="http://schemas.microsoft.com/office/drawing/2014/main" id="{BA3E303C-4C0B-4E14-8057-7CFF25AF4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20574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2</a:t>
            </a:r>
          </a:p>
        </p:txBody>
      </p:sp>
      <p:sp>
        <p:nvSpPr>
          <p:cNvPr id="93197" name="Line 13">
            <a:extLst>
              <a:ext uri="{FF2B5EF4-FFF2-40B4-BE49-F238E27FC236}">
                <a16:creationId xmlns:a16="http://schemas.microsoft.com/office/drawing/2014/main" id="{F8B7EC4F-1946-4028-A5E9-428FC67D9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050" y="2362200"/>
            <a:ext cx="3810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8" name="Line 14">
            <a:extLst>
              <a:ext uri="{FF2B5EF4-FFF2-40B4-BE49-F238E27FC236}">
                <a16:creationId xmlns:a16="http://schemas.microsoft.com/office/drawing/2014/main" id="{E27F21FA-99A8-4AC6-AFF1-956AFFF81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1895475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9" name="Text Box 15">
            <a:extLst>
              <a:ext uri="{FF2B5EF4-FFF2-40B4-BE49-F238E27FC236}">
                <a16:creationId xmlns:a16="http://schemas.microsoft.com/office/drawing/2014/main" id="{A7202D1C-93CD-430B-A522-81358D259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1590675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3</a:t>
            </a:r>
          </a:p>
        </p:txBody>
      </p:sp>
      <p:sp>
        <p:nvSpPr>
          <p:cNvPr id="93200" name="Text Box 16">
            <a:extLst>
              <a:ext uri="{FF2B5EF4-FFF2-40B4-BE49-F238E27FC236}">
                <a16:creationId xmlns:a16="http://schemas.microsoft.com/office/drawing/2014/main" id="{93F13BDC-5426-4261-98A2-89C4C2FD6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905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1</a:t>
            </a:r>
          </a:p>
        </p:txBody>
      </p:sp>
      <p:sp>
        <p:nvSpPr>
          <p:cNvPr id="93201" name="Line 17">
            <a:extLst>
              <a:ext uri="{FF2B5EF4-FFF2-40B4-BE49-F238E27FC236}">
                <a16:creationId xmlns:a16="http://schemas.microsoft.com/office/drawing/2014/main" id="{5EA62326-B078-442D-AD15-2C7A303295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7450" y="2209800"/>
            <a:ext cx="381000" cy="1066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2" name="Text Box 18">
            <a:extLst>
              <a:ext uri="{FF2B5EF4-FFF2-40B4-BE49-F238E27FC236}">
                <a16:creationId xmlns:a16="http://schemas.microsoft.com/office/drawing/2014/main" id="{98372621-7BCD-45C6-A435-7E056D18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1752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2</a:t>
            </a:r>
          </a:p>
        </p:txBody>
      </p:sp>
      <p:sp>
        <p:nvSpPr>
          <p:cNvPr id="93203" name="Line 19">
            <a:extLst>
              <a:ext uri="{FF2B5EF4-FFF2-40B4-BE49-F238E27FC236}">
                <a16:creationId xmlns:a16="http://schemas.microsoft.com/office/drawing/2014/main" id="{A5A4467E-E80A-4F13-A9EC-A171E7A09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050" y="2057400"/>
            <a:ext cx="22860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4" name="Line 20">
            <a:extLst>
              <a:ext uri="{FF2B5EF4-FFF2-40B4-BE49-F238E27FC236}">
                <a16:creationId xmlns:a16="http://schemas.microsoft.com/office/drawing/2014/main" id="{5E05B620-504C-44C6-AAD5-B027B9715D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47850" y="3962400"/>
            <a:ext cx="609600" cy="228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5" name="Text Box 21">
            <a:extLst>
              <a:ext uri="{FF2B5EF4-FFF2-40B4-BE49-F238E27FC236}">
                <a16:creationId xmlns:a16="http://schemas.microsoft.com/office/drawing/2014/main" id="{119A36AD-B18A-4A51-A63B-D29595C0E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4038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3</a:t>
            </a:r>
          </a:p>
        </p:txBody>
      </p:sp>
      <p:sp>
        <p:nvSpPr>
          <p:cNvPr id="93206" name="Text Box 22">
            <a:extLst>
              <a:ext uri="{FF2B5EF4-FFF2-40B4-BE49-F238E27FC236}">
                <a16:creationId xmlns:a16="http://schemas.microsoft.com/office/drawing/2014/main" id="{EF5C8E34-1D3C-4F40-A1ED-AC81C466A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14478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IN</a:t>
            </a:r>
          </a:p>
        </p:txBody>
      </p:sp>
      <p:sp>
        <p:nvSpPr>
          <p:cNvPr id="93207" name="Line 23">
            <a:extLst>
              <a:ext uri="{FF2B5EF4-FFF2-40B4-BE49-F238E27FC236}">
                <a16:creationId xmlns:a16="http://schemas.microsoft.com/office/drawing/2014/main" id="{31679751-AA3B-4362-BE4E-0C81B277D5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5850" y="1676400"/>
            <a:ext cx="2286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8" name="Text Box 24">
            <a:extLst>
              <a:ext uri="{FF2B5EF4-FFF2-40B4-BE49-F238E27FC236}">
                <a16:creationId xmlns:a16="http://schemas.microsoft.com/office/drawing/2014/main" id="{B9C6EBBA-43C7-4FBC-8165-7D388F68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16764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OUT</a:t>
            </a:r>
          </a:p>
        </p:txBody>
      </p:sp>
      <p:sp>
        <p:nvSpPr>
          <p:cNvPr id="93209" name="Line 25">
            <a:extLst>
              <a:ext uri="{FF2B5EF4-FFF2-40B4-BE49-F238E27FC236}">
                <a16:creationId xmlns:a16="http://schemas.microsoft.com/office/drawing/2014/main" id="{C64435AF-116A-4626-9BB5-049767A98D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6850" y="1905000"/>
            <a:ext cx="2286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0" name="Text Box 26">
            <a:extLst>
              <a:ext uri="{FF2B5EF4-FFF2-40B4-BE49-F238E27FC236}">
                <a16:creationId xmlns:a16="http://schemas.microsoft.com/office/drawing/2014/main" id="{E1ED7926-8977-435B-BF8B-8E579A33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6764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3300"/>
                </a:solidFill>
              </a:rPr>
              <a:t>Chip 1</a:t>
            </a:r>
          </a:p>
        </p:txBody>
      </p:sp>
      <p:pic>
        <p:nvPicPr>
          <p:cNvPr id="93211" name="Picture 27">
            <a:extLst>
              <a:ext uri="{FF2B5EF4-FFF2-40B4-BE49-F238E27FC236}">
                <a16:creationId xmlns:a16="http://schemas.microsoft.com/office/drawing/2014/main" id="{D5214A5E-EAA7-408A-BEDC-C11BBA23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8750" r="3516"/>
          <a:stretch>
            <a:fillRect/>
          </a:stretch>
        </p:blipFill>
        <p:spPr bwMode="auto">
          <a:xfrm>
            <a:off x="1905000" y="4433888"/>
            <a:ext cx="2667000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2" name="Picture 28">
            <a:extLst>
              <a:ext uri="{FF2B5EF4-FFF2-40B4-BE49-F238E27FC236}">
                <a16:creationId xmlns:a16="http://schemas.microsoft.com/office/drawing/2014/main" id="{E220084C-4776-48AD-BB08-9550F3D85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483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3">
            <a:extLst>
              <a:ext uri="{FF2B5EF4-FFF2-40B4-BE49-F238E27FC236}">
                <a16:creationId xmlns:a16="http://schemas.microsoft.com/office/drawing/2014/main" id="{ED3CAA46-DBA4-43EC-847E-3C12505D8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47C5DF90-C9C6-40E2-9373-301823FB622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2DD5EDE5-2BED-4887-A02D-4A0B2679F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Multi-Bit Differential Signaling (MBDS)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E0BC1750-97AD-4B14-90F2-9F8EC3C7D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3810000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b="1"/>
              <a:t>Differential (LVDS) channel</a:t>
            </a:r>
          </a:p>
        </p:txBody>
      </p:sp>
      <p:grpSp>
        <p:nvGrpSpPr>
          <p:cNvPr id="118788" name="Group 4">
            <a:extLst>
              <a:ext uri="{FF2B5EF4-FFF2-40B4-BE49-F238E27FC236}">
                <a16:creationId xmlns:a16="http://schemas.microsoft.com/office/drawing/2014/main" id="{88475CAB-EC1F-40ED-A6F3-2051FD1A3B6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209800"/>
            <a:ext cx="3124200" cy="1376363"/>
            <a:chOff x="480" y="1104"/>
            <a:chExt cx="1968" cy="867"/>
          </a:xfrm>
        </p:grpSpPr>
        <p:sp>
          <p:nvSpPr>
            <p:cNvPr id="118789" name="AutoShape 5">
              <a:extLst>
                <a:ext uri="{FF2B5EF4-FFF2-40B4-BE49-F238E27FC236}">
                  <a16:creationId xmlns:a16="http://schemas.microsoft.com/office/drawing/2014/main" id="{5AE930B6-CCDC-4C3D-9BA9-CA0996AEA2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72" y="1126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0" name="Oval 6">
              <a:extLst>
                <a:ext uri="{FF2B5EF4-FFF2-40B4-BE49-F238E27FC236}">
                  <a16:creationId xmlns:a16="http://schemas.microsoft.com/office/drawing/2014/main" id="{D9A4CEA4-0B06-4BCA-BC5E-B67E606CA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366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8791" name="AutoShape 7">
              <a:extLst>
                <a:ext uri="{FF2B5EF4-FFF2-40B4-BE49-F238E27FC236}">
                  <a16:creationId xmlns:a16="http://schemas.microsoft.com/office/drawing/2014/main" id="{152A3DEA-896B-462F-9570-467FFC9EC099}"/>
                </a:ext>
              </a:extLst>
            </p:cNvPr>
            <p:cNvCxnSpPr>
              <a:cxnSpLocks noChangeShapeType="1"/>
              <a:stCxn id="118789" idx="3"/>
            </p:cNvCxnSpPr>
            <p:nvPr/>
          </p:nvCxnSpPr>
          <p:spPr bwMode="auto">
            <a:xfrm flipH="1" flipV="1">
              <a:off x="480" y="1270"/>
              <a:ext cx="215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792" name="AutoShape 8">
              <a:extLst>
                <a:ext uri="{FF2B5EF4-FFF2-40B4-BE49-F238E27FC236}">
                  <a16:creationId xmlns:a16="http://schemas.microsoft.com/office/drawing/2014/main" id="{80C033C6-1B35-4FAF-BB5A-BD5DAFC0B9EC}"/>
                </a:ext>
              </a:extLst>
            </p:cNvPr>
            <p:cNvCxnSpPr>
              <a:cxnSpLocks noChangeShapeType="1"/>
              <a:stCxn id="118789" idx="1"/>
            </p:cNvCxnSpPr>
            <p:nvPr/>
          </p:nvCxnSpPr>
          <p:spPr bwMode="auto">
            <a:xfrm>
              <a:off x="840" y="1189"/>
              <a:ext cx="10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793" name="AutoShape 9">
              <a:extLst>
                <a:ext uri="{FF2B5EF4-FFF2-40B4-BE49-F238E27FC236}">
                  <a16:creationId xmlns:a16="http://schemas.microsoft.com/office/drawing/2014/main" id="{C0BEAF3D-06D1-45F3-BEC5-DB64FA15770C}"/>
                </a:ext>
              </a:extLst>
            </p:cNvPr>
            <p:cNvCxnSpPr>
              <a:cxnSpLocks noChangeShapeType="1"/>
              <a:stCxn id="118790" idx="6"/>
            </p:cNvCxnSpPr>
            <p:nvPr/>
          </p:nvCxnSpPr>
          <p:spPr bwMode="auto">
            <a:xfrm>
              <a:off x="864" y="1390"/>
              <a:ext cx="105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794" name="AutoShape 10">
              <a:extLst>
                <a:ext uri="{FF2B5EF4-FFF2-40B4-BE49-F238E27FC236}">
                  <a16:creationId xmlns:a16="http://schemas.microsoft.com/office/drawing/2014/main" id="{D86DB3E8-FBD2-46E7-80ED-33055B5785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98" y="1128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5" name="Oval 11">
              <a:extLst>
                <a:ext uri="{FF2B5EF4-FFF2-40B4-BE49-F238E27FC236}">
                  <a16:creationId xmlns:a16="http://schemas.microsoft.com/office/drawing/2014/main" id="{A6C9192D-96CE-41B3-9666-2F775F768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366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6" name="AutoShape 12">
              <a:extLst>
                <a:ext uri="{FF2B5EF4-FFF2-40B4-BE49-F238E27FC236}">
                  <a16:creationId xmlns:a16="http://schemas.microsoft.com/office/drawing/2014/main" id="{12082C00-0BB5-405D-9029-8DDAAC0F4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14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7" name="AutoShape 13">
              <a:extLst>
                <a:ext uri="{FF2B5EF4-FFF2-40B4-BE49-F238E27FC236}">
                  <a16:creationId xmlns:a16="http://schemas.microsoft.com/office/drawing/2014/main" id="{7BC53DCC-C121-4FE2-AB44-DF005F72E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34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8798" name="AutoShape 14">
              <a:extLst>
                <a:ext uri="{FF2B5EF4-FFF2-40B4-BE49-F238E27FC236}">
                  <a16:creationId xmlns:a16="http://schemas.microsoft.com/office/drawing/2014/main" id="{41EAB168-03FF-4E11-A401-C04C59627247}"/>
                </a:ext>
              </a:extLst>
            </p:cNvPr>
            <p:cNvCxnSpPr>
              <a:cxnSpLocks noChangeShapeType="1"/>
              <a:stCxn id="118794" idx="0"/>
            </p:cNvCxnSpPr>
            <p:nvPr/>
          </p:nvCxnSpPr>
          <p:spPr bwMode="auto">
            <a:xfrm>
              <a:off x="2212" y="1275"/>
              <a:ext cx="2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799" name="AutoShape 15">
              <a:extLst>
                <a:ext uri="{FF2B5EF4-FFF2-40B4-BE49-F238E27FC236}">
                  <a16:creationId xmlns:a16="http://schemas.microsoft.com/office/drawing/2014/main" id="{07BCFD59-0033-49EE-A5E5-AF62F37A6B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195"/>
              <a:ext cx="1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00" name="AutoShape 16">
              <a:extLst>
                <a:ext uri="{FF2B5EF4-FFF2-40B4-BE49-F238E27FC236}">
                  <a16:creationId xmlns:a16="http://schemas.microsoft.com/office/drawing/2014/main" id="{604EE879-FD28-4DCE-9783-A10F29CB84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227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01" name="AutoShape 17">
              <a:extLst>
                <a:ext uri="{FF2B5EF4-FFF2-40B4-BE49-F238E27FC236}">
                  <a16:creationId xmlns:a16="http://schemas.microsoft.com/office/drawing/2014/main" id="{DF5A70B3-0671-49FB-9AAE-FB81B47CDA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28" y="1259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02" name="AutoShape 18">
              <a:extLst>
                <a:ext uri="{FF2B5EF4-FFF2-40B4-BE49-F238E27FC236}">
                  <a16:creationId xmlns:a16="http://schemas.microsoft.com/office/drawing/2014/main" id="{75D689D1-5937-4A38-A80F-270C0DBA98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28" y="1291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03" name="AutoShape 19">
              <a:extLst>
                <a:ext uri="{FF2B5EF4-FFF2-40B4-BE49-F238E27FC236}">
                  <a16:creationId xmlns:a16="http://schemas.microsoft.com/office/drawing/2014/main" id="{C0E18D5B-354C-4C67-BF77-C58E0126FC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60" y="1323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04" name="AutoShape 20">
              <a:extLst>
                <a:ext uri="{FF2B5EF4-FFF2-40B4-BE49-F238E27FC236}">
                  <a16:creationId xmlns:a16="http://schemas.microsoft.com/office/drawing/2014/main" id="{B2EF8743-39A7-40F1-954E-5312024E70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355"/>
              <a:ext cx="0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805" name="AutoShape 21">
              <a:extLst>
                <a:ext uri="{FF2B5EF4-FFF2-40B4-BE49-F238E27FC236}">
                  <a16:creationId xmlns:a16="http://schemas.microsoft.com/office/drawing/2014/main" id="{9FC93EB9-9D98-467B-9E6C-F30E7A1717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72" y="1654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06" name="Oval 22">
              <a:extLst>
                <a:ext uri="{FF2B5EF4-FFF2-40B4-BE49-F238E27FC236}">
                  <a16:creationId xmlns:a16="http://schemas.microsoft.com/office/drawing/2014/main" id="{FF7288C8-B945-40E3-8C9A-B48B7EF90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94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8807" name="AutoShape 23">
              <a:extLst>
                <a:ext uri="{FF2B5EF4-FFF2-40B4-BE49-F238E27FC236}">
                  <a16:creationId xmlns:a16="http://schemas.microsoft.com/office/drawing/2014/main" id="{F4BC82FF-BD80-440A-843D-181F12D12D5E}"/>
                </a:ext>
              </a:extLst>
            </p:cNvPr>
            <p:cNvCxnSpPr>
              <a:cxnSpLocks noChangeShapeType="1"/>
              <a:stCxn id="118805" idx="3"/>
            </p:cNvCxnSpPr>
            <p:nvPr/>
          </p:nvCxnSpPr>
          <p:spPr bwMode="auto">
            <a:xfrm flipH="1" flipV="1">
              <a:off x="480" y="1798"/>
              <a:ext cx="215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08" name="AutoShape 24">
              <a:extLst>
                <a:ext uri="{FF2B5EF4-FFF2-40B4-BE49-F238E27FC236}">
                  <a16:creationId xmlns:a16="http://schemas.microsoft.com/office/drawing/2014/main" id="{EA2E009A-4CD7-42D1-ADC8-8CBD509EC41B}"/>
                </a:ext>
              </a:extLst>
            </p:cNvPr>
            <p:cNvCxnSpPr>
              <a:cxnSpLocks noChangeShapeType="1"/>
              <a:stCxn id="118805" idx="1"/>
            </p:cNvCxnSpPr>
            <p:nvPr/>
          </p:nvCxnSpPr>
          <p:spPr bwMode="auto">
            <a:xfrm>
              <a:off x="840" y="1717"/>
              <a:ext cx="10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09" name="AutoShape 25">
              <a:extLst>
                <a:ext uri="{FF2B5EF4-FFF2-40B4-BE49-F238E27FC236}">
                  <a16:creationId xmlns:a16="http://schemas.microsoft.com/office/drawing/2014/main" id="{6853D8B6-60E7-4FCE-BAA6-A5ABA8DEEFB8}"/>
                </a:ext>
              </a:extLst>
            </p:cNvPr>
            <p:cNvCxnSpPr>
              <a:cxnSpLocks noChangeShapeType="1"/>
              <a:stCxn id="118806" idx="6"/>
            </p:cNvCxnSpPr>
            <p:nvPr/>
          </p:nvCxnSpPr>
          <p:spPr bwMode="auto">
            <a:xfrm>
              <a:off x="864" y="1918"/>
              <a:ext cx="105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810" name="AutoShape 26">
              <a:extLst>
                <a:ext uri="{FF2B5EF4-FFF2-40B4-BE49-F238E27FC236}">
                  <a16:creationId xmlns:a16="http://schemas.microsoft.com/office/drawing/2014/main" id="{831E9A57-718C-424B-85EE-B4386A7517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98" y="1656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11" name="Oval 27">
              <a:extLst>
                <a:ext uri="{FF2B5EF4-FFF2-40B4-BE49-F238E27FC236}">
                  <a16:creationId xmlns:a16="http://schemas.microsoft.com/office/drawing/2014/main" id="{4DF512E1-438B-40C7-A936-6AF4BB7C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894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12" name="AutoShape 28">
              <a:extLst>
                <a:ext uri="{FF2B5EF4-FFF2-40B4-BE49-F238E27FC236}">
                  <a16:creationId xmlns:a16="http://schemas.microsoft.com/office/drawing/2014/main" id="{E9B025C0-095D-4505-BAA7-4A7C26707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675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13" name="AutoShape 29">
              <a:extLst>
                <a:ext uri="{FF2B5EF4-FFF2-40B4-BE49-F238E27FC236}">
                  <a16:creationId xmlns:a16="http://schemas.microsoft.com/office/drawing/2014/main" id="{11401C71-F090-4D04-8557-A9C178F25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875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8814" name="AutoShape 30">
              <a:extLst>
                <a:ext uri="{FF2B5EF4-FFF2-40B4-BE49-F238E27FC236}">
                  <a16:creationId xmlns:a16="http://schemas.microsoft.com/office/drawing/2014/main" id="{62977B8D-BED9-49CB-9B0B-0EED7B08B5A2}"/>
                </a:ext>
              </a:extLst>
            </p:cNvPr>
            <p:cNvCxnSpPr>
              <a:cxnSpLocks noChangeShapeType="1"/>
              <a:stCxn id="118810" idx="0"/>
            </p:cNvCxnSpPr>
            <p:nvPr/>
          </p:nvCxnSpPr>
          <p:spPr bwMode="auto">
            <a:xfrm>
              <a:off x="2212" y="1803"/>
              <a:ext cx="2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15" name="AutoShape 31">
              <a:extLst>
                <a:ext uri="{FF2B5EF4-FFF2-40B4-BE49-F238E27FC236}">
                  <a16:creationId xmlns:a16="http://schemas.microsoft.com/office/drawing/2014/main" id="{FE514FC9-3DE3-4F0F-A209-78AFD98482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723"/>
              <a:ext cx="1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16" name="AutoShape 32">
              <a:extLst>
                <a:ext uri="{FF2B5EF4-FFF2-40B4-BE49-F238E27FC236}">
                  <a16:creationId xmlns:a16="http://schemas.microsoft.com/office/drawing/2014/main" id="{50E7F36A-8B57-4AD8-885F-2CE3169267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755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17" name="AutoShape 33">
              <a:extLst>
                <a:ext uri="{FF2B5EF4-FFF2-40B4-BE49-F238E27FC236}">
                  <a16:creationId xmlns:a16="http://schemas.microsoft.com/office/drawing/2014/main" id="{65CCC719-88C2-4581-967B-6262157F47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28" y="1787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18" name="AutoShape 34">
              <a:extLst>
                <a:ext uri="{FF2B5EF4-FFF2-40B4-BE49-F238E27FC236}">
                  <a16:creationId xmlns:a16="http://schemas.microsoft.com/office/drawing/2014/main" id="{03FBC81A-B1EC-489F-9865-FD2AED1F5B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28" y="1819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19" name="AutoShape 35">
              <a:extLst>
                <a:ext uri="{FF2B5EF4-FFF2-40B4-BE49-F238E27FC236}">
                  <a16:creationId xmlns:a16="http://schemas.microsoft.com/office/drawing/2014/main" id="{C5EA5FE8-1D16-4C45-9B8C-C8E2AF5B21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60" y="1851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20" name="AutoShape 36">
              <a:extLst>
                <a:ext uri="{FF2B5EF4-FFF2-40B4-BE49-F238E27FC236}">
                  <a16:creationId xmlns:a16="http://schemas.microsoft.com/office/drawing/2014/main" id="{9290137D-B3A6-41DD-89E2-DA772A0903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883"/>
              <a:ext cx="0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8821" name="Rectangle 37">
            <a:extLst>
              <a:ext uri="{FF2B5EF4-FFF2-40B4-BE49-F238E27FC236}">
                <a16:creationId xmlns:a16="http://schemas.microsoft.com/office/drawing/2014/main" id="{11204BA3-1C02-419F-9E40-6B2F09CC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0"/>
            <a:ext cx="373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300"/>
              <a:t>Current-mode drivers</a:t>
            </a:r>
          </a:p>
          <a:p>
            <a:r>
              <a:rPr lang="en-US" altLang="en-US" sz="1300"/>
              <a:t>Data encoded as</a:t>
            </a:r>
          </a:p>
          <a:p>
            <a:pPr lvl="1"/>
            <a:r>
              <a:rPr lang="en-US" altLang="en-US" sz="1200"/>
              <a:t>{01} or {10}</a:t>
            </a:r>
          </a:p>
          <a:p>
            <a:r>
              <a:rPr lang="en-US" altLang="en-US" sz="1300"/>
              <a:t>Advantages</a:t>
            </a:r>
          </a:p>
          <a:p>
            <a:pPr lvl="1"/>
            <a:r>
              <a:rPr lang="en-US" altLang="en-US" sz="1000"/>
              <a:t>Low switching noise</a:t>
            </a:r>
          </a:p>
          <a:p>
            <a:pPr lvl="1"/>
            <a:r>
              <a:rPr lang="en-US" altLang="en-US" sz="1000"/>
              <a:t>Large GDP</a:t>
            </a:r>
          </a:p>
          <a:p>
            <a:pPr lvl="1"/>
            <a:r>
              <a:rPr lang="en-US" altLang="en-US" sz="1000"/>
              <a:t>Coupled transmission lines</a:t>
            </a:r>
          </a:p>
          <a:p>
            <a:pPr lvl="1"/>
            <a:r>
              <a:rPr lang="en-US" altLang="en-US" sz="1000"/>
              <a:t>Low noise =&gt; low voltage swing</a:t>
            </a:r>
          </a:p>
          <a:p>
            <a:r>
              <a:rPr lang="en-US" altLang="en-US" sz="1300"/>
              <a:t>Disadvantages</a:t>
            </a:r>
          </a:p>
          <a:p>
            <a:pPr lvl="1"/>
            <a:r>
              <a:rPr lang="en-US" altLang="en-US" sz="1000"/>
              <a:t>Two connections for each bit</a:t>
            </a:r>
          </a:p>
          <a:p>
            <a:pPr lvl="1"/>
            <a:r>
              <a:rPr lang="en-US" altLang="en-US" sz="1000"/>
              <a:t>Wasteful in I/O pads</a:t>
            </a:r>
          </a:p>
        </p:txBody>
      </p:sp>
      <p:sp>
        <p:nvSpPr>
          <p:cNvPr id="118822" name="Rectangle 38">
            <a:extLst>
              <a:ext uri="{FF2B5EF4-FFF2-40B4-BE49-F238E27FC236}">
                <a16:creationId xmlns:a16="http://schemas.microsoft.com/office/drawing/2014/main" id="{201F660A-D897-4A9A-80C2-AAC508AC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6764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 b="1"/>
              <a:t>Multi-Bit Differential (MBDS) channel</a:t>
            </a:r>
          </a:p>
        </p:txBody>
      </p:sp>
      <p:grpSp>
        <p:nvGrpSpPr>
          <p:cNvPr id="118823" name="Group 39">
            <a:extLst>
              <a:ext uri="{FF2B5EF4-FFF2-40B4-BE49-F238E27FC236}">
                <a16:creationId xmlns:a16="http://schemas.microsoft.com/office/drawing/2014/main" id="{F1B17402-DA60-442C-AB0B-68DC96A27D9E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057400"/>
            <a:ext cx="3581400" cy="1566863"/>
            <a:chOff x="2976" y="1000"/>
            <a:chExt cx="2256" cy="987"/>
          </a:xfrm>
        </p:grpSpPr>
        <p:cxnSp>
          <p:nvCxnSpPr>
            <p:cNvPr id="118824" name="AutoShape 40">
              <a:extLst>
                <a:ext uri="{FF2B5EF4-FFF2-40B4-BE49-F238E27FC236}">
                  <a16:creationId xmlns:a16="http://schemas.microsoft.com/office/drawing/2014/main" id="{C62DF290-DEFF-455E-8C8D-AB498B7923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57" y="1263"/>
              <a:ext cx="1308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25" name="AutoShape 41">
              <a:extLst>
                <a:ext uri="{FF2B5EF4-FFF2-40B4-BE49-F238E27FC236}">
                  <a16:creationId xmlns:a16="http://schemas.microsoft.com/office/drawing/2014/main" id="{B1878823-524E-4C17-B6F9-3852D3486364}"/>
                </a:ext>
              </a:extLst>
            </p:cNvPr>
            <p:cNvCxnSpPr>
              <a:cxnSpLocks noChangeShapeType="1"/>
              <a:endCxn id="118885" idx="3"/>
            </p:cNvCxnSpPr>
            <p:nvPr/>
          </p:nvCxnSpPr>
          <p:spPr bwMode="auto">
            <a:xfrm>
              <a:off x="3468" y="1365"/>
              <a:ext cx="1412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26" name="AutoShape 42">
              <a:extLst>
                <a:ext uri="{FF2B5EF4-FFF2-40B4-BE49-F238E27FC236}">
                  <a16:creationId xmlns:a16="http://schemas.microsoft.com/office/drawing/2014/main" id="{12A59AB0-427F-4E6A-B213-4216EA77D0FF}"/>
                </a:ext>
              </a:extLst>
            </p:cNvPr>
            <p:cNvCxnSpPr>
              <a:cxnSpLocks noChangeShapeType="1"/>
              <a:stCxn id="118879" idx="5"/>
            </p:cNvCxnSpPr>
            <p:nvPr/>
          </p:nvCxnSpPr>
          <p:spPr bwMode="auto">
            <a:xfrm>
              <a:off x="3408" y="1620"/>
              <a:ext cx="1237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27" name="AutoShape 43">
              <a:extLst>
                <a:ext uri="{FF2B5EF4-FFF2-40B4-BE49-F238E27FC236}">
                  <a16:creationId xmlns:a16="http://schemas.microsoft.com/office/drawing/2014/main" id="{5E9C3A23-C002-488B-965C-566D9F4AA1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02" y="1510"/>
              <a:ext cx="1157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8828" name="Group 44">
              <a:extLst>
                <a:ext uri="{FF2B5EF4-FFF2-40B4-BE49-F238E27FC236}">
                  <a16:creationId xmlns:a16="http://schemas.microsoft.com/office/drawing/2014/main" id="{141E6E10-939A-4CD3-B4B6-72EC24B7C0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3" y="1776"/>
              <a:ext cx="96" cy="192"/>
              <a:chOff x="1968" y="2304"/>
              <a:chExt cx="144" cy="288"/>
            </a:xfrm>
          </p:grpSpPr>
          <p:cxnSp>
            <p:nvCxnSpPr>
              <p:cNvPr id="118829" name="AutoShape 45">
                <a:extLst>
                  <a:ext uri="{FF2B5EF4-FFF2-40B4-BE49-F238E27FC236}">
                    <a16:creationId xmlns:a16="http://schemas.microsoft.com/office/drawing/2014/main" id="{9DA8237C-E616-44F4-B86D-97EC81721E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30" name="AutoShape 46">
                <a:extLst>
                  <a:ext uri="{FF2B5EF4-FFF2-40B4-BE49-F238E27FC236}">
                    <a16:creationId xmlns:a16="http://schemas.microsoft.com/office/drawing/2014/main" id="{CB740E52-7662-4FF7-9F8D-2C25356F88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31" name="AutoShape 47">
                <a:extLst>
                  <a:ext uri="{FF2B5EF4-FFF2-40B4-BE49-F238E27FC236}">
                    <a16:creationId xmlns:a16="http://schemas.microsoft.com/office/drawing/2014/main" id="{16D421D8-249F-408B-82C6-FAF6BDC377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32" name="AutoShape 48">
                <a:extLst>
                  <a:ext uri="{FF2B5EF4-FFF2-40B4-BE49-F238E27FC236}">
                    <a16:creationId xmlns:a16="http://schemas.microsoft.com/office/drawing/2014/main" id="{5D4F05D7-EC89-4B64-88BF-ABB21F356C0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33" name="AutoShape 49">
                <a:extLst>
                  <a:ext uri="{FF2B5EF4-FFF2-40B4-BE49-F238E27FC236}">
                    <a16:creationId xmlns:a16="http://schemas.microsoft.com/office/drawing/2014/main" id="{0209EA7C-A6E2-431F-8C75-47F0CA5633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34" name="AutoShape 50">
                <a:extLst>
                  <a:ext uri="{FF2B5EF4-FFF2-40B4-BE49-F238E27FC236}">
                    <a16:creationId xmlns:a16="http://schemas.microsoft.com/office/drawing/2014/main" id="{3452567F-43C1-4087-9B0B-3412020E1D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8835" name="AutoShape 51">
              <a:extLst>
                <a:ext uri="{FF2B5EF4-FFF2-40B4-BE49-F238E27FC236}">
                  <a16:creationId xmlns:a16="http://schemas.microsoft.com/office/drawing/2014/main" id="{4B07559B-C1C5-4A2A-A7B0-49D1545D8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" y="120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36" name="AutoShape 52">
              <a:extLst>
                <a:ext uri="{FF2B5EF4-FFF2-40B4-BE49-F238E27FC236}">
                  <a16:creationId xmlns:a16="http://schemas.microsoft.com/office/drawing/2014/main" id="{0359D40A-D42E-4A78-AE76-BDA320192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132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37" name="AutoShape 53">
              <a:extLst>
                <a:ext uri="{FF2B5EF4-FFF2-40B4-BE49-F238E27FC236}">
                  <a16:creationId xmlns:a16="http://schemas.microsoft.com/office/drawing/2014/main" id="{FD8846BA-3800-44BD-BA35-6CE3F7363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1459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38" name="AutoShape 54">
              <a:extLst>
                <a:ext uri="{FF2B5EF4-FFF2-40B4-BE49-F238E27FC236}">
                  <a16:creationId xmlns:a16="http://schemas.microsoft.com/office/drawing/2014/main" id="{2835EED3-A6C1-4F97-A1DF-E938EC7E4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157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8839" name="AutoShape 55">
              <a:extLst>
                <a:ext uri="{FF2B5EF4-FFF2-40B4-BE49-F238E27FC236}">
                  <a16:creationId xmlns:a16="http://schemas.microsoft.com/office/drawing/2014/main" id="{278F527C-6A0F-4EE7-A195-4DD716179E89}"/>
                </a:ext>
              </a:extLst>
            </p:cNvPr>
            <p:cNvCxnSpPr>
              <a:cxnSpLocks noChangeShapeType="1"/>
              <a:stCxn id="118894" idx="2"/>
            </p:cNvCxnSpPr>
            <p:nvPr/>
          </p:nvCxnSpPr>
          <p:spPr bwMode="auto">
            <a:xfrm flipH="1">
              <a:off x="4218" y="1952"/>
              <a:ext cx="630" cy="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8840" name="Group 56">
              <a:extLst>
                <a:ext uri="{FF2B5EF4-FFF2-40B4-BE49-F238E27FC236}">
                  <a16:creationId xmlns:a16="http://schemas.microsoft.com/office/drawing/2014/main" id="{5282018B-96F2-4F0B-91AF-30F1436775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9" y="1776"/>
              <a:ext cx="96" cy="192"/>
              <a:chOff x="1968" y="2304"/>
              <a:chExt cx="144" cy="288"/>
            </a:xfrm>
          </p:grpSpPr>
          <p:cxnSp>
            <p:nvCxnSpPr>
              <p:cNvPr id="118841" name="AutoShape 57">
                <a:extLst>
                  <a:ext uri="{FF2B5EF4-FFF2-40B4-BE49-F238E27FC236}">
                    <a16:creationId xmlns:a16="http://schemas.microsoft.com/office/drawing/2014/main" id="{D97F1B30-6E25-4A1B-B5DD-F950EAAD2A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42" name="AutoShape 58">
                <a:extLst>
                  <a:ext uri="{FF2B5EF4-FFF2-40B4-BE49-F238E27FC236}">
                    <a16:creationId xmlns:a16="http://schemas.microsoft.com/office/drawing/2014/main" id="{8D4D2CFC-90BD-42B7-BD4B-874AA7753F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43" name="AutoShape 59">
                <a:extLst>
                  <a:ext uri="{FF2B5EF4-FFF2-40B4-BE49-F238E27FC236}">
                    <a16:creationId xmlns:a16="http://schemas.microsoft.com/office/drawing/2014/main" id="{E4978B69-3C44-4D7C-8CFB-559DFA75F9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44" name="AutoShape 60">
                <a:extLst>
                  <a:ext uri="{FF2B5EF4-FFF2-40B4-BE49-F238E27FC236}">
                    <a16:creationId xmlns:a16="http://schemas.microsoft.com/office/drawing/2014/main" id="{D228F9D8-ED2D-4B31-A577-7594D7ABA9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45" name="AutoShape 61">
                <a:extLst>
                  <a:ext uri="{FF2B5EF4-FFF2-40B4-BE49-F238E27FC236}">
                    <a16:creationId xmlns:a16="http://schemas.microsoft.com/office/drawing/2014/main" id="{73F7EFD7-A8FD-4B4F-ADA0-E534549855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46" name="AutoShape 62">
                <a:extLst>
                  <a:ext uri="{FF2B5EF4-FFF2-40B4-BE49-F238E27FC236}">
                    <a16:creationId xmlns:a16="http://schemas.microsoft.com/office/drawing/2014/main" id="{FAE22B39-1360-4265-8C98-6B539CCFE8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8847" name="Group 63">
              <a:extLst>
                <a:ext uri="{FF2B5EF4-FFF2-40B4-BE49-F238E27FC236}">
                  <a16:creationId xmlns:a16="http://schemas.microsoft.com/office/drawing/2014/main" id="{20A1BBC9-4489-4B36-9AC4-E327E53B2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" y="1776"/>
              <a:ext cx="96" cy="192"/>
              <a:chOff x="1968" y="2304"/>
              <a:chExt cx="144" cy="288"/>
            </a:xfrm>
          </p:grpSpPr>
          <p:cxnSp>
            <p:nvCxnSpPr>
              <p:cNvPr id="118848" name="AutoShape 64">
                <a:extLst>
                  <a:ext uri="{FF2B5EF4-FFF2-40B4-BE49-F238E27FC236}">
                    <a16:creationId xmlns:a16="http://schemas.microsoft.com/office/drawing/2014/main" id="{B6D2D9D9-EB94-41FB-9218-C754C2AF1F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49" name="AutoShape 65">
                <a:extLst>
                  <a:ext uri="{FF2B5EF4-FFF2-40B4-BE49-F238E27FC236}">
                    <a16:creationId xmlns:a16="http://schemas.microsoft.com/office/drawing/2014/main" id="{01EF4671-AB2B-4B5A-95BF-CDE8A2700D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50" name="AutoShape 66">
                <a:extLst>
                  <a:ext uri="{FF2B5EF4-FFF2-40B4-BE49-F238E27FC236}">
                    <a16:creationId xmlns:a16="http://schemas.microsoft.com/office/drawing/2014/main" id="{B37DA425-5E52-46C3-AC25-08DA4D5846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51" name="AutoShape 67">
                <a:extLst>
                  <a:ext uri="{FF2B5EF4-FFF2-40B4-BE49-F238E27FC236}">
                    <a16:creationId xmlns:a16="http://schemas.microsoft.com/office/drawing/2014/main" id="{68B5AA4D-A25D-474F-A84C-6E83A4E1ED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52" name="AutoShape 68">
                <a:extLst>
                  <a:ext uri="{FF2B5EF4-FFF2-40B4-BE49-F238E27FC236}">
                    <a16:creationId xmlns:a16="http://schemas.microsoft.com/office/drawing/2014/main" id="{D296E5F2-DCD7-407D-B885-69D833BBAA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53" name="AutoShape 69">
                <a:extLst>
                  <a:ext uri="{FF2B5EF4-FFF2-40B4-BE49-F238E27FC236}">
                    <a16:creationId xmlns:a16="http://schemas.microsoft.com/office/drawing/2014/main" id="{7BB1C775-D474-4D1B-BFD6-1093FE4C1B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8854" name="Group 70">
              <a:extLst>
                <a:ext uri="{FF2B5EF4-FFF2-40B4-BE49-F238E27FC236}">
                  <a16:creationId xmlns:a16="http://schemas.microsoft.com/office/drawing/2014/main" id="{A0CB2E79-2AC5-475E-B6C8-9278A2F6C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776"/>
              <a:ext cx="96" cy="192"/>
              <a:chOff x="1968" y="2304"/>
              <a:chExt cx="144" cy="288"/>
            </a:xfrm>
          </p:grpSpPr>
          <p:cxnSp>
            <p:nvCxnSpPr>
              <p:cNvPr id="118855" name="AutoShape 71">
                <a:extLst>
                  <a:ext uri="{FF2B5EF4-FFF2-40B4-BE49-F238E27FC236}">
                    <a16:creationId xmlns:a16="http://schemas.microsoft.com/office/drawing/2014/main" id="{05DC3069-4BAE-4DA2-9D00-42978FF0037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04"/>
                <a:ext cx="1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56" name="AutoShape 72">
                <a:extLst>
                  <a:ext uri="{FF2B5EF4-FFF2-40B4-BE49-F238E27FC236}">
                    <a16:creationId xmlns:a16="http://schemas.microsoft.com/office/drawing/2014/main" id="{F1076330-5D41-466E-A19E-C84E636146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352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57" name="AutoShape 73">
                <a:extLst>
                  <a:ext uri="{FF2B5EF4-FFF2-40B4-BE49-F238E27FC236}">
                    <a16:creationId xmlns:a16="http://schemas.microsoft.com/office/drawing/2014/main" id="{6EB58169-224F-4B6D-8229-C467235727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68" y="2400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58" name="AutoShape 74">
                <a:extLst>
                  <a:ext uri="{FF2B5EF4-FFF2-40B4-BE49-F238E27FC236}">
                    <a16:creationId xmlns:a16="http://schemas.microsoft.com/office/drawing/2014/main" id="{14F90BA7-7A47-4710-84D2-B23715B421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68" y="2448"/>
                <a:ext cx="144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59" name="AutoShape 75">
                <a:extLst>
                  <a:ext uri="{FF2B5EF4-FFF2-40B4-BE49-F238E27FC236}">
                    <a16:creationId xmlns:a16="http://schemas.microsoft.com/office/drawing/2014/main" id="{0490105A-CF4D-4B95-882B-BEFE162D1F1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16" y="2496"/>
                <a:ext cx="96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860" name="AutoShape 76">
                <a:extLst>
                  <a:ext uri="{FF2B5EF4-FFF2-40B4-BE49-F238E27FC236}">
                    <a16:creationId xmlns:a16="http://schemas.microsoft.com/office/drawing/2014/main" id="{B8E5B7AE-BE67-4C89-A9B8-630D513511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16" y="2544"/>
                <a:ext cx="0" cy="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18861" name="AutoShape 77">
              <a:extLst>
                <a:ext uri="{FF2B5EF4-FFF2-40B4-BE49-F238E27FC236}">
                  <a16:creationId xmlns:a16="http://schemas.microsoft.com/office/drawing/2014/main" id="{43B03E5B-8622-466B-BEC2-54B910617B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04" y="1270"/>
              <a:ext cx="13" cy="5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62" name="AutoShape 78">
              <a:extLst>
                <a:ext uri="{FF2B5EF4-FFF2-40B4-BE49-F238E27FC236}">
                  <a16:creationId xmlns:a16="http://schemas.microsoft.com/office/drawing/2014/main" id="{1C3C1C95-D8B7-4C89-B259-0F56FA6D87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313" y="1372"/>
              <a:ext cx="1" cy="4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63" name="AutoShape 79">
              <a:extLst>
                <a:ext uri="{FF2B5EF4-FFF2-40B4-BE49-F238E27FC236}">
                  <a16:creationId xmlns:a16="http://schemas.microsoft.com/office/drawing/2014/main" id="{7E3F5501-A118-42F8-B306-44989C905E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09" y="1507"/>
              <a:ext cx="3" cy="2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64" name="AutoShape 80">
              <a:extLst>
                <a:ext uri="{FF2B5EF4-FFF2-40B4-BE49-F238E27FC236}">
                  <a16:creationId xmlns:a16="http://schemas.microsoft.com/office/drawing/2014/main" id="{87402AEC-5CC6-4B4E-9D5B-CADBB00ECA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98" y="1632"/>
              <a:ext cx="1" cy="1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65" name="AutoShape 81">
              <a:extLst>
                <a:ext uri="{FF2B5EF4-FFF2-40B4-BE49-F238E27FC236}">
                  <a16:creationId xmlns:a16="http://schemas.microsoft.com/office/drawing/2014/main" id="{3A14C576-2C91-4746-BE38-8364D44B7A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93" y="1193"/>
              <a:ext cx="0" cy="7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66" name="AutoShape 82">
              <a:extLst>
                <a:ext uri="{FF2B5EF4-FFF2-40B4-BE49-F238E27FC236}">
                  <a16:creationId xmlns:a16="http://schemas.microsoft.com/office/drawing/2014/main" id="{FE301FE3-12B7-4C36-9AB4-E25CCC996D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86" y="1187"/>
              <a:ext cx="7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67" name="AutoShape 83">
              <a:extLst>
                <a:ext uri="{FF2B5EF4-FFF2-40B4-BE49-F238E27FC236}">
                  <a16:creationId xmlns:a16="http://schemas.microsoft.com/office/drawing/2014/main" id="{2C5CE67C-9C4B-4CA6-B66A-1F93125C20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84" y="1446"/>
              <a:ext cx="7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68" name="AutoShape 84">
              <a:extLst>
                <a:ext uri="{FF2B5EF4-FFF2-40B4-BE49-F238E27FC236}">
                  <a16:creationId xmlns:a16="http://schemas.microsoft.com/office/drawing/2014/main" id="{8BCC4A8D-5060-4E10-BD3F-FAC1E97B01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780" y="1699"/>
              <a:ext cx="7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69" name="AutoShape 85">
              <a:extLst>
                <a:ext uri="{FF2B5EF4-FFF2-40B4-BE49-F238E27FC236}">
                  <a16:creationId xmlns:a16="http://schemas.microsoft.com/office/drawing/2014/main" id="{60703760-6D22-4340-934B-C409E617DA76}"/>
                </a:ext>
              </a:extLst>
            </p:cNvPr>
            <p:cNvCxnSpPr>
              <a:cxnSpLocks noChangeShapeType="1"/>
              <a:stCxn id="118881" idx="3"/>
            </p:cNvCxnSpPr>
            <p:nvPr/>
          </p:nvCxnSpPr>
          <p:spPr bwMode="auto">
            <a:xfrm flipH="1" flipV="1">
              <a:off x="4640" y="1110"/>
              <a:ext cx="240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70" name="AutoShape 86">
              <a:extLst>
                <a:ext uri="{FF2B5EF4-FFF2-40B4-BE49-F238E27FC236}">
                  <a16:creationId xmlns:a16="http://schemas.microsoft.com/office/drawing/2014/main" id="{D0FB57C3-F086-4B1D-A675-73D51313AF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54" y="1110"/>
              <a:ext cx="2" cy="1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71" name="AutoShape 87">
              <a:extLst>
                <a:ext uri="{FF2B5EF4-FFF2-40B4-BE49-F238E27FC236}">
                  <a16:creationId xmlns:a16="http://schemas.microsoft.com/office/drawing/2014/main" id="{56F33958-DEE7-4D53-BDD3-69F1D3BF86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54" y="1584"/>
              <a:ext cx="226" cy="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72" name="AutoShape 88">
              <a:extLst>
                <a:ext uri="{FF2B5EF4-FFF2-40B4-BE49-F238E27FC236}">
                  <a16:creationId xmlns:a16="http://schemas.microsoft.com/office/drawing/2014/main" id="{3533325D-4767-492E-9ED5-BCD77B0B68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56" y="1502"/>
              <a:ext cx="0" cy="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73" name="AutoShape 89">
              <a:extLst>
                <a:ext uri="{FF2B5EF4-FFF2-40B4-BE49-F238E27FC236}">
                  <a16:creationId xmlns:a16="http://schemas.microsoft.com/office/drawing/2014/main" id="{D383D50C-115B-4185-BC34-F496728C1E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2" y="1632"/>
              <a:ext cx="0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74" name="AutoShape 90">
              <a:extLst>
                <a:ext uri="{FF2B5EF4-FFF2-40B4-BE49-F238E27FC236}">
                  <a16:creationId xmlns:a16="http://schemas.microsoft.com/office/drawing/2014/main" id="{D30DEC11-7877-457B-A179-5F2EBA5268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649" y="1818"/>
              <a:ext cx="220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75" name="AutoShape 91">
              <a:extLst>
                <a:ext uri="{FF2B5EF4-FFF2-40B4-BE49-F238E27FC236}">
                  <a16:creationId xmlns:a16="http://schemas.microsoft.com/office/drawing/2014/main" id="{7F3CCFE5-975F-4C74-90AC-DEAD980AC1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76" y="1291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76" name="AutoShape 92">
              <a:extLst>
                <a:ext uri="{FF2B5EF4-FFF2-40B4-BE49-F238E27FC236}">
                  <a16:creationId xmlns:a16="http://schemas.microsoft.com/office/drawing/2014/main" id="{43A672B1-7B1C-41DA-B46F-EE01FD7642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89" y="1584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77" name="AutoShape 93">
              <a:extLst>
                <a:ext uri="{FF2B5EF4-FFF2-40B4-BE49-F238E27FC236}">
                  <a16:creationId xmlns:a16="http://schemas.microsoft.com/office/drawing/2014/main" id="{605C7192-3915-475F-976A-71295B55C2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76" y="1387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78" name="AutoShape 94">
              <a:extLst>
                <a:ext uri="{FF2B5EF4-FFF2-40B4-BE49-F238E27FC236}">
                  <a16:creationId xmlns:a16="http://schemas.microsoft.com/office/drawing/2014/main" id="{F268ACBD-5C21-4E42-9AEA-8DDBB2411D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76" y="1488"/>
              <a:ext cx="235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879" name="AutoShape 95">
              <a:extLst>
                <a:ext uri="{FF2B5EF4-FFF2-40B4-BE49-F238E27FC236}">
                  <a16:creationId xmlns:a16="http://schemas.microsoft.com/office/drawing/2014/main" id="{B0B6A0A3-DBBB-41F3-A50B-3E44632FA5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96" y="1272"/>
              <a:ext cx="624" cy="384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8880" name="Group 96">
              <a:extLst>
                <a:ext uri="{FF2B5EF4-FFF2-40B4-BE49-F238E27FC236}">
                  <a16:creationId xmlns:a16="http://schemas.microsoft.com/office/drawing/2014/main" id="{C0C66056-976F-4AA6-8C54-95A9A9C98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000"/>
              <a:ext cx="384" cy="224"/>
              <a:chOff x="4512" y="1056"/>
              <a:chExt cx="576" cy="336"/>
            </a:xfrm>
          </p:grpSpPr>
          <p:sp>
            <p:nvSpPr>
              <p:cNvPr id="118881" name="AutoShape 97">
                <a:extLst>
                  <a:ext uri="{FF2B5EF4-FFF2-40B4-BE49-F238E27FC236}">
                    <a16:creationId xmlns:a16="http://schemas.microsoft.com/office/drawing/2014/main" id="{DE1F7335-5642-4166-AAED-589365AFC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82" name="Oval 98">
                <a:extLst>
                  <a:ext uri="{FF2B5EF4-FFF2-40B4-BE49-F238E27FC236}">
                    <a16:creationId xmlns:a16="http://schemas.microsoft.com/office/drawing/2014/main" id="{91F266C2-CF0F-42D6-B2FC-0E17B0BF1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8883" name="AutoShape 99">
                <a:extLst>
                  <a:ext uri="{FF2B5EF4-FFF2-40B4-BE49-F238E27FC236}">
                    <a16:creationId xmlns:a16="http://schemas.microsoft.com/office/drawing/2014/main" id="{C871D016-9844-406A-A35A-1B840A6C7271}"/>
                  </a:ext>
                </a:extLst>
              </p:cNvPr>
              <p:cNvCxnSpPr>
                <a:cxnSpLocks noChangeShapeType="1"/>
                <a:stCxn id="118881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8884" name="Group 100">
              <a:extLst>
                <a:ext uri="{FF2B5EF4-FFF2-40B4-BE49-F238E27FC236}">
                  <a16:creationId xmlns:a16="http://schemas.microsoft.com/office/drawing/2014/main" id="{D3A946E4-290A-4695-B7A3-49A319362D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256"/>
              <a:ext cx="384" cy="224"/>
              <a:chOff x="4512" y="1056"/>
              <a:chExt cx="576" cy="336"/>
            </a:xfrm>
          </p:grpSpPr>
          <p:sp>
            <p:nvSpPr>
              <p:cNvPr id="118885" name="AutoShape 101">
                <a:extLst>
                  <a:ext uri="{FF2B5EF4-FFF2-40B4-BE49-F238E27FC236}">
                    <a16:creationId xmlns:a16="http://schemas.microsoft.com/office/drawing/2014/main" id="{0E0C2940-1478-4AC2-9BB4-A70DB4639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86" name="Oval 102">
                <a:extLst>
                  <a:ext uri="{FF2B5EF4-FFF2-40B4-BE49-F238E27FC236}">
                    <a16:creationId xmlns:a16="http://schemas.microsoft.com/office/drawing/2014/main" id="{AD70373C-7373-4497-8C92-B5ED3903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8887" name="AutoShape 103">
                <a:extLst>
                  <a:ext uri="{FF2B5EF4-FFF2-40B4-BE49-F238E27FC236}">
                    <a16:creationId xmlns:a16="http://schemas.microsoft.com/office/drawing/2014/main" id="{4D483A80-5F92-43CC-8038-DCB684A389AB}"/>
                  </a:ext>
                </a:extLst>
              </p:cNvPr>
              <p:cNvCxnSpPr>
                <a:cxnSpLocks noChangeShapeType="1"/>
                <a:stCxn id="118885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8888" name="Group 104">
              <a:extLst>
                <a:ext uri="{FF2B5EF4-FFF2-40B4-BE49-F238E27FC236}">
                  <a16:creationId xmlns:a16="http://schemas.microsoft.com/office/drawing/2014/main" id="{0E85F5E1-44DA-4422-8340-D666CF2FE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507"/>
              <a:ext cx="384" cy="224"/>
              <a:chOff x="4512" y="1056"/>
              <a:chExt cx="576" cy="336"/>
            </a:xfrm>
          </p:grpSpPr>
          <p:sp>
            <p:nvSpPr>
              <p:cNvPr id="118889" name="AutoShape 105">
                <a:extLst>
                  <a:ext uri="{FF2B5EF4-FFF2-40B4-BE49-F238E27FC236}">
                    <a16:creationId xmlns:a16="http://schemas.microsoft.com/office/drawing/2014/main" id="{766129E1-C5AF-434E-BD6E-270BAAE04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90" name="Oval 106">
                <a:extLst>
                  <a:ext uri="{FF2B5EF4-FFF2-40B4-BE49-F238E27FC236}">
                    <a16:creationId xmlns:a16="http://schemas.microsoft.com/office/drawing/2014/main" id="{30A65041-AEFB-46F7-81AC-BD9F6D6F8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8891" name="AutoShape 107">
                <a:extLst>
                  <a:ext uri="{FF2B5EF4-FFF2-40B4-BE49-F238E27FC236}">
                    <a16:creationId xmlns:a16="http://schemas.microsoft.com/office/drawing/2014/main" id="{7051F999-A790-4612-A3AB-1A78AB097C81}"/>
                  </a:ext>
                </a:extLst>
              </p:cNvPr>
              <p:cNvCxnSpPr>
                <a:cxnSpLocks noChangeShapeType="1"/>
                <a:stCxn id="118889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8892" name="Group 108">
              <a:extLst>
                <a:ext uri="{FF2B5EF4-FFF2-40B4-BE49-F238E27FC236}">
                  <a16:creationId xmlns:a16="http://schemas.microsoft.com/office/drawing/2014/main" id="{3E709000-FB67-4928-A231-4EEF09E96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763"/>
              <a:ext cx="384" cy="224"/>
              <a:chOff x="4512" y="1056"/>
              <a:chExt cx="576" cy="336"/>
            </a:xfrm>
          </p:grpSpPr>
          <p:sp>
            <p:nvSpPr>
              <p:cNvPr id="118893" name="AutoShape 109">
                <a:extLst>
                  <a:ext uri="{FF2B5EF4-FFF2-40B4-BE49-F238E27FC236}">
                    <a16:creationId xmlns:a16="http://schemas.microsoft.com/office/drawing/2014/main" id="{8491CFE2-B8DE-4348-A2EF-0444C5DD2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538" y="1078"/>
                <a:ext cx="336" cy="291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94" name="Oval 110">
                <a:extLst>
                  <a:ext uri="{FF2B5EF4-FFF2-40B4-BE49-F238E27FC236}">
                    <a16:creationId xmlns:a16="http://schemas.microsoft.com/office/drawing/2014/main" id="{F80A8182-9100-43EB-AEBB-6DC5056B3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316"/>
                <a:ext cx="48" cy="48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8895" name="AutoShape 111">
                <a:extLst>
                  <a:ext uri="{FF2B5EF4-FFF2-40B4-BE49-F238E27FC236}">
                    <a16:creationId xmlns:a16="http://schemas.microsoft.com/office/drawing/2014/main" id="{95324B19-00B0-4C9D-8778-E204A88648E7}"/>
                  </a:ext>
                </a:extLst>
              </p:cNvPr>
              <p:cNvCxnSpPr>
                <a:cxnSpLocks noChangeShapeType="1"/>
                <a:stCxn id="118893" idx="0"/>
              </p:cNvCxnSpPr>
              <p:nvPr/>
            </p:nvCxnSpPr>
            <p:spPr bwMode="auto">
              <a:xfrm>
                <a:off x="4852" y="1225"/>
                <a:ext cx="23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18896" name="Rectangle 112">
            <a:extLst>
              <a:ext uri="{FF2B5EF4-FFF2-40B4-BE49-F238E27FC236}">
                <a16:creationId xmlns:a16="http://schemas.microsoft.com/office/drawing/2014/main" id="{20882B10-9907-4389-B8DC-A50228E9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10000"/>
            <a:ext cx="373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300"/>
              <a:t>Data encoded with fixed number of ones</a:t>
            </a:r>
          </a:p>
          <a:p>
            <a:r>
              <a:rPr lang="en-US" altLang="en-US" sz="1200"/>
              <a:t>“N-choose-M (nCm)” symbols</a:t>
            </a:r>
            <a:endParaRPr lang="en-US" altLang="en-US" sz="1400"/>
          </a:p>
          <a:p>
            <a:pPr lvl="1"/>
            <a:r>
              <a:rPr lang="en-US" altLang="en-US" sz="1000"/>
              <a:t>{0011}, {0101}, {0110}, {1001}, {1010}, {1100}</a:t>
            </a:r>
          </a:p>
          <a:p>
            <a:r>
              <a:rPr lang="en-US" altLang="en-US" sz="1300"/>
              <a:t>Advantages</a:t>
            </a:r>
          </a:p>
          <a:p>
            <a:pPr lvl="1"/>
            <a:r>
              <a:rPr lang="en-US" altLang="en-US" sz="1000"/>
              <a:t>Same noise rejection as differential</a:t>
            </a:r>
          </a:p>
          <a:p>
            <a:pPr lvl="1"/>
            <a:r>
              <a:rPr lang="en-US" altLang="en-US" sz="1000"/>
              <a:t>Higher information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821" grpId="0"/>
      <p:bldP spid="118822" grpId="0"/>
      <p:bldP spid="1188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6C4DBEA-9BFE-4B20-88AB-AE1D4315A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D4BAF174-C246-447D-9C56-BCA80740C4E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5B6619C-6A35-4562-8942-25853D613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“N choose M (nCm)” Encoding</a:t>
            </a: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D2CCF18C-97CB-48B0-A1A3-598DDFB62A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905000"/>
          <a:ext cx="23002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3097" imgH="419497" progId="Equation.3">
                  <p:embed/>
                </p:oleObj>
              </mc:Choice>
              <mc:Fallback>
                <p:oleObj name="Equation" r:id="rId2" imgW="1283097" imgH="41949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2300288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>
            <a:extLst>
              <a:ext uri="{FF2B5EF4-FFF2-40B4-BE49-F238E27FC236}">
                <a16:creationId xmlns:a16="http://schemas.microsoft.com/office/drawing/2014/main" id="{50BAFE3A-4CC7-4110-BC91-682F16C5E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981200"/>
            <a:ext cx="171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Verdana" panose="020B0604030504040204" pitchFamily="34" charset="0"/>
              </a:rPr>
              <a:t>Code set size</a:t>
            </a:r>
          </a:p>
        </p:txBody>
      </p:sp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79324A1A-E375-4279-85FA-6501327376D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625975" y="2084388"/>
          <a:ext cx="28416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241200" progId="Equation.3">
                  <p:embed/>
                </p:oleObj>
              </mc:Choice>
              <mc:Fallback>
                <p:oleObj name="Equation" r:id="rId4" imgW="134604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2084388"/>
                        <a:ext cx="28416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8">
            <a:extLst>
              <a:ext uri="{FF2B5EF4-FFF2-40B4-BE49-F238E27FC236}">
                <a16:creationId xmlns:a16="http://schemas.microsoft.com/office/drawing/2014/main" id="{186A5092-3F9A-4520-BDA0-908F80431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550" y="1949450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Verdana" panose="020B0604030504040204" pitchFamily="34" charset="0"/>
              </a:rPr>
              <a:t>Effective bits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3F5F68B4-B89B-4613-ABD2-FDF576397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43250"/>
            <a:ext cx="2514600" cy="2724150"/>
          </a:xfrm>
          <a:prstGeom prst="rect">
            <a:avLst/>
          </a:prstGeom>
          <a:solidFill>
            <a:srgbClr val="000099"/>
          </a:solidFill>
          <a:ln w="158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400" b="1" u="sng">
                <a:solidFill>
                  <a:schemeClr val="bg1"/>
                </a:solidFill>
                <a:latin typeface="Verdana" panose="020B0604030504040204" pitchFamily="34" charset="0"/>
              </a:rPr>
              <a:t>EXAMPLE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6-wire MBDS channel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code size = 20 codes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effective bits = 4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equivalent to 8-wire differential channel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25% fewer pads (8 versus 6)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25% less power (4 1-bits on versus 3)</a:t>
            </a:r>
          </a:p>
        </p:txBody>
      </p:sp>
      <p:pic>
        <p:nvPicPr>
          <p:cNvPr id="15381" name="Picture 21">
            <a:extLst>
              <a:ext uri="{FF2B5EF4-FFF2-40B4-BE49-F238E27FC236}">
                <a16:creationId xmlns:a16="http://schemas.microsoft.com/office/drawing/2014/main" id="{F55E2225-5DA4-4936-B984-6F5C14B6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56388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715E5ED-770C-46C3-84D7-0B5FA2D76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E1E59625-2327-4462-BE87-C76660BDDB9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89965523-69A9-46B5-B9C0-39588F087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MBDS Test Chip</a:t>
            </a: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698DBF6E-433F-422A-AC83-CE261C5D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985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5">
            <a:extLst>
              <a:ext uri="{FF2B5EF4-FFF2-40B4-BE49-F238E27FC236}">
                <a16:creationId xmlns:a16="http://schemas.microsoft.com/office/drawing/2014/main" id="{44E8EADE-BD05-45B7-A7A0-A40AEC043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09800"/>
            <a:ext cx="37338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CC"/>
                </a:solidFill>
              </a:rPr>
              <a:t>Test setup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CC"/>
                </a:solidFill>
              </a:rPr>
              <a:t>.5 um SiGe chip implementing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</a:rPr>
              <a:t>2, 4, 6, 8-wide MBDS drivers and receivers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</a:rPr>
              <a:t>Test board with 8” channels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</a:rPr>
              <a:t>MBDS -&gt; MBDS receivers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</a:rPr>
              <a:t>MBDS -&gt; commercial LVDS receivers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</a:rPr>
              <a:t>Tested at 700 Mb/s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CC05-4B80-4F66-B0DF-1BFD68F72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FA9A508E-C5F0-48C9-9C87-66E078DBA9A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8F91D717-1282-4336-ADD9-77446FB0B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58F67CC6-173B-4B93-9465-D0B8000A0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Brief introduction to system interconnection technology</a:t>
            </a:r>
          </a:p>
          <a:p>
            <a:pPr lvl="1"/>
            <a:r>
              <a:rPr lang="en-US" altLang="en-US"/>
              <a:t>Examples</a:t>
            </a:r>
          </a:p>
          <a:p>
            <a:pPr lvl="1"/>
            <a:r>
              <a:rPr lang="en-US" altLang="en-US"/>
              <a:t>Challenges</a:t>
            </a:r>
          </a:p>
          <a:p>
            <a:pPr lvl="1"/>
            <a:r>
              <a:rPr lang="en-US" altLang="en-US"/>
              <a:t>Electrical and optoelectronic signaling</a:t>
            </a:r>
          </a:p>
          <a:p>
            <a:endParaRPr lang="en-US" altLang="en-US"/>
          </a:p>
          <a:p>
            <a:r>
              <a:rPr lang="en-US" altLang="en-US"/>
              <a:t>High-performance interconnection technology research at Pitt</a:t>
            </a:r>
          </a:p>
          <a:p>
            <a:pPr lvl="1"/>
            <a:r>
              <a:rPr lang="en-US" altLang="en-US"/>
              <a:t>Optoelectronic Multi-Chip Modules (OE-MCM)</a:t>
            </a:r>
          </a:p>
          <a:p>
            <a:pPr lvl="1"/>
            <a:r>
              <a:rPr lang="en-US" altLang="en-US"/>
              <a:t>Multi-Bit Differential Signaling (MBDS)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Dissertation research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Lightweight Hierarchical Error Control Codes (LHECC)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CA169DA-6779-4C8C-9EA1-E985A391A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DAFC4AEE-ABE2-496B-A313-3147812B2C2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5D93004-4F70-40B7-B678-5B430564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Error Correction Codes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A6A4452-85C6-4C7A-9C53-8D16BC774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altLang="en-US" sz="1600"/>
              <a:t>Error correction codes used to increase signal integrity</a:t>
            </a:r>
          </a:p>
          <a:p>
            <a:pPr lvl="1"/>
            <a:r>
              <a:rPr lang="en-US" altLang="en-US" sz="1400"/>
              <a:t>Noisy communication channels</a:t>
            </a:r>
          </a:p>
          <a:p>
            <a:pPr lvl="2"/>
            <a:r>
              <a:rPr lang="en-US" altLang="en-US" sz="1200"/>
              <a:t>Ex:  wired/wireless signaling, storage mediums</a:t>
            </a:r>
          </a:p>
          <a:p>
            <a:pPr lvl="1"/>
            <a:endParaRPr lang="en-US" altLang="en-US" sz="1400"/>
          </a:p>
          <a:p>
            <a:r>
              <a:rPr lang="en-US" altLang="en-US" sz="1600"/>
              <a:t>Examples:</a:t>
            </a:r>
          </a:p>
          <a:p>
            <a:pPr lvl="1"/>
            <a:r>
              <a:rPr lang="en-US" altLang="en-US" sz="1400"/>
              <a:t>Cellular networks, deep-space signaling, digital TV/HDTV transmission, hard/optical disks</a:t>
            </a:r>
          </a:p>
          <a:p>
            <a:pPr lvl="1"/>
            <a:endParaRPr lang="en-US" altLang="en-US" sz="1400"/>
          </a:p>
          <a:p>
            <a:r>
              <a:rPr lang="en-US" altLang="en-US" sz="1600"/>
              <a:t>ECC codes require information overhead</a:t>
            </a:r>
          </a:p>
          <a:p>
            <a:pPr lvl="1"/>
            <a:r>
              <a:rPr lang="en-US" altLang="en-US" sz="1400"/>
              <a:t>Acceptable for very noisy channels</a:t>
            </a:r>
          </a:p>
          <a:p>
            <a:pPr lvl="1"/>
            <a:r>
              <a:rPr lang="en-US" altLang="en-US" sz="1400"/>
              <a:t>Minimize by applying code over large blocks of data</a:t>
            </a:r>
          </a:p>
          <a:p>
            <a:pPr lvl="1"/>
            <a:r>
              <a:rPr lang="en-US" altLang="en-US" sz="1400"/>
              <a:t>Examples:</a:t>
            </a:r>
          </a:p>
          <a:p>
            <a:pPr lvl="2"/>
            <a:r>
              <a:rPr lang="en-US" altLang="en-US" sz="1200"/>
              <a:t>11 bytes for hard disks, 187 bytes for HDTV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19D38DD4-91DF-4C55-8EC2-DE953F34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142716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1DB0268B-7B82-486A-AD1E-F2A84519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9907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D5DB1E68-4049-4356-8E19-BE21EDD29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1676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E7EC7A0-131A-495D-AF64-59BBCF97AD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34D1ABE6-10C5-4EA1-8FFD-2E6B46F3438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A753D3E-A38C-4810-B29C-F9B5F651E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ECC Introduction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5A8A544-4890-4DDE-82D7-FB36D8458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400"/>
              <a:t>ECC encoding over large blocks requires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Memory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Computation</a:t>
            </a:r>
          </a:p>
          <a:p>
            <a:pPr lvl="1"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90000"/>
              </a:lnSpc>
            </a:pPr>
            <a:r>
              <a:rPr lang="en-US" altLang="en-US" sz="1400"/>
              <a:t>Encoding/decoding performed using software or dedicated ASICs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Decoding performed at low speeds (megabits at most)</a:t>
            </a:r>
          </a:p>
          <a:p>
            <a:pPr lvl="1"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90000"/>
              </a:lnSpc>
            </a:pPr>
            <a:r>
              <a:rPr lang="en-US" altLang="en-US" sz="1400"/>
              <a:t>Traditional ECC techniques not practical for off-chip interfaces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Memory, real estate</a:t>
            </a:r>
          </a:p>
          <a:p>
            <a:pPr lvl="1"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90000"/>
              </a:lnSpc>
            </a:pPr>
            <a:r>
              <a:rPr lang="en-US" altLang="en-US" sz="1400"/>
              <a:t>Need new class of ECC code for system interconnect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Encode/decode with small space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Small block size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Low overhead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Possible with MBDS signaling?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31004142-2749-4600-A0D9-087EA953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12913"/>
            <a:ext cx="2971800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813801F5-F132-45A7-9F4B-5800E437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22098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822FBD1-467C-4376-A6A6-0020EF2CC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2171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902CFF56-6E17-4E4D-96B8-D4306727BA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5334000"/>
          <a:ext cx="28479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847619" imgH="1009791" progId="Paint.Picture">
                  <p:embed/>
                </p:oleObj>
              </mc:Choice>
              <mc:Fallback>
                <p:oleObj name="Bitmap Image" r:id="rId5" imgW="2847619" imgH="1009791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34000"/>
                        <a:ext cx="28479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41AB72D4-C826-46FE-BD1C-574362192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D2D93C33-D634-42D1-ABE2-38AC393B7FE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FE87248-7192-49EA-9ADD-D1215059B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nCm Encoding:  Inherent Error Detection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AF13624-BFE5-4EBF-858A-C8E324443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"/>
          </a:xfrm>
        </p:spPr>
        <p:txBody>
          <a:bodyPr/>
          <a:lstStyle/>
          <a:p>
            <a:r>
              <a:rPr lang="en-US" altLang="en-US"/>
              <a:t>Most types of bit errors can be detected at receiver</a:t>
            </a:r>
          </a:p>
        </p:txBody>
      </p:sp>
      <p:grpSp>
        <p:nvGrpSpPr>
          <p:cNvPr id="17441" name="Group 33">
            <a:extLst>
              <a:ext uri="{FF2B5EF4-FFF2-40B4-BE49-F238E27FC236}">
                <a16:creationId xmlns:a16="http://schemas.microsoft.com/office/drawing/2014/main" id="{CC260C51-D179-43C0-999B-08BA3899889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438400"/>
            <a:ext cx="3733800" cy="2133600"/>
            <a:chOff x="1344" y="1440"/>
            <a:chExt cx="2352" cy="1344"/>
          </a:xfrm>
        </p:grpSpPr>
        <p:sp>
          <p:nvSpPr>
            <p:cNvPr id="17413" name="Text Box 5">
              <a:extLst>
                <a:ext uri="{FF2B5EF4-FFF2-40B4-BE49-F238E27FC236}">
                  <a16:creationId xmlns:a16="http://schemas.microsoft.com/office/drawing/2014/main" id="{A40BE482-49EA-4945-9A2D-AF90F22C1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881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0011</a:t>
              </a:r>
            </a:p>
          </p:txBody>
        </p:sp>
        <p:sp>
          <p:nvSpPr>
            <p:cNvPr id="17414" name="Text Box 6">
              <a:extLst>
                <a:ext uri="{FF2B5EF4-FFF2-40B4-BE49-F238E27FC236}">
                  <a16:creationId xmlns:a16="http://schemas.microsoft.com/office/drawing/2014/main" id="{8D6D4DFF-A966-4AE7-BE8B-4BC0E5388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48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011</a:t>
              </a:r>
            </a:p>
          </p:txBody>
        </p:sp>
        <p:sp>
          <p:nvSpPr>
            <p:cNvPr id="17415" name="Text Box 7">
              <a:extLst>
                <a:ext uri="{FF2B5EF4-FFF2-40B4-BE49-F238E27FC236}">
                  <a16:creationId xmlns:a16="http://schemas.microsoft.com/office/drawing/2014/main" id="{2D4A738B-E237-4AC8-931F-7249EB7ED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785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</a:t>
              </a:r>
              <a:r>
                <a:rPr lang="en-US" altLang="en-US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11</a:t>
              </a:r>
            </a:p>
          </p:txBody>
        </p:sp>
        <p:sp>
          <p:nvSpPr>
            <p:cNvPr id="17416" name="Text Box 8">
              <a:extLst>
                <a:ext uri="{FF2B5EF4-FFF2-40B4-BE49-F238E27FC236}">
                  <a16:creationId xmlns:a16="http://schemas.microsoft.com/office/drawing/2014/main" id="{9982323A-C0DA-4C02-8283-3274F4991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73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00</a:t>
              </a:r>
              <a:r>
                <a:rPr lang="en-US" altLang="en-US">
                  <a:solidFill>
                    <a:srgbClr val="FF0000"/>
                  </a:solidFill>
                </a:rPr>
                <a:t>0</a:t>
              </a:r>
              <a:r>
                <a:rPr lang="en-US" altLang="en-US"/>
                <a:t>1</a:t>
              </a:r>
            </a:p>
          </p:txBody>
        </p:sp>
        <p:sp>
          <p:nvSpPr>
            <p:cNvPr id="17417" name="Text Box 9">
              <a:extLst>
                <a:ext uri="{FF2B5EF4-FFF2-40B4-BE49-F238E27FC236}">
                  <a16:creationId xmlns:a16="http://schemas.microsoft.com/office/drawing/2014/main" id="{372E4943-0AAD-43A4-929B-865AFA2D4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35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001</a:t>
              </a:r>
              <a:r>
                <a:rPr lang="en-US" alt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418" name="Text Box 10">
              <a:extLst>
                <a:ext uri="{FF2B5EF4-FFF2-40B4-BE49-F238E27FC236}">
                  <a16:creationId xmlns:a16="http://schemas.microsoft.com/office/drawing/2014/main" id="{31037DC0-53FB-48EE-A402-4DBD1E886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48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110</a:t>
              </a:r>
              <a:r>
                <a:rPr lang="en-US" altLang="en-US"/>
                <a:t>1</a:t>
              </a:r>
            </a:p>
          </p:txBody>
        </p:sp>
        <p:sp>
          <p:nvSpPr>
            <p:cNvPr id="17419" name="Text Box 11">
              <a:extLst>
                <a:ext uri="{FF2B5EF4-FFF2-40B4-BE49-F238E27FC236}">
                  <a16:creationId xmlns:a16="http://schemas.microsoft.com/office/drawing/2014/main" id="{51DD3226-99B8-44F5-AAB8-A727720AD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785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11</a:t>
              </a:r>
              <a:r>
                <a:rPr lang="en-US" altLang="en-US"/>
                <a:t>1</a:t>
              </a:r>
              <a:r>
                <a:rPr lang="en-US" alt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420" name="Text Box 12">
              <a:extLst>
                <a:ext uri="{FF2B5EF4-FFF2-40B4-BE49-F238E27FC236}">
                  <a16:creationId xmlns:a16="http://schemas.microsoft.com/office/drawing/2014/main" id="{9AA1D731-A147-4D2B-923A-5C3E11114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073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0</a:t>
              </a:r>
              <a:r>
                <a:rPr lang="en-US" altLang="en-US">
                  <a:solidFill>
                    <a:srgbClr val="FF0000"/>
                  </a:solidFill>
                </a:rPr>
                <a:t>00</a:t>
              </a:r>
            </a:p>
          </p:txBody>
        </p:sp>
        <p:sp>
          <p:nvSpPr>
            <p:cNvPr id="17421" name="Text Box 13">
              <a:extLst>
                <a:ext uri="{FF2B5EF4-FFF2-40B4-BE49-F238E27FC236}">
                  <a16:creationId xmlns:a16="http://schemas.microsoft.com/office/drawing/2014/main" id="{605E0710-2C7F-4029-8704-2DBF6ED44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35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</a:t>
              </a:r>
              <a:r>
                <a:rPr lang="en-US" altLang="en-US">
                  <a:solidFill>
                    <a:srgbClr val="FF0000"/>
                  </a:solidFill>
                </a:rPr>
                <a:t>100</a:t>
              </a:r>
            </a:p>
          </p:txBody>
        </p:sp>
        <p:sp>
          <p:nvSpPr>
            <p:cNvPr id="17422" name="Oval 14">
              <a:extLst>
                <a:ext uri="{FF2B5EF4-FFF2-40B4-BE49-F238E27FC236}">
                  <a16:creationId xmlns:a16="http://schemas.microsoft.com/office/drawing/2014/main" id="{A9C00A98-954B-4B04-B4DB-16D96A910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440"/>
              <a:ext cx="480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5">
              <a:extLst>
                <a:ext uri="{FF2B5EF4-FFF2-40B4-BE49-F238E27FC236}">
                  <a16:creationId xmlns:a16="http://schemas.microsoft.com/office/drawing/2014/main" id="{3B240695-CB14-4C4B-9884-CB2067B14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28"/>
              <a:ext cx="480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6">
              <a:extLst>
                <a:ext uri="{FF2B5EF4-FFF2-40B4-BE49-F238E27FC236}">
                  <a16:creationId xmlns:a16="http://schemas.microsoft.com/office/drawing/2014/main" id="{6B5D1FE1-AAC2-4219-BA59-4E98CAD3F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016"/>
              <a:ext cx="480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17">
              <a:extLst>
                <a:ext uri="{FF2B5EF4-FFF2-40B4-BE49-F238E27FC236}">
                  <a16:creationId xmlns:a16="http://schemas.microsoft.com/office/drawing/2014/main" id="{FE0F6CC2-7A72-4C56-A00F-9297E2EF5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304"/>
              <a:ext cx="480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18">
              <a:extLst>
                <a:ext uri="{FF2B5EF4-FFF2-40B4-BE49-F238E27FC236}">
                  <a16:creationId xmlns:a16="http://schemas.microsoft.com/office/drawing/2014/main" id="{DC2ADF99-2E69-4DE7-A82A-FFDD4B2D0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440"/>
              <a:ext cx="480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19">
              <a:extLst>
                <a:ext uri="{FF2B5EF4-FFF2-40B4-BE49-F238E27FC236}">
                  <a16:creationId xmlns:a16="http://schemas.microsoft.com/office/drawing/2014/main" id="{88EFD6C0-373C-4E7A-8583-64261DC61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728"/>
              <a:ext cx="480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Oval 20">
              <a:extLst>
                <a:ext uri="{FF2B5EF4-FFF2-40B4-BE49-F238E27FC236}">
                  <a16:creationId xmlns:a16="http://schemas.microsoft.com/office/drawing/2014/main" id="{91D93526-1250-436B-BAA3-90C3BE896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016"/>
              <a:ext cx="480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Oval 21">
              <a:extLst>
                <a:ext uri="{FF2B5EF4-FFF2-40B4-BE49-F238E27FC236}">
                  <a16:creationId xmlns:a16="http://schemas.microsoft.com/office/drawing/2014/main" id="{E3FAB9C3-02E6-4A08-985C-212F120FE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04"/>
              <a:ext cx="480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22">
              <a:extLst>
                <a:ext uri="{FF2B5EF4-FFF2-40B4-BE49-F238E27FC236}">
                  <a16:creationId xmlns:a16="http://schemas.microsoft.com/office/drawing/2014/main" id="{9B5A2986-A63D-43A3-A94D-F0DCF0801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6" y="16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23">
              <a:extLst>
                <a:ext uri="{FF2B5EF4-FFF2-40B4-BE49-F238E27FC236}">
                  <a16:creationId xmlns:a16="http://schemas.microsoft.com/office/drawing/2014/main" id="{8E7CC075-900A-451D-83CA-E8BE53B1A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6" y="1920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4">
              <a:extLst>
                <a:ext uri="{FF2B5EF4-FFF2-40B4-BE49-F238E27FC236}">
                  <a16:creationId xmlns:a16="http://schemas.microsoft.com/office/drawing/2014/main" id="{71048942-CF98-46C7-8BB0-38716698EF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016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5">
              <a:extLst>
                <a:ext uri="{FF2B5EF4-FFF2-40B4-BE49-F238E27FC236}">
                  <a16:creationId xmlns:a16="http://schemas.microsoft.com/office/drawing/2014/main" id="{9EF06C05-18D0-4A6E-BEF9-7E6F26489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016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26">
              <a:extLst>
                <a:ext uri="{FF2B5EF4-FFF2-40B4-BE49-F238E27FC236}">
                  <a16:creationId xmlns:a16="http://schemas.microsoft.com/office/drawing/2014/main" id="{A953FDA6-1C82-4954-99FE-F50AD8E33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163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27">
              <a:extLst>
                <a:ext uri="{FF2B5EF4-FFF2-40B4-BE49-F238E27FC236}">
                  <a16:creationId xmlns:a16="http://schemas.microsoft.com/office/drawing/2014/main" id="{70193A66-1050-40A1-9DB5-CA9525B50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1872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8">
              <a:extLst>
                <a:ext uri="{FF2B5EF4-FFF2-40B4-BE49-F238E27FC236}">
                  <a16:creationId xmlns:a16="http://schemas.microsoft.com/office/drawing/2014/main" id="{B7C9C7BE-C435-435C-87C3-7631ADBAD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016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9">
              <a:extLst>
                <a:ext uri="{FF2B5EF4-FFF2-40B4-BE49-F238E27FC236}">
                  <a16:creationId xmlns:a16="http://schemas.microsoft.com/office/drawing/2014/main" id="{DA378DB3-ABA2-49B7-BF80-EC3D0BDC4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016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Text Box 30">
              <a:extLst>
                <a:ext uri="{FF2B5EF4-FFF2-40B4-BE49-F238E27FC236}">
                  <a16:creationId xmlns:a16="http://schemas.microsoft.com/office/drawing/2014/main" id="{6492966B-0606-45A0-BC30-0DFCEDC19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1 error</a:t>
              </a:r>
            </a:p>
          </p:txBody>
        </p:sp>
        <p:sp>
          <p:nvSpPr>
            <p:cNvPr id="17439" name="Text Box 31">
              <a:extLst>
                <a:ext uri="{FF2B5EF4-FFF2-40B4-BE49-F238E27FC236}">
                  <a16:creationId xmlns:a16="http://schemas.microsoft.com/office/drawing/2014/main" id="{951713D9-35EC-4F83-A3D0-11475484B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553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3 errors</a:t>
              </a:r>
            </a:p>
          </p:txBody>
        </p:sp>
      </p:grpSp>
      <p:sp>
        <p:nvSpPr>
          <p:cNvPr id="17440" name="Rectangle 32">
            <a:extLst>
              <a:ext uri="{FF2B5EF4-FFF2-40B4-BE49-F238E27FC236}">
                <a16:creationId xmlns:a16="http://schemas.microsoft.com/office/drawing/2014/main" id="{204CAE8E-1408-46AF-9265-791951D4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0574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/>
              <a:t>Odd-number of bit errors</a:t>
            </a:r>
          </a:p>
        </p:txBody>
      </p:sp>
      <p:sp>
        <p:nvSpPr>
          <p:cNvPr id="17472" name="Rectangle 64">
            <a:extLst>
              <a:ext uri="{FF2B5EF4-FFF2-40B4-BE49-F238E27FC236}">
                <a16:creationId xmlns:a16="http://schemas.microsoft.com/office/drawing/2014/main" id="{F3E9CF7C-60FF-486C-A0CF-C667DAA38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76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/>
              <a:t>Even-number of bit errors</a:t>
            </a:r>
          </a:p>
        </p:txBody>
      </p:sp>
      <p:grpSp>
        <p:nvGrpSpPr>
          <p:cNvPr id="17494" name="Group 86">
            <a:extLst>
              <a:ext uri="{FF2B5EF4-FFF2-40B4-BE49-F238E27FC236}">
                <a16:creationId xmlns:a16="http://schemas.microsoft.com/office/drawing/2014/main" id="{4E154AD5-AA80-4076-8A5C-5A21E35D4B90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195888"/>
            <a:ext cx="6172200" cy="1052512"/>
            <a:chOff x="960" y="3129"/>
            <a:chExt cx="3888" cy="663"/>
          </a:xfrm>
        </p:grpSpPr>
        <p:sp>
          <p:nvSpPr>
            <p:cNvPr id="17473" name="Text Box 65">
              <a:extLst>
                <a:ext uri="{FF2B5EF4-FFF2-40B4-BE49-F238E27FC236}">
                  <a16:creationId xmlns:a16="http://schemas.microsoft.com/office/drawing/2014/main" id="{1528F816-AA90-4611-973C-8CADDF607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129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0011</a:t>
              </a:r>
            </a:p>
          </p:txBody>
        </p:sp>
        <p:sp>
          <p:nvSpPr>
            <p:cNvPr id="17474" name="Text Box 66">
              <a:extLst>
                <a:ext uri="{FF2B5EF4-FFF2-40B4-BE49-F238E27FC236}">
                  <a16:creationId xmlns:a16="http://schemas.microsoft.com/office/drawing/2014/main" id="{E5288CAB-850C-4D31-BAB7-D1547DC95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55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11</a:t>
              </a:r>
              <a:r>
                <a:rPr lang="en-US" altLang="en-US"/>
                <a:t>11</a:t>
              </a:r>
            </a:p>
          </p:txBody>
        </p:sp>
        <p:sp>
          <p:nvSpPr>
            <p:cNvPr id="17475" name="Text Box 67">
              <a:extLst>
                <a:ext uri="{FF2B5EF4-FFF2-40B4-BE49-F238E27FC236}">
                  <a16:creationId xmlns:a16="http://schemas.microsoft.com/office/drawing/2014/main" id="{CD863C60-60D5-47C5-9C3C-E12858243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55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0</a:t>
              </a:r>
              <a:r>
                <a:rPr lang="en-US" altLang="en-US">
                  <a:solidFill>
                    <a:srgbClr val="FF0000"/>
                  </a:solidFill>
                </a:rPr>
                <a:t>0</a:t>
              </a:r>
              <a:r>
                <a:rPr lang="en-US" altLang="en-US"/>
                <a:t>1</a:t>
              </a:r>
            </a:p>
          </p:txBody>
        </p:sp>
        <p:sp>
          <p:nvSpPr>
            <p:cNvPr id="17476" name="Text Box 68">
              <a:extLst>
                <a:ext uri="{FF2B5EF4-FFF2-40B4-BE49-F238E27FC236}">
                  <a16:creationId xmlns:a16="http://schemas.microsoft.com/office/drawing/2014/main" id="{80EDB23C-31DE-4F88-A81A-6BE23AD85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561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17477" name="Text Box 69">
              <a:extLst>
                <a:ext uri="{FF2B5EF4-FFF2-40B4-BE49-F238E27FC236}">
                  <a16:creationId xmlns:a16="http://schemas.microsoft.com/office/drawing/2014/main" id="{35D9C5D5-4026-4F42-8365-863BC001E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561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01</a:t>
              </a:r>
              <a:r>
                <a:rPr lang="en-US" alt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478" name="Text Box 70">
              <a:extLst>
                <a:ext uri="{FF2B5EF4-FFF2-40B4-BE49-F238E27FC236}">
                  <a16:creationId xmlns:a16="http://schemas.microsoft.com/office/drawing/2014/main" id="{48C152B7-4127-4F40-AFB7-DFE38D917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561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</a:t>
              </a:r>
              <a:r>
                <a:rPr lang="en-US" altLang="en-US">
                  <a:solidFill>
                    <a:srgbClr val="FF0000"/>
                  </a:solidFill>
                </a:rPr>
                <a:t>10</a:t>
              </a:r>
              <a:r>
                <a:rPr lang="en-US" altLang="en-US"/>
                <a:t>1</a:t>
              </a:r>
            </a:p>
          </p:txBody>
        </p:sp>
        <p:sp>
          <p:nvSpPr>
            <p:cNvPr id="17479" name="Text Box 71">
              <a:extLst>
                <a:ext uri="{FF2B5EF4-FFF2-40B4-BE49-F238E27FC236}">
                  <a16:creationId xmlns:a16="http://schemas.microsoft.com/office/drawing/2014/main" id="{82B34117-4E96-476A-A94B-BB057DAB7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561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</a:t>
              </a:r>
              <a:r>
                <a:rPr lang="en-US" altLang="en-US">
                  <a:solidFill>
                    <a:srgbClr val="FF0000"/>
                  </a:solidFill>
                </a:rPr>
                <a:t>1</a:t>
              </a:r>
              <a:r>
                <a:rPr lang="en-US" altLang="en-US"/>
                <a:t>1</a:t>
              </a:r>
              <a:r>
                <a:rPr lang="en-US" alt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480" name="Text Box 72">
              <a:extLst>
                <a:ext uri="{FF2B5EF4-FFF2-40B4-BE49-F238E27FC236}">
                  <a16:creationId xmlns:a16="http://schemas.microsoft.com/office/drawing/2014/main" id="{2DB6F263-937A-4134-968C-32145A404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561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00</a:t>
              </a:r>
              <a:r>
                <a:rPr lang="en-US" altLang="en-US">
                  <a:solidFill>
                    <a:srgbClr val="FF0000"/>
                  </a:solidFill>
                </a:rPr>
                <a:t>00</a:t>
              </a:r>
            </a:p>
          </p:txBody>
        </p:sp>
        <p:sp>
          <p:nvSpPr>
            <p:cNvPr id="17481" name="Oval 73">
              <a:extLst>
                <a:ext uri="{FF2B5EF4-FFF2-40B4-BE49-F238E27FC236}">
                  <a16:creationId xmlns:a16="http://schemas.microsoft.com/office/drawing/2014/main" id="{99313B50-1ACA-4237-AAC9-E81A69354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552"/>
              <a:ext cx="480" cy="24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2" name="Oval 74">
              <a:extLst>
                <a:ext uri="{FF2B5EF4-FFF2-40B4-BE49-F238E27FC236}">
                  <a16:creationId xmlns:a16="http://schemas.microsoft.com/office/drawing/2014/main" id="{65EBC808-62EB-4539-B7E0-1F47D7FCB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3552"/>
              <a:ext cx="480" cy="24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3" name="Oval 75">
              <a:extLst>
                <a:ext uri="{FF2B5EF4-FFF2-40B4-BE49-F238E27FC236}">
                  <a16:creationId xmlns:a16="http://schemas.microsoft.com/office/drawing/2014/main" id="{8308B23B-DFAB-46BB-BC64-8301EDA7C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552"/>
              <a:ext cx="48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4" name="Oval 76">
              <a:extLst>
                <a:ext uri="{FF2B5EF4-FFF2-40B4-BE49-F238E27FC236}">
                  <a16:creationId xmlns:a16="http://schemas.microsoft.com/office/drawing/2014/main" id="{82340CD0-054C-4BF5-A959-2666E18DB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552"/>
              <a:ext cx="48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5" name="Oval 77">
              <a:extLst>
                <a:ext uri="{FF2B5EF4-FFF2-40B4-BE49-F238E27FC236}">
                  <a16:creationId xmlns:a16="http://schemas.microsoft.com/office/drawing/2014/main" id="{6A46AE95-5AC7-41A4-AFE3-07C227D4E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552"/>
              <a:ext cx="48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6" name="Oval 78">
              <a:extLst>
                <a:ext uri="{FF2B5EF4-FFF2-40B4-BE49-F238E27FC236}">
                  <a16:creationId xmlns:a16="http://schemas.microsoft.com/office/drawing/2014/main" id="{0D3F3AE5-3C64-416E-B5DD-95E685518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552"/>
              <a:ext cx="48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7" name="Line 79">
              <a:extLst>
                <a:ext uri="{FF2B5EF4-FFF2-40B4-BE49-F238E27FC236}">
                  <a16:creationId xmlns:a16="http://schemas.microsoft.com/office/drawing/2014/main" id="{5E17C4A3-624A-4724-8299-B08B98AE1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264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Line 80">
              <a:extLst>
                <a:ext uri="{FF2B5EF4-FFF2-40B4-BE49-F238E27FC236}">
                  <a16:creationId xmlns:a16="http://schemas.microsoft.com/office/drawing/2014/main" id="{FA8C3415-9B94-4BED-ABCE-BF61F4BFF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331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Line 81">
              <a:extLst>
                <a:ext uri="{FF2B5EF4-FFF2-40B4-BE49-F238E27FC236}">
                  <a16:creationId xmlns:a16="http://schemas.microsoft.com/office/drawing/2014/main" id="{29669004-2230-498E-9163-3B5A42CD0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336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Line 82">
              <a:extLst>
                <a:ext uri="{FF2B5EF4-FFF2-40B4-BE49-F238E27FC236}">
                  <a16:creationId xmlns:a16="http://schemas.microsoft.com/office/drawing/2014/main" id="{CDCFA154-F18A-46C1-AD88-1C7D7E534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36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83">
              <a:extLst>
                <a:ext uri="{FF2B5EF4-FFF2-40B4-BE49-F238E27FC236}">
                  <a16:creationId xmlns:a16="http://schemas.microsoft.com/office/drawing/2014/main" id="{F68D4D3E-F861-4F3C-AD3F-0A8723C0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312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84">
              <a:extLst>
                <a:ext uri="{FF2B5EF4-FFF2-40B4-BE49-F238E27FC236}">
                  <a16:creationId xmlns:a16="http://schemas.microsoft.com/office/drawing/2014/main" id="{2493C1D5-50E4-4295-8520-C7A209D0C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264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Text Box 85">
              <a:extLst>
                <a:ext uri="{FF2B5EF4-FFF2-40B4-BE49-F238E27FC236}">
                  <a16:creationId xmlns:a16="http://schemas.microsoft.com/office/drawing/2014/main" id="{E33D20F1-5E1A-4089-94BC-5C01EAEC4E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552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2 errors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40" grpId="0"/>
      <p:bldP spid="174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684EA-9C42-40A1-9F98-0319CE6EBF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5609894C-C85E-4A15-8689-859AE4FD719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9CB7EBB4-BE94-404A-8096-8143AB6A2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546C5177-EFFB-4DF2-886C-737EEB016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Brief introduction to system interconnection technology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Examples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Challenges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Electrical and optoelectronic signaling</a:t>
            </a:r>
          </a:p>
          <a:p>
            <a:endParaRPr lang="en-US" altLang="en-US"/>
          </a:p>
          <a:p>
            <a:r>
              <a:rPr lang="en-US" altLang="en-US"/>
              <a:t>High-performance interconnection technology research at Pitt</a:t>
            </a:r>
          </a:p>
          <a:p>
            <a:pPr lvl="1"/>
            <a:r>
              <a:rPr lang="en-US" altLang="en-US"/>
              <a:t>Optoelectronic Multi-Chip Modules (OE-MCM)</a:t>
            </a:r>
          </a:p>
          <a:p>
            <a:pPr lvl="1"/>
            <a:r>
              <a:rPr lang="en-US" altLang="en-US"/>
              <a:t>Multi-Bit Differential Signaling (MBDS)</a:t>
            </a:r>
          </a:p>
          <a:p>
            <a:endParaRPr lang="en-US" altLang="en-US"/>
          </a:p>
          <a:p>
            <a:r>
              <a:rPr lang="en-US" altLang="en-US"/>
              <a:t>Dissertation research</a:t>
            </a:r>
          </a:p>
          <a:p>
            <a:pPr lvl="1"/>
            <a:r>
              <a:rPr lang="en-US" altLang="en-US"/>
              <a:t>Lightweight Hierarchical Error Control Codes (LHECC)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F8BCFB53-C9BF-4140-B112-8F2562AA5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9A0168E8-4BDB-406A-9EDD-BF5AB40B448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0F6B5B9-3CD1-4D76-8A96-88EA15816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nCm Encoding:  Inherent Error Detection</a:t>
            </a:r>
          </a:p>
        </p:txBody>
      </p:sp>
      <p:graphicFrame>
        <p:nvGraphicFramePr>
          <p:cNvPr id="19463" name="Group 7">
            <a:extLst>
              <a:ext uri="{FF2B5EF4-FFF2-40B4-BE49-F238E27FC236}">
                <a16:creationId xmlns:a16="http://schemas.microsoft.com/office/drawing/2014/main" id="{DE3EEC6F-0A05-49F7-B7B7-B210E1CE9428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2667000"/>
          <a:ext cx="6584950" cy="1935163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3208935274"/>
                    </a:ext>
                  </a:extLst>
                </a:gridCol>
                <a:gridCol w="1903413">
                  <a:extLst>
                    <a:ext uri="{9D8B030D-6E8A-4147-A177-3AD203B41FA5}">
                      <a16:colId xmlns:a16="http://schemas.microsoft.com/office/drawing/2014/main" val="2601790941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2107883321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val="592699258"/>
                    </a:ext>
                  </a:extLst>
                </a:gridCol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Channel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P(detect 2-bit error)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P(detect 4-bit error)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P(detect 6-bit error)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165260"/>
                  </a:ext>
                </a:extLst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4c2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33%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73733"/>
                  </a:ext>
                </a:extLst>
              </a:tr>
              <a:tr h="541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6c3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40%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40%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43051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8c4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43%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49%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43%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6669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30F847B2-FA81-4EBF-9925-1A00FCEDE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5722CF49-68A9-4B19-ADA2-271EB82D0D4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D6574B5-F6D2-4DC4-A644-80A8E47DB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nCm Encoding:  Unused Code Space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4C5CBAB-81C7-4431-B5BB-E5F944085E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1600"/>
              <a:t>Each nCm code set has unmapped code words</a:t>
            </a:r>
          </a:p>
          <a:p>
            <a:endParaRPr lang="en-US" altLang="en-US" sz="1600"/>
          </a:p>
          <a:p>
            <a:r>
              <a:rPr lang="en-US" altLang="en-US" sz="1600"/>
              <a:t>Use this to offset overhead required for error control</a:t>
            </a:r>
          </a:p>
        </p:txBody>
      </p:sp>
      <p:grpSp>
        <p:nvGrpSpPr>
          <p:cNvPr id="21540" name="Group 36">
            <a:extLst>
              <a:ext uri="{FF2B5EF4-FFF2-40B4-BE49-F238E27FC236}">
                <a16:creationId xmlns:a16="http://schemas.microsoft.com/office/drawing/2014/main" id="{4D23CA9E-33D8-4847-86C0-C3C6DD4752A3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524000"/>
            <a:ext cx="3886200" cy="2286000"/>
            <a:chOff x="1440" y="1440"/>
            <a:chExt cx="2448" cy="1440"/>
          </a:xfrm>
        </p:grpSpPr>
        <p:grpSp>
          <p:nvGrpSpPr>
            <p:cNvPr id="21508" name="Group 4">
              <a:extLst>
                <a:ext uri="{FF2B5EF4-FFF2-40B4-BE49-F238E27FC236}">
                  <a16:creationId xmlns:a16="http://schemas.microsoft.com/office/drawing/2014/main" id="{D5EC75AE-D516-4549-BB04-5078B1AA1F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680"/>
              <a:ext cx="1344" cy="1200"/>
              <a:chOff x="1872" y="1488"/>
              <a:chExt cx="1344" cy="1200"/>
            </a:xfrm>
          </p:grpSpPr>
          <p:sp>
            <p:nvSpPr>
              <p:cNvPr id="21509" name="Text Box 5">
                <a:extLst>
                  <a:ext uri="{FF2B5EF4-FFF2-40B4-BE49-F238E27FC236}">
                    <a16:creationId xmlns:a16="http://schemas.microsoft.com/office/drawing/2014/main" id="{91A526E1-64E2-40E5-A1C7-0315DCA664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488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0011</a:t>
                </a:r>
              </a:p>
            </p:txBody>
          </p:sp>
          <p:sp>
            <p:nvSpPr>
              <p:cNvPr id="21510" name="Text Box 6">
                <a:extLst>
                  <a:ext uri="{FF2B5EF4-FFF2-40B4-BE49-F238E27FC236}">
                    <a16:creationId xmlns:a16="http://schemas.microsoft.com/office/drawing/2014/main" id="{E692D313-FF56-4469-8619-375A85B2BA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689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0101</a:t>
                </a:r>
              </a:p>
            </p:txBody>
          </p:sp>
          <p:sp>
            <p:nvSpPr>
              <p:cNvPr id="21511" name="Text Box 7">
                <a:extLst>
                  <a:ext uri="{FF2B5EF4-FFF2-40B4-BE49-F238E27FC236}">
                    <a16:creationId xmlns:a16="http://schemas.microsoft.com/office/drawing/2014/main" id="{567DCE43-AF73-4766-80F5-57665FFBB7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0110</a:t>
                </a:r>
              </a:p>
            </p:txBody>
          </p:sp>
          <p:sp>
            <p:nvSpPr>
              <p:cNvPr id="21512" name="Text Box 8">
                <a:extLst>
                  <a:ext uri="{FF2B5EF4-FFF2-40B4-BE49-F238E27FC236}">
                    <a16:creationId xmlns:a16="http://schemas.microsoft.com/office/drawing/2014/main" id="{EFFAB258-418D-42F3-B022-3BCF59829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064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1001</a:t>
                </a:r>
              </a:p>
            </p:txBody>
          </p:sp>
          <p:sp>
            <p:nvSpPr>
              <p:cNvPr id="21513" name="Text Box 9">
                <a:extLst>
                  <a:ext uri="{FF2B5EF4-FFF2-40B4-BE49-F238E27FC236}">
                    <a16:creationId xmlns:a16="http://schemas.microsoft.com/office/drawing/2014/main" id="{D259AD3D-11BD-4496-A026-CD1ED909B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265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1010</a:t>
                </a:r>
              </a:p>
            </p:txBody>
          </p:sp>
          <p:sp>
            <p:nvSpPr>
              <p:cNvPr id="21514" name="Text Box 10">
                <a:extLst>
                  <a:ext uri="{FF2B5EF4-FFF2-40B4-BE49-F238E27FC236}">
                    <a16:creationId xmlns:a16="http://schemas.microsoft.com/office/drawing/2014/main" id="{F7BCEF1D-60EE-4583-8769-91D53191F8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457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1100</a:t>
                </a:r>
              </a:p>
            </p:txBody>
          </p:sp>
          <p:sp>
            <p:nvSpPr>
              <p:cNvPr id="21515" name="Text Box 11">
                <a:extLst>
                  <a:ext uri="{FF2B5EF4-FFF2-40B4-BE49-F238E27FC236}">
                    <a16:creationId xmlns:a16="http://schemas.microsoft.com/office/drawing/2014/main" id="{A0F4ED67-6CC5-4EFB-9998-5712230345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1488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00</a:t>
                </a:r>
              </a:p>
            </p:txBody>
          </p:sp>
          <p:sp>
            <p:nvSpPr>
              <p:cNvPr id="21516" name="Text Box 12">
                <a:extLst>
                  <a:ext uri="{FF2B5EF4-FFF2-40B4-BE49-F238E27FC236}">
                    <a16:creationId xmlns:a16="http://schemas.microsoft.com/office/drawing/2014/main" id="{59865ABA-2319-40F4-9F3E-041565C95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1689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01</a:t>
                </a:r>
              </a:p>
            </p:txBody>
          </p:sp>
          <p:sp>
            <p:nvSpPr>
              <p:cNvPr id="21517" name="Text Box 13">
                <a:extLst>
                  <a:ext uri="{FF2B5EF4-FFF2-40B4-BE49-F238E27FC236}">
                    <a16:creationId xmlns:a16="http://schemas.microsoft.com/office/drawing/2014/main" id="{F0E107F5-2681-4B72-BEAC-7BA418DFAB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187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10</a:t>
                </a:r>
              </a:p>
            </p:txBody>
          </p:sp>
          <p:sp>
            <p:nvSpPr>
              <p:cNvPr id="21518" name="Text Box 14">
                <a:extLst>
                  <a:ext uri="{FF2B5EF4-FFF2-40B4-BE49-F238E27FC236}">
                    <a16:creationId xmlns:a16="http://schemas.microsoft.com/office/drawing/2014/main" id="{48BF6EBE-C1E5-4689-B215-F97DF1B9A1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064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11</a:t>
                </a:r>
              </a:p>
            </p:txBody>
          </p:sp>
          <p:sp>
            <p:nvSpPr>
              <p:cNvPr id="21519" name="Text Box 15">
                <a:extLst>
                  <a:ext uri="{FF2B5EF4-FFF2-40B4-BE49-F238E27FC236}">
                    <a16:creationId xmlns:a16="http://schemas.microsoft.com/office/drawing/2014/main" id="{0DD02DDD-1AFD-4711-A5F6-4451664B6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265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?</a:t>
                </a:r>
              </a:p>
            </p:txBody>
          </p:sp>
          <p:sp>
            <p:nvSpPr>
              <p:cNvPr id="21520" name="Text Box 16">
                <a:extLst>
                  <a:ext uri="{FF2B5EF4-FFF2-40B4-BE49-F238E27FC236}">
                    <a16:creationId xmlns:a16="http://schemas.microsoft.com/office/drawing/2014/main" id="{18BD7A14-02B0-43CD-92A5-A145C6726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457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?</a:t>
                </a:r>
              </a:p>
            </p:txBody>
          </p:sp>
          <p:sp>
            <p:nvSpPr>
              <p:cNvPr id="21521" name="AutoShape 17">
                <a:extLst>
                  <a:ext uri="{FF2B5EF4-FFF2-40B4-BE49-F238E27FC236}">
                    <a16:creationId xmlns:a16="http://schemas.microsoft.com/office/drawing/2014/main" id="{E5F2C631-7B2B-4A12-A949-B7DD3B8C3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536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AutoShape 18">
                <a:extLst>
                  <a:ext uri="{FF2B5EF4-FFF2-40B4-BE49-F238E27FC236}">
                    <a16:creationId xmlns:a16="http://schemas.microsoft.com/office/drawing/2014/main" id="{8F37391C-9464-4EE4-BF0B-078C21CB7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3" name="AutoShape 19">
                <a:extLst>
                  <a:ext uri="{FF2B5EF4-FFF2-40B4-BE49-F238E27FC236}">
                    <a16:creationId xmlns:a16="http://schemas.microsoft.com/office/drawing/2014/main" id="{7427AA5F-A926-4D0B-A516-BA80BF2B7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920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4" name="AutoShape 20">
                <a:extLst>
                  <a:ext uri="{FF2B5EF4-FFF2-40B4-BE49-F238E27FC236}">
                    <a16:creationId xmlns:a16="http://schemas.microsoft.com/office/drawing/2014/main" id="{017ECF7C-C729-486A-8007-FB35662FE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5" name="AutoShape 21">
                <a:extLst>
                  <a:ext uri="{FF2B5EF4-FFF2-40B4-BE49-F238E27FC236}">
                    <a16:creationId xmlns:a16="http://schemas.microsoft.com/office/drawing/2014/main" id="{093507A7-C203-49C5-A53C-D9868F911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6" name="AutoShape 22">
                <a:extLst>
                  <a:ext uri="{FF2B5EF4-FFF2-40B4-BE49-F238E27FC236}">
                    <a16:creationId xmlns:a16="http://schemas.microsoft.com/office/drawing/2014/main" id="{801BABD5-3573-4451-9C85-904C7F297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27" name="Text Box 23">
              <a:extLst>
                <a:ext uri="{FF2B5EF4-FFF2-40B4-BE49-F238E27FC236}">
                  <a16:creationId xmlns:a16="http://schemas.microsoft.com/office/drawing/2014/main" id="{290ACB1B-9DF9-4592-B0F9-788206311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440"/>
              <a:ext cx="24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rgbClr val="0000CC"/>
                  </a:solidFill>
                  <a:latin typeface="Verdana" panose="020B0604030504040204" pitchFamily="34" charset="0"/>
                </a:rPr>
                <a:t>4c2 symbol set =&gt; binary value</a:t>
              </a:r>
            </a:p>
          </p:txBody>
        </p:sp>
      </p:grpSp>
      <p:grpSp>
        <p:nvGrpSpPr>
          <p:cNvPr id="21538" name="Group 34">
            <a:extLst>
              <a:ext uri="{FF2B5EF4-FFF2-40B4-BE49-F238E27FC236}">
                <a16:creationId xmlns:a16="http://schemas.microsoft.com/office/drawing/2014/main" id="{12BD5F8A-4836-4DA2-946D-8073FC78DFB9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810000"/>
            <a:ext cx="4800600" cy="1143000"/>
            <a:chOff x="1296" y="3216"/>
            <a:chExt cx="3024" cy="720"/>
          </a:xfrm>
        </p:grpSpPr>
        <p:sp>
          <p:nvSpPr>
            <p:cNvPr id="21530" name="Text Box 26">
              <a:extLst>
                <a:ext uri="{FF2B5EF4-FFF2-40B4-BE49-F238E27FC236}">
                  <a16:creationId xmlns:a16="http://schemas.microsoft.com/office/drawing/2014/main" id="{85B42F03-3873-493C-A196-725F0458D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465"/>
              <a:ext cx="576" cy="23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Verdana" panose="020B0604030504040204" pitchFamily="34" charset="0"/>
                </a:rPr>
                <a:t>4c2</a:t>
              </a:r>
            </a:p>
          </p:txBody>
        </p:sp>
        <p:sp>
          <p:nvSpPr>
            <p:cNvPr id="21531" name="Text Box 27">
              <a:extLst>
                <a:ext uri="{FF2B5EF4-FFF2-40B4-BE49-F238E27FC236}">
                  <a16:creationId xmlns:a16="http://schemas.microsoft.com/office/drawing/2014/main" id="{F3C4B853-B05C-4011-9E46-974F65EAD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465"/>
              <a:ext cx="576" cy="23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Verdana" panose="020B0604030504040204" pitchFamily="34" charset="0"/>
                </a:rPr>
                <a:t>4c2</a:t>
              </a:r>
            </a:p>
          </p:txBody>
        </p:sp>
        <p:sp>
          <p:nvSpPr>
            <p:cNvPr id="21532" name="AutoShape 28">
              <a:extLst>
                <a:ext uri="{FF2B5EF4-FFF2-40B4-BE49-F238E27FC236}">
                  <a16:creationId xmlns:a16="http://schemas.microsoft.com/office/drawing/2014/main" id="{0AA7B71D-9CBD-44D8-91B0-5BA7368546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36" y="3456"/>
              <a:ext cx="336" cy="200"/>
            </a:xfrm>
            <a:prstGeom prst="rightArrow">
              <a:avLst>
                <a:gd name="adj1" fmla="val 50000"/>
                <a:gd name="adj2" fmla="val 42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Text Box 29">
              <a:extLst>
                <a:ext uri="{FF2B5EF4-FFF2-40B4-BE49-F238E27FC236}">
                  <a16:creationId xmlns:a16="http://schemas.microsoft.com/office/drawing/2014/main" id="{2B8DE467-0F0F-4DA8-9F46-7F70994F9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301"/>
              <a:ext cx="1296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CC"/>
                  </a:solidFill>
                  <a:latin typeface="Verdana" panose="020B0604030504040204" pitchFamily="34" charset="0"/>
                </a:rPr>
                <a:t>36 combinations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CC"/>
                  </a:solidFill>
                  <a:latin typeface="Verdana" panose="020B0604030504040204" pitchFamily="34" charset="0"/>
                </a:rPr>
                <a:t>5 bits</a:t>
              </a:r>
            </a:p>
          </p:txBody>
        </p:sp>
        <p:sp>
          <p:nvSpPr>
            <p:cNvPr id="21534" name="Text Box 30">
              <a:extLst>
                <a:ext uri="{FF2B5EF4-FFF2-40B4-BE49-F238E27FC236}">
                  <a16:creationId xmlns:a16="http://schemas.microsoft.com/office/drawing/2014/main" id="{7BF88C6E-061E-42F7-BF03-C014C0B43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705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Verdana" panose="020B0604030504040204" pitchFamily="34" charset="0"/>
                </a:rPr>
                <a:t>2 bits</a:t>
              </a:r>
            </a:p>
          </p:txBody>
        </p:sp>
        <p:sp>
          <p:nvSpPr>
            <p:cNvPr id="21535" name="Text Box 31">
              <a:extLst>
                <a:ext uri="{FF2B5EF4-FFF2-40B4-BE49-F238E27FC236}">
                  <a16:creationId xmlns:a16="http://schemas.microsoft.com/office/drawing/2014/main" id="{E137BC02-AD10-4A4A-B064-D85F71FEC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705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Verdana" panose="020B0604030504040204" pitchFamily="34" charset="0"/>
                </a:rPr>
                <a:t>2 bits</a:t>
              </a:r>
            </a:p>
          </p:txBody>
        </p:sp>
        <p:sp>
          <p:nvSpPr>
            <p:cNvPr id="21536" name="Text Box 32">
              <a:extLst>
                <a:ext uri="{FF2B5EF4-FFF2-40B4-BE49-F238E27FC236}">
                  <a16:creationId xmlns:a16="http://schemas.microsoft.com/office/drawing/2014/main" id="{FF0478FD-938C-4923-8929-C8FAA6A3D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21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Verdana" panose="020B0604030504040204" pitchFamily="34" charset="0"/>
                </a:rPr>
                <a:t>6 cw</a:t>
              </a:r>
            </a:p>
          </p:txBody>
        </p:sp>
        <p:sp>
          <p:nvSpPr>
            <p:cNvPr id="21537" name="Text Box 33">
              <a:extLst>
                <a:ext uri="{FF2B5EF4-FFF2-40B4-BE49-F238E27FC236}">
                  <a16:creationId xmlns:a16="http://schemas.microsoft.com/office/drawing/2014/main" id="{B5D36336-ED3B-4255-8339-FDBD544D7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21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Verdana" panose="020B0604030504040204" pitchFamily="34" charset="0"/>
                </a:rPr>
                <a:t>6 cw</a:t>
              </a:r>
            </a:p>
          </p:txBody>
        </p:sp>
      </p:grpSp>
      <p:sp>
        <p:nvSpPr>
          <p:cNvPr id="21539" name="Text Box 35">
            <a:extLst>
              <a:ext uri="{FF2B5EF4-FFF2-40B4-BE49-F238E27FC236}">
                <a16:creationId xmlns:a16="http://schemas.microsoft.com/office/drawing/2014/main" id="{B126D387-002A-48FA-856B-28084DAA5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59250"/>
            <a:ext cx="2895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  <a:latin typeface="Verdana" panose="020B0604030504040204" pitchFamily="34" charset="0"/>
              </a:rPr>
              <a:t>Use multiple MBDS channels in parallel</a:t>
            </a:r>
            <a:endParaRPr lang="en-US" altLang="en-US" sz="1600">
              <a:latin typeface="Verdana" panose="020B0604030504040204" pitchFamily="34" charset="0"/>
            </a:endParaRPr>
          </a:p>
        </p:txBody>
      </p:sp>
      <p:sp>
        <p:nvSpPr>
          <p:cNvPr id="21542" name="Text Box 38">
            <a:extLst>
              <a:ext uri="{FF2B5EF4-FFF2-40B4-BE49-F238E27FC236}">
                <a16:creationId xmlns:a16="http://schemas.microsoft.com/office/drawing/2014/main" id="{2706E6F3-AF2D-4652-92D0-729B0A0AC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18100"/>
            <a:ext cx="2895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  <a:latin typeface="Verdana" panose="020B0604030504040204" pitchFamily="34" charset="0"/>
              </a:rPr>
              <a:t>Do not use nCm symbols that are counteractive to ECC</a:t>
            </a:r>
            <a:endParaRPr lang="en-US" altLang="en-US" sz="1600">
              <a:latin typeface="Verdana" panose="020B0604030504040204" pitchFamily="34" charset="0"/>
            </a:endParaRPr>
          </a:p>
        </p:txBody>
      </p:sp>
      <p:graphicFrame>
        <p:nvGraphicFramePr>
          <p:cNvPr id="21543" name="Object 39">
            <a:extLst>
              <a:ext uri="{FF2B5EF4-FFF2-40B4-BE49-F238E27FC236}">
                <a16:creationId xmlns:a16="http://schemas.microsoft.com/office/drawing/2014/main" id="{C9FCD789-CD00-4339-9F4B-A19AA76C8229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419600" y="5067300"/>
          <a:ext cx="2209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482400" progId="Equation.3">
                  <p:embed/>
                </p:oleObj>
              </mc:Choice>
              <mc:Fallback>
                <p:oleObj name="Equation" r:id="rId2" imgW="1333440" imgH="4824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067300"/>
                        <a:ext cx="2209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7" name="Text Box 43">
            <a:extLst>
              <a:ext uri="{FF2B5EF4-FFF2-40B4-BE49-F238E27FC236}">
                <a16:creationId xmlns:a16="http://schemas.microsoft.com/office/drawing/2014/main" id="{A628D378-F5EB-41EF-8D92-34D2A185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80000"/>
            <a:ext cx="1600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Verdana" panose="020B0604030504040204" pitchFamily="34" charset="0"/>
              </a:rPr>
              <a:t>Req’d number of channels for extra bit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D836FA1-ECD8-4BE5-8612-51D9F18D5E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D84663E6-D0A0-4162-BEEB-54A7E0F24AC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268F095-BDA0-403D-9D96-1E43F3AD2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Need for Error Control Coding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C580AA1-D138-43C3-B936-4B3303716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Single or multiple bit errors in nCm symbols invalidates entire corresponding binary message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Some types of errors fool receivers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Need error control code that: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Works over nCm-encoded channels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Uses properties of nCm channel code to minimize overhead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Solution: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Encode data over parallel MBDS channels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Establish rules governing nCm symbols selected to encode data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9A42472E-2E49-44FB-9B0A-BDEA2E986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09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</a:rPr>
              <a:t>00110011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A7073C89-DB58-4430-9D14-8DFA5D280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5240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</a:rPr>
              <a:t>6 bits</a:t>
            </a:r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AB8D029D-50A5-4A1D-810C-B256ACBA7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77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CEDD9666-C26D-4E04-9111-172CB5ECA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Cloud">
            <a:extLst>
              <a:ext uri="{FF2B5EF4-FFF2-40B4-BE49-F238E27FC236}">
                <a16:creationId xmlns:a16="http://schemas.microsoft.com/office/drawing/2014/main" id="{70444A5F-EE6C-4F36-8FB1-0D0557E26080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6172200" y="3048000"/>
            <a:ext cx="1600200" cy="1073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4A93672E-F9A1-452F-B543-366AC12B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7244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</a:rPr>
              <a:t>0011</a:t>
            </a:r>
            <a:r>
              <a:rPr lang="en-US" altLang="en-US" b="1">
                <a:solidFill>
                  <a:srgbClr val="FF0000"/>
                </a:solidFill>
              </a:rPr>
              <a:t>1</a:t>
            </a:r>
            <a:r>
              <a:rPr lang="en-US" altLang="en-US" b="1">
                <a:solidFill>
                  <a:srgbClr val="0000CC"/>
                </a:solidFill>
              </a:rPr>
              <a:t>011</a:t>
            </a:r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69853464-5258-4592-87D9-85AD0BEF4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267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6C69B36B-6C0F-4D39-B3E5-AF8DDE75C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2BF0104E-70FB-4369-8430-E8E5D092A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562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????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04C1C5A-68FA-4589-8310-6625FA9F0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B4FBDB5B-B2E5-45C0-8C62-CCE9EA90F4A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4592" name="AutoShape 16">
            <a:extLst>
              <a:ext uri="{FF2B5EF4-FFF2-40B4-BE49-F238E27FC236}">
                <a16:creationId xmlns:a16="http://schemas.microsoft.com/office/drawing/2014/main" id="{BDA40104-4001-487D-8B4A-22C9D6667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898775"/>
            <a:ext cx="381000" cy="2514600"/>
          </a:xfrm>
          <a:prstGeom prst="downArrow">
            <a:avLst>
              <a:gd name="adj1" fmla="val 48954"/>
              <a:gd name="adj2" fmla="val 902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15">
            <a:extLst>
              <a:ext uri="{FF2B5EF4-FFF2-40B4-BE49-F238E27FC236}">
                <a16:creationId xmlns:a16="http://schemas.microsoft.com/office/drawing/2014/main" id="{10C8B441-7D1D-4BF6-96C7-291C99BA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67025"/>
            <a:ext cx="381000" cy="1066800"/>
          </a:xfrm>
          <a:prstGeom prst="downArrow">
            <a:avLst>
              <a:gd name="adj1" fmla="val 30000"/>
              <a:gd name="adj2" fmla="val 679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68439B7-4F1B-4C07-A6A2-AE06621A4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Encoding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CAAD6761-B982-4113-AE2B-E70E3C60A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62225"/>
            <a:ext cx="4343400" cy="3667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Verdana" panose="020B0604030504040204" pitchFamily="34" charset="0"/>
              </a:rPr>
              <a:t>Raw binary data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40519BB5-811D-4457-9459-6F4C2782D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48113"/>
            <a:ext cx="2743200" cy="36671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Verdana" panose="020B0604030504040204" pitchFamily="34" charset="0"/>
              </a:rPr>
              <a:t>Symbolic ECC block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FA05DF2D-B6C9-43AD-9BAA-2B57E7688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426075"/>
            <a:ext cx="3200400" cy="6413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Verdana" panose="020B0604030504040204" pitchFamily="34" charset="0"/>
              </a:rPr>
              <a:t>Code word over parallel MBDS channels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59A1114E-8DB8-4E29-8441-253D9F370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86025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  <a:latin typeface="Verdana" panose="020B0604030504040204" pitchFamily="34" charset="0"/>
              </a:rPr>
              <a:t>start with raw binary data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C397DE09-ACFF-48C7-9A8D-65EA92A07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48050"/>
            <a:ext cx="16002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  <a:latin typeface="Verdana" panose="020B0604030504040204" pitchFamily="34" charset="0"/>
              </a:rPr>
              <a:t>Encode portion of data, set rules for nCm symbol selection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CA050AE1-675A-4916-B5DE-BA5A71CF8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05425"/>
            <a:ext cx="1600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  <a:latin typeface="Verdana" panose="020B0604030504040204" pitchFamily="34" charset="0"/>
              </a:rPr>
              <a:t>Encode remainder of data using nCm symbols</a:t>
            </a: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3945F3F4-ED75-4B44-B893-3D71EF901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933825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Verdana" panose="020B0604030504040204" pitchFamily="34" charset="0"/>
              </a:rPr>
              <a:t>high-level code</a:t>
            </a:r>
          </a:p>
        </p:txBody>
      </p:sp>
      <p:sp>
        <p:nvSpPr>
          <p:cNvPr id="24590" name="Text Box 14">
            <a:extLst>
              <a:ext uri="{FF2B5EF4-FFF2-40B4-BE49-F238E27FC236}">
                <a16:creationId xmlns:a16="http://schemas.microsoft.com/office/drawing/2014/main" id="{87264437-8AA2-4EE9-9426-51D9B8C3A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61022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00CC"/>
                </a:solidFill>
                <a:latin typeface="Verdana" panose="020B0604030504040204" pitchFamily="34" charset="0"/>
              </a:rPr>
              <a:t>low-level code</a:t>
            </a:r>
          </a:p>
        </p:txBody>
      </p:sp>
      <p:sp>
        <p:nvSpPr>
          <p:cNvPr id="24593" name="AutoShape 17">
            <a:extLst>
              <a:ext uri="{FF2B5EF4-FFF2-40B4-BE49-F238E27FC236}">
                <a16:creationId xmlns:a16="http://schemas.microsoft.com/office/drawing/2014/main" id="{58C9B635-541A-4A80-99EE-93E884404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14825"/>
            <a:ext cx="381000" cy="1066800"/>
          </a:xfrm>
          <a:prstGeom prst="downArrow">
            <a:avLst>
              <a:gd name="adj1" fmla="val 30000"/>
              <a:gd name="adj2" fmla="val 679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8">
            <a:extLst>
              <a:ext uri="{FF2B5EF4-FFF2-40B4-BE49-F238E27FC236}">
                <a16:creationId xmlns:a16="http://schemas.microsoft.com/office/drawing/2014/main" id="{08E97A40-B071-4449-985C-1FD81D083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01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Use nCm symbols</a:t>
            </a:r>
            <a:r>
              <a:rPr lang="en-US" altLang="en-US" sz="1400"/>
              <a:t> </a:t>
            </a:r>
            <a:r>
              <a:rPr lang="en-US" altLang="en-US" sz="1400">
                <a:solidFill>
                  <a:srgbClr val="0000CC"/>
                </a:solidFill>
                <a:latin typeface="Verdana" panose="020B0604030504040204" pitchFamily="34" charset="0"/>
              </a:rPr>
              <a:t>to build code set which conforms to binary distance for ECC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B024373C-10A1-4199-9121-BEA4ACA6A6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4050351D-0D71-4612-A609-87B8B184E91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0B822018-8C4B-4410-84F8-47FB55566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Low-Level Code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558EA92-A8CF-4CD7-AC36-8CDC68E58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altLang="en-US"/>
              <a:t>nCm code sets have distance=2</a:t>
            </a:r>
          </a:p>
          <a:p>
            <a:r>
              <a:rPr lang="en-US" altLang="en-US"/>
              <a:t>t = floor((d-1)/2)</a:t>
            </a:r>
          </a:p>
          <a:p>
            <a:r>
              <a:rPr lang="en-US" altLang="en-US"/>
              <a:t>Set new distance by partitioning into equal-size subsets</a:t>
            </a:r>
          </a:p>
          <a:p>
            <a:pPr lvl="1"/>
            <a:r>
              <a:rPr lang="en-US" altLang="en-US" sz="1400"/>
              <a:t>Maximize number of symbols/subset</a:t>
            </a:r>
          </a:p>
        </p:txBody>
      </p:sp>
      <p:grpSp>
        <p:nvGrpSpPr>
          <p:cNvPr id="101380" name="Group 4">
            <a:extLst>
              <a:ext uri="{FF2B5EF4-FFF2-40B4-BE49-F238E27FC236}">
                <a16:creationId xmlns:a16="http://schemas.microsoft.com/office/drawing/2014/main" id="{D81EAD3A-C29F-4900-805B-E7969F34450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470275"/>
            <a:ext cx="3733800" cy="2778125"/>
            <a:chOff x="2880" y="2064"/>
            <a:chExt cx="2208" cy="1728"/>
          </a:xfrm>
        </p:grpSpPr>
        <p:sp>
          <p:nvSpPr>
            <p:cNvPr id="101381" name="Oval 5">
              <a:extLst>
                <a:ext uri="{FF2B5EF4-FFF2-40B4-BE49-F238E27FC236}">
                  <a16:creationId xmlns:a16="http://schemas.microsoft.com/office/drawing/2014/main" id="{A9264C3F-DE58-42C4-9CBD-3DAC05636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024"/>
              <a:ext cx="480" cy="28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2" name="Text Box 6">
              <a:extLst>
                <a:ext uri="{FF2B5EF4-FFF2-40B4-BE49-F238E27FC236}">
                  <a16:creationId xmlns:a16="http://schemas.microsoft.com/office/drawing/2014/main" id="{B70DDB12-993B-406F-9F0D-24A730158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8" y="3072"/>
              <a:ext cx="383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0011</a:t>
              </a:r>
            </a:p>
          </p:txBody>
        </p:sp>
        <p:sp>
          <p:nvSpPr>
            <p:cNvPr id="101383" name="Oval 7">
              <a:extLst>
                <a:ext uri="{FF2B5EF4-FFF2-40B4-BE49-F238E27FC236}">
                  <a16:creationId xmlns:a16="http://schemas.microsoft.com/office/drawing/2014/main" id="{43AB4CEA-84AB-420B-86ED-687D47E67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480" cy="2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4" name="Text Box 8">
              <a:extLst>
                <a:ext uri="{FF2B5EF4-FFF2-40B4-BE49-F238E27FC236}">
                  <a16:creationId xmlns:a16="http://schemas.microsoft.com/office/drawing/2014/main" id="{3FFF752E-E315-4D99-B2D2-F137034EA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3" y="2592"/>
              <a:ext cx="38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0101</a:t>
              </a:r>
            </a:p>
          </p:txBody>
        </p:sp>
        <p:sp>
          <p:nvSpPr>
            <p:cNvPr id="101385" name="Oval 9">
              <a:extLst>
                <a:ext uri="{FF2B5EF4-FFF2-40B4-BE49-F238E27FC236}">
                  <a16:creationId xmlns:a16="http://schemas.microsoft.com/office/drawing/2014/main" id="{FA794B75-D247-4FFB-A3FE-81FE1B412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504"/>
              <a:ext cx="480" cy="2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6" name="Text Box 10">
              <a:extLst>
                <a:ext uri="{FF2B5EF4-FFF2-40B4-BE49-F238E27FC236}">
                  <a16:creationId xmlns:a16="http://schemas.microsoft.com/office/drawing/2014/main" id="{13E28463-89B1-4941-BC1B-CFF2F74E9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3" y="3554"/>
              <a:ext cx="38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1010</a:t>
              </a:r>
            </a:p>
          </p:txBody>
        </p:sp>
        <p:sp>
          <p:nvSpPr>
            <p:cNvPr id="101387" name="Oval 11">
              <a:extLst>
                <a:ext uri="{FF2B5EF4-FFF2-40B4-BE49-F238E27FC236}">
                  <a16:creationId xmlns:a16="http://schemas.microsoft.com/office/drawing/2014/main" id="{2CB571F6-B4B5-4038-8048-776D8543C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024"/>
              <a:ext cx="480" cy="28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8" name="Text Box 12">
              <a:extLst>
                <a:ext uri="{FF2B5EF4-FFF2-40B4-BE49-F238E27FC236}">
                  <a16:creationId xmlns:a16="http://schemas.microsoft.com/office/drawing/2014/main" id="{2592BC2D-CAC5-422B-97FF-B97A63A86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9" y="3080"/>
              <a:ext cx="38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101389" name="Oval 13">
              <a:extLst>
                <a:ext uri="{FF2B5EF4-FFF2-40B4-BE49-F238E27FC236}">
                  <a16:creationId xmlns:a16="http://schemas.microsoft.com/office/drawing/2014/main" id="{52514554-67E3-4794-81D2-EA524FF58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024"/>
              <a:ext cx="480" cy="28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0" name="Text Box 14">
              <a:extLst>
                <a:ext uri="{FF2B5EF4-FFF2-40B4-BE49-F238E27FC236}">
                  <a16:creationId xmlns:a16="http://schemas.microsoft.com/office/drawing/2014/main" id="{6CBDD4CB-66A7-47BF-9643-B175A4250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072"/>
              <a:ext cx="38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0110</a:t>
              </a:r>
            </a:p>
          </p:txBody>
        </p:sp>
        <p:sp>
          <p:nvSpPr>
            <p:cNvPr id="101391" name="Oval 15">
              <a:extLst>
                <a:ext uri="{FF2B5EF4-FFF2-40B4-BE49-F238E27FC236}">
                  <a16:creationId xmlns:a16="http://schemas.microsoft.com/office/drawing/2014/main" id="{06F1918F-EBFA-49DF-BB39-5F5179288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064"/>
              <a:ext cx="480" cy="28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2" name="Text Box 16">
              <a:extLst>
                <a:ext uri="{FF2B5EF4-FFF2-40B4-BE49-F238E27FC236}">
                  <a16:creationId xmlns:a16="http://schemas.microsoft.com/office/drawing/2014/main" id="{E99841F1-D6FA-4D25-A736-B87CA8E48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2127"/>
              <a:ext cx="33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</a:rPr>
                <a:t>1100</a:t>
              </a:r>
            </a:p>
          </p:txBody>
        </p:sp>
        <p:cxnSp>
          <p:nvCxnSpPr>
            <p:cNvPr id="101393" name="AutoShape 17">
              <a:extLst>
                <a:ext uri="{FF2B5EF4-FFF2-40B4-BE49-F238E27FC236}">
                  <a16:creationId xmlns:a16="http://schemas.microsoft.com/office/drawing/2014/main" id="{9A7B7D87-F5B4-47DE-B892-6A8ED9DCF6BB}"/>
                </a:ext>
              </a:extLst>
            </p:cNvPr>
            <p:cNvCxnSpPr>
              <a:cxnSpLocks noChangeShapeType="1"/>
              <a:stCxn id="101381" idx="2"/>
              <a:endCxn id="101387" idx="6"/>
            </p:cNvCxnSpPr>
            <p:nvPr/>
          </p:nvCxnSpPr>
          <p:spPr bwMode="auto">
            <a:xfrm flipH="1">
              <a:off x="3360" y="3168"/>
              <a:ext cx="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394" name="AutoShape 18">
              <a:extLst>
                <a:ext uri="{FF2B5EF4-FFF2-40B4-BE49-F238E27FC236}">
                  <a16:creationId xmlns:a16="http://schemas.microsoft.com/office/drawing/2014/main" id="{93A17B27-FA82-4570-9E2E-A5A72C9BD75E}"/>
                </a:ext>
              </a:extLst>
            </p:cNvPr>
            <p:cNvCxnSpPr>
              <a:cxnSpLocks noChangeShapeType="1"/>
              <a:stCxn id="101381" idx="4"/>
              <a:endCxn id="101385" idx="0"/>
            </p:cNvCxnSpPr>
            <p:nvPr/>
          </p:nvCxnSpPr>
          <p:spPr bwMode="auto">
            <a:xfrm>
              <a:off x="3984" y="3312"/>
              <a:ext cx="0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395" name="AutoShape 19">
              <a:extLst>
                <a:ext uri="{FF2B5EF4-FFF2-40B4-BE49-F238E27FC236}">
                  <a16:creationId xmlns:a16="http://schemas.microsoft.com/office/drawing/2014/main" id="{68688D3F-6870-4255-B091-F04C03A3E77E}"/>
                </a:ext>
              </a:extLst>
            </p:cNvPr>
            <p:cNvCxnSpPr>
              <a:cxnSpLocks noChangeShapeType="1"/>
              <a:stCxn id="101381" idx="6"/>
              <a:endCxn id="101389" idx="2"/>
            </p:cNvCxnSpPr>
            <p:nvPr/>
          </p:nvCxnSpPr>
          <p:spPr bwMode="auto">
            <a:xfrm>
              <a:off x="4224" y="3168"/>
              <a:ext cx="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396" name="AutoShape 20">
              <a:extLst>
                <a:ext uri="{FF2B5EF4-FFF2-40B4-BE49-F238E27FC236}">
                  <a16:creationId xmlns:a16="http://schemas.microsoft.com/office/drawing/2014/main" id="{7AD59807-A071-4CA8-A737-9FACFC94FAC9}"/>
                </a:ext>
              </a:extLst>
            </p:cNvPr>
            <p:cNvCxnSpPr>
              <a:cxnSpLocks noChangeShapeType="1"/>
              <a:stCxn id="101381" idx="0"/>
              <a:endCxn id="101383" idx="4"/>
            </p:cNvCxnSpPr>
            <p:nvPr/>
          </p:nvCxnSpPr>
          <p:spPr bwMode="auto">
            <a:xfrm flipV="1">
              <a:off x="3984" y="2832"/>
              <a:ext cx="0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397" name="AutoShape 21">
              <a:extLst>
                <a:ext uri="{FF2B5EF4-FFF2-40B4-BE49-F238E27FC236}">
                  <a16:creationId xmlns:a16="http://schemas.microsoft.com/office/drawing/2014/main" id="{1EC8F1D1-F72C-4871-9A14-EA084EACEA08}"/>
                </a:ext>
              </a:extLst>
            </p:cNvPr>
            <p:cNvCxnSpPr>
              <a:cxnSpLocks noChangeShapeType="1"/>
              <a:stCxn id="101383" idx="2"/>
              <a:endCxn id="101387" idx="0"/>
            </p:cNvCxnSpPr>
            <p:nvPr/>
          </p:nvCxnSpPr>
          <p:spPr bwMode="auto">
            <a:xfrm flipH="1">
              <a:off x="3120" y="2688"/>
              <a:ext cx="624" cy="3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398" name="AutoShape 22">
              <a:extLst>
                <a:ext uri="{FF2B5EF4-FFF2-40B4-BE49-F238E27FC236}">
                  <a16:creationId xmlns:a16="http://schemas.microsoft.com/office/drawing/2014/main" id="{1451C19B-3FB3-4519-B96F-6EE7F0B95D58}"/>
                </a:ext>
              </a:extLst>
            </p:cNvPr>
            <p:cNvCxnSpPr>
              <a:cxnSpLocks noChangeShapeType="1"/>
              <a:stCxn id="101383" idx="6"/>
              <a:endCxn id="101389" idx="0"/>
            </p:cNvCxnSpPr>
            <p:nvPr/>
          </p:nvCxnSpPr>
          <p:spPr bwMode="auto">
            <a:xfrm>
              <a:off x="4224" y="2688"/>
              <a:ext cx="624" cy="3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399" name="AutoShape 23">
              <a:extLst>
                <a:ext uri="{FF2B5EF4-FFF2-40B4-BE49-F238E27FC236}">
                  <a16:creationId xmlns:a16="http://schemas.microsoft.com/office/drawing/2014/main" id="{CA63EC63-D378-4A95-B944-0E9838406B0D}"/>
                </a:ext>
              </a:extLst>
            </p:cNvPr>
            <p:cNvCxnSpPr>
              <a:cxnSpLocks noChangeShapeType="1"/>
              <a:stCxn id="101383" idx="0"/>
              <a:endCxn id="101391" idx="4"/>
            </p:cNvCxnSpPr>
            <p:nvPr/>
          </p:nvCxnSpPr>
          <p:spPr bwMode="auto">
            <a:xfrm flipV="1">
              <a:off x="3984" y="2352"/>
              <a:ext cx="0" cy="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00" name="AutoShape 24">
              <a:extLst>
                <a:ext uri="{FF2B5EF4-FFF2-40B4-BE49-F238E27FC236}">
                  <a16:creationId xmlns:a16="http://schemas.microsoft.com/office/drawing/2014/main" id="{FE310C78-9EEF-4169-903F-48BFCA6947D0}"/>
                </a:ext>
              </a:extLst>
            </p:cNvPr>
            <p:cNvCxnSpPr>
              <a:cxnSpLocks noChangeShapeType="1"/>
              <a:stCxn id="101387" idx="4"/>
              <a:endCxn id="101385" idx="2"/>
            </p:cNvCxnSpPr>
            <p:nvPr/>
          </p:nvCxnSpPr>
          <p:spPr bwMode="auto">
            <a:xfrm>
              <a:off x="3120" y="3312"/>
              <a:ext cx="624" cy="3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01" name="AutoShape 25">
              <a:extLst>
                <a:ext uri="{FF2B5EF4-FFF2-40B4-BE49-F238E27FC236}">
                  <a16:creationId xmlns:a16="http://schemas.microsoft.com/office/drawing/2014/main" id="{A5983DCB-B486-427A-B20C-1DEEB9FD5BE8}"/>
                </a:ext>
              </a:extLst>
            </p:cNvPr>
            <p:cNvCxnSpPr>
              <a:cxnSpLocks noChangeShapeType="1"/>
              <a:stCxn id="101385" idx="6"/>
              <a:endCxn id="101389" idx="4"/>
            </p:cNvCxnSpPr>
            <p:nvPr/>
          </p:nvCxnSpPr>
          <p:spPr bwMode="auto">
            <a:xfrm flipV="1">
              <a:off x="4224" y="3312"/>
              <a:ext cx="624" cy="3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02" name="AutoShape 26">
              <a:extLst>
                <a:ext uri="{FF2B5EF4-FFF2-40B4-BE49-F238E27FC236}">
                  <a16:creationId xmlns:a16="http://schemas.microsoft.com/office/drawing/2014/main" id="{7910642F-C2BD-4C5F-80ED-263B8DF83592}"/>
                </a:ext>
              </a:extLst>
            </p:cNvPr>
            <p:cNvCxnSpPr>
              <a:cxnSpLocks noChangeShapeType="1"/>
              <a:stCxn id="101385" idx="2"/>
              <a:endCxn id="101391" idx="2"/>
            </p:cNvCxnSpPr>
            <p:nvPr/>
          </p:nvCxnSpPr>
          <p:spPr bwMode="auto">
            <a:xfrm rot="10800000" flipH="1">
              <a:off x="3744" y="2208"/>
              <a:ext cx="1" cy="1440"/>
            </a:xfrm>
            <a:prstGeom prst="curvedConnector3">
              <a:avLst>
                <a:gd name="adj1" fmla="val -118500000"/>
              </a:avLst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03" name="AutoShape 27">
              <a:extLst>
                <a:ext uri="{FF2B5EF4-FFF2-40B4-BE49-F238E27FC236}">
                  <a16:creationId xmlns:a16="http://schemas.microsoft.com/office/drawing/2014/main" id="{08154891-CA7D-46D7-95E9-CEADF7677712}"/>
                </a:ext>
              </a:extLst>
            </p:cNvPr>
            <p:cNvCxnSpPr>
              <a:cxnSpLocks noChangeShapeType="1"/>
              <a:stCxn id="101391" idx="3"/>
              <a:endCxn id="101387" idx="0"/>
            </p:cNvCxnSpPr>
            <p:nvPr/>
          </p:nvCxnSpPr>
          <p:spPr bwMode="auto">
            <a:xfrm flipH="1">
              <a:off x="3120" y="2310"/>
              <a:ext cx="694" cy="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404" name="AutoShape 28">
              <a:extLst>
                <a:ext uri="{FF2B5EF4-FFF2-40B4-BE49-F238E27FC236}">
                  <a16:creationId xmlns:a16="http://schemas.microsoft.com/office/drawing/2014/main" id="{ED394901-3F10-42AD-8992-5B0224F856FB}"/>
                </a:ext>
              </a:extLst>
            </p:cNvPr>
            <p:cNvCxnSpPr>
              <a:cxnSpLocks noChangeShapeType="1"/>
              <a:stCxn id="101391" idx="5"/>
              <a:endCxn id="101389" idx="0"/>
            </p:cNvCxnSpPr>
            <p:nvPr/>
          </p:nvCxnSpPr>
          <p:spPr bwMode="auto">
            <a:xfrm>
              <a:off x="4154" y="2310"/>
              <a:ext cx="694" cy="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1405" name="Text Box 29">
            <a:extLst>
              <a:ext uri="{FF2B5EF4-FFF2-40B4-BE49-F238E27FC236}">
                <a16:creationId xmlns:a16="http://schemas.microsoft.com/office/drawing/2014/main" id="{936BB967-870D-44DF-AD00-059B2A81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971800"/>
            <a:ext cx="2743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b="1">
                <a:solidFill>
                  <a:srgbClr val="0000CC"/>
                </a:solidFill>
              </a:rPr>
              <a:t>Example:</a:t>
            </a:r>
          </a:p>
          <a:p>
            <a:pPr algn="ctr"/>
            <a:r>
              <a:rPr lang="en-US" altLang="en-US" sz="1400" b="1">
                <a:solidFill>
                  <a:srgbClr val="0000CC"/>
                </a:solidFill>
              </a:rPr>
              <a:t>4c2, distance=4</a:t>
            </a:r>
          </a:p>
        </p:txBody>
      </p:sp>
      <p:sp>
        <p:nvSpPr>
          <p:cNvPr id="101406" name="Rectangle 30">
            <a:extLst>
              <a:ext uri="{FF2B5EF4-FFF2-40B4-BE49-F238E27FC236}">
                <a16:creationId xmlns:a16="http://schemas.microsoft.com/office/drawing/2014/main" id="{8BB36C14-934C-4A92-B626-6DAA0D7A8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3962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/>
              <a:t>Subsets:</a:t>
            </a:r>
          </a:p>
          <a:p>
            <a:pPr lvl="1"/>
            <a:r>
              <a:rPr lang="en-US" altLang="en-US"/>
              <a:t>0 =&gt; {0011, 1100}</a:t>
            </a:r>
          </a:p>
          <a:p>
            <a:pPr lvl="1"/>
            <a:r>
              <a:rPr lang="en-US" altLang="en-US"/>
              <a:t>1 =&gt; {0101, 1010}</a:t>
            </a:r>
          </a:p>
          <a:p>
            <a:pPr lvl="1"/>
            <a:r>
              <a:rPr lang="en-US" altLang="en-US"/>
              <a:t>2 =&gt; {0110, 1001}</a:t>
            </a:r>
          </a:p>
          <a:p>
            <a:r>
              <a:rPr lang="en-US" altLang="en-US" sz="1600"/>
              <a:t>If subset is known, bit errors may be corrected</a:t>
            </a:r>
          </a:p>
          <a:p>
            <a:pPr lvl="1"/>
            <a:r>
              <a:rPr lang="en-US" altLang="en-US" sz="1400"/>
              <a:t>Example:  0111, subset=2</a:t>
            </a:r>
          </a:p>
          <a:p>
            <a:pPr lvl="1"/>
            <a:r>
              <a:rPr lang="en-US" altLang="en-US" sz="1400"/>
              <a:t>Correct to 0110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11D7BFA8-6744-40DD-8F78-6B56D6F69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3266F4F9-706A-4CAF-AAF9-DB7AB4C7DE5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86713E6-8680-4A85-861C-0C0755969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High-Level Code:  Linear Block Codes</a:t>
            </a:r>
          </a:p>
        </p:txBody>
      </p:sp>
      <p:grpSp>
        <p:nvGrpSpPr>
          <p:cNvPr id="30751" name="Group 31">
            <a:extLst>
              <a:ext uri="{FF2B5EF4-FFF2-40B4-BE49-F238E27FC236}">
                <a16:creationId xmlns:a16="http://schemas.microsoft.com/office/drawing/2014/main" id="{8AB2BF47-DAD7-48E0-A8C0-F127C17D7E8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524000"/>
            <a:ext cx="7924800" cy="1247775"/>
            <a:chOff x="384" y="960"/>
            <a:chExt cx="4992" cy="786"/>
          </a:xfrm>
        </p:grpSpPr>
        <p:grpSp>
          <p:nvGrpSpPr>
            <p:cNvPr id="30736" name="Group 16">
              <a:extLst>
                <a:ext uri="{FF2B5EF4-FFF2-40B4-BE49-F238E27FC236}">
                  <a16:creationId xmlns:a16="http://schemas.microsoft.com/office/drawing/2014/main" id="{F31BEE60-17C1-4C42-B648-3FD831DE7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056"/>
              <a:ext cx="3840" cy="690"/>
              <a:chOff x="384" y="3160"/>
              <a:chExt cx="3840" cy="690"/>
            </a:xfrm>
          </p:grpSpPr>
          <p:grpSp>
            <p:nvGrpSpPr>
              <p:cNvPr id="30737" name="Group 17">
                <a:extLst>
                  <a:ext uri="{FF2B5EF4-FFF2-40B4-BE49-F238E27FC236}">
                    <a16:creationId xmlns:a16="http://schemas.microsoft.com/office/drawing/2014/main" id="{F84F292B-DB7D-4343-9198-35C1FDDB5B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3160"/>
                <a:ext cx="2736" cy="690"/>
                <a:chOff x="1632" y="2256"/>
                <a:chExt cx="3120" cy="1023"/>
              </a:xfrm>
            </p:grpSpPr>
            <p:sp>
              <p:nvSpPr>
                <p:cNvPr id="30738" name="Rectangle 18">
                  <a:extLst>
                    <a:ext uri="{FF2B5EF4-FFF2-40B4-BE49-F238E27FC236}">
                      <a16:creationId xmlns:a16="http://schemas.microsoft.com/office/drawing/2014/main" id="{F91EF86C-FA28-4DF4-A109-50E9AB5D8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528" cy="28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9" name="Rectangle 19">
                  <a:extLst>
                    <a:ext uri="{FF2B5EF4-FFF2-40B4-BE49-F238E27FC236}">
                      <a16:creationId xmlns:a16="http://schemas.microsoft.com/office/drawing/2014/main" id="{13A9E04C-20F5-4C29-821F-1F1D37A16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528" cy="28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0" name="Rectangle 20">
                  <a:extLst>
                    <a:ext uri="{FF2B5EF4-FFF2-40B4-BE49-F238E27FC236}">
                      <a16:creationId xmlns:a16="http://schemas.microsoft.com/office/drawing/2014/main" id="{9D2C0579-656F-45AC-9E61-2987937B4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2256"/>
                  <a:ext cx="528" cy="28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1" name="Rectangle 21">
                  <a:extLst>
                    <a:ext uri="{FF2B5EF4-FFF2-40B4-BE49-F238E27FC236}">
                      <a16:creationId xmlns:a16="http://schemas.microsoft.com/office/drawing/2014/main" id="{0AD2C05E-4E75-4B82-8E4C-6F5E0F509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256"/>
                  <a:ext cx="528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2" name="AutoShape 22">
                  <a:extLst>
                    <a:ext uri="{FF2B5EF4-FFF2-40B4-BE49-F238E27FC236}">
                      <a16:creationId xmlns:a16="http://schemas.microsoft.com/office/drawing/2014/main" id="{8474E4F3-E282-4673-9899-C77CC76FB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448" y="1776"/>
                  <a:ext cx="144" cy="1776"/>
                </a:xfrm>
                <a:prstGeom prst="rightBrace">
                  <a:avLst>
                    <a:gd name="adj1" fmla="val 102778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99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3" name="Text Box 23">
                  <a:extLst>
                    <a:ext uri="{FF2B5EF4-FFF2-40B4-BE49-F238E27FC236}">
                      <a16:creationId xmlns:a16="http://schemas.microsoft.com/office/drawing/2014/main" id="{A5D9B474-24F3-4F49-9CCF-658BE8E489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2737"/>
                  <a:ext cx="1728" cy="3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600" b="1">
                      <a:solidFill>
                        <a:srgbClr val="0000CC"/>
                      </a:solidFill>
                    </a:rPr>
                    <a:t>k data symbols</a:t>
                  </a:r>
                </a:p>
              </p:txBody>
            </p:sp>
            <p:sp>
              <p:nvSpPr>
                <p:cNvPr id="30744" name="AutoShape 24">
                  <a:extLst>
                    <a:ext uri="{FF2B5EF4-FFF2-40B4-BE49-F238E27FC236}">
                      <a16:creationId xmlns:a16="http://schemas.microsoft.com/office/drawing/2014/main" id="{1D7F69D6-89D5-48C7-9B13-70D3CCD9E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008" y="2088"/>
                  <a:ext cx="144" cy="1152"/>
                </a:xfrm>
                <a:prstGeom prst="rightBrace">
                  <a:avLst>
                    <a:gd name="adj1" fmla="val 66667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99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5" name="Text Box 25">
                  <a:extLst>
                    <a:ext uri="{FF2B5EF4-FFF2-40B4-BE49-F238E27FC236}">
                      <a16:creationId xmlns:a16="http://schemas.microsoft.com/office/drawing/2014/main" id="{A88491A5-7CD4-471C-BC6D-F071FA74F1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737"/>
                  <a:ext cx="1248" cy="5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99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600" b="1">
                      <a:solidFill>
                        <a:srgbClr val="0000CC"/>
                      </a:solidFill>
                    </a:rPr>
                    <a:t>n-k parity symbols</a:t>
                  </a:r>
                </a:p>
              </p:txBody>
            </p:sp>
            <p:sp>
              <p:nvSpPr>
                <p:cNvPr id="30746" name="Rectangle 26">
                  <a:extLst>
                    <a:ext uri="{FF2B5EF4-FFF2-40B4-BE49-F238E27FC236}">
                      <a16:creationId xmlns:a16="http://schemas.microsoft.com/office/drawing/2014/main" id="{2080CF1B-7E1F-4F94-8349-0789B2729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2256"/>
                  <a:ext cx="528" cy="28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47" name="Text Box 27">
                <a:extLst>
                  <a:ext uri="{FF2B5EF4-FFF2-40B4-BE49-F238E27FC236}">
                    <a16:creationId xmlns:a16="http://schemas.microsoft.com/office/drawing/2014/main" id="{4F6C0696-B007-422A-A36B-58E88727BB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" y="3168"/>
                <a:ext cx="96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CC"/>
                    </a:solidFill>
                  </a:rPr>
                  <a:t>block size=</a:t>
                </a:r>
                <a:r>
                  <a:rPr lang="en-US" altLang="en-US" sz="1600" b="1" i="1">
                    <a:solidFill>
                      <a:srgbClr val="0000CC"/>
                    </a:solidFill>
                  </a:rPr>
                  <a:t>n</a:t>
                </a:r>
              </a:p>
            </p:txBody>
          </p:sp>
        </p:grpSp>
        <p:sp>
          <p:nvSpPr>
            <p:cNvPr id="30748" name="Text Box 28">
              <a:extLst>
                <a:ext uri="{FF2B5EF4-FFF2-40B4-BE49-F238E27FC236}">
                  <a16:creationId xmlns:a16="http://schemas.microsoft.com/office/drawing/2014/main" id="{3AF79F90-E66E-469D-A7DC-F43362FBC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1008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6213" indent="-176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00CC"/>
                  </a:solidFill>
                </a:rPr>
                <a:t>Can correct: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b="1">
                  <a:solidFill>
                    <a:srgbClr val="0000CC"/>
                  </a:solidFill>
                </a:rPr>
                <a:t>erasures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b="1">
                  <a:solidFill>
                    <a:srgbClr val="0000CC"/>
                  </a:solidFill>
                </a:rPr>
                <a:t>errors</a:t>
              </a:r>
            </a:p>
          </p:txBody>
        </p:sp>
      </p:grpSp>
      <p:sp>
        <p:nvSpPr>
          <p:cNvPr id="30749" name="Rectangle 29">
            <a:extLst>
              <a:ext uri="{FF2B5EF4-FFF2-40B4-BE49-F238E27FC236}">
                <a16:creationId xmlns:a16="http://schemas.microsoft.com/office/drawing/2014/main" id="{D1ED1D08-CC5F-4E79-9CF3-3CF56905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718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700" b="1"/>
              <a:t>Checksum</a:t>
            </a:r>
          </a:p>
          <a:p>
            <a:pPr lvl="1"/>
            <a:r>
              <a:rPr lang="en-US" altLang="en-US" sz="1400"/>
              <a:t>Requires 1 parity symbol</a:t>
            </a:r>
          </a:p>
          <a:p>
            <a:pPr lvl="1"/>
            <a:r>
              <a:rPr lang="en-US" altLang="en-US" sz="1400"/>
              <a:t>Can correct 1 erasure</a:t>
            </a:r>
          </a:p>
          <a:p>
            <a:pPr lvl="1">
              <a:buFontTx/>
              <a:buNone/>
            </a:pPr>
            <a:endParaRPr lang="en-US" altLang="en-US" sz="1400"/>
          </a:p>
        </p:txBody>
      </p:sp>
      <p:sp>
        <p:nvSpPr>
          <p:cNvPr id="30750" name="Rectangle 30">
            <a:extLst>
              <a:ext uri="{FF2B5EF4-FFF2-40B4-BE49-F238E27FC236}">
                <a16:creationId xmlns:a16="http://schemas.microsoft.com/office/drawing/2014/main" id="{382A8415-88CB-4B23-BA1F-E60FAE63D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352800"/>
            <a:ext cx="4038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700" b="1"/>
              <a:t>Near-MDS code</a:t>
            </a:r>
          </a:p>
          <a:p>
            <a:pPr lvl="1"/>
            <a:r>
              <a:rPr lang="en-US" altLang="en-US" sz="1400"/>
              <a:t>Corrects erasures:</a:t>
            </a:r>
          </a:p>
          <a:p>
            <a:pPr lvl="2"/>
            <a:r>
              <a:rPr lang="en-US" altLang="en-US" sz="1200"/>
              <a:t>Number of parity symbols - 1</a:t>
            </a:r>
            <a:endParaRPr lang="en-US" altLang="en-US"/>
          </a:p>
          <a:p>
            <a:pPr lvl="1"/>
            <a:r>
              <a:rPr lang="en-US" altLang="en-US" sz="1400"/>
              <a:t>Corrects errors:</a:t>
            </a:r>
          </a:p>
          <a:p>
            <a:pPr lvl="2"/>
            <a:r>
              <a:rPr lang="en-US" altLang="en-US" sz="1200"/>
              <a:t>(Number of parity symbols – 1) / 2</a:t>
            </a:r>
          </a:p>
          <a:p>
            <a:pPr lvl="1"/>
            <a:r>
              <a:rPr lang="en-US" altLang="en-US" sz="1400"/>
              <a:t>Restrictions:</a:t>
            </a:r>
          </a:p>
          <a:p>
            <a:pPr lvl="2"/>
            <a:r>
              <a:rPr lang="en-US" altLang="en-US" sz="1200"/>
              <a:t>Symbol base must be prime or power of a prime</a:t>
            </a:r>
          </a:p>
          <a:p>
            <a:pPr lvl="2"/>
            <a:r>
              <a:rPr lang="en-US" altLang="en-US" sz="1200"/>
              <a:t>If symbol base = p</a:t>
            </a:r>
            <a:r>
              <a:rPr lang="en-US" altLang="en-US" sz="1200" baseline="30000"/>
              <a:t>m</a:t>
            </a:r>
            <a:r>
              <a:rPr lang="en-US" altLang="en-US" sz="1200"/>
              <a:t>, max block size = p</a:t>
            </a:r>
            <a:r>
              <a:rPr lang="en-US" altLang="en-US" sz="1200" baseline="30000"/>
              <a:t>m+1</a:t>
            </a:r>
            <a:r>
              <a:rPr lang="en-US" altLang="en-US" sz="1200"/>
              <a:t> - 1</a:t>
            </a:r>
          </a:p>
        </p:txBody>
      </p:sp>
      <p:sp>
        <p:nvSpPr>
          <p:cNvPr id="30753" name="Rectangle 33">
            <a:extLst>
              <a:ext uri="{FF2B5EF4-FFF2-40B4-BE49-F238E27FC236}">
                <a16:creationId xmlns:a16="http://schemas.microsoft.com/office/drawing/2014/main" id="{889681D4-E83E-43E7-8E52-0571D17FC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86200"/>
            <a:ext cx="4648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 b="1"/>
              <a:t>MDS code (Reed-Solomon)</a:t>
            </a:r>
          </a:p>
          <a:p>
            <a:pPr lvl="1"/>
            <a:r>
              <a:rPr lang="en-US" altLang="en-US" sz="1400"/>
              <a:t>Can correct erasures:</a:t>
            </a:r>
          </a:p>
          <a:p>
            <a:pPr lvl="2"/>
            <a:r>
              <a:rPr lang="en-US" altLang="en-US" sz="1200"/>
              <a:t>Number of parity symbols</a:t>
            </a:r>
          </a:p>
          <a:p>
            <a:pPr lvl="1"/>
            <a:r>
              <a:rPr lang="en-US" altLang="en-US" sz="1400"/>
              <a:t>Can correct errors:</a:t>
            </a:r>
          </a:p>
          <a:p>
            <a:pPr lvl="2"/>
            <a:r>
              <a:rPr lang="en-US" altLang="en-US" sz="1200"/>
              <a:t>Number of parity symbols / 2</a:t>
            </a:r>
          </a:p>
          <a:p>
            <a:pPr lvl="1"/>
            <a:r>
              <a:rPr lang="en-US" altLang="en-US" sz="1400"/>
              <a:t>Restrictions:</a:t>
            </a:r>
          </a:p>
          <a:p>
            <a:pPr lvl="2"/>
            <a:r>
              <a:rPr lang="en-US" altLang="en-US" sz="1200"/>
              <a:t>Symbol base must be prime or power of a prime</a:t>
            </a:r>
          </a:p>
          <a:p>
            <a:pPr lvl="2"/>
            <a:r>
              <a:rPr lang="en-US" altLang="en-US" sz="1200"/>
              <a:t>Max block size = symbol base + 1</a:t>
            </a:r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/>
      <p:bldP spid="30750" grpId="0"/>
      <p:bldP spid="307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4B5445A3-17B6-447B-851F-D14D8A458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E81E25AD-AD86-479C-85B8-6B89FB35BF4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1930D7E-CCE6-4D3F-BDCF-F916218A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Encoding LHECC</a:t>
            </a:r>
          </a:p>
        </p:txBody>
      </p:sp>
      <p:grpSp>
        <p:nvGrpSpPr>
          <p:cNvPr id="31750" name="Group 6">
            <a:extLst>
              <a:ext uri="{FF2B5EF4-FFF2-40B4-BE49-F238E27FC236}">
                <a16:creationId xmlns:a16="http://schemas.microsoft.com/office/drawing/2014/main" id="{D8BEFFD9-5F50-4739-BB9E-5B0CCBA55C42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146300"/>
            <a:ext cx="6629400" cy="1114425"/>
            <a:chOff x="576" y="1026"/>
            <a:chExt cx="4176" cy="702"/>
          </a:xfrm>
        </p:grpSpPr>
        <p:sp>
          <p:nvSpPr>
            <p:cNvPr id="31751" name="Oval 7">
              <a:extLst>
                <a:ext uri="{FF2B5EF4-FFF2-40B4-BE49-F238E27FC236}">
                  <a16:creationId xmlns:a16="http://schemas.microsoft.com/office/drawing/2014/main" id="{DD41B245-7EB5-461B-B7F7-60D03357D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392"/>
              <a:ext cx="120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Text Box 8">
              <a:extLst>
                <a:ext uri="{FF2B5EF4-FFF2-40B4-BE49-F238E27FC236}">
                  <a16:creationId xmlns:a16="http://schemas.microsoft.com/office/drawing/2014/main" id="{DA4A04C7-48FC-48B1-9445-D2F2A6831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440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0099FF"/>
                  </a:solidFill>
                </a:rPr>
                <a:t>0101001001</a:t>
              </a:r>
            </a:p>
          </p:txBody>
        </p:sp>
        <p:sp>
          <p:nvSpPr>
            <p:cNvPr id="31753" name="Oval 9">
              <a:extLst>
                <a:ext uri="{FF2B5EF4-FFF2-40B4-BE49-F238E27FC236}">
                  <a16:creationId xmlns:a16="http://schemas.microsoft.com/office/drawing/2014/main" id="{6BDB1C28-6B1F-4AC5-9BAA-E2CA4C6CA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392"/>
              <a:ext cx="120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Text Box 10">
              <a:extLst>
                <a:ext uri="{FF2B5EF4-FFF2-40B4-BE49-F238E27FC236}">
                  <a16:creationId xmlns:a16="http://schemas.microsoft.com/office/drawing/2014/main" id="{44779462-AC02-4E5F-9E2E-B3DFA3806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440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CC00"/>
                  </a:solidFill>
                </a:rPr>
                <a:t>0010010100</a:t>
              </a:r>
            </a:p>
          </p:txBody>
        </p:sp>
        <p:sp>
          <p:nvSpPr>
            <p:cNvPr id="31755" name="Line 11">
              <a:extLst>
                <a:ext uri="{FF2B5EF4-FFF2-40B4-BE49-F238E27FC236}">
                  <a16:creationId xmlns:a16="http://schemas.microsoft.com/office/drawing/2014/main" id="{CD8DF127-D156-4C4E-BAF1-E8215CBF64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105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12">
              <a:extLst>
                <a:ext uri="{FF2B5EF4-FFF2-40B4-BE49-F238E27FC236}">
                  <a16:creationId xmlns:a16="http://schemas.microsoft.com/office/drawing/2014/main" id="{4D9E1FAD-7B32-428D-9126-69AF37920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05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Text Box 13">
              <a:extLst>
                <a:ext uri="{FF2B5EF4-FFF2-40B4-BE49-F238E27FC236}">
                  <a16:creationId xmlns:a16="http://schemas.microsoft.com/office/drawing/2014/main" id="{96318927-9F06-4AED-B722-C934F4444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056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CC"/>
                  </a:solidFill>
                </a:rPr>
                <a:t>(s-data)</a:t>
              </a:r>
            </a:p>
          </p:txBody>
        </p:sp>
        <p:sp>
          <p:nvSpPr>
            <p:cNvPr id="31758" name="Text Box 14">
              <a:extLst>
                <a:ext uri="{FF2B5EF4-FFF2-40B4-BE49-F238E27FC236}">
                  <a16:creationId xmlns:a16="http://schemas.microsoft.com/office/drawing/2014/main" id="{87D660D3-F572-4E2F-92DD-C7C5F29E8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026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CC"/>
                  </a:solidFill>
                </a:rPr>
                <a:t>(c-data)</a:t>
              </a:r>
            </a:p>
          </p:txBody>
        </p:sp>
      </p:grpSp>
      <p:grpSp>
        <p:nvGrpSpPr>
          <p:cNvPr id="31799" name="Group 55">
            <a:extLst>
              <a:ext uri="{FF2B5EF4-FFF2-40B4-BE49-F238E27FC236}">
                <a16:creationId xmlns:a16="http://schemas.microsoft.com/office/drawing/2014/main" id="{37324FB1-4C1F-4122-900E-A29902AC7F2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524000"/>
            <a:ext cx="4648200" cy="762000"/>
            <a:chOff x="1008" y="960"/>
            <a:chExt cx="2928" cy="480"/>
          </a:xfrm>
        </p:grpSpPr>
        <p:sp>
          <p:nvSpPr>
            <p:cNvPr id="31749" name="Text Box 5">
              <a:extLst>
                <a:ext uri="{FF2B5EF4-FFF2-40B4-BE49-F238E27FC236}">
                  <a16:creationId xmlns:a16="http://schemas.microsoft.com/office/drawing/2014/main" id="{AD6EFB28-6BB2-49AF-A775-0B79AF111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065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0099FF"/>
                  </a:solidFill>
                </a:rPr>
                <a:t>0101001001</a:t>
              </a:r>
              <a:r>
                <a:rPr lang="en-US" altLang="en-US" b="1">
                  <a:solidFill>
                    <a:srgbClr val="FFCC00"/>
                  </a:solidFill>
                </a:rPr>
                <a:t>0010010100</a:t>
              </a:r>
            </a:p>
          </p:txBody>
        </p:sp>
        <p:grpSp>
          <p:nvGrpSpPr>
            <p:cNvPr id="31796" name="Group 52">
              <a:extLst>
                <a:ext uri="{FF2B5EF4-FFF2-40B4-BE49-F238E27FC236}">
                  <a16:creationId xmlns:a16="http://schemas.microsoft.com/office/drawing/2014/main" id="{ACD11ACC-33D5-4608-A037-9E39BC869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960"/>
              <a:ext cx="2928" cy="480"/>
              <a:chOff x="1008" y="950"/>
              <a:chExt cx="2928" cy="480"/>
            </a:xfrm>
          </p:grpSpPr>
          <p:sp>
            <p:nvSpPr>
              <p:cNvPr id="31748" name="Oval 4">
                <a:extLst>
                  <a:ext uri="{FF2B5EF4-FFF2-40B4-BE49-F238E27FC236}">
                    <a16:creationId xmlns:a16="http://schemas.microsoft.com/office/drawing/2014/main" id="{C0AD5CD8-AF4F-445F-8A0F-46A4150F5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950"/>
                <a:ext cx="2352" cy="4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9" name="Text Box 15">
                <a:extLst>
                  <a:ext uri="{FF2B5EF4-FFF2-40B4-BE49-F238E27FC236}">
                    <a16:creationId xmlns:a16="http://schemas.microsoft.com/office/drawing/2014/main" id="{827FB3F6-68CF-4EC1-8A4B-CD0F37DA3C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950"/>
                <a:ext cx="6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CC"/>
                    </a:solidFill>
                  </a:rPr>
                  <a:t>b bits</a:t>
                </a:r>
              </a:p>
            </p:txBody>
          </p:sp>
        </p:grpSp>
      </p:grpSp>
      <p:grpSp>
        <p:nvGrpSpPr>
          <p:cNvPr id="31797" name="Group 53">
            <a:extLst>
              <a:ext uri="{FF2B5EF4-FFF2-40B4-BE49-F238E27FC236}">
                <a16:creationId xmlns:a16="http://schemas.microsoft.com/office/drawing/2014/main" id="{D8F63019-E0DF-47B4-BA34-4ADBED5B7D5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260725"/>
            <a:ext cx="4495800" cy="1463675"/>
            <a:chOff x="672" y="2054"/>
            <a:chExt cx="2832" cy="922"/>
          </a:xfrm>
        </p:grpSpPr>
        <p:grpSp>
          <p:nvGrpSpPr>
            <p:cNvPr id="31760" name="Group 16">
              <a:extLst>
                <a:ext uri="{FF2B5EF4-FFF2-40B4-BE49-F238E27FC236}">
                  <a16:creationId xmlns:a16="http://schemas.microsoft.com/office/drawing/2014/main" id="{54AF97CD-8DDC-40AE-8DC4-53385E06C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0" y="2418"/>
              <a:ext cx="1094" cy="536"/>
              <a:chOff x="2266" y="2092"/>
              <a:chExt cx="1094" cy="536"/>
            </a:xfrm>
          </p:grpSpPr>
          <p:sp>
            <p:nvSpPr>
              <p:cNvPr id="31761" name="Rectangle 17">
                <a:extLst>
                  <a:ext uri="{FF2B5EF4-FFF2-40B4-BE49-F238E27FC236}">
                    <a16:creationId xmlns:a16="http://schemas.microsoft.com/office/drawing/2014/main" id="{F673F03F-FD4F-4C6F-95DE-B66A24DEA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" y="2092"/>
                <a:ext cx="463" cy="19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2" name="AutoShape 18">
                <a:extLst>
                  <a:ext uri="{FF2B5EF4-FFF2-40B4-BE49-F238E27FC236}">
                    <a16:creationId xmlns:a16="http://schemas.microsoft.com/office/drawing/2014/main" id="{1D004B3D-B456-4F05-9B2C-A483CAEC9D6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22" y="1862"/>
                <a:ext cx="97" cy="1010"/>
              </a:xfrm>
              <a:prstGeom prst="rightBrace">
                <a:avLst>
                  <a:gd name="adj1" fmla="val 8677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3" name="Text Box 19">
                <a:extLst>
                  <a:ext uri="{FF2B5EF4-FFF2-40B4-BE49-F238E27FC236}">
                    <a16:creationId xmlns:a16="http://schemas.microsoft.com/office/drawing/2014/main" id="{4D388514-3348-4396-BCC0-E200E3958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6" y="2416"/>
                <a:ext cx="10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99"/>
                    </a:solidFill>
                  </a:rPr>
                  <a:t>Parity symbols</a:t>
                </a:r>
              </a:p>
            </p:txBody>
          </p:sp>
          <p:sp>
            <p:nvSpPr>
              <p:cNvPr id="31764" name="Rectangle 20">
                <a:extLst>
                  <a:ext uri="{FF2B5EF4-FFF2-40B4-BE49-F238E27FC236}">
                    <a16:creationId xmlns:a16="http://schemas.microsoft.com/office/drawing/2014/main" id="{42F6F7E2-0277-4D6A-8135-EFB2725B2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2092"/>
                <a:ext cx="463" cy="19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66" name="Rectangle 22">
              <a:extLst>
                <a:ext uri="{FF2B5EF4-FFF2-40B4-BE49-F238E27FC236}">
                  <a16:creationId xmlns:a16="http://schemas.microsoft.com/office/drawing/2014/main" id="{86F46AE2-360F-43C7-B6BE-F8221772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18"/>
              <a:ext cx="463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Rectangle 23">
              <a:extLst>
                <a:ext uri="{FF2B5EF4-FFF2-40B4-BE49-F238E27FC236}">
                  <a16:creationId xmlns:a16="http://schemas.microsoft.com/office/drawing/2014/main" id="{E98C33A6-225C-4DDF-A231-D3EEDE978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2418"/>
              <a:ext cx="463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Rectangle 24">
              <a:extLst>
                <a:ext uri="{FF2B5EF4-FFF2-40B4-BE49-F238E27FC236}">
                  <a16:creationId xmlns:a16="http://schemas.microsoft.com/office/drawing/2014/main" id="{F914A501-39FE-42F8-9C10-676158284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2418"/>
              <a:ext cx="463" cy="19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AutoShape 25">
              <a:extLst>
                <a:ext uri="{FF2B5EF4-FFF2-40B4-BE49-F238E27FC236}">
                  <a16:creationId xmlns:a16="http://schemas.microsoft.com/office/drawing/2014/main" id="{3DDA8CA9-E8FC-407D-B31A-4DBB26E9EB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98" y="1914"/>
              <a:ext cx="97" cy="1557"/>
            </a:xfrm>
            <a:prstGeom prst="rightBrace">
              <a:avLst>
                <a:gd name="adj1" fmla="val 13376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Text Box 26">
              <a:extLst>
                <a:ext uri="{FF2B5EF4-FFF2-40B4-BE49-F238E27FC236}">
                  <a16:creationId xmlns:a16="http://schemas.microsoft.com/office/drawing/2014/main" id="{23A461C1-6CDB-454B-A280-9505EA566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" y="2742"/>
              <a:ext cx="15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CC"/>
                  </a:solidFill>
                </a:rPr>
                <a:t>Data symbols</a:t>
              </a:r>
            </a:p>
          </p:txBody>
        </p:sp>
        <p:sp>
          <p:nvSpPr>
            <p:cNvPr id="31771" name="Line 27">
              <a:extLst>
                <a:ext uri="{FF2B5EF4-FFF2-40B4-BE49-F238E27FC236}">
                  <a16:creationId xmlns:a16="http://schemas.microsoft.com/office/drawing/2014/main" id="{46465E92-25F6-4BD6-99BB-1F9B12B1BE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054"/>
              <a:ext cx="624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Rectangle 28">
              <a:extLst>
                <a:ext uri="{FF2B5EF4-FFF2-40B4-BE49-F238E27FC236}">
                  <a16:creationId xmlns:a16="http://schemas.microsoft.com/office/drawing/2014/main" id="{9DEA180E-4019-4DC9-8C58-AB5DA7094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42"/>
              <a:ext cx="2832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Text Box 29">
              <a:extLst>
                <a:ext uri="{FF2B5EF4-FFF2-40B4-BE49-F238E27FC236}">
                  <a16:creationId xmlns:a16="http://schemas.microsoft.com/office/drawing/2014/main" id="{F6B8208D-5C0B-4281-B331-6065FE6AC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102"/>
              <a:ext cx="11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base conv. 2-&gt;s</a:t>
              </a:r>
            </a:p>
          </p:txBody>
        </p:sp>
        <p:sp>
          <p:nvSpPr>
            <p:cNvPr id="31774" name="Line 30">
              <a:extLst>
                <a:ext uri="{FF2B5EF4-FFF2-40B4-BE49-F238E27FC236}">
                  <a16:creationId xmlns:a16="http://schemas.microsoft.com/office/drawing/2014/main" id="{CAA15EFC-6A5B-4995-BB52-7606573FB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2054"/>
              <a:ext cx="192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31">
              <a:extLst>
                <a:ext uri="{FF2B5EF4-FFF2-40B4-BE49-F238E27FC236}">
                  <a16:creationId xmlns:a16="http://schemas.microsoft.com/office/drawing/2014/main" id="{C04E747D-A2AD-4D45-8CC5-9D61057D3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054"/>
              <a:ext cx="288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98" name="Group 54">
            <a:extLst>
              <a:ext uri="{FF2B5EF4-FFF2-40B4-BE49-F238E27FC236}">
                <a16:creationId xmlns:a16="http://schemas.microsoft.com/office/drawing/2014/main" id="{BA5B842A-79D5-4754-A805-B14E14BCB611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260725"/>
            <a:ext cx="4495800" cy="3079750"/>
            <a:chOff x="2304" y="2054"/>
            <a:chExt cx="2832" cy="1940"/>
          </a:xfrm>
        </p:grpSpPr>
        <p:sp>
          <p:nvSpPr>
            <p:cNvPr id="31777" name="Line 33">
              <a:extLst>
                <a:ext uri="{FF2B5EF4-FFF2-40B4-BE49-F238E27FC236}">
                  <a16:creationId xmlns:a16="http://schemas.microsoft.com/office/drawing/2014/main" id="{A5EBE080-063B-45CE-A73F-125618A75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76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78" name="Group 34">
              <a:extLst>
                <a:ext uri="{FF2B5EF4-FFF2-40B4-BE49-F238E27FC236}">
                  <a16:creationId xmlns:a16="http://schemas.microsoft.com/office/drawing/2014/main" id="{26A96759-CB01-4DFD-B893-41C70E4F0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3304"/>
              <a:ext cx="2736" cy="690"/>
              <a:chOff x="1632" y="2256"/>
              <a:chExt cx="3120" cy="1023"/>
            </a:xfrm>
          </p:grpSpPr>
          <p:sp>
            <p:nvSpPr>
              <p:cNvPr id="31779" name="Rectangle 35">
                <a:extLst>
                  <a:ext uri="{FF2B5EF4-FFF2-40B4-BE49-F238E27FC236}">
                    <a16:creationId xmlns:a16="http://schemas.microsoft.com/office/drawing/2014/main" id="{F530982E-3F68-49E9-BD01-E9E8CE9F0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52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Rectangle 36">
                <a:extLst>
                  <a:ext uri="{FF2B5EF4-FFF2-40B4-BE49-F238E27FC236}">
                    <a16:creationId xmlns:a16="http://schemas.microsoft.com/office/drawing/2014/main" id="{95EF8328-0C20-4451-8425-3825EDE42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256"/>
                <a:ext cx="52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1" name="Rectangle 37">
                <a:extLst>
                  <a:ext uri="{FF2B5EF4-FFF2-40B4-BE49-F238E27FC236}">
                    <a16:creationId xmlns:a16="http://schemas.microsoft.com/office/drawing/2014/main" id="{E3E4CA4B-090F-48B8-A5DA-63522BB1B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256"/>
                <a:ext cx="528" cy="28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Rectangle 38">
                <a:extLst>
                  <a:ext uri="{FF2B5EF4-FFF2-40B4-BE49-F238E27FC236}">
                    <a16:creationId xmlns:a16="http://schemas.microsoft.com/office/drawing/2014/main" id="{4A845EF3-D413-4F3A-B282-B3A6AA8DE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256"/>
                <a:ext cx="52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AutoShape 39">
                <a:extLst>
                  <a:ext uri="{FF2B5EF4-FFF2-40B4-BE49-F238E27FC236}">
                    <a16:creationId xmlns:a16="http://schemas.microsoft.com/office/drawing/2014/main" id="{10F21382-CACE-475B-90D5-B89F449270B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448" y="1776"/>
                <a:ext cx="144" cy="1776"/>
              </a:xfrm>
              <a:prstGeom prst="rightBrace">
                <a:avLst>
                  <a:gd name="adj1" fmla="val 10277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4" name="Text Box 40">
                <a:extLst>
                  <a:ext uri="{FF2B5EF4-FFF2-40B4-BE49-F238E27FC236}">
                    <a16:creationId xmlns:a16="http://schemas.microsoft.com/office/drawing/2014/main" id="{6920A72B-CD36-42EB-8190-4C9C780A3D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2737"/>
                <a:ext cx="1728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99"/>
                    </a:solidFill>
                  </a:rPr>
                  <a:t>Data as nCm symbols</a:t>
                </a:r>
              </a:p>
            </p:txBody>
          </p:sp>
          <p:sp>
            <p:nvSpPr>
              <p:cNvPr id="31785" name="AutoShape 41">
                <a:extLst>
                  <a:ext uri="{FF2B5EF4-FFF2-40B4-BE49-F238E27FC236}">
                    <a16:creationId xmlns:a16="http://schemas.microsoft.com/office/drawing/2014/main" id="{59AED9D9-D6D9-4DDD-B5A0-31DB2B98A5C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08" y="2088"/>
                <a:ext cx="144" cy="1152"/>
              </a:xfrm>
              <a:prstGeom prst="righ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6" name="Text Box 42">
                <a:extLst>
                  <a:ext uri="{FF2B5EF4-FFF2-40B4-BE49-F238E27FC236}">
                    <a16:creationId xmlns:a16="http://schemas.microsoft.com/office/drawing/2014/main" id="{46B25624-977A-402C-87C8-9FCDC4EF9D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2737"/>
                <a:ext cx="1248" cy="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99"/>
                    </a:solidFill>
                  </a:rPr>
                  <a:t>Parity as nCm symbols</a:t>
                </a:r>
              </a:p>
            </p:txBody>
          </p:sp>
          <p:sp>
            <p:nvSpPr>
              <p:cNvPr id="31787" name="Rectangle 43">
                <a:extLst>
                  <a:ext uri="{FF2B5EF4-FFF2-40B4-BE49-F238E27FC236}">
                    <a16:creationId xmlns:a16="http://schemas.microsoft.com/office/drawing/2014/main" id="{E8B64332-AFA8-447D-A1F5-791A5FE2C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52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88" name="Rectangle 44">
              <a:extLst>
                <a:ext uri="{FF2B5EF4-FFF2-40B4-BE49-F238E27FC236}">
                  <a16:creationId xmlns:a16="http://schemas.microsoft.com/office/drawing/2014/main" id="{34384501-1827-4471-92A7-F00C4EFEA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226"/>
              <a:ext cx="2832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Text Box 45">
              <a:extLst>
                <a:ext uri="{FF2B5EF4-FFF2-40B4-BE49-F238E27FC236}">
                  <a16:creationId xmlns:a16="http://schemas.microsoft.com/office/drawing/2014/main" id="{A4CB3B8A-7B18-43A9-9942-E84491E44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19"/>
              <a:ext cx="11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base conv. 2-&gt;c</a:t>
              </a:r>
            </a:p>
          </p:txBody>
        </p:sp>
        <p:sp>
          <p:nvSpPr>
            <p:cNvPr id="31790" name="Line 46">
              <a:extLst>
                <a:ext uri="{FF2B5EF4-FFF2-40B4-BE49-F238E27FC236}">
                  <a16:creationId xmlns:a16="http://schemas.microsoft.com/office/drawing/2014/main" id="{DA4472E3-C04D-422D-9BA4-914CB4CCD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2054"/>
              <a:ext cx="240" cy="9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47">
              <a:extLst>
                <a:ext uri="{FF2B5EF4-FFF2-40B4-BE49-F238E27FC236}">
                  <a16:creationId xmlns:a16="http://schemas.microsoft.com/office/drawing/2014/main" id="{F422D5DE-D840-4DB0-9300-1044CF63F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2976"/>
              <a:ext cx="91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48">
              <a:extLst>
                <a:ext uri="{FF2B5EF4-FFF2-40B4-BE49-F238E27FC236}">
                  <a16:creationId xmlns:a16="http://schemas.microsoft.com/office/drawing/2014/main" id="{41AD102C-A312-40E0-AC66-1B2219677E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2976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49">
              <a:extLst>
                <a:ext uri="{FF2B5EF4-FFF2-40B4-BE49-F238E27FC236}">
                  <a16:creationId xmlns:a16="http://schemas.microsoft.com/office/drawing/2014/main" id="{3E949BC4-D4D7-4A85-9A0B-3DCFE098B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50">
              <a:extLst>
                <a:ext uri="{FF2B5EF4-FFF2-40B4-BE49-F238E27FC236}">
                  <a16:creationId xmlns:a16="http://schemas.microsoft.com/office/drawing/2014/main" id="{4B33193F-FA44-48D4-BD7B-1A9DC5538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976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51">
              <a:extLst>
                <a:ext uri="{FF2B5EF4-FFF2-40B4-BE49-F238E27FC236}">
                  <a16:creationId xmlns:a16="http://schemas.microsoft.com/office/drawing/2014/main" id="{FAD9460D-3A69-4D58-96F1-90BB820E4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976"/>
              <a:ext cx="11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2AE7E892-E4F6-4688-AAC5-DAB9886CD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BD5196F0-38CE-4AE5-BA43-FF610DCE344B}" type="slidenum">
              <a:rPr lang="en-US" altLang="en-US"/>
              <a:pPr/>
              <a:t>27</a:t>
            </a:fld>
            <a:endParaRPr lang="en-US" altLang="en-US"/>
          </a:p>
        </p:txBody>
      </p:sp>
      <p:grpSp>
        <p:nvGrpSpPr>
          <p:cNvPr id="119810" name="Group 2">
            <a:extLst>
              <a:ext uri="{FF2B5EF4-FFF2-40B4-BE49-F238E27FC236}">
                <a16:creationId xmlns:a16="http://schemas.microsoft.com/office/drawing/2014/main" id="{2177B5F8-9987-41C1-963B-4ADD009593E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454525"/>
            <a:ext cx="4038600" cy="1870075"/>
            <a:chOff x="2400" y="2592"/>
            <a:chExt cx="2544" cy="1178"/>
          </a:xfrm>
        </p:grpSpPr>
        <p:grpSp>
          <p:nvGrpSpPr>
            <p:cNvPr id="119811" name="Group 3">
              <a:extLst>
                <a:ext uri="{FF2B5EF4-FFF2-40B4-BE49-F238E27FC236}">
                  <a16:creationId xmlns:a16="http://schemas.microsoft.com/office/drawing/2014/main" id="{14F27D5B-FDD8-4E9C-9514-226C7D9D2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592"/>
              <a:ext cx="2544" cy="1178"/>
              <a:chOff x="2400" y="2592"/>
              <a:chExt cx="2544" cy="1178"/>
            </a:xfrm>
          </p:grpSpPr>
          <p:sp>
            <p:nvSpPr>
              <p:cNvPr id="119812" name="Rectangle 4">
                <a:extLst>
                  <a:ext uri="{FF2B5EF4-FFF2-40B4-BE49-F238E27FC236}">
                    <a16:creationId xmlns:a16="http://schemas.microsoft.com/office/drawing/2014/main" id="{BFE99DB9-57E9-4125-87E7-998B64F34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592"/>
                <a:ext cx="2160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16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1pPr>
                <a:lvl2pPr marL="669925" indent="-325438">
                  <a:spcBef>
                    <a:spcPct val="20000"/>
                  </a:spcBef>
                  <a:buChar char="–"/>
                  <a:defRPr sz="14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2pPr>
                <a:lvl3pPr marL="1022350" indent="-350838">
                  <a:spcBef>
                    <a:spcPct val="20000"/>
                  </a:spcBef>
                  <a:buChar char="•"/>
                  <a:defRPr sz="12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3pPr>
                <a:lvl4pPr marL="1339850" indent="-315913">
                  <a:spcBef>
                    <a:spcPct val="20000"/>
                  </a:spcBef>
                  <a:buChar char="–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4pPr>
                <a:lvl5pPr marL="1681163" indent="-339725">
                  <a:spcBef>
                    <a:spcPct val="20000"/>
                  </a:spcBef>
                  <a:buChar char="»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5pPr>
                <a:lvl6pPr marL="2138363" indent="-339725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6pPr>
                <a:lvl7pPr marL="2595563" indent="-339725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7pPr>
                <a:lvl8pPr marL="3052763" indent="-339725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8pPr>
                <a:lvl9pPr marL="3509963" indent="-339725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rgbClr val="0000CC"/>
                    </a:solidFill>
                    <a:latin typeface="Verdana" panose="020B0604030504040204" pitchFamily="34" charset="0"/>
                  </a:defRPr>
                </a:lvl9pPr>
              </a:lstStyle>
              <a:p>
                <a:r>
                  <a:rPr lang="en-US" altLang="en-US" sz="1500"/>
                  <a:t>Encode </a:t>
                </a:r>
                <a:r>
                  <a:rPr lang="en-US" altLang="en-US" sz="1500">
                    <a:solidFill>
                      <a:srgbClr val="66FF33"/>
                    </a:solidFill>
                  </a:rPr>
                  <a:t>101</a:t>
                </a:r>
                <a:r>
                  <a:rPr lang="en-US" altLang="en-US" sz="1500"/>
                  <a:t>…</a:t>
                </a:r>
              </a:p>
            </p:txBody>
          </p:sp>
          <p:sp>
            <p:nvSpPr>
              <p:cNvPr id="119813" name="Text Box 5">
                <a:extLst>
                  <a:ext uri="{FF2B5EF4-FFF2-40B4-BE49-F238E27FC236}">
                    <a16:creationId xmlns:a16="http://schemas.microsoft.com/office/drawing/2014/main" id="{E1A13287-B856-4440-A06D-A156803744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3552"/>
                <a:ext cx="432" cy="21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2</a:t>
                </a:r>
              </a:p>
            </p:txBody>
          </p:sp>
          <p:sp>
            <p:nvSpPr>
              <p:cNvPr id="119814" name="Text Box 6">
                <a:extLst>
                  <a:ext uri="{FF2B5EF4-FFF2-40B4-BE49-F238E27FC236}">
                    <a16:creationId xmlns:a16="http://schemas.microsoft.com/office/drawing/2014/main" id="{A9978239-086E-4DC2-B257-05BAC61A54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3552"/>
                <a:ext cx="432" cy="21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1</a:t>
                </a:r>
              </a:p>
            </p:txBody>
          </p:sp>
          <p:sp>
            <p:nvSpPr>
              <p:cNvPr id="119815" name="Text Box 7">
                <a:extLst>
                  <a:ext uri="{FF2B5EF4-FFF2-40B4-BE49-F238E27FC236}">
                    <a16:creationId xmlns:a16="http://schemas.microsoft.com/office/drawing/2014/main" id="{1DFC4E33-7BDE-4282-B541-555DAF5915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552"/>
                <a:ext cx="432" cy="2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600"/>
                  <a:t>0</a:t>
                </a:r>
              </a:p>
            </p:txBody>
          </p:sp>
          <p:sp>
            <p:nvSpPr>
              <p:cNvPr id="119816" name="Text Box 8">
                <a:extLst>
                  <a:ext uri="{FF2B5EF4-FFF2-40B4-BE49-F238E27FC236}">
                    <a16:creationId xmlns:a16="http://schemas.microsoft.com/office/drawing/2014/main" id="{CAFC765B-267B-43FB-BD34-1A8C0ED74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336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66FF33"/>
                    </a:solidFill>
                  </a:rPr>
                  <a:t>1</a:t>
                </a:r>
              </a:p>
            </p:txBody>
          </p:sp>
          <p:sp>
            <p:nvSpPr>
              <p:cNvPr id="119817" name="Text Box 9">
                <a:extLst>
                  <a:ext uri="{FF2B5EF4-FFF2-40B4-BE49-F238E27FC236}">
                    <a16:creationId xmlns:a16="http://schemas.microsoft.com/office/drawing/2014/main" id="{F242E97B-8C83-4CD3-8867-C4EE6ED043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336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66FF33"/>
                    </a:solidFill>
                  </a:rPr>
                  <a:t>0</a:t>
                </a:r>
              </a:p>
            </p:txBody>
          </p:sp>
          <p:sp>
            <p:nvSpPr>
              <p:cNvPr id="119818" name="Text Box 10">
                <a:extLst>
                  <a:ext uri="{FF2B5EF4-FFF2-40B4-BE49-F238E27FC236}">
                    <a16:creationId xmlns:a16="http://schemas.microsoft.com/office/drawing/2014/main" id="{D8190BDE-AE89-46DA-9B5F-ED1B5B04F4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336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66FF33"/>
                    </a:solidFill>
                  </a:rPr>
                  <a:t>1</a:t>
                </a:r>
              </a:p>
            </p:txBody>
          </p:sp>
          <p:sp>
            <p:nvSpPr>
              <p:cNvPr id="119819" name="Text Box 11">
                <a:extLst>
                  <a:ext uri="{FF2B5EF4-FFF2-40B4-BE49-F238E27FC236}">
                    <a16:creationId xmlns:a16="http://schemas.microsoft.com/office/drawing/2014/main" id="{997FB6A9-738F-4B2B-B3E7-1D137E8236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340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bit</a:t>
                </a:r>
              </a:p>
            </p:txBody>
          </p:sp>
          <p:sp>
            <p:nvSpPr>
              <p:cNvPr id="119820" name="Text Box 12">
                <a:extLst>
                  <a:ext uri="{FF2B5EF4-FFF2-40B4-BE49-F238E27FC236}">
                    <a16:creationId xmlns:a16="http://schemas.microsoft.com/office/drawing/2014/main" id="{DC957A6A-0711-45EF-94A2-A9CD968E2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3552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400"/>
                  <a:t>grp.</a:t>
                </a:r>
              </a:p>
            </p:txBody>
          </p:sp>
          <p:sp>
            <p:nvSpPr>
              <p:cNvPr id="119821" name="Line 13">
                <a:extLst>
                  <a:ext uri="{FF2B5EF4-FFF2-40B4-BE49-F238E27FC236}">
                    <a16:creationId xmlns:a16="http://schemas.microsoft.com/office/drawing/2014/main" id="{C5A99F52-7C9B-4B52-B0BB-E2AAFE3CE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2" name="Line 14">
                <a:extLst>
                  <a:ext uri="{FF2B5EF4-FFF2-40B4-BE49-F238E27FC236}">
                    <a16:creationId xmlns:a16="http://schemas.microsoft.com/office/drawing/2014/main" id="{9BD38C42-104D-4CA5-9A56-1FB227F3E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19823" name="Object 15">
              <a:extLst>
                <a:ext uri="{FF2B5EF4-FFF2-40B4-BE49-F238E27FC236}">
                  <a16:creationId xmlns:a16="http://schemas.microsoft.com/office/drawing/2014/main" id="{19DB8368-1800-4908-B737-ECB08831C8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2843"/>
            <a:ext cx="1440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1914286" imgH="733333" progId="Paint.Picture">
                    <p:embed/>
                  </p:oleObj>
                </mc:Choice>
                <mc:Fallback>
                  <p:oleObj name="Bitmap Image" r:id="rId2" imgW="1914286" imgH="733333" progId="Paint.Picture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843"/>
                          <a:ext cx="1440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824" name="Rectangle 16">
            <a:extLst>
              <a:ext uri="{FF2B5EF4-FFF2-40B4-BE49-F238E27FC236}">
                <a16:creationId xmlns:a16="http://schemas.microsoft.com/office/drawing/2014/main" id="{B2B22218-9DE1-4C0E-A67B-FCBD5FA99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Example #1:  Encoding</a:t>
            </a:r>
          </a:p>
        </p:txBody>
      </p:sp>
      <p:sp>
        <p:nvSpPr>
          <p:cNvPr id="119825" name="Rectangle 17">
            <a:extLst>
              <a:ext uri="{FF2B5EF4-FFF2-40B4-BE49-F238E27FC236}">
                <a16:creationId xmlns:a16="http://schemas.microsoft.com/office/drawing/2014/main" id="{9B56AAAE-A3B4-4715-9DCA-F40BA648F9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343400"/>
          </a:xfrm>
        </p:spPr>
        <p:txBody>
          <a:bodyPr/>
          <a:lstStyle/>
          <a:p>
            <a:r>
              <a:rPr lang="en-US" altLang="en-US" sz="1900"/>
              <a:t>Assume 3 x 4c2 channels</a:t>
            </a:r>
          </a:p>
          <a:p>
            <a:pPr marL="669925" lvl="1" indent="-325438"/>
            <a:r>
              <a:rPr lang="en-US" altLang="en-US"/>
              <a:t>Low level</a:t>
            </a:r>
          </a:p>
          <a:p>
            <a:pPr marL="1022350" lvl="2" indent="-350838"/>
            <a:r>
              <a:rPr lang="en-US" altLang="en-US"/>
              <a:t>s=3, c=2</a:t>
            </a:r>
          </a:p>
          <a:p>
            <a:pPr marL="669925" lvl="1" indent="-325438"/>
            <a:r>
              <a:rPr lang="en-US" altLang="en-US"/>
              <a:t>High level</a:t>
            </a:r>
          </a:p>
          <a:p>
            <a:pPr marL="1022350" lvl="2" indent="-350838"/>
            <a:r>
              <a:rPr lang="en-US" altLang="en-US"/>
              <a:t>(3,2) checksum code</a:t>
            </a:r>
          </a:p>
          <a:p>
            <a:pPr marL="669925" lvl="1" indent="-325438"/>
            <a:r>
              <a:rPr lang="en-US" altLang="en-US"/>
              <a:t>s-data</a:t>
            </a:r>
          </a:p>
          <a:p>
            <a:pPr marL="1022350" lvl="2" indent="-350838"/>
            <a:r>
              <a:rPr lang="en-US" altLang="en-US"/>
              <a:t>s</a:t>
            </a:r>
            <a:r>
              <a:rPr lang="en-US" altLang="en-US" baseline="30000"/>
              <a:t>k</a:t>
            </a:r>
            <a:r>
              <a:rPr lang="en-US" altLang="en-US"/>
              <a:t> = 9 cw (3 bits)</a:t>
            </a:r>
          </a:p>
          <a:p>
            <a:pPr marL="669925" lvl="1" indent="-325438"/>
            <a:r>
              <a:rPr lang="en-US" altLang="en-US"/>
              <a:t>c-data </a:t>
            </a:r>
          </a:p>
          <a:p>
            <a:pPr marL="1022350" lvl="2" indent="-350838"/>
            <a:r>
              <a:rPr lang="en-US" altLang="en-US"/>
              <a:t>c</a:t>
            </a:r>
            <a:r>
              <a:rPr lang="en-US" altLang="en-US" baseline="30000"/>
              <a:t>n</a:t>
            </a:r>
            <a:r>
              <a:rPr lang="en-US" altLang="en-US"/>
              <a:t> = 8 cw (3 bits)</a:t>
            </a:r>
          </a:p>
          <a:p>
            <a:pPr marL="669925" lvl="1" indent="-325438"/>
            <a:r>
              <a:rPr lang="en-US" altLang="en-US"/>
              <a:t>code rate = 6 bits / 12 wires</a:t>
            </a:r>
          </a:p>
          <a:p>
            <a:pPr marL="1022350" lvl="2" indent="-350838"/>
            <a:r>
              <a:rPr lang="en-US" altLang="en-US"/>
              <a:t>“Free” ECC</a:t>
            </a:r>
          </a:p>
        </p:txBody>
      </p:sp>
      <p:grpSp>
        <p:nvGrpSpPr>
          <p:cNvPr id="119826" name="Group 18">
            <a:extLst>
              <a:ext uri="{FF2B5EF4-FFF2-40B4-BE49-F238E27FC236}">
                <a16:creationId xmlns:a16="http://schemas.microsoft.com/office/drawing/2014/main" id="{B7D314CA-12BE-4AFA-AE89-5A8BB57F7F9E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14488"/>
            <a:ext cx="3429000" cy="1433512"/>
            <a:chOff x="2736" y="672"/>
            <a:chExt cx="2160" cy="903"/>
          </a:xfrm>
        </p:grpSpPr>
        <p:sp>
          <p:nvSpPr>
            <p:cNvPr id="119827" name="Rectangle 19">
              <a:extLst>
                <a:ext uri="{FF2B5EF4-FFF2-40B4-BE49-F238E27FC236}">
                  <a16:creationId xmlns:a16="http://schemas.microsoft.com/office/drawing/2014/main" id="{0C0151A2-F323-4C0C-B04A-41A69BD5D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672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1600">
                  <a:solidFill>
                    <a:srgbClr val="0000CC"/>
                  </a:solidFill>
                  <a:latin typeface="Verdana" panose="020B0604030504040204" pitchFamily="34" charset="0"/>
                </a:defRPr>
              </a:lvl1pPr>
              <a:lvl2pPr marL="669925" indent="-325438">
                <a:spcBef>
                  <a:spcPct val="20000"/>
                </a:spcBef>
                <a:buChar char="–"/>
                <a:defRPr sz="1400">
                  <a:solidFill>
                    <a:srgbClr val="0000CC"/>
                  </a:solidFill>
                  <a:latin typeface="Verdana" panose="020B0604030504040204" pitchFamily="34" charset="0"/>
                </a:defRPr>
              </a:lvl2pPr>
              <a:lvl3pPr marL="1022350" indent="-350838">
                <a:spcBef>
                  <a:spcPct val="20000"/>
                </a:spcBef>
                <a:buChar char="•"/>
                <a:defRPr sz="1200">
                  <a:solidFill>
                    <a:srgbClr val="0000CC"/>
                  </a:solidFill>
                  <a:latin typeface="Verdana" panose="020B0604030504040204" pitchFamily="34" charset="0"/>
                </a:defRPr>
              </a:lvl3pPr>
              <a:lvl4pPr marL="1339850" indent="-315913">
                <a:spcBef>
                  <a:spcPct val="20000"/>
                </a:spcBef>
                <a:buChar char="–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4pPr>
              <a:lvl5pPr marL="1681163" indent="-339725">
                <a:spcBef>
                  <a:spcPct val="20000"/>
                </a:spcBef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5pPr>
              <a:lvl6pPr marL="21383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6pPr>
              <a:lvl7pPr marL="25955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7pPr>
              <a:lvl8pPr marL="30527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8pPr>
              <a:lvl9pPr marL="35099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500"/>
                <a:t>Encode </a:t>
              </a:r>
              <a:r>
                <a:rPr lang="en-US" altLang="en-US" sz="1500">
                  <a:solidFill>
                    <a:srgbClr val="FF0000"/>
                  </a:solidFill>
                </a:rPr>
                <a:t>111</a:t>
              </a:r>
              <a:r>
                <a:rPr lang="en-US" altLang="en-US" sz="1500">
                  <a:solidFill>
                    <a:srgbClr val="66FF33"/>
                  </a:solidFill>
                </a:rPr>
                <a:t>101</a:t>
              </a:r>
              <a:r>
                <a:rPr lang="en-US" altLang="en-US" sz="1500"/>
                <a:t>…</a:t>
              </a:r>
            </a:p>
          </p:txBody>
        </p:sp>
        <p:grpSp>
          <p:nvGrpSpPr>
            <p:cNvPr id="119828" name="Group 20">
              <a:extLst>
                <a:ext uri="{FF2B5EF4-FFF2-40B4-BE49-F238E27FC236}">
                  <a16:creationId xmlns:a16="http://schemas.microsoft.com/office/drawing/2014/main" id="{9A4A9DD7-2F24-4CB5-B109-B6368025C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921"/>
              <a:ext cx="1488" cy="654"/>
              <a:chOff x="2976" y="921"/>
              <a:chExt cx="1488" cy="654"/>
            </a:xfrm>
          </p:grpSpPr>
          <p:sp>
            <p:nvSpPr>
              <p:cNvPr id="119829" name="Text Box 21">
                <a:extLst>
                  <a:ext uri="{FF2B5EF4-FFF2-40B4-BE49-F238E27FC236}">
                    <a16:creationId xmlns:a16="http://schemas.microsoft.com/office/drawing/2014/main" id="{E9E18BCF-0DD7-4EC2-9EAB-EAAB14D951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338"/>
                <a:ext cx="432" cy="23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2</a:t>
                </a:r>
              </a:p>
            </p:txBody>
          </p:sp>
          <p:sp>
            <p:nvSpPr>
              <p:cNvPr id="119830" name="Text Box 22">
                <a:extLst>
                  <a:ext uri="{FF2B5EF4-FFF2-40B4-BE49-F238E27FC236}">
                    <a16:creationId xmlns:a16="http://schemas.microsoft.com/office/drawing/2014/main" id="{1A658D15-F692-4152-9927-8008F13CC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1338"/>
                <a:ext cx="432" cy="23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119831" name="Text Box 23">
                <a:extLst>
                  <a:ext uri="{FF2B5EF4-FFF2-40B4-BE49-F238E27FC236}">
                    <a16:creationId xmlns:a16="http://schemas.microsoft.com/office/drawing/2014/main" id="{E9B264F7-7128-47D6-B345-8ED35FD597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1338"/>
                <a:ext cx="432" cy="2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19832" name="Text Box 24">
                <a:extLst>
                  <a:ext uri="{FF2B5EF4-FFF2-40B4-BE49-F238E27FC236}">
                    <a16:creationId xmlns:a16="http://schemas.microsoft.com/office/drawing/2014/main" id="{A2D7963C-83A1-49D8-A9A0-E2E84B7913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921"/>
                <a:ext cx="9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111</a:t>
                </a:r>
                <a:r>
                  <a:rPr lang="en-US" altLang="en-US" baseline="-25000">
                    <a:solidFill>
                      <a:srgbClr val="FF0000"/>
                    </a:solidFill>
                  </a:rPr>
                  <a:t>2</a:t>
                </a:r>
                <a:r>
                  <a:rPr lang="en-US" altLang="en-US">
                    <a:solidFill>
                      <a:srgbClr val="FF0000"/>
                    </a:solidFill>
                  </a:rPr>
                  <a:t> = 21</a:t>
                </a:r>
                <a:r>
                  <a:rPr lang="en-US" altLang="en-US" baseline="-250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119833" name="AutoShape 25">
                <a:extLst>
                  <a:ext uri="{FF2B5EF4-FFF2-40B4-BE49-F238E27FC236}">
                    <a16:creationId xmlns:a16="http://schemas.microsoft.com/office/drawing/2014/main" id="{454F676B-2872-4053-BE1C-F72EA0B11E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384" y="735"/>
                <a:ext cx="144" cy="960"/>
              </a:xfrm>
              <a:prstGeom prst="rightBrace">
                <a:avLst>
                  <a:gd name="adj1" fmla="val 55556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9834" name="Group 26">
            <a:extLst>
              <a:ext uri="{FF2B5EF4-FFF2-40B4-BE49-F238E27FC236}">
                <a16:creationId xmlns:a16="http://schemas.microsoft.com/office/drawing/2014/main" id="{B050204B-E2E2-4613-97BB-0EBBC1E46E2B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81363"/>
            <a:ext cx="4191000" cy="985837"/>
            <a:chOff x="2784" y="1824"/>
            <a:chExt cx="2640" cy="621"/>
          </a:xfrm>
        </p:grpSpPr>
        <p:grpSp>
          <p:nvGrpSpPr>
            <p:cNvPr id="119835" name="Group 27">
              <a:extLst>
                <a:ext uri="{FF2B5EF4-FFF2-40B4-BE49-F238E27FC236}">
                  <a16:creationId xmlns:a16="http://schemas.microsoft.com/office/drawing/2014/main" id="{CCF42FFB-781F-426E-A75D-373615AB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208"/>
              <a:ext cx="1488" cy="237"/>
              <a:chOff x="3168" y="2307"/>
              <a:chExt cx="1488" cy="237"/>
            </a:xfrm>
          </p:grpSpPr>
          <p:sp>
            <p:nvSpPr>
              <p:cNvPr id="119836" name="Text Box 28">
                <a:extLst>
                  <a:ext uri="{FF2B5EF4-FFF2-40B4-BE49-F238E27FC236}">
                    <a16:creationId xmlns:a16="http://schemas.microsoft.com/office/drawing/2014/main" id="{60623C65-279F-4601-85D2-1605AC95B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307"/>
                <a:ext cx="432" cy="23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2</a:t>
                </a:r>
              </a:p>
            </p:txBody>
          </p:sp>
          <p:sp>
            <p:nvSpPr>
              <p:cNvPr id="119837" name="Text Box 29">
                <a:extLst>
                  <a:ext uri="{FF2B5EF4-FFF2-40B4-BE49-F238E27FC236}">
                    <a16:creationId xmlns:a16="http://schemas.microsoft.com/office/drawing/2014/main" id="{90840B9F-53AA-4644-B26C-6FBEB0DA4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2307"/>
                <a:ext cx="432" cy="23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119838" name="Text Box 30">
                <a:extLst>
                  <a:ext uri="{FF2B5EF4-FFF2-40B4-BE49-F238E27FC236}">
                    <a16:creationId xmlns:a16="http://schemas.microsoft.com/office/drawing/2014/main" id="{43905190-CA0E-4344-8080-EB4CE6A52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2307"/>
                <a:ext cx="432" cy="2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0</a:t>
                </a:r>
              </a:p>
            </p:txBody>
          </p:sp>
        </p:grpSp>
        <p:sp>
          <p:nvSpPr>
            <p:cNvPr id="119839" name="Rectangle 31">
              <a:extLst>
                <a:ext uri="{FF2B5EF4-FFF2-40B4-BE49-F238E27FC236}">
                  <a16:creationId xmlns:a16="http://schemas.microsoft.com/office/drawing/2014/main" id="{4E782540-DA4A-4E69-B67C-70BF83907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24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1600">
                  <a:solidFill>
                    <a:srgbClr val="0000CC"/>
                  </a:solidFill>
                  <a:latin typeface="Verdana" panose="020B0604030504040204" pitchFamily="34" charset="0"/>
                </a:defRPr>
              </a:lvl1pPr>
              <a:lvl2pPr marL="669925" indent="-325438">
                <a:spcBef>
                  <a:spcPct val="20000"/>
                </a:spcBef>
                <a:buChar char="–"/>
                <a:defRPr sz="1400">
                  <a:solidFill>
                    <a:srgbClr val="0000CC"/>
                  </a:solidFill>
                  <a:latin typeface="Verdana" panose="020B0604030504040204" pitchFamily="34" charset="0"/>
                </a:defRPr>
              </a:lvl2pPr>
              <a:lvl3pPr marL="1022350" indent="-350838">
                <a:spcBef>
                  <a:spcPct val="20000"/>
                </a:spcBef>
                <a:buChar char="•"/>
                <a:defRPr sz="1200">
                  <a:solidFill>
                    <a:srgbClr val="0000CC"/>
                  </a:solidFill>
                  <a:latin typeface="Verdana" panose="020B0604030504040204" pitchFamily="34" charset="0"/>
                </a:defRPr>
              </a:lvl3pPr>
              <a:lvl4pPr marL="1339850" indent="-315913">
                <a:spcBef>
                  <a:spcPct val="20000"/>
                </a:spcBef>
                <a:buChar char="–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4pPr>
              <a:lvl5pPr marL="1681163" indent="-339725">
                <a:spcBef>
                  <a:spcPct val="20000"/>
                </a:spcBef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5pPr>
              <a:lvl6pPr marL="21383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6pPr>
              <a:lvl7pPr marL="25955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7pPr>
              <a:lvl8pPr marL="30527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8pPr>
              <a:lvl9pPr marL="3509963" indent="-339725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CC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 sz="1500"/>
                <a:t>Compute checksum parity…</a:t>
              </a:r>
            </a:p>
          </p:txBody>
        </p:sp>
      </p:grpSp>
      <p:sp>
        <p:nvSpPr>
          <p:cNvPr id="119840" name="Text Box 32">
            <a:extLst>
              <a:ext uri="{FF2B5EF4-FFF2-40B4-BE49-F238E27FC236}">
                <a16:creationId xmlns:a16="http://schemas.microsoft.com/office/drawing/2014/main" id="{20A853AE-3090-430C-8073-804FCE9D9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978525"/>
            <a:ext cx="685800" cy="3460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1001</a:t>
            </a:r>
          </a:p>
        </p:txBody>
      </p:sp>
      <p:sp>
        <p:nvSpPr>
          <p:cNvPr id="119841" name="Text Box 33">
            <a:extLst>
              <a:ext uri="{FF2B5EF4-FFF2-40B4-BE49-F238E27FC236}">
                <a16:creationId xmlns:a16="http://schemas.microsoft.com/office/drawing/2014/main" id="{D85AF0E6-F6D0-4F2D-8A1F-0A7760F13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978525"/>
            <a:ext cx="685800" cy="3460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0101</a:t>
            </a:r>
          </a:p>
        </p:txBody>
      </p:sp>
      <p:sp>
        <p:nvSpPr>
          <p:cNvPr id="119842" name="Text Box 34">
            <a:extLst>
              <a:ext uri="{FF2B5EF4-FFF2-40B4-BE49-F238E27FC236}">
                <a16:creationId xmlns:a16="http://schemas.microsoft.com/office/drawing/2014/main" id="{BC4434E0-FFBC-4FC6-8433-AF603D475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978525"/>
            <a:ext cx="6858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/>
              <a:t>1100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0" grpId="0" animBg="1"/>
      <p:bldP spid="119841" grpId="0" animBg="1"/>
      <p:bldP spid="1198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19DDC1BD-8925-4373-98F1-90989BAE3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FA6316C4-0F0E-4CC9-805F-D22DE470FDD1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9516B7C6-059A-445C-8BEB-B45E58E3F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Example #1:  Decoding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A2538C4-CC5C-46C3-8356-D07446150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52763"/>
            <a:ext cx="8229600" cy="484187"/>
          </a:xfrm>
        </p:spPr>
        <p:txBody>
          <a:bodyPr/>
          <a:lstStyle/>
          <a:p>
            <a:r>
              <a:rPr lang="en-US" altLang="en-US"/>
              <a:t>Assume bit error occurs…</a:t>
            </a:r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61FAA2EE-EB63-4051-B699-ADEBBFBD8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64820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X + 1 = 0 (mod 3), X = 2</a:t>
            </a:r>
          </a:p>
          <a:p>
            <a:r>
              <a:rPr lang="en-US" altLang="en-US"/>
              <a:t>Symbol in error must be 0110 or 1001</a:t>
            </a:r>
          </a:p>
          <a:p>
            <a:pPr lvl="1"/>
            <a:r>
              <a:rPr lang="en-US" altLang="en-US"/>
              <a:t>dist(1101,</a:t>
            </a:r>
            <a:r>
              <a:rPr lang="en-US" altLang="en-US">
                <a:solidFill>
                  <a:srgbClr val="FF0000"/>
                </a:solidFill>
              </a:rPr>
              <a:t>0110</a:t>
            </a:r>
            <a:r>
              <a:rPr lang="en-US" altLang="en-US"/>
              <a:t>) = 3, dist(1101,</a:t>
            </a:r>
            <a:r>
              <a:rPr lang="en-US" altLang="en-US">
                <a:solidFill>
                  <a:srgbClr val="FF0000"/>
                </a:solidFill>
              </a:rPr>
              <a:t>1001</a:t>
            </a:r>
            <a:r>
              <a:rPr lang="en-US" altLang="en-US"/>
              <a:t>) = 1</a:t>
            </a:r>
          </a:p>
          <a:p>
            <a:pPr lvl="1"/>
            <a:r>
              <a:rPr lang="en-US" altLang="en-US"/>
              <a:t>Corrected symbol is </a:t>
            </a:r>
            <a:r>
              <a:rPr lang="en-US" altLang="en-US">
                <a:solidFill>
                  <a:srgbClr val="FF0000"/>
                </a:solidFill>
              </a:rPr>
              <a:t>1001</a:t>
            </a:r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DFFCE315-CF0C-4CFC-97D1-BBF2BA93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669925" indent="-325438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022350" indent="-350838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339850" indent="-315913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1681163" indent="-339725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900"/>
              <a:t>Decoder:</a:t>
            </a:r>
          </a:p>
          <a:p>
            <a:pPr lvl="1"/>
            <a:r>
              <a:rPr lang="en-US" altLang="en-US"/>
              <a:t>If invalid code word is detected</a:t>
            </a:r>
          </a:p>
          <a:p>
            <a:pPr lvl="2"/>
            <a:r>
              <a:rPr lang="en-US" altLang="en-US"/>
              <a:t>Determine subset</a:t>
            </a:r>
          </a:p>
          <a:p>
            <a:pPr lvl="2"/>
            <a:r>
              <a:rPr lang="en-US" altLang="en-US"/>
              <a:t>Use minimum distance decoder</a:t>
            </a:r>
          </a:p>
        </p:txBody>
      </p:sp>
      <p:grpSp>
        <p:nvGrpSpPr>
          <p:cNvPr id="120838" name="Group 6">
            <a:extLst>
              <a:ext uri="{FF2B5EF4-FFF2-40B4-BE49-F238E27FC236}">
                <a16:creationId xmlns:a16="http://schemas.microsoft.com/office/drawing/2014/main" id="{91910904-E32F-4980-94F7-F0CE24EA62E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581400"/>
            <a:ext cx="7162800" cy="990600"/>
            <a:chOff x="240" y="2112"/>
            <a:chExt cx="4512" cy="624"/>
          </a:xfrm>
        </p:grpSpPr>
        <p:sp>
          <p:nvSpPr>
            <p:cNvPr id="120839" name="Text Box 7">
              <a:extLst>
                <a:ext uri="{FF2B5EF4-FFF2-40B4-BE49-F238E27FC236}">
                  <a16:creationId xmlns:a16="http://schemas.microsoft.com/office/drawing/2014/main" id="{A557F7B7-1661-477A-AEA3-6B23EC9E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448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1001</a:t>
              </a:r>
            </a:p>
          </p:txBody>
        </p:sp>
        <p:sp>
          <p:nvSpPr>
            <p:cNvPr id="120840" name="Text Box 8">
              <a:extLst>
                <a:ext uri="{FF2B5EF4-FFF2-40B4-BE49-F238E27FC236}">
                  <a16:creationId xmlns:a16="http://schemas.microsoft.com/office/drawing/2014/main" id="{E9C47555-7AEE-4986-948F-81929D0AF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48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0101</a:t>
              </a:r>
            </a:p>
          </p:txBody>
        </p:sp>
        <p:sp>
          <p:nvSpPr>
            <p:cNvPr id="120841" name="Text Box 9">
              <a:extLst>
                <a:ext uri="{FF2B5EF4-FFF2-40B4-BE49-F238E27FC236}">
                  <a16:creationId xmlns:a16="http://schemas.microsoft.com/office/drawing/2014/main" id="{E4AFBAC6-EF25-49ED-8775-EEE95DB6C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448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1100</a:t>
              </a:r>
            </a:p>
          </p:txBody>
        </p:sp>
        <p:sp>
          <p:nvSpPr>
            <p:cNvPr id="120842" name="AutoShape 10">
              <a:extLst>
                <a:ext uri="{FF2B5EF4-FFF2-40B4-BE49-F238E27FC236}">
                  <a16:creationId xmlns:a16="http://schemas.microsoft.com/office/drawing/2014/main" id="{01703DC9-70AF-45A0-AC5C-0AF08EF22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448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Text Box 11">
              <a:extLst>
                <a:ext uri="{FF2B5EF4-FFF2-40B4-BE49-F238E27FC236}">
                  <a16:creationId xmlns:a16="http://schemas.microsoft.com/office/drawing/2014/main" id="{A15027DC-3704-4C7E-A0AF-C7AA5BC02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48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</a:t>
              </a:r>
              <a:r>
                <a:rPr lang="en-US" altLang="en-US" sz="1600">
                  <a:solidFill>
                    <a:srgbClr val="FF0000"/>
                  </a:solidFill>
                </a:rPr>
                <a:t>1</a:t>
              </a:r>
              <a:r>
                <a:rPr lang="en-US" altLang="en-US" sz="1600"/>
                <a:t>01</a:t>
              </a:r>
            </a:p>
          </p:txBody>
        </p:sp>
        <p:sp>
          <p:nvSpPr>
            <p:cNvPr id="120844" name="Text Box 12">
              <a:extLst>
                <a:ext uri="{FF2B5EF4-FFF2-40B4-BE49-F238E27FC236}">
                  <a16:creationId xmlns:a16="http://schemas.microsoft.com/office/drawing/2014/main" id="{99994506-F51E-4E26-8CBE-0B54CC89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448"/>
              <a:ext cx="432" cy="21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0101</a:t>
              </a:r>
            </a:p>
          </p:txBody>
        </p:sp>
        <p:sp>
          <p:nvSpPr>
            <p:cNvPr id="120845" name="Text Box 13">
              <a:extLst>
                <a:ext uri="{FF2B5EF4-FFF2-40B4-BE49-F238E27FC236}">
                  <a16:creationId xmlns:a16="http://schemas.microsoft.com/office/drawing/2014/main" id="{80429DE7-57E1-43F1-9CF5-60FF5D84E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448"/>
              <a:ext cx="432" cy="2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/>
                <a:t>1100</a:t>
              </a:r>
            </a:p>
          </p:txBody>
        </p:sp>
        <p:sp>
          <p:nvSpPr>
            <p:cNvPr id="120846" name="AutoShape 14">
              <a:extLst>
                <a:ext uri="{FF2B5EF4-FFF2-40B4-BE49-F238E27FC236}">
                  <a16:creationId xmlns:a16="http://schemas.microsoft.com/office/drawing/2014/main" id="{2E8BEF1B-84D7-438A-91E4-75CE49D63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672" cy="384"/>
            </a:xfrm>
            <a:prstGeom prst="irregularSeal1">
              <a:avLst/>
            </a:prstGeom>
            <a:solidFill>
              <a:srgbClr val="FFFF00">
                <a:alpha val="35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Text Box 15">
              <a:extLst>
                <a:ext uri="{FF2B5EF4-FFF2-40B4-BE49-F238E27FC236}">
                  <a16:creationId xmlns:a16="http://schemas.microsoft.com/office/drawing/2014/main" id="{F05064B0-6B79-40D0-811E-DA5C9DD31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11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?</a:t>
              </a:r>
            </a:p>
          </p:txBody>
        </p:sp>
        <p:sp>
          <p:nvSpPr>
            <p:cNvPr id="120848" name="Text Box 16">
              <a:extLst>
                <a:ext uri="{FF2B5EF4-FFF2-40B4-BE49-F238E27FC236}">
                  <a16:creationId xmlns:a16="http://schemas.microsoft.com/office/drawing/2014/main" id="{95EB8B78-ADB0-4A9F-B622-219112837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11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1</a:t>
              </a:r>
            </a:p>
          </p:txBody>
        </p:sp>
        <p:sp>
          <p:nvSpPr>
            <p:cNvPr id="120849" name="Text Box 17">
              <a:extLst>
                <a:ext uri="{FF2B5EF4-FFF2-40B4-BE49-F238E27FC236}">
                  <a16:creationId xmlns:a16="http://schemas.microsoft.com/office/drawing/2014/main" id="{70F21E2C-4081-499F-A8C4-C3F224711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11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120850" name="Text Box 18">
              <a:extLst>
                <a:ext uri="{FF2B5EF4-FFF2-40B4-BE49-F238E27FC236}">
                  <a16:creationId xmlns:a16="http://schemas.microsoft.com/office/drawing/2014/main" id="{095ACBC7-320C-4E35-A5CA-32290FD85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11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2</a:t>
              </a:r>
            </a:p>
          </p:txBody>
        </p:sp>
        <p:sp>
          <p:nvSpPr>
            <p:cNvPr id="120851" name="Text Box 19">
              <a:extLst>
                <a:ext uri="{FF2B5EF4-FFF2-40B4-BE49-F238E27FC236}">
                  <a16:creationId xmlns:a16="http://schemas.microsoft.com/office/drawing/2014/main" id="{E82A1769-C942-4A22-BCA8-9A59E5100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11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1</a:t>
              </a:r>
            </a:p>
          </p:txBody>
        </p:sp>
        <p:sp>
          <p:nvSpPr>
            <p:cNvPr id="120852" name="Text Box 20">
              <a:extLst>
                <a:ext uri="{FF2B5EF4-FFF2-40B4-BE49-F238E27FC236}">
                  <a16:creationId xmlns:a16="http://schemas.microsoft.com/office/drawing/2014/main" id="{AD7E6D68-1BB9-4464-A810-8FF0A9E8E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11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120853" name="Text Box 21">
              <a:extLst>
                <a:ext uri="{FF2B5EF4-FFF2-40B4-BE49-F238E27FC236}">
                  <a16:creationId xmlns:a16="http://schemas.microsoft.com/office/drawing/2014/main" id="{F5BD414D-A443-4D5A-9915-3DAB003C3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1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grp.</a:t>
              </a:r>
            </a:p>
          </p:txBody>
        </p:sp>
        <p:sp>
          <p:nvSpPr>
            <p:cNvPr id="120854" name="Text Box 22">
              <a:extLst>
                <a:ext uri="{FF2B5EF4-FFF2-40B4-BE49-F238E27FC236}">
                  <a16:creationId xmlns:a16="http://schemas.microsoft.com/office/drawing/2014/main" id="{CFAED548-CCF6-4685-BB42-6AEDF2400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00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cw</a:t>
              </a:r>
            </a:p>
          </p:txBody>
        </p:sp>
        <p:sp>
          <p:nvSpPr>
            <p:cNvPr id="120855" name="Line 23">
              <a:extLst>
                <a:ext uri="{FF2B5EF4-FFF2-40B4-BE49-F238E27FC236}">
                  <a16:creationId xmlns:a16="http://schemas.microsoft.com/office/drawing/2014/main" id="{C7AF8686-1A82-444E-A33C-971F687F7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" y="2240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56" name="Line 24">
              <a:extLst>
                <a:ext uri="{FF2B5EF4-FFF2-40B4-BE49-F238E27FC236}">
                  <a16:creationId xmlns:a16="http://schemas.microsoft.com/office/drawing/2014/main" id="{CE197F98-58DA-4964-AF96-65374A1782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" y="2544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  <p:bldP spid="12083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 Placeholder 3">
            <a:extLst>
              <a:ext uri="{FF2B5EF4-FFF2-40B4-BE49-F238E27FC236}">
                <a16:creationId xmlns:a16="http://schemas.microsoft.com/office/drawing/2014/main" id="{52D87EC6-F221-4F3B-AD41-820F9BACA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F0668DD1-FA8D-44AB-9B82-446B886981E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B335343-4E45-420A-BCF3-BA50D8CB0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LHECC Advantages</a:t>
            </a:r>
          </a:p>
        </p:txBody>
      </p:sp>
      <p:sp>
        <p:nvSpPr>
          <p:cNvPr id="26649" name="Rectangle 25">
            <a:extLst>
              <a:ext uri="{FF2B5EF4-FFF2-40B4-BE49-F238E27FC236}">
                <a16:creationId xmlns:a16="http://schemas.microsoft.com/office/drawing/2014/main" id="{38E14748-48F3-4E2F-89D2-D6C2816D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43200"/>
          </a:xfrm>
          <a:noFill/>
          <a:ln/>
        </p:spPr>
        <p:txBody>
          <a:bodyPr/>
          <a:lstStyle/>
          <a:p>
            <a:r>
              <a:rPr lang="en-US" altLang="en-US" sz="1600"/>
              <a:t>LHECC codes provide correction and additional detection to MBDS links</a:t>
            </a:r>
          </a:p>
          <a:p>
            <a:endParaRPr lang="en-US" altLang="en-US" sz="1600"/>
          </a:p>
          <a:p>
            <a:r>
              <a:rPr lang="en-US" altLang="en-US" sz="1600"/>
              <a:t>LHECC codes are lightweight:</a:t>
            </a:r>
          </a:p>
          <a:p>
            <a:pPr lvl="1"/>
            <a:r>
              <a:rPr lang="en-US" altLang="en-US" sz="1400"/>
              <a:t>Parity symbols in high-level only consume portion of nCm symbol data</a:t>
            </a:r>
          </a:p>
          <a:p>
            <a:pPr lvl="1"/>
            <a:r>
              <a:rPr lang="en-US" altLang="en-US" sz="1400"/>
              <a:t>Requires less parity symbols in high-level code (vs. traditional codes)</a:t>
            </a:r>
          </a:p>
          <a:p>
            <a:pPr lvl="1"/>
            <a:r>
              <a:rPr lang="en-US" altLang="en-US" sz="1400"/>
              <a:t>Takes advantage of inherent properties of nCm channel code</a:t>
            </a:r>
          </a:p>
          <a:p>
            <a:pPr lvl="1"/>
            <a:endParaRPr lang="en-US" altLang="en-US" sz="1400"/>
          </a:p>
          <a:p>
            <a:r>
              <a:rPr lang="en-US" altLang="en-US" sz="1600"/>
              <a:t>LHECC encoders/decoders require only a few hundred logic gates</a:t>
            </a:r>
          </a:p>
          <a:p>
            <a:pPr lvl="1"/>
            <a:r>
              <a:rPr lang="en-US" altLang="en-US" sz="1400"/>
              <a:t>Pipelined and operate at core speed</a:t>
            </a:r>
            <a:endParaRPr lang="en-US" altLang="en-US"/>
          </a:p>
        </p:txBody>
      </p:sp>
      <p:grpSp>
        <p:nvGrpSpPr>
          <p:cNvPr id="26650" name="Group 26">
            <a:extLst>
              <a:ext uri="{FF2B5EF4-FFF2-40B4-BE49-F238E27FC236}">
                <a16:creationId xmlns:a16="http://schemas.microsoft.com/office/drawing/2014/main" id="{A985E564-3220-487C-BD53-866C43833A1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267200"/>
            <a:ext cx="7138988" cy="2092325"/>
            <a:chOff x="882" y="2180"/>
            <a:chExt cx="4095" cy="1200"/>
          </a:xfrm>
        </p:grpSpPr>
        <p:sp>
          <p:nvSpPr>
            <p:cNvPr id="26651" name="Text Box 27">
              <a:extLst>
                <a:ext uri="{FF2B5EF4-FFF2-40B4-BE49-F238E27FC236}">
                  <a16:creationId xmlns:a16="http://schemas.microsoft.com/office/drawing/2014/main" id="{F751054F-E1C1-41A5-A6B9-2D77E43D6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102" y="2674"/>
              <a:ext cx="576" cy="1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encoder</a:t>
              </a:r>
            </a:p>
          </p:txBody>
        </p:sp>
        <p:sp>
          <p:nvSpPr>
            <p:cNvPr id="26652" name="Line 28">
              <a:extLst>
                <a:ext uri="{FF2B5EF4-FFF2-40B4-BE49-F238E27FC236}">
                  <a16:creationId xmlns:a16="http://schemas.microsoft.com/office/drawing/2014/main" id="{875C2AC3-80B8-40C2-BB3B-E05A5D140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Text Box 29">
              <a:extLst>
                <a:ext uri="{FF2B5EF4-FFF2-40B4-BE49-F238E27FC236}">
                  <a16:creationId xmlns:a16="http://schemas.microsoft.com/office/drawing/2014/main" id="{B6555B60-E40A-4B3B-8532-A3B1873E4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97" y="2701"/>
              <a:ext cx="52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binary</a:t>
              </a:r>
            </a:p>
          </p:txBody>
        </p:sp>
        <p:sp>
          <p:nvSpPr>
            <p:cNvPr id="26654" name="Text Box 30">
              <a:extLst>
                <a:ext uri="{FF2B5EF4-FFF2-40B4-BE49-F238E27FC236}">
                  <a16:creationId xmlns:a16="http://schemas.microsoft.com/office/drawing/2014/main" id="{90D5108B-E3FF-4545-9984-11522FF9C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669" y="2240"/>
              <a:ext cx="336" cy="21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900"/>
                <a:t>MBDS driver</a:t>
              </a:r>
            </a:p>
          </p:txBody>
        </p:sp>
        <p:sp>
          <p:nvSpPr>
            <p:cNvPr id="26655" name="Text Box 31">
              <a:extLst>
                <a:ext uri="{FF2B5EF4-FFF2-40B4-BE49-F238E27FC236}">
                  <a16:creationId xmlns:a16="http://schemas.microsoft.com/office/drawing/2014/main" id="{A8290C6E-9BB6-4768-9FBC-760409FC3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669" y="2652"/>
              <a:ext cx="335" cy="21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900"/>
                <a:t>MBDS driver</a:t>
              </a:r>
            </a:p>
          </p:txBody>
        </p:sp>
        <p:sp>
          <p:nvSpPr>
            <p:cNvPr id="26656" name="Text Box 32">
              <a:extLst>
                <a:ext uri="{FF2B5EF4-FFF2-40B4-BE49-F238E27FC236}">
                  <a16:creationId xmlns:a16="http://schemas.microsoft.com/office/drawing/2014/main" id="{E2250A15-2193-4AD5-9F80-3E7BED4FF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669" y="3056"/>
              <a:ext cx="336" cy="21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900"/>
                <a:t>MBDS driver</a:t>
              </a:r>
            </a:p>
          </p:txBody>
        </p:sp>
        <p:sp>
          <p:nvSpPr>
            <p:cNvPr id="26657" name="Line 33">
              <a:extLst>
                <a:ext uri="{FF2B5EF4-FFF2-40B4-BE49-F238E27FC236}">
                  <a16:creationId xmlns:a16="http://schemas.microsoft.com/office/drawing/2014/main" id="{F1728A51-FD21-48D1-9178-D5B50C9F7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23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Line 34">
              <a:extLst>
                <a:ext uri="{FF2B5EF4-FFF2-40B4-BE49-F238E27FC236}">
                  <a16:creationId xmlns:a16="http://schemas.microsoft.com/office/drawing/2014/main" id="{D08275EA-4D41-469D-8EC3-99EB9E317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7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35">
              <a:extLst>
                <a:ext uri="{FF2B5EF4-FFF2-40B4-BE49-F238E27FC236}">
                  <a16:creationId xmlns:a16="http://schemas.microsoft.com/office/drawing/2014/main" id="{7D95B9BA-7261-4586-BBA0-86015A763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Text Box 36">
              <a:extLst>
                <a:ext uri="{FF2B5EF4-FFF2-40B4-BE49-F238E27FC236}">
                  <a16:creationId xmlns:a16="http://schemas.microsoft.com/office/drawing/2014/main" id="{10810852-D5B9-4B7A-9CD9-C9D49713B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902" y="2312"/>
              <a:ext cx="336" cy="16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600" b="1"/>
                <a:t>MBDS receiver</a:t>
              </a:r>
            </a:p>
          </p:txBody>
        </p:sp>
        <p:sp>
          <p:nvSpPr>
            <p:cNvPr id="26661" name="Text Box 37">
              <a:extLst>
                <a:ext uri="{FF2B5EF4-FFF2-40B4-BE49-F238E27FC236}">
                  <a16:creationId xmlns:a16="http://schemas.microsoft.com/office/drawing/2014/main" id="{553E1CCD-2440-4D24-8D16-541572B21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253" y="2722"/>
              <a:ext cx="576" cy="1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decoder</a:t>
              </a:r>
            </a:p>
          </p:txBody>
        </p:sp>
        <p:sp>
          <p:nvSpPr>
            <p:cNvPr id="26662" name="Line 38">
              <a:extLst>
                <a:ext uri="{FF2B5EF4-FFF2-40B4-BE49-F238E27FC236}">
                  <a16:creationId xmlns:a16="http://schemas.microsoft.com/office/drawing/2014/main" id="{3F728081-9756-4837-9294-6F2831AC3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372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39">
              <a:extLst>
                <a:ext uri="{FF2B5EF4-FFF2-40B4-BE49-F238E27FC236}">
                  <a16:creationId xmlns:a16="http://schemas.microsoft.com/office/drawing/2014/main" id="{73DDCFFD-A300-450A-AE6A-3251CFF0A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8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40">
              <a:extLst>
                <a:ext uri="{FF2B5EF4-FFF2-40B4-BE49-F238E27FC236}">
                  <a16:creationId xmlns:a16="http://schemas.microsoft.com/office/drawing/2014/main" id="{154632F8-2D02-4438-9B67-FA96A2C43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94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41">
              <a:extLst>
                <a:ext uri="{FF2B5EF4-FFF2-40B4-BE49-F238E27FC236}">
                  <a16:creationId xmlns:a16="http://schemas.microsoft.com/office/drawing/2014/main" id="{6137C987-1FDF-4BE8-B370-D1ADD285C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28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Text Box 42">
              <a:extLst>
                <a:ext uri="{FF2B5EF4-FFF2-40B4-BE49-F238E27FC236}">
                  <a16:creationId xmlns:a16="http://schemas.microsoft.com/office/drawing/2014/main" id="{D6C0A267-837E-4C27-AEE8-6E4D19922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634" y="2749"/>
              <a:ext cx="52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/>
                <a:t>binary</a:t>
              </a:r>
            </a:p>
          </p:txBody>
        </p:sp>
        <p:grpSp>
          <p:nvGrpSpPr>
            <p:cNvPr id="26667" name="Group 43">
              <a:extLst>
                <a:ext uri="{FF2B5EF4-FFF2-40B4-BE49-F238E27FC236}">
                  <a16:creationId xmlns:a16="http://schemas.microsoft.com/office/drawing/2014/main" id="{428B46C6-08FC-4641-B731-5D53C0DCF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9" y="2471"/>
              <a:ext cx="40" cy="91"/>
              <a:chOff x="432" y="1680"/>
              <a:chExt cx="96" cy="288"/>
            </a:xfrm>
          </p:grpSpPr>
          <p:sp>
            <p:nvSpPr>
              <p:cNvPr id="26668" name="Line 44">
                <a:extLst>
                  <a:ext uri="{FF2B5EF4-FFF2-40B4-BE49-F238E27FC236}">
                    <a16:creationId xmlns:a16="http://schemas.microsoft.com/office/drawing/2014/main" id="{8FE72A84-E61C-4A2F-B891-9F46C26C9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9" name="Line 45">
                <a:extLst>
                  <a:ext uri="{FF2B5EF4-FFF2-40B4-BE49-F238E27FC236}">
                    <a16:creationId xmlns:a16="http://schemas.microsoft.com/office/drawing/2014/main" id="{2604AC15-9911-437C-A94A-7A989A551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0" name="Line 46">
                <a:extLst>
                  <a:ext uri="{FF2B5EF4-FFF2-40B4-BE49-F238E27FC236}">
                    <a16:creationId xmlns:a16="http://schemas.microsoft.com/office/drawing/2014/main" id="{F78D016C-41EC-47BB-A67E-EC0B38465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1" name="Line 47">
                <a:extLst>
                  <a:ext uri="{FF2B5EF4-FFF2-40B4-BE49-F238E27FC236}">
                    <a16:creationId xmlns:a16="http://schemas.microsoft.com/office/drawing/2014/main" id="{029D59FA-6535-457D-8E96-B1C491B40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2" name="Line 48">
                <a:extLst>
                  <a:ext uri="{FF2B5EF4-FFF2-40B4-BE49-F238E27FC236}">
                    <a16:creationId xmlns:a16="http://schemas.microsoft.com/office/drawing/2014/main" id="{3DF4EB19-339A-40FE-98EE-49829C3BC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49">
                <a:extLst>
                  <a:ext uri="{FF2B5EF4-FFF2-40B4-BE49-F238E27FC236}">
                    <a16:creationId xmlns:a16="http://schemas.microsoft.com/office/drawing/2014/main" id="{EFCD3913-E845-4503-84CE-88F74304C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4" name="Group 50">
              <a:extLst>
                <a:ext uri="{FF2B5EF4-FFF2-40B4-BE49-F238E27FC236}">
                  <a16:creationId xmlns:a16="http://schemas.microsoft.com/office/drawing/2014/main" id="{0D2640C4-41A6-4684-9D3E-7942B61D7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9" y="2471"/>
              <a:ext cx="41" cy="91"/>
              <a:chOff x="432" y="1680"/>
              <a:chExt cx="96" cy="288"/>
            </a:xfrm>
          </p:grpSpPr>
          <p:sp>
            <p:nvSpPr>
              <p:cNvPr id="26675" name="Line 51">
                <a:extLst>
                  <a:ext uri="{FF2B5EF4-FFF2-40B4-BE49-F238E27FC236}">
                    <a16:creationId xmlns:a16="http://schemas.microsoft.com/office/drawing/2014/main" id="{232B38EE-DDF0-4F8B-A52C-426D67364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6" name="Line 52">
                <a:extLst>
                  <a:ext uri="{FF2B5EF4-FFF2-40B4-BE49-F238E27FC236}">
                    <a16:creationId xmlns:a16="http://schemas.microsoft.com/office/drawing/2014/main" id="{856C711E-B1F1-430B-B71A-7DAC5D7DD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53">
                <a:extLst>
                  <a:ext uri="{FF2B5EF4-FFF2-40B4-BE49-F238E27FC236}">
                    <a16:creationId xmlns:a16="http://schemas.microsoft.com/office/drawing/2014/main" id="{AC30FF0D-B656-4505-B09F-0326054A6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8" name="Line 54">
                <a:extLst>
                  <a:ext uri="{FF2B5EF4-FFF2-40B4-BE49-F238E27FC236}">
                    <a16:creationId xmlns:a16="http://schemas.microsoft.com/office/drawing/2014/main" id="{32305A2C-CF56-44AB-A82A-3B6884331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55">
                <a:extLst>
                  <a:ext uri="{FF2B5EF4-FFF2-40B4-BE49-F238E27FC236}">
                    <a16:creationId xmlns:a16="http://schemas.microsoft.com/office/drawing/2014/main" id="{3F0D131C-84F2-4A32-B4F8-6CB63C202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0" name="Line 56">
                <a:extLst>
                  <a:ext uri="{FF2B5EF4-FFF2-40B4-BE49-F238E27FC236}">
                    <a16:creationId xmlns:a16="http://schemas.microsoft.com/office/drawing/2014/main" id="{D473CD3A-0307-4D99-AF1D-904D514DF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81" name="Group 57">
              <a:extLst>
                <a:ext uri="{FF2B5EF4-FFF2-40B4-BE49-F238E27FC236}">
                  <a16:creationId xmlns:a16="http://schemas.microsoft.com/office/drawing/2014/main" id="{3BAA4530-EC48-487C-BCE2-EE9F43005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0" y="2471"/>
              <a:ext cx="40" cy="91"/>
              <a:chOff x="432" y="1680"/>
              <a:chExt cx="96" cy="288"/>
            </a:xfrm>
          </p:grpSpPr>
          <p:sp>
            <p:nvSpPr>
              <p:cNvPr id="26682" name="Line 58">
                <a:extLst>
                  <a:ext uri="{FF2B5EF4-FFF2-40B4-BE49-F238E27FC236}">
                    <a16:creationId xmlns:a16="http://schemas.microsoft.com/office/drawing/2014/main" id="{6A6F0450-D890-4E00-96F8-5C133B5EB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59">
                <a:extLst>
                  <a:ext uri="{FF2B5EF4-FFF2-40B4-BE49-F238E27FC236}">
                    <a16:creationId xmlns:a16="http://schemas.microsoft.com/office/drawing/2014/main" id="{2B79E1C3-439B-41BD-9A12-C40D8ED23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4" name="Line 60">
                <a:extLst>
                  <a:ext uri="{FF2B5EF4-FFF2-40B4-BE49-F238E27FC236}">
                    <a16:creationId xmlns:a16="http://schemas.microsoft.com/office/drawing/2014/main" id="{0D67BFA8-9465-4F1C-9184-02676A2BF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61">
                <a:extLst>
                  <a:ext uri="{FF2B5EF4-FFF2-40B4-BE49-F238E27FC236}">
                    <a16:creationId xmlns:a16="http://schemas.microsoft.com/office/drawing/2014/main" id="{FBAC1D36-30CB-413B-8694-BAEF5B84F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6" name="Line 62">
                <a:extLst>
                  <a:ext uri="{FF2B5EF4-FFF2-40B4-BE49-F238E27FC236}">
                    <a16:creationId xmlns:a16="http://schemas.microsoft.com/office/drawing/2014/main" id="{0220C7D9-0801-4F90-A4E5-B1497393F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63">
                <a:extLst>
                  <a:ext uri="{FF2B5EF4-FFF2-40B4-BE49-F238E27FC236}">
                    <a16:creationId xmlns:a16="http://schemas.microsoft.com/office/drawing/2014/main" id="{F0FC3F72-39C2-468B-8B1E-3424168D9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88" name="Group 64">
              <a:extLst>
                <a:ext uri="{FF2B5EF4-FFF2-40B4-BE49-F238E27FC236}">
                  <a16:creationId xmlns:a16="http://schemas.microsoft.com/office/drawing/2014/main" id="{112C9693-306D-4A19-A8D3-937F52BE1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2471"/>
              <a:ext cx="40" cy="91"/>
              <a:chOff x="432" y="1680"/>
              <a:chExt cx="96" cy="288"/>
            </a:xfrm>
          </p:grpSpPr>
          <p:sp>
            <p:nvSpPr>
              <p:cNvPr id="26689" name="Line 65">
                <a:extLst>
                  <a:ext uri="{FF2B5EF4-FFF2-40B4-BE49-F238E27FC236}">
                    <a16:creationId xmlns:a16="http://schemas.microsoft.com/office/drawing/2014/main" id="{B00977E1-5261-45DD-B6F5-1A6B34D0D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0" name="Line 66">
                <a:extLst>
                  <a:ext uri="{FF2B5EF4-FFF2-40B4-BE49-F238E27FC236}">
                    <a16:creationId xmlns:a16="http://schemas.microsoft.com/office/drawing/2014/main" id="{73216A8C-30CE-447F-82DC-C0AC15321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67">
                <a:extLst>
                  <a:ext uri="{FF2B5EF4-FFF2-40B4-BE49-F238E27FC236}">
                    <a16:creationId xmlns:a16="http://schemas.microsoft.com/office/drawing/2014/main" id="{3928D02B-4EF9-4F65-AC0F-F740E53C3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2" name="Line 68">
                <a:extLst>
                  <a:ext uri="{FF2B5EF4-FFF2-40B4-BE49-F238E27FC236}">
                    <a16:creationId xmlns:a16="http://schemas.microsoft.com/office/drawing/2014/main" id="{0CFF58B0-84A8-410D-A92C-B2B9B481F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69">
                <a:extLst>
                  <a:ext uri="{FF2B5EF4-FFF2-40B4-BE49-F238E27FC236}">
                    <a16:creationId xmlns:a16="http://schemas.microsoft.com/office/drawing/2014/main" id="{AFD9D786-831A-4E36-AE01-71222F623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4" name="Line 70">
                <a:extLst>
                  <a:ext uri="{FF2B5EF4-FFF2-40B4-BE49-F238E27FC236}">
                    <a16:creationId xmlns:a16="http://schemas.microsoft.com/office/drawing/2014/main" id="{B0029C37-BEC7-44C7-8135-C416C7B18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95" name="Line 71">
              <a:extLst>
                <a:ext uri="{FF2B5EF4-FFF2-40B4-BE49-F238E27FC236}">
                  <a16:creationId xmlns:a16="http://schemas.microsoft.com/office/drawing/2014/main" id="{93447CC6-E3EF-4E21-AF96-BA52D5ACF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9" y="230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72">
              <a:extLst>
                <a:ext uri="{FF2B5EF4-FFF2-40B4-BE49-F238E27FC236}">
                  <a16:creationId xmlns:a16="http://schemas.microsoft.com/office/drawing/2014/main" id="{5BE63691-64E6-4778-9AB1-3AFCA8D98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9" y="2335"/>
              <a:ext cx="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73">
              <a:extLst>
                <a:ext uri="{FF2B5EF4-FFF2-40B4-BE49-F238E27FC236}">
                  <a16:creationId xmlns:a16="http://schemas.microsoft.com/office/drawing/2014/main" id="{CD60937C-B5B3-4867-87A3-109A10DEB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0" y="2369"/>
              <a:ext cx="1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Line 74">
              <a:extLst>
                <a:ext uri="{FF2B5EF4-FFF2-40B4-BE49-F238E27FC236}">
                  <a16:creationId xmlns:a16="http://schemas.microsoft.com/office/drawing/2014/main" id="{DF7AF3D7-B40E-49FC-A53E-B580A42AE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30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Line 75">
              <a:extLst>
                <a:ext uri="{FF2B5EF4-FFF2-40B4-BE49-F238E27FC236}">
                  <a16:creationId xmlns:a16="http://schemas.microsoft.com/office/drawing/2014/main" id="{64D5BC5E-E7BB-46DD-A166-141E68002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2396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76">
              <a:extLst>
                <a:ext uri="{FF2B5EF4-FFF2-40B4-BE49-F238E27FC236}">
                  <a16:creationId xmlns:a16="http://schemas.microsoft.com/office/drawing/2014/main" id="{EC3381CC-9E6C-4825-88F5-FD121921C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" y="2562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1" name="Line 77">
              <a:extLst>
                <a:ext uri="{FF2B5EF4-FFF2-40B4-BE49-F238E27FC236}">
                  <a16:creationId xmlns:a16="http://schemas.microsoft.com/office/drawing/2014/main" id="{8D0921A4-328A-4EA8-BDC2-545ECC7DE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" y="2562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2" name="Line 78">
              <a:extLst>
                <a:ext uri="{FF2B5EF4-FFF2-40B4-BE49-F238E27FC236}">
                  <a16:creationId xmlns:a16="http://schemas.microsoft.com/office/drawing/2014/main" id="{ED7C6294-5D41-41DF-9525-F9DC0E108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0" y="2562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3" name="Line 79">
              <a:extLst>
                <a:ext uri="{FF2B5EF4-FFF2-40B4-BE49-F238E27FC236}">
                  <a16:creationId xmlns:a16="http://schemas.microsoft.com/office/drawing/2014/main" id="{3CE6AFB5-D3CB-4D37-9C5F-19C2B399C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2562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4" name="Line 80">
              <a:extLst>
                <a:ext uri="{FF2B5EF4-FFF2-40B4-BE49-F238E27FC236}">
                  <a16:creationId xmlns:a16="http://schemas.microsoft.com/office/drawing/2014/main" id="{F4173D4C-841F-444E-9EB2-5F1FCFC1D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4" y="2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Line 81">
              <a:extLst>
                <a:ext uri="{FF2B5EF4-FFF2-40B4-BE49-F238E27FC236}">
                  <a16:creationId xmlns:a16="http://schemas.microsoft.com/office/drawing/2014/main" id="{D72BE725-65D8-4F3D-9F61-34CB996CF5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33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82">
              <a:extLst>
                <a:ext uri="{FF2B5EF4-FFF2-40B4-BE49-F238E27FC236}">
                  <a16:creationId xmlns:a16="http://schemas.microsoft.com/office/drawing/2014/main" id="{0F919A04-8A81-46B1-A78F-26E13ED5A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3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Line 83">
              <a:extLst>
                <a:ext uri="{FF2B5EF4-FFF2-40B4-BE49-F238E27FC236}">
                  <a16:creationId xmlns:a16="http://schemas.microsoft.com/office/drawing/2014/main" id="{A3159733-7146-4692-97C8-B35B5BD98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40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08" name="Group 84">
              <a:extLst>
                <a:ext uri="{FF2B5EF4-FFF2-40B4-BE49-F238E27FC236}">
                  <a16:creationId xmlns:a16="http://schemas.microsoft.com/office/drawing/2014/main" id="{5B35AE62-76ED-43AA-B922-FB8C09370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9" y="2875"/>
              <a:ext cx="40" cy="91"/>
              <a:chOff x="432" y="1680"/>
              <a:chExt cx="96" cy="288"/>
            </a:xfrm>
          </p:grpSpPr>
          <p:sp>
            <p:nvSpPr>
              <p:cNvPr id="26709" name="Line 85">
                <a:extLst>
                  <a:ext uri="{FF2B5EF4-FFF2-40B4-BE49-F238E27FC236}">
                    <a16:creationId xmlns:a16="http://schemas.microsoft.com/office/drawing/2014/main" id="{857EB67B-4917-44DA-88C8-04C09F7B8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0" name="Line 86">
                <a:extLst>
                  <a:ext uri="{FF2B5EF4-FFF2-40B4-BE49-F238E27FC236}">
                    <a16:creationId xmlns:a16="http://schemas.microsoft.com/office/drawing/2014/main" id="{E70C35E3-4E56-4519-897B-8D19D849E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1" name="Line 87">
                <a:extLst>
                  <a:ext uri="{FF2B5EF4-FFF2-40B4-BE49-F238E27FC236}">
                    <a16:creationId xmlns:a16="http://schemas.microsoft.com/office/drawing/2014/main" id="{4DD8D00A-AE38-495D-83F9-5B5854217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2" name="Line 88">
                <a:extLst>
                  <a:ext uri="{FF2B5EF4-FFF2-40B4-BE49-F238E27FC236}">
                    <a16:creationId xmlns:a16="http://schemas.microsoft.com/office/drawing/2014/main" id="{C91C1895-BF7C-41D7-A4EE-12370EB32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3" name="Line 89">
                <a:extLst>
                  <a:ext uri="{FF2B5EF4-FFF2-40B4-BE49-F238E27FC236}">
                    <a16:creationId xmlns:a16="http://schemas.microsoft.com/office/drawing/2014/main" id="{FD6F0EF8-3572-4692-AC8C-9D9B0F3DD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4" name="Line 90">
                <a:extLst>
                  <a:ext uri="{FF2B5EF4-FFF2-40B4-BE49-F238E27FC236}">
                    <a16:creationId xmlns:a16="http://schemas.microsoft.com/office/drawing/2014/main" id="{0B8CF3B0-F203-486D-9AD7-9DF6577FE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5" name="Group 91">
              <a:extLst>
                <a:ext uri="{FF2B5EF4-FFF2-40B4-BE49-F238E27FC236}">
                  <a16:creationId xmlns:a16="http://schemas.microsoft.com/office/drawing/2014/main" id="{C7CF545E-9E60-449F-99F4-FC9E92518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9" y="2875"/>
              <a:ext cx="41" cy="91"/>
              <a:chOff x="432" y="1680"/>
              <a:chExt cx="96" cy="288"/>
            </a:xfrm>
          </p:grpSpPr>
          <p:sp>
            <p:nvSpPr>
              <p:cNvPr id="26716" name="Line 92">
                <a:extLst>
                  <a:ext uri="{FF2B5EF4-FFF2-40B4-BE49-F238E27FC236}">
                    <a16:creationId xmlns:a16="http://schemas.microsoft.com/office/drawing/2014/main" id="{81948B47-D09D-4813-AF3B-D872411EE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7" name="Line 93">
                <a:extLst>
                  <a:ext uri="{FF2B5EF4-FFF2-40B4-BE49-F238E27FC236}">
                    <a16:creationId xmlns:a16="http://schemas.microsoft.com/office/drawing/2014/main" id="{913EC6AC-4C20-4131-8B71-2446C1867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8" name="Line 94">
                <a:extLst>
                  <a:ext uri="{FF2B5EF4-FFF2-40B4-BE49-F238E27FC236}">
                    <a16:creationId xmlns:a16="http://schemas.microsoft.com/office/drawing/2014/main" id="{C2B2561B-5468-47CB-A82A-F175F3B91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9" name="Line 95">
                <a:extLst>
                  <a:ext uri="{FF2B5EF4-FFF2-40B4-BE49-F238E27FC236}">
                    <a16:creationId xmlns:a16="http://schemas.microsoft.com/office/drawing/2014/main" id="{FE2F3396-BD6A-4BE0-A34E-542AA2D00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0" name="Line 96">
                <a:extLst>
                  <a:ext uri="{FF2B5EF4-FFF2-40B4-BE49-F238E27FC236}">
                    <a16:creationId xmlns:a16="http://schemas.microsoft.com/office/drawing/2014/main" id="{0E816486-4642-4F0D-9BAD-38793AD81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1" name="Line 97">
                <a:extLst>
                  <a:ext uri="{FF2B5EF4-FFF2-40B4-BE49-F238E27FC236}">
                    <a16:creationId xmlns:a16="http://schemas.microsoft.com/office/drawing/2014/main" id="{31159873-01B9-4139-9203-F22299A1D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22" name="Group 98">
              <a:extLst>
                <a:ext uri="{FF2B5EF4-FFF2-40B4-BE49-F238E27FC236}">
                  <a16:creationId xmlns:a16="http://schemas.microsoft.com/office/drawing/2014/main" id="{87793F2A-D7E9-4869-9AB2-E876C315B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0" y="2875"/>
              <a:ext cx="40" cy="91"/>
              <a:chOff x="432" y="1680"/>
              <a:chExt cx="96" cy="288"/>
            </a:xfrm>
          </p:grpSpPr>
          <p:sp>
            <p:nvSpPr>
              <p:cNvPr id="26723" name="Line 99">
                <a:extLst>
                  <a:ext uri="{FF2B5EF4-FFF2-40B4-BE49-F238E27FC236}">
                    <a16:creationId xmlns:a16="http://schemas.microsoft.com/office/drawing/2014/main" id="{925AE3C6-06A3-4B40-8D9E-DB5BA6309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4" name="Line 100">
                <a:extLst>
                  <a:ext uri="{FF2B5EF4-FFF2-40B4-BE49-F238E27FC236}">
                    <a16:creationId xmlns:a16="http://schemas.microsoft.com/office/drawing/2014/main" id="{BF1F2D54-CE4F-45D1-8CA5-E846A42C9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101">
                <a:extLst>
                  <a:ext uri="{FF2B5EF4-FFF2-40B4-BE49-F238E27FC236}">
                    <a16:creationId xmlns:a16="http://schemas.microsoft.com/office/drawing/2014/main" id="{E3857F5D-47BC-4DDC-A7B1-2D9D9ECB0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6" name="Line 102">
                <a:extLst>
                  <a:ext uri="{FF2B5EF4-FFF2-40B4-BE49-F238E27FC236}">
                    <a16:creationId xmlns:a16="http://schemas.microsoft.com/office/drawing/2014/main" id="{19031677-6870-4D05-9D0B-4B5334637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103">
                <a:extLst>
                  <a:ext uri="{FF2B5EF4-FFF2-40B4-BE49-F238E27FC236}">
                    <a16:creationId xmlns:a16="http://schemas.microsoft.com/office/drawing/2014/main" id="{2133EEB4-9D97-4FCC-918C-DC6668271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" name="Line 104">
                <a:extLst>
                  <a:ext uri="{FF2B5EF4-FFF2-40B4-BE49-F238E27FC236}">
                    <a16:creationId xmlns:a16="http://schemas.microsoft.com/office/drawing/2014/main" id="{A2601934-FCCD-457F-97E7-B92702C23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29" name="Group 105">
              <a:extLst>
                <a:ext uri="{FF2B5EF4-FFF2-40B4-BE49-F238E27FC236}">
                  <a16:creationId xmlns:a16="http://schemas.microsoft.com/office/drawing/2014/main" id="{2D42D38B-8EB2-44DD-A15A-F9DFB04A5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2875"/>
              <a:ext cx="40" cy="91"/>
              <a:chOff x="432" y="1680"/>
              <a:chExt cx="96" cy="288"/>
            </a:xfrm>
          </p:grpSpPr>
          <p:sp>
            <p:nvSpPr>
              <p:cNvPr id="26730" name="Line 106">
                <a:extLst>
                  <a:ext uri="{FF2B5EF4-FFF2-40B4-BE49-F238E27FC236}">
                    <a16:creationId xmlns:a16="http://schemas.microsoft.com/office/drawing/2014/main" id="{0D00F088-8BD1-4C29-B065-E13A313E8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107">
                <a:extLst>
                  <a:ext uri="{FF2B5EF4-FFF2-40B4-BE49-F238E27FC236}">
                    <a16:creationId xmlns:a16="http://schemas.microsoft.com/office/drawing/2014/main" id="{B4BFD120-3642-4A83-9AD3-61BE93AC1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" name="Line 108">
                <a:extLst>
                  <a:ext uri="{FF2B5EF4-FFF2-40B4-BE49-F238E27FC236}">
                    <a16:creationId xmlns:a16="http://schemas.microsoft.com/office/drawing/2014/main" id="{F50F7820-C46E-46DC-9B75-AA7E6D55F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109">
                <a:extLst>
                  <a:ext uri="{FF2B5EF4-FFF2-40B4-BE49-F238E27FC236}">
                    <a16:creationId xmlns:a16="http://schemas.microsoft.com/office/drawing/2014/main" id="{58F36AF4-47C5-436E-9DB1-19CB516ED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" name="Line 110">
                <a:extLst>
                  <a:ext uri="{FF2B5EF4-FFF2-40B4-BE49-F238E27FC236}">
                    <a16:creationId xmlns:a16="http://schemas.microsoft.com/office/drawing/2014/main" id="{EC46B13B-B833-4266-96AB-809BC73CB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111">
                <a:extLst>
                  <a:ext uri="{FF2B5EF4-FFF2-40B4-BE49-F238E27FC236}">
                    <a16:creationId xmlns:a16="http://schemas.microsoft.com/office/drawing/2014/main" id="{30C4B14B-3C4B-4981-8E55-F4AB66054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36" name="Line 112">
              <a:extLst>
                <a:ext uri="{FF2B5EF4-FFF2-40B4-BE49-F238E27FC236}">
                  <a16:creationId xmlns:a16="http://schemas.microsoft.com/office/drawing/2014/main" id="{E567ED61-34D6-456D-B47E-E0D7251D3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9" y="2709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Line 113">
              <a:extLst>
                <a:ext uri="{FF2B5EF4-FFF2-40B4-BE49-F238E27FC236}">
                  <a16:creationId xmlns:a16="http://schemas.microsoft.com/office/drawing/2014/main" id="{946586E9-F9FC-4125-ACED-B34B0FF50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9" y="2739"/>
              <a:ext cx="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Line 114">
              <a:extLst>
                <a:ext uri="{FF2B5EF4-FFF2-40B4-BE49-F238E27FC236}">
                  <a16:creationId xmlns:a16="http://schemas.microsoft.com/office/drawing/2014/main" id="{574435BC-F91E-494D-B0DD-2EC5919B6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0" y="2773"/>
              <a:ext cx="1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Line 115">
              <a:extLst>
                <a:ext uri="{FF2B5EF4-FFF2-40B4-BE49-F238E27FC236}">
                  <a16:creationId xmlns:a16="http://schemas.microsoft.com/office/drawing/2014/main" id="{EC3C5E1C-F0CE-4F56-AD5D-B373F6549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70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Line 116">
              <a:extLst>
                <a:ext uri="{FF2B5EF4-FFF2-40B4-BE49-F238E27FC236}">
                  <a16:creationId xmlns:a16="http://schemas.microsoft.com/office/drawing/2014/main" id="{5BFEDC78-1399-43BE-A5CC-132496E3A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280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Line 117">
              <a:extLst>
                <a:ext uri="{FF2B5EF4-FFF2-40B4-BE49-F238E27FC236}">
                  <a16:creationId xmlns:a16="http://schemas.microsoft.com/office/drawing/2014/main" id="{B704DB10-1950-4A2E-8C49-7743018BA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" y="2966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2" name="Line 118">
              <a:extLst>
                <a:ext uri="{FF2B5EF4-FFF2-40B4-BE49-F238E27FC236}">
                  <a16:creationId xmlns:a16="http://schemas.microsoft.com/office/drawing/2014/main" id="{B1DEB0FA-8E43-440C-8A4E-A2A48DE2D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" y="2966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3" name="Line 119">
              <a:extLst>
                <a:ext uri="{FF2B5EF4-FFF2-40B4-BE49-F238E27FC236}">
                  <a16:creationId xmlns:a16="http://schemas.microsoft.com/office/drawing/2014/main" id="{8C554DB8-5778-4D7D-B08A-600D39CC1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0" y="2966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4" name="Line 120">
              <a:extLst>
                <a:ext uri="{FF2B5EF4-FFF2-40B4-BE49-F238E27FC236}">
                  <a16:creationId xmlns:a16="http://schemas.microsoft.com/office/drawing/2014/main" id="{372826AC-BA3A-422D-9D94-EC67EC264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2966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5" name="Line 121">
              <a:extLst>
                <a:ext uri="{FF2B5EF4-FFF2-40B4-BE49-F238E27FC236}">
                  <a16:creationId xmlns:a16="http://schemas.microsoft.com/office/drawing/2014/main" id="{7F72EC76-6A52-47B6-A936-72AD11BEB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4" y="29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Line 122">
              <a:extLst>
                <a:ext uri="{FF2B5EF4-FFF2-40B4-BE49-F238E27FC236}">
                  <a16:creationId xmlns:a16="http://schemas.microsoft.com/office/drawing/2014/main" id="{8B21DF89-3A4D-4E9C-A888-57BCA807E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74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Line 123">
              <a:extLst>
                <a:ext uri="{FF2B5EF4-FFF2-40B4-BE49-F238E27FC236}">
                  <a16:creationId xmlns:a16="http://schemas.microsoft.com/office/drawing/2014/main" id="{FA65A6BB-BDC1-4165-AC81-83CEB52A6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77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Line 124">
              <a:extLst>
                <a:ext uri="{FF2B5EF4-FFF2-40B4-BE49-F238E27FC236}">
                  <a16:creationId xmlns:a16="http://schemas.microsoft.com/office/drawing/2014/main" id="{9D656FB2-8380-42B0-81C5-0F1292A14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80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49" name="Group 125">
              <a:extLst>
                <a:ext uri="{FF2B5EF4-FFF2-40B4-BE49-F238E27FC236}">
                  <a16:creationId xmlns:a16="http://schemas.microsoft.com/office/drawing/2014/main" id="{FC6C1BF0-0FB3-437C-925A-A47F7E6C63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9" y="3259"/>
              <a:ext cx="40" cy="91"/>
              <a:chOff x="432" y="1680"/>
              <a:chExt cx="96" cy="288"/>
            </a:xfrm>
          </p:grpSpPr>
          <p:sp>
            <p:nvSpPr>
              <p:cNvPr id="26750" name="Line 126">
                <a:extLst>
                  <a:ext uri="{FF2B5EF4-FFF2-40B4-BE49-F238E27FC236}">
                    <a16:creationId xmlns:a16="http://schemas.microsoft.com/office/drawing/2014/main" id="{EFF43F17-EB94-4983-98C2-C0499D236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1" name="Line 127">
                <a:extLst>
                  <a:ext uri="{FF2B5EF4-FFF2-40B4-BE49-F238E27FC236}">
                    <a16:creationId xmlns:a16="http://schemas.microsoft.com/office/drawing/2014/main" id="{139B4742-C3BA-424F-918E-16ADCE179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2" name="Line 128">
                <a:extLst>
                  <a:ext uri="{FF2B5EF4-FFF2-40B4-BE49-F238E27FC236}">
                    <a16:creationId xmlns:a16="http://schemas.microsoft.com/office/drawing/2014/main" id="{F756EC04-C3E1-4213-9E7E-EE5ABDCDC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3" name="Line 129">
                <a:extLst>
                  <a:ext uri="{FF2B5EF4-FFF2-40B4-BE49-F238E27FC236}">
                    <a16:creationId xmlns:a16="http://schemas.microsoft.com/office/drawing/2014/main" id="{9A68F36C-544D-46C0-B297-41A92ECA0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4" name="Line 130">
                <a:extLst>
                  <a:ext uri="{FF2B5EF4-FFF2-40B4-BE49-F238E27FC236}">
                    <a16:creationId xmlns:a16="http://schemas.microsoft.com/office/drawing/2014/main" id="{9C43CFCE-FD83-4822-A16B-8650618E6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5" name="Line 131">
                <a:extLst>
                  <a:ext uri="{FF2B5EF4-FFF2-40B4-BE49-F238E27FC236}">
                    <a16:creationId xmlns:a16="http://schemas.microsoft.com/office/drawing/2014/main" id="{F1389771-BB82-4AE5-B0B5-395FDF2DB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56" name="Group 132">
              <a:extLst>
                <a:ext uri="{FF2B5EF4-FFF2-40B4-BE49-F238E27FC236}">
                  <a16:creationId xmlns:a16="http://schemas.microsoft.com/office/drawing/2014/main" id="{F1519B82-7F1A-4E48-ADD1-881CE4320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9" y="3259"/>
              <a:ext cx="41" cy="91"/>
              <a:chOff x="432" y="1680"/>
              <a:chExt cx="96" cy="288"/>
            </a:xfrm>
          </p:grpSpPr>
          <p:sp>
            <p:nvSpPr>
              <p:cNvPr id="26757" name="Line 133">
                <a:extLst>
                  <a:ext uri="{FF2B5EF4-FFF2-40B4-BE49-F238E27FC236}">
                    <a16:creationId xmlns:a16="http://schemas.microsoft.com/office/drawing/2014/main" id="{0368A0F8-A8FA-4D76-A502-5C64E7117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8" name="Line 134">
                <a:extLst>
                  <a:ext uri="{FF2B5EF4-FFF2-40B4-BE49-F238E27FC236}">
                    <a16:creationId xmlns:a16="http://schemas.microsoft.com/office/drawing/2014/main" id="{86E46B7E-E97E-4A22-A5C9-60ED048FA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9" name="Line 135">
                <a:extLst>
                  <a:ext uri="{FF2B5EF4-FFF2-40B4-BE49-F238E27FC236}">
                    <a16:creationId xmlns:a16="http://schemas.microsoft.com/office/drawing/2014/main" id="{0FC95F17-81E8-44A3-81AD-98BBBAE50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0" name="Line 136">
                <a:extLst>
                  <a:ext uri="{FF2B5EF4-FFF2-40B4-BE49-F238E27FC236}">
                    <a16:creationId xmlns:a16="http://schemas.microsoft.com/office/drawing/2014/main" id="{27730B5C-4D80-4D66-B555-D9ED84EA2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1" name="Line 137">
                <a:extLst>
                  <a:ext uri="{FF2B5EF4-FFF2-40B4-BE49-F238E27FC236}">
                    <a16:creationId xmlns:a16="http://schemas.microsoft.com/office/drawing/2014/main" id="{DC15673D-86A7-4A81-A4E7-523A0A491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2" name="Line 138">
                <a:extLst>
                  <a:ext uri="{FF2B5EF4-FFF2-40B4-BE49-F238E27FC236}">
                    <a16:creationId xmlns:a16="http://schemas.microsoft.com/office/drawing/2014/main" id="{ED116B2D-A79F-4822-9C36-731931907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63" name="Group 139">
              <a:extLst>
                <a:ext uri="{FF2B5EF4-FFF2-40B4-BE49-F238E27FC236}">
                  <a16:creationId xmlns:a16="http://schemas.microsoft.com/office/drawing/2014/main" id="{1B91C299-B89F-4D3F-A614-0674480A9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0" y="3259"/>
              <a:ext cx="40" cy="91"/>
              <a:chOff x="432" y="1680"/>
              <a:chExt cx="96" cy="288"/>
            </a:xfrm>
          </p:grpSpPr>
          <p:sp>
            <p:nvSpPr>
              <p:cNvPr id="26764" name="Line 140">
                <a:extLst>
                  <a:ext uri="{FF2B5EF4-FFF2-40B4-BE49-F238E27FC236}">
                    <a16:creationId xmlns:a16="http://schemas.microsoft.com/office/drawing/2014/main" id="{5DF59D7C-A7CC-4C23-8D96-80F258F88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5" name="Line 141">
                <a:extLst>
                  <a:ext uri="{FF2B5EF4-FFF2-40B4-BE49-F238E27FC236}">
                    <a16:creationId xmlns:a16="http://schemas.microsoft.com/office/drawing/2014/main" id="{2DF8813E-7483-43CE-874C-AE6CFF27F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6" name="Line 142">
                <a:extLst>
                  <a:ext uri="{FF2B5EF4-FFF2-40B4-BE49-F238E27FC236}">
                    <a16:creationId xmlns:a16="http://schemas.microsoft.com/office/drawing/2014/main" id="{DEA3EBDA-C359-4D34-9895-16682AF1E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7" name="Line 143">
                <a:extLst>
                  <a:ext uri="{FF2B5EF4-FFF2-40B4-BE49-F238E27FC236}">
                    <a16:creationId xmlns:a16="http://schemas.microsoft.com/office/drawing/2014/main" id="{5AEEF8A6-6391-4A47-A786-070AFED56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8" name="Line 144">
                <a:extLst>
                  <a:ext uri="{FF2B5EF4-FFF2-40B4-BE49-F238E27FC236}">
                    <a16:creationId xmlns:a16="http://schemas.microsoft.com/office/drawing/2014/main" id="{1EC4954F-5FB8-454D-AAE7-35D09A6BA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9" name="Line 145">
                <a:extLst>
                  <a:ext uri="{FF2B5EF4-FFF2-40B4-BE49-F238E27FC236}">
                    <a16:creationId xmlns:a16="http://schemas.microsoft.com/office/drawing/2014/main" id="{CED232CC-542D-40F1-A38E-DC7B2C132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70" name="Group 146">
              <a:extLst>
                <a:ext uri="{FF2B5EF4-FFF2-40B4-BE49-F238E27FC236}">
                  <a16:creationId xmlns:a16="http://schemas.microsoft.com/office/drawing/2014/main" id="{F40BBD99-C37D-4F17-A568-703E1C3F40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3259"/>
              <a:ext cx="40" cy="91"/>
              <a:chOff x="432" y="1680"/>
              <a:chExt cx="96" cy="288"/>
            </a:xfrm>
          </p:grpSpPr>
          <p:sp>
            <p:nvSpPr>
              <p:cNvPr id="26771" name="Line 147">
                <a:extLst>
                  <a:ext uri="{FF2B5EF4-FFF2-40B4-BE49-F238E27FC236}">
                    <a16:creationId xmlns:a16="http://schemas.microsoft.com/office/drawing/2014/main" id="{AB92BC99-5A4D-4632-B84C-6D8903EAE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68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2" name="Line 148">
                <a:extLst>
                  <a:ext uri="{FF2B5EF4-FFF2-40B4-BE49-F238E27FC236}">
                    <a16:creationId xmlns:a16="http://schemas.microsoft.com/office/drawing/2014/main" id="{D2884D33-AD05-4B61-9BB0-8BA896B6A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3" name="Line 149">
                <a:extLst>
                  <a:ext uri="{FF2B5EF4-FFF2-40B4-BE49-F238E27FC236}">
                    <a16:creationId xmlns:a16="http://schemas.microsoft.com/office/drawing/2014/main" id="{57C79CF9-BC99-4354-AC42-41A6F218E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4" name="Line 150">
                <a:extLst>
                  <a:ext uri="{FF2B5EF4-FFF2-40B4-BE49-F238E27FC236}">
                    <a16:creationId xmlns:a16="http://schemas.microsoft.com/office/drawing/2014/main" id="{026BFF12-7A1F-4923-B62E-0D54BF2B4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82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5" name="Line 151">
                <a:extLst>
                  <a:ext uri="{FF2B5EF4-FFF2-40B4-BE49-F238E27FC236}">
                    <a16:creationId xmlns:a16="http://schemas.microsoft.com/office/drawing/2014/main" id="{1F162F38-E0CE-42CF-A6EF-32DA8CCF8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8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6" name="Line 152">
                <a:extLst>
                  <a:ext uri="{FF2B5EF4-FFF2-40B4-BE49-F238E27FC236}">
                    <a16:creationId xmlns:a16="http://schemas.microsoft.com/office/drawing/2014/main" id="{56ECCAED-5390-4AC6-88EC-93BAC3921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920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77" name="Line 153">
              <a:extLst>
                <a:ext uri="{FF2B5EF4-FFF2-40B4-BE49-F238E27FC236}">
                  <a16:creationId xmlns:a16="http://schemas.microsoft.com/office/drawing/2014/main" id="{15808A54-35F4-4BBA-8086-C2D48095F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9" y="30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Line 154">
              <a:extLst>
                <a:ext uri="{FF2B5EF4-FFF2-40B4-BE49-F238E27FC236}">
                  <a16:creationId xmlns:a16="http://schemas.microsoft.com/office/drawing/2014/main" id="{1A06FEBD-DED3-4332-8B1F-B6507B1C4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9" y="3123"/>
              <a:ext cx="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Line 155">
              <a:extLst>
                <a:ext uri="{FF2B5EF4-FFF2-40B4-BE49-F238E27FC236}">
                  <a16:creationId xmlns:a16="http://schemas.microsoft.com/office/drawing/2014/main" id="{E2299F74-3D5D-4AEB-B126-FC03764B9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0" y="3157"/>
              <a:ext cx="1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Line 156">
              <a:extLst>
                <a:ext uri="{FF2B5EF4-FFF2-40B4-BE49-F238E27FC236}">
                  <a16:creationId xmlns:a16="http://schemas.microsoft.com/office/drawing/2014/main" id="{752820FD-39B1-4B2C-B175-C5852FCEF3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30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Line 157">
              <a:extLst>
                <a:ext uri="{FF2B5EF4-FFF2-40B4-BE49-F238E27FC236}">
                  <a16:creationId xmlns:a16="http://schemas.microsoft.com/office/drawing/2014/main" id="{73C00D01-7695-4CAB-A6BA-6B4981308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318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Line 158">
              <a:extLst>
                <a:ext uri="{FF2B5EF4-FFF2-40B4-BE49-F238E27FC236}">
                  <a16:creationId xmlns:a16="http://schemas.microsoft.com/office/drawing/2014/main" id="{C61D01DE-3B19-4232-BE08-411C24B22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" y="3350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3" name="Line 159">
              <a:extLst>
                <a:ext uri="{FF2B5EF4-FFF2-40B4-BE49-F238E27FC236}">
                  <a16:creationId xmlns:a16="http://schemas.microsoft.com/office/drawing/2014/main" id="{3F674B9A-36DA-4FB1-8C71-57B57FAA1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" y="3350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4" name="Line 160">
              <a:extLst>
                <a:ext uri="{FF2B5EF4-FFF2-40B4-BE49-F238E27FC236}">
                  <a16:creationId xmlns:a16="http://schemas.microsoft.com/office/drawing/2014/main" id="{A50A4908-FB64-424F-AA8B-2955E8316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0" y="3350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5" name="Line 161">
              <a:extLst>
                <a:ext uri="{FF2B5EF4-FFF2-40B4-BE49-F238E27FC236}">
                  <a16:creationId xmlns:a16="http://schemas.microsoft.com/office/drawing/2014/main" id="{63DA2869-3361-4479-9895-3C945EECF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3350"/>
              <a:ext cx="0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6" name="Line 162">
              <a:extLst>
                <a:ext uri="{FF2B5EF4-FFF2-40B4-BE49-F238E27FC236}">
                  <a16:creationId xmlns:a16="http://schemas.microsoft.com/office/drawing/2014/main" id="{413E2F81-C452-4C86-A352-4368AAD9A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4" y="33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Line 163">
              <a:extLst>
                <a:ext uri="{FF2B5EF4-FFF2-40B4-BE49-F238E27FC236}">
                  <a16:creationId xmlns:a16="http://schemas.microsoft.com/office/drawing/2014/main" id="{4D3ED5E1-2FC1-4FE5-84ED-C1C425CD8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312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Line 164">
              <a:extLst>
                <a:ext uri="{FF2B5EF4-FFF2-40B4-BE49-F238E27FC236}">
                  <a16:creationId xmlns:a16="http://schemas.microsoft.com/office/drawing/2014/main" id="{7A6CCC2E-E2F7-40F3-98EC-62551BA99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31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Line 165">
              <a:extLst>
                <a:ext uri="{FF2B5EF4-FFF2-40B4-BE49-F238E27FC236}">
                  <a16:creationId xmlns:a16="http://schemas.microsoft.com/office/drawing/2014/main" id="{22F9906E-16B7-43C3-ADB9-15AAC7C2C4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318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Text Box 166">
              <a:extLst>
                <a:ext uri="{FF2B5EF4-FFF2-40B4-BE49-F238E27FC236}">
                  <a16:creationId xmlns:a16="http://schemas.microsoft.com/office/drawing/2014/main" id="{ADD17F01-0BA9-4039-8EBE-6871C0050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897" y="2698"/>
              <a:ext cx="337" cy="16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600" b="1"/>
                <a:t>MBDS receiver</a:t>
              </a:r>
            </a:p>
          </p:txBody>
        </p:sp>
        <p:sp>
          <p:nvSpPr>
            <p:cNvPr id="26791" name="Text Box 167">
              <a:extLst>
                <a:ext uri="{FF2B5EF4-FFF2-40B4-BE49-F238E27FC236}">
                  <a16:creationId xmlns:a16="http://schemas.microsoft.com/office/drawing/2014/main" id="{896A6E44-DA6F-4209-A7C7-F4D65C76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898" y="3081"/>
              <a:ext cx="336" cy="16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600" b="1"/>
                <a:t>MBDS receiver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164FAC8-4F0E-4C5B-84B4-B5021A2B6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5AE0EAD5-1471-44C0-93EF-BFE275E2F69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39F8A021-BE6A-446F-B968-27A1B8CD5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 Interconnect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938C403C-2C3C-4827-9F18-86E9E4C5E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3200" y="1676400"/>
            <a:ext cx="2590800" cy="268288"/>
          </a:xfrm>
        </p:spPr>
        <p:txBody>
          <a:bodyPr/>
          <a:lstStyle/>
          <a:p>
            <a:pPr algn="ctr"/>
            <a:r>
              <a:rPr lang="en-US" altLang="en-US" sz="1200"/>
              <a:t>Network-on-chip</a:t>
            </a:r>
          </a:p>
        </p:txBody>
      </p:sp>
      <p:pic>
        <p:nvPicPr>
          <p:cNvPr id="109572" name="Picture 4">
            <a:extLst>
              <a:ext uri="{FF2B5EF4-FFF2-40B4-BE49-F238E27FC236}">
                <a16:creationId xmlns:a16="http://schemas.microsoft.com/office/drawing/2014/main" id="{5C6A272C-3ADD-40F9-AC89-07BD314AA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905000"/>
            <a:ext cx="2051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4" name="Rectangle 6">
            <a:extLst>
              <a:ext uri="{FF2B5EF4-FFF2-40B4-BE49-F238E27FC236}">
                <a16:creationId xmlns:a16="http://schemas.microsoft.com/office/drawing/2014/main" id="{FBE7992A-9855-4A52-8685-61C1DF7E7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9243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/>
              <a:t>Printed circuit boards</a:t>
            </a:r>
          </a:p>
        </p:txBody>
      </p:sp>
      <p:pic>
        <p:nvPicPr>
          <p:cNvPr id="109576" name="Picture 8">
            <a:extLst>
              <a:ext uri="{FF2B5EF4-FFF2-40B4-BE49-F238E27FC236}">
                <a16:creationId xmlns:a16="http://schemas.microsoft.com/office/drawing/2014/main" id="{BB4A2206-5DBE-4F03-BF2F-FD2E6AF0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7" name="Rectangle 9">
            <a:extLst>
              <a:ext uri="{FF2B5EF4-FFF2-40B4-BE49-F238E27FC236}">
                <a16:creationId xmlns:a16="http://schemas.microsoft.com/office/drawing/2014/main" id="{7A3106FB-01FC-4465-AEED-A92F2B266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764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/>
              <a:t>Multi-Chip Modules</a:t>
            </a:r>
          </a:p>
        </p:txBody>
      </p:sp>
      <p:pic>
        <p:nvPicPr>
          <p:cNvPr id="109579" name="Picture 11">
            <a:extLst>
              <a:ext uri="{FF2B5EF4-FFF2-40B4-BE49-F238E27FC236}">
                <a16:creationId xmlns:a16="http://schemas.microsoft.com/office/drawing/2014/main" id="{1D91EFE8-94A5-4874-8B41-5C2BC48F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2590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80" name="Rectangle 12">
            <a:extLst>
              <a:ext uri="{FF2B5EF4-FFF2-40B4-BE49-F238E27FC236}">
                <a16:creationId xmlns:a16="http://schemas.microsoft.com/office/drawing/2014/main" id="{5E6BE824-4D5D-470F-AA5B-C89C5178B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038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/>
              <a:t>Backplanes</a:t>
            </a:r>
          </a:p>
        </p:txBody>
      </p:sp>
      <p:pic>
        <p:nvPicPr>
          <p:cNvPr id="109582" name="Picture 14">
            <a:extLst>
              <a:ext uri="{FF2B5EF4-FFF2-40B4-BE49-F238E27FC236}">
                <a16:creationId xmlns:a16="http://schemas.microsoft.com/office/drawing/2014/main" id="{70B7683B-9022-4A4D-B815-3C85B7550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590800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4" name="Picture 16">
            <a:extLst>
              <a:ext uri="{FF2B5EF4-FFF2-40B4-BE49-F238E27FC236}">
                <a16:creationId xmlns:a16="http://schemas.microsoft.com/office/drawing/2014/main" id="{0082A09E-E4FD-4524-8511-5839FA58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36220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85" name="Rectangle 17">
            <a:extLst>
              <a:ext uri="{FF2B5EF4-FFF2-40B4-BE49-F238E27FC236}">
                <a16:creationId xmlns:a16="http://schemas.microsoft.com/office/drawing/2014/main" id="{85504FE6-0CD0-4CA4-99B1-210CDA7D9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/>
              <a:t>Peripherals</a:t>
            </a:r>
          </a:p>
        </p:txBody>
      </p:sp>
      <p:sp>
        <p:nvSpPr>
          <p:cNvPr id="109588" name="Text Box 20">
            <a:extLst>
              <a:ext uri="{FF2B5EF4-FFF2-40B4-BE49-F238E27FC236}">
                <a16:creationId xmlns:a16="http://schemas.microsoft.com/office/drawing/2014/main" id="{77E9B56F-4E1D-4EBD-9D72-EDC21D4F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44675"/>
            <a:ext cx="27432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00CC"/>
                </a:solidFill>
                <a:latin typeface="Verdana" panose="020B0604030504040204" pitchFamily="34" charset="0"/>
              </a:rPr>
              <a:t>System-level interconnect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  <a:latin typeface="Verdana" panose="020B0604030504040204" pitchFamily="34" charset="0"/>
              </a:rPr>
              <a:t>Short-haul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>
                <a:solidFill>
                  <a:srgbClr val="0000CC"/>
                </a:solidFill>
                <a:latin typeface="Verdana" panose="020B0604030504040204" pitchFamily="34" charset="0"/>
              </a:rPr>
              <a:t>High-performance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  <p:bldP spid="109574" grpId="0"/>
      <p:bldP spid="109577" grpId="0"/>
      <p:bldP spid="109580" grpId="0"/>
      <p:bldP spid="1095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CA153EE0-5796-4A93-BBAB-D3275D14D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DFA85D43-8C5A-4ED1-9C80-6083325E309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D24D713-5A8D-4DE8-84FA-107505FFF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 Modeling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B86F4ED5-F841-4D17-904A-3242FC4B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73152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301" name="Group 5">
            <a:extLst>
              <a:ext uri="{FF2B5EF4-FFF2-40B4-BE49-F238E27FC236}">
                <a16:creationId xmlns:a16="http://schemas.microsoft.com/office/drawing/2014/main" id="{4C04B3EC-E00C-4B8E-8131-83DEE8DE2FB8}"/>
              </a:ext>
            </a:extLst>
          </p:cNvPr>
          <p:cNvGrpSpPr>
            <a:grpSpLocks/>
          </p:cNvGrpSpPr>
          <p:nvPr/>
        </p:nvGrpSpPr>
        <p:grpSpPr bwMode="auto">
          <a:xfrm>
            <a:off x="0" y="1905000"/>
            <a:ext cx="9067800" cy="1676400"/>
            <a:chOff x="0" y="768"/>
            <a:chExt cx="5712" cy="1056"/>
          </a:xfrm>
        </p:grpSpPr>
        <p:sp>
          <p:nvSpPr>
            <p:cNvPr id="55302" name="Text Box 6">
              <a:extLst>
                <a:ext uri="{FF2B5EF4-FFF2-40B4-BE49-F238E27FC236}">
                  <a16:creationId xmlns:a16="http://schemas.microsoft.com/office/drawing/2014/main" id="{EDB320AF-454E-4658-920E-8DB1B6800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68"/>
              <a:ext cx="912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 b="1"/>
                <a:t>encoded code words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000" b="1"/>
                <a:t>(CMOS digital)</a:t>
              </a:r>
            </a:p>
          </p:txBody>
        </p:sp>
        <p:sp>
          <p:nvSpPr>
            <p:cNvPr id="55303" name="Line 7">
              <a:extLst>
                <a:ext uri="{FF2B5EF4-FFF2-40B4-BE49-F238E27FC236}">
                  <a16:creationId xmlns:a16="http://schemas.microsoft.com/office/drawing/2014/main" id="{33EEC048-A5F5-48A0-991B-09BDE4DC8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200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4" name="Text Box 8">
              <a:extLst>
                <a:ext uri="{FF2B5EF4-FFF2-40B4-BE49-F238E27FC236}">
                  <a16:creationId xmlns:a16="http://schemas.microsoft.com/office/drawing/2014/main" id="{D91D3BB2-32E4-45A5-BB03-CA60CC9B4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8" y="1190"/>
              <a:ext cx="38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800" b="1"/>
                <a:t>encoded</a:t>
              </a:r>
              <a:r>
                <a:rPr lang="en-US" altLang="en-US" sz="1000" b="1"/>
                <a:t> code words out (100K load)</a:t>
              </a:r>
            </a:p>
          </p:txBody>
        </p:sp>
        <p:sp>
          <p:nvSpPr>
            <p:cNvPr id="55305" name="Line 9">
              <a:extLst>
                <a:ext uri="{FF2B5EF4-FFF2-40B4-BE49-F238E27FC236}">
                  <a16:creationId xmlns:a16="http://schemas.microsoft.com/office/drawing/2014/main" id="{2481B4E5-7889-4223-886E-D8175B024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13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37" name="Group 141">
            <a:extLst>
              <a:ext uri="{FF2B5EF4-FFF2-40B4-BE49-F238E27FC236}">
                <a16:creationId xmlns:a16="http://schemas.microsoft.com/office/drawing/2014/main" id="{799CA686-C0B1-4CFB-85A1-FA3AE50744E4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794125"/>
            <a:ext cx="4610100" cy="2530475"/>
            <a:chOff x="1620" y="1440"/>
            <a:chExt cx="9180" cy="5040"/>
          </a:xfrm>
        </p:grpSpPr>
        <p:sp>
          <p:nvSpPr>
            <p:cNvPr id="55438" name="AutoShape 142">
              <a:extLst>
                <a:ext uri="{FF2B5EF4-FFF2-40B4-BE49-F238E27FC236}">
                  <a16:creationId xmlns:a16="http://schemas.microsoft.com/office/drawing/2014/main" id="{77AD246F-B6FF-4983-8284-44CCA45F56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00" y="1440"/>
              <a:ext cx="8640" cy="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9" name="Line 143">
              <a:extLst>
                <a:ext uri="{FF2B5EF4-FFF2-40B4-BE49-F238E27FC236}">
                  <a16:creationId xmlns:a16="http://schemas.microsoft.com/office/drawing/2014/main" id="{04594A17-7534-4A65-B472-2D03FC8A7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2340"/>
              <a:ext cx="4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0" name="Line 144">
              <a:extLst>
                <a:ext uri="{FF2B5EF4-FFF2-40B4-BE49-F238E27FC236}">
                  <a16:creationId xmlns:a16="http://schemas.microsoft.com/office/drawing/2014/main" id="{15FF5CBB-F01E-44AD-84DC-27EDB6B6E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061"/>
              <a:ext cx="4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1" name="Line 145">
              <a:extLst>
                <a:ext uri="{FF2B5EF4-FFF2-40B4-BE49-F238E27FC236}">
                  <a16:creationId xmlns:a16="http://schemas.microsoft.com/office/drawing/2014/main" id="{C376D9F3-728A-450D-B481-5ACD3BE95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4139"/>
              <a:ext cx="4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2" name="Line 146">
              <a:extLst>
                <a:ext uri="{FF2B5EF4-FFF2-40B4-BE49-F238E27FC236}">
                  <a16:creationId xmlns:a16="http://schemas.microsoft.com/office/drawing/2014/main" id="{42FB5A51-2609-41A7-AA8B-B97710279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4860"/>
              <a:ext cx="46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3" name="Line 147">
              <a:extLst>
                <a:ext uri="{FF2B5EF4-FFF2-40B4-BE49-F238E27FC236}">
                  <a16:creationId xmlns:a16="http://schemas.microsoft.com/office/drawing/2014/main" id="{FCDDF528-2CD8-48E9-ACD1-DA8ABA980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0" y="2340"/>
              <a:ext cx="18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4" name="Line 148">
              <a:extLst>
                <a:ext uri="{FF2B5EF4-FFF2-40B4-BE49-F238E27FC236}">
                  <a16:creationId xmlns:a16="http://schemas.microsoft.com/office/drawing/2014/main" id="{92966658-D78B-4C56-AD02-4CE6D1A68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0" y="2340"/>
              <a:ext cx="18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5" name="Line 149">
              <a:extLst>
                <a:ext uri="{FF2B5EF4-FFF2-40B4-BE49-F238E27FC236}">
                  <a16:creationId xmlns:a16="http://schemas.microsoft.com/office/drawing/2014/main" id="{8B6B6437-4868-445C-B7BA-3058B2B6C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60" y="2340"/>
              <a:ext cx="18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6" name="Line 150">
              <a:extLst>
                <a:ext uri="{FF2B5EF4-FFF2-40B4-BE49-F238E27FC236}">
                  <a16:creationId xmlns:a16="http://schemas.microsoft.com/office/drawing/2014/main" id="{A27ACDBC-59A0-4325-9BD6-FF93FE2B5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" y="2340"/>
              <a:ext cx="18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7" name="Line 151">
              <a:extLst>
                <a:ext uri="{FF2B5EF4-FFF2-40B4-BE49-F238E27FC236}">
                  <a16:creationId xmlns:a16="http://schemas.microsoft.com/office/drawing/2014/main" id="{95324A80-95E1-4FBB-85BF-FBDCB5D83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0" y="4140"/>
              <a:ext cx="18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8" name="Line 152">
              <a:extLst>
                <a:ext uri="{FF2B5EF4-FFF2-40B4-BE49-F238E27FC236}">
                  <a16:creationId xmlns:a16="http://schemas.microsoft.com/office/drawing/2014/main" id="{844CB460-57B9-47EC-A7E1-AD1032EB7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0" y="4140"/>
              <a:ext cx="18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9" name="Line 153">
              <a:extLst>
                <a:ext uri="{FF2B5EF4-FFF2-40B4-BE49-F238E27FC236}">
                  <a16:creationId xmlns:a16="http://schemas.microsoft.com/office/drawing/2014/main" id="{80AA6268-40B6-4F4D-A543-9D05BABB9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00" y="4140"/>
              <a:ext cx="18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0" name="Line 154">
              <a:extLst>
                <a:ext uri="{FF2B5EF4-FFF2-40B4-BE49-F238E27FC236}">
                  <a16:creationId xmlns:a16="http://schemas.microsoft.com/office/drawing/2014/main" id="{8A986699-7FAD-4D82-9CC0-4CFC85F22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0" y="4140"/>
              <a:ext cx="18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1" name="Text Box 155">
              <a:extLst>
                <a:ext uri="{FF2B5EF4-FFF2-40B4-BE49-F238E27FC236}">
                  <a16:creationId xmlns:a16="http://schemas.microsoft.com/office/drawing/2014/main" id="{4B473DBA-1C19-4DB2-9645-AE1C32881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2520"/>
              <a:ext cx="18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000" b="1">
                  <a:latin typeface="Verdana" panose="020B0604030504040204" pitchFamily="34" charset="0"/>
                </a:rPr>
                <a:t>Driver input</a:t>
              </a:r>
              <a:endParaRPr lang="en-US" altLang="en-US"/>
            </a:p>
          </p:txBody>
        </p:sp>
        <p:sp>
          <p:nvSpPr>
            <p:cNvPr id="55452" name="Text Box 156">
              <a:extLst>
                <a:ext uri="{FF2B5EF4-FFF2-40B4-BE49-F238E27FC236}">
                  <a16:creationId xmlns:a16="http://schemas.microsoft.com/office/drawing/2014/main" id="{5256EC55-F981-4778-9601-CBEF092A2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4141"/>
              <a:ext cx="1800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000" b="1">
                  <a:latin typeface="Verdana" panose="020B0604030504040204" pitchFamily="34" charset="0"/>
                </a:rPr>
                <a:t>Receiver output</a:t>
              </a:r>
              <a:endParaRPr lang="en-US" altLang="en-US"/>
            </a:p>
          </p:txBody>
        </p:sp>
        <p:sp>
          <p:nvSpPr>
            <p:cNvPr id="55453" name="Line 157">
              <a:extLst>
                <a:ext uri="{FF2B5EF4-FFF2-40B4-BE49-F238E27FC236}">
                  <a16:creationId xmlns:a16="http://schemas.microsoft.com/office/drawing/2014/main" id="{BFD4D148-1392-4E2C-A228-9ED0556DC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2340"/>
              <a:ext cx="0" cy="3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4" name="Line 158">
              <a:extLst>
                <a:ext uri="{FF2B5EF4-FFF2-40B4-BE49-F238E27FC236}">
                  <a16:creationId xmlns:a16="http://schemas.microsoft.com/office/drawing/2014/main" id="{070B9A22-C017-4B71-B44B-7B9237454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" y="4140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5" name="Line 159">
              <a:extLst>
                <a:ext uri="{FF2B5EF4-FFF2-40B4-BE49-F238E27FC236}">
                  <a16:creationId xmlns:a16="http://schemas.microsoft.com/office/drawing/2014/main" id="{9374CF1D-6491-4E0E-9514-E957FC70A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540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6" name="Text Box 160">
              <a:extLst>
                <a:ext uri="{FF2B5EF4-FFF2-40B4-BE49-F238E27FC236}">
                  <a16:creationId xmlns:a16="http://schemas.microsoft.com/office/drawing/2014/main" id="{2AC28F78-DF77-46FF-A104-3E9BC6D53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1620"/>
              <a:ext cx="70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000" b="1">
                  <a:latin typeface="Verdana" panose="020B0604030504040204" pitchFamily="34" charset="0"/>
                </a:rPr>
                <a:t>Input is sampled at midpoint</a:t>
              </a:r>
              <a:endParaRPr lang="en-US" altLang="en-US"/>
            </a:p>
          </p:txBody>
        </p:sp>
        <p:sp>
          <p:nvSpPr>
            <p:cNvPr id="55457" name="Line 161">
              <a:extLst>
                <a:ext uri="{FF2B5EF4-FFF2-40B4-BE49-F238E27FC236}">
                  <a16:creationId xmlns:a16="http://schemas.microsoft.com/office/drawing/2014/main" id="{45BF344D-34B1-444B-89E9-A64C1626E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0" y="1980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58" name="Text Box 162">
              <a:extLst>
                <a:ext uri="{FF2B5EF4-FFF2-40B4-BE49-F238E27FC236}">
                  <a16:creationId xmlns:a16="http://schemas.microsoft.com/office/drawing/2014/main" id="{DB324491-F2EF-4C0D-97D4-11D3770E4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0" y="3420"/>
              <a:ext cx="46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000" b="1">
                  <a:latin typeface="Verdana" panose="020B0604030504040204" pitchFamily="34" charset="0"/>
                </a:rPr>
                <a:t>Outputs sampled at t(input) + latency</a:t>
              </a:r>
              <a:endParaRPr lang="en-US" altLang="en-US"/>
            </a:p>
          </p:txBody>
        </p:sp>
        <p:sp>
          <p:nvSpPr>
            <p:cNvPr id="55459" name="Line 163">
              <a:extLst>
                <a:ext uri="{FF2B5EF4-FFF2-40B4-BE49-F238E27FC236}">
                  <a16:creationId xmlns:a16="http://schemas.microsoft.com/office/drawing/2014/main" id="{75511255-C616-4383-BE14-50DE3F41C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3780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0" name="Line 164">
              <a:extLst>
                <a:ext uri="{FF2B5EF4-FFF2-40B4-BE49-F238E27FC236}">
                  <a16:creationId xmlns:a16="http://schemas.microsoft.com/office/drawing/2014/main" id="{B6E3DEB9-D81B-4E37-BEE4-B2843C84A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0" y="4139"/>
              <a:ext cx="18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1" name="Line 165">
              <a:extLst>
                <a:ext uri="{FF2B5EF4-FFF2-40B4-BE49-F238E27FC236}">
                  <a16:creationId xmlns:a16="http://schemas.microsoft.com/office/drawing/2014/main" id="{F95A43B1-8531-4902-8071-5CB5B62CA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4139"/>
              <a:ext cx="180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62" name="Text Box 166">
              <a:extLst>
                <a:ext uri="{FF2B5EF4-FFF2-40B4-BE49-F238E27FC236}">
                  <a16:creationId xmlns:a16="http://schemas.microsoft.com/office/drawing/2014/main" id="{D6B42AFF-37DE-4117-B006-EF49FE9BD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" y="2520"/>
              <a:ext cx="16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</a:t>
              </a:r>
              <a:endParaRPr lang="en-US" altLang="en-US"/>
            </a:p>
          </p:txBody>
        </p:sp>
        <p:sp>
          <p:nvSpPr>
            <p:cNvPr id="55463" name="Text Box 167">
              <a:extLst>
                <a:ext uri="{FF2B5EF4-FFF2-40B4-BE49-F238E27FC236}">
                  <a16:creationId xmlns:a16="http://schemas.microsoft.com/office/drawing/2014/main" id="{CB83111A-1589-4D78-BE92-EBA61F447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0" y="2520"/>
              <a:ext cx="16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n+1</a:t>
              </a:r>
              <a:endParaRPr lang="en-US" altLang="en-US"/>
            </a:p>
          </p:txBody>
        </p:sp>
        <p:sp>
          <p:nvSpPr>
            <p:cNvPr id="55464" name="Text Box 168">
              <a:extLst>
                <a:ext uri="{FF2B5EF4-FFF2-40B4-BE49-F238E27FC236}">
                  <a16:creationId xmlns:a16="http://schemas.microsoft.com/office/drawing/2014/main" id="{ACB90724-62A8-4A56-AC8B-804D7DC27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520"/>
              <a:ext cx="14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n-1</a:t>
              </a:r>
              <a:endParaRPr lang="en-US" altLang="en-US"/>
            </a:p>
          </p:txBody>
        </p:sp>
        <p:sp>
          <p:nvSpPr>
            <p:cNvPr id="55465" name="Text Box 169">
              <a:extLst>
                <a:ext uri="{FF2B5EF4-FFF2-40B4-BE49-F238E27FC236}">
                  <a16:creationId xmlns:a16="http://schemas.microsoft.com/office/drawing/2014/main" id="{1141BE95-7A44-473B-9BF3-86EAF68C5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" y="4320"/>
              <a:ext cx="16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</a:t>
              </a:r>
              <a:endParaRPr lang="en-US" altLang="en-US"/>
            </a:p>
          </p:txBody>
        </p:sp>
        <p:sp>
          <p:nvSpPr>
            <p:cNvPr id="55466" name="Text Box 170">
              <a:extLst>
                <a:ext uri="{FF2B5EF4-FFF2-40B4-BE49-F238E27FC236}">
                  <a16:creationId xmlns:a16="http://schemas.microsoft.com/office/drawing/2014/main" id="{258E0389-0BAB-48D0-8E0F-52412E019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0" y="4320"/>
              <a:ext cx="16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n+1</a:t>
              </a:r>
              <a:endParaRPr lang="en-US" altLang="en-US"/>
            </a:p>
          </p:txBody>
        </p:sp>
        <p:sp>
          <p:nvSpPr>
            <p:cNvPr id="55467" name="Text Box 171">
              <a:extLst>
                <a:ext uri="{FF2B5EF4-FFF2-40B4-BE49-F238E27FC236}">
                  <a16:creationId xmlns:a16="http://schemas.microsoft.com/office/drawing/2014/main" id="{9339EC79-4A06-4BFA-B64D-3A443D5FB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" y="4320"/>
              <a:ext cx="17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200" b="1">
                  <a:latin typeface="Verdana" panose="020B0604030504040204" pitchFamily="34" charset="0"/>
                </a:rPr>
                <a:t>cw</a:t>
              </a:r>
              <a:r>
                <a:rPr lang="en-US" altLang="en-US" sz="1200" b="1" baseline="-25000">
                  <a:latin typeface="Verdana" panose="020B0604030504040204" pitchFamily="34" charset="0"/>
                </a:rPr>
                <a:t>n-1</a:t>
              </a:r>
              <a:endParaRPr lang="en-US" altLang="en-US"/>
            </a:p>
          </p:txBody>
        </p:sp>
        <p:sp>
          <p:nvSpPr>
            <p:cNvPr id="55468" name="Text Box 172">
              <a:extLst>
                <a:ext uri="{FF2B5EF4-FFF2-40B4-BE49-F238E27FC236}">
                  <a16:creationId xmlns:a16="http://schemas.microsoft.com/office/drawing/2014/main" id="{19EBFAD5-9F40-40AC-8208-E35429118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5" y="5400"/>
              <a:ext cx="16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000" b="1">
                  <a:latin typeface="Verdana" panose="020B0604030504040204" pitchFamily="34" charset="0"/>
                </a:rPr>
                <a:t>latency</a:t>
              </a:r>
              <a:endParaRPr lang="en-US" altLang="en-US"/>
            </a:p>
          </p:txBody>
        </p:sp>
      </p:grpSp>
      <p:sp>
        <p:nvSpPr>
          <p:cNvPr id="55469" name="Text Box 173">
            <a:extLst>
              <a:ext uri="{FF2B5EF4-FFF2-40B4-BE49-F238E27FC236}">
                <a16:creationId xmlns:a16="http://schemas.microsoft.com/office/drawing/2014/main" id="{79B64889-3517-4E9D-BF3E-1CB59F07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3429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2713" indent="-112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CC"/>
                </a:solidFill>
              </a:rPr>
              <a:t>Replicated for each channel in the link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solidFill>
                  <a:srgbClr val="0000CC"/>
                </a:solidFill>
              </a:rPr>
              <a:t>Consistent sequence of random code words transmitted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02245EFB-2937-48F7-AD98-61D9B13AF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3FE6B93D-1C40-4534-8A36-1C51DD00275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A56480F-0599-40D6-AFDA-0705BD419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Error Source Modeling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D19B905-2821-4D1F-825C-818A63990B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altLang="en-US" sz="1200"/>
              <a:t>Goal:  Capture link behavior in the presence of modeled error sources</a:t>
            </a:r>
          </a:p>
          <a:p>
            <a:r>
              <a:rPr lang="en-US" altLang="en-US" sz="1200"/>
              <a:t>Determine relative error results for links with and without LHECC support</a:t>
            </a:r>
          </a:p>
          <a:p>
            <a:endParaRPr lang="en-US" altLang="en-US" sz="1200"/>
          </a:p>
          <a:p>
            <a:r>
              <a:rPr lang="en-US" altLang="en-US" sz="1200"/>
              <a:t>Error sources from link model:</a:t>
            </a:r>
          </a:p>
          <a:p>
            <a:pPr lvl="1"/>
            <a:r>
              <a:rPr lang="en-US" altLang="en-US" sz="1000"/>
              <a:t>Jitter</a:t>
            </a:r>
          </a:p>
          <a:p>
            <a:pPr lvl="1"/>
            <a:r>
              <a:rPr lang="en-US" altLang="en-US" sz="1000"/>
              <a:t>Transmission line attenuation, crosstalk</a:t>
            </a:r>
          </a:p>
          <a:p>
            <a:pPr lvl="1"/>
            <a:r>
              <a:rPr lang="en-US" altLang="en-US" sz="1000"/>
              <a:t>Noise from transistors</a:t>
            </a:r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AC7709A8-350C-4660-8071-7C6E7882E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>
            <a:extLst>
              <a:ext uri="{FF2B5EF4-FFF2-40B4-BE49-F238E27FC236}">
                <a16:creationId xmlns:a16="http://schemas.microsoft.com/office/drawing/2014/main" id="{02CEAA91-E065-48D5-B4EA-72F9992DF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>
            <a:extLst>
              <a:ext uri="{FF2B5EF4-FFF2-40B4-BE49-F238E27FC236}">
                <a16:creationId xmlns:a16="http://schemas.microsoft.com/office/drawing/2014/main" id="{66A8B1F6-C896-46EE-827F-29459B570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>
            <a:extLst>
              <a:ext uri="{FF2B5EF4-FFF2-40B4-BE49-F238E27FC236}">
                <a16:creationId xmlns:a16="http://schemas.microsoft.com/office/drawing/2014/main" id="{17DA9A8E-AAA9-4659-8B41-F514C688C9B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352800"/>
            <a:ext cx="3276600" cy="253206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6" name="Picture 12">
            <a:extLst>
              <a:ext uri="{FF2B5EF4-FFF2-40B4-BE49-F238E27FC236}">
                <a16:creationId xmlns:a16="http://schemas.microsoft.com/office/drawing/2014/main" id="{494B9FFD-108A-4FB5-A758-94DA11EF9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8" name="Picture 14">
            <a:extLst>
              <a:ext uri="{FF2B5EF4-FFF2-40B4-BE49-F238E27FC236}">
                <a16:creationId xmlns:a16="http://schemas.microsoft.com/office/drawing/2014/main" id="{ECB96133-070E-4B12-93DC-70A521FD5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0" name="Picture 16">
            <a:extLst>
              <a:ext uri="{FF2B5EF4-FFF2-40B4-BE49-F238E27FC236}">
                <a16:creationId xmlns:a16="http://schemas.microsoft.com/office/drawing/2014/main" id="{7028B462-0E1F-43F0-B954-499417B9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2" name="Picture 18">
            <a:extLst>
              <a:ext uri="{FF2B5EF4-FFF2-40B4-BE49-F238E27FC236}">
                <a16:creationId xmlns:a16="http://schemas.microsoft.com/office/drawing/2014/main" id="{929F9D74-9B99-4238-931C-5C62473F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4" name="Picture 20">
            <a:extLst>
              <a:ext uri="{FF2B5EF4-FFF2-40B4-BE49-F238E27FC236}">
                <a16:creationId xmlns:a16="http://schemas.microsoft.com/office/drawing/2014/main" id="{63662EC1-1A55-42B1-860C-CD698688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6" name="Picture 22">
            <a:extLst>
              <a:ext uri="{FF2B5EF4-FFF2-40B4-BE49-F238E27FC236}">
                <a16:creationId xmlns:a16="http://schemas.microsoft.com/office/drawing/2014/main" id="{D2DDC87C-9A03-4795-98DF-B931137C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8" name="Picture 24">
            <a:extLst>
              <a:ext uri="{FF2B5EF4-FFF2-40B4-BE49-F238E27FC236}">
                <a16:creationId xmlns:a16="http://schemas.microsoft.com/office/drawing/2014/main" id="{0E332BFB-7A25-47A4-BA88-59875F5FD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0" name="Picture 26">
            <a:extLst>
              <a:ext uri="{FF2B5EF4-FFF2-40B4-BE49-F238E27FC236}">
                <a16:creationId xmlns:a16="http://schemas.microsoft.com/office/drawing/2014/main" id="{B5B8B8FC-8492-4AB4-9228-9D9BC930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2" name="Picture 28">
            <a:extLst>
              <a:ext uri="{FF2B5EF4-FFF2-40B4-BE49-F238E27FC236}">
                <a16:creationId xmlns:a16="http://schemas.microsoft.com/office/drawing/2014/main" id="{5F12B40B-EEA7-4615-BA83-17B4D8230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3" name="Picture 29">
            <a:extLst>
              <a:ext uri="{FF2B5EF4-FFF2-40B4-BE49-F238E27FC236}">
                <a16:creationId xmlns:a16="http://schemas.microsoft.com/office/drawing/2014/main" id="{1753781B-8C0F-4328-96C1-0235B62E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4" name="Picture 30">
            <a:extLst>
              <a:ext uri="{FF2B5EF4-FFF2-40B4-BE49-F238E27FC236}">
                <a16:creationId xmlns:a16="http://schemas.microsoft.com/office/drawing/2014/main" id="{B8591FF9-112E-4F83-A09E-7398E0335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5" name="Picture 31">
            <a:extLst>
              <a:ext uri="{FF2B5EF4-FFF2-40B4-BE49-F238E27FC236}">
                <a16:creationId xmlns:a16="http://schemas.microsoft.com/office/drawing/2014/main" id="{E4EF7050-9760-4295-9EDC-F5B4A980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276600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16" name="Text Box 32">
            <a:extLst>
              <a:ext uri="{FF2B5EF4-FFF2-40B4-BE49-F238E27FC236}">
                <a16:creationId xmlns:a16="http://schemas.microsoft.com/office/drawing/2014/main" id="{588BE630-2824-4C16-B288-684089BE9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Input to receiver</a:t>
            </a:r>
          </a:p>
        </p:txBody>
      </p:sp>
      <p:sp>
        <p:nvSpPr>
          <p:cNvPr id="67617" name="Text Box 33">
            <a:extLst>
              <a:ext uri="{FF2B5EF4-FFF2-40B4-BE49-F238E27FC236}">
                <a16:creationId xmlns:a16="http://schemas.microsoft.com/office/drawing/2014/main" id="{D09A5E53-C150-4E33-AD42-4C2CEFE1C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Receiver output</a:t>
            </a:r>
          </a:p>
        </p:txBody>
      </p:sp>
      <p:sp>
        <p:nvSpPr>
          <p:cNvPr id="67619" name="Text Box 35">
            <a:extLst>
              <a:ext uri="{FF2B5EF4-FFF2-40B4-BE49-F238E27FC236}">
                <a16:creationId xmlns:a16="http://schemas.microsoft.com/office/drawing/2014/main" id="{5AF7804B-C5A6-4531-8748-DE2926806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1.8 GCW/s</a:t>
            </a:r>
          </a:p>
        </p:txBody>
      </p:sp>
      <p:sp>
        <p:nvSpPr>
          <p:cNvPr id="67620" name="Text Box 36">
            <a:extLst>
              <a:ext uri="{FF2B5EF4-FFF2-40B4-BE49-F238E27FC236}">
                <a16:creationId xmlns:a16="http://schemas.microsoft.com/office/drawing/2014/main" id="{43E0B850-44C1-4BF4-AA10-4BDF8A69B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2.2 GCW/s</a:t>
            </a:r>
          </a:p>
        </p:txBody>
      </p:sp>
      <p:sp>
        <p:nvSpPr>
          <p:cNvPr id="67621" name="Text Box 37">
            <a:extLst>
              <a:ext uri="{FF2B5EF4-FFF2-40B4-BE49-F238E27FC236}">
                <a16:creationId xmlns:a16="http://schemas.microsoft.com/office/drawing/2014/main" id="{BCCCEA7C-10CB-4A6C-99DF-4383A3AD3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2.6 GCW/s</a:t>
            </a:r>
          </a:p>
        </p:txBody>
      </p:sp>
      <p:sp>
        <p:nvSpPr>
          <p:cNvPr id="67622" name="Text Box 38">
            <a:extLst>
              <a:ext uri="{FF2B5EF4-FFF2-40B4-BE49-F238E27FC236}">
                <a16:creationId xmlns:a16="http://schemas.microsoft.com/office/drawing/2014/main" id="{C6F71B9F-5A6E-4440-A1A7-755E46A62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3.0 GCW/s</a:t>
            </a:r>
          </a:p>
        </p:txBody>
      </p:sp>
      <p:sp>
        <p:nvSpPr>
          <p:cNvPr id="67623" name="Text Box 39">
            <a:extLst>
              <a:ext uri="{FF2B5EF4-FFF2-40B4-BE49-F238E27FC236}">
                <a16:creationId xmlns:a16="http://schemas.microsoft.com/office/drawing/2014/main" id="{9C54BA04-2517-4CEC-9F6F-E00DE070F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3.4 GCW/s</a:t>
            </a:r>
          </a:p>
        </p:txBody>
      </p:sp>
      <p:sp>
        <p:nvSpPr>
          <p:cNvPr id="67624" name="Text Box 40">
            <a:extLst>
              <a:ext uri="{FF2B5EF4-FFF2-40B4-BE49-F238E27FC236}">
                <a16:creationId xmlns:a16="http://schemas.microsoft.com/office/drawing/2014/main" id="{28CA52F1-FC18-4F26-9921-5881D1157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3.8 GCW/s</a:t>
            </a:r>
          </a:p>
        </p:txBody>
      </p:sp>
      <p:sp>
        <p:nvSpPr>
          <p:cNvPr id="67625" name="Text Box 41">
            <a:extLst>
              <a:ext uri="{FF2B5EF4-FFF2-40B4-BE49-F238E27FC236}">
                <a16:creationId xmlns:a16="http://schemas.microsoft.com/office/drawing/2014/main" id="{A5D5D2AB-B24B-4891-86C2-69546CE1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4.2 GCW/s</a:t>
            </a:r>
          </a:p>
        </p:txBody>
      </p:sp>
      <p:sp>
        <p:nvSpPr>
          <p:cNvPr id="67626" name="Text Box 42">
            <a:extLst>
              <a:ext uri="{FF2B5EF4-FFF2-40B4-BE49-F238E27FC236}">
                <a16:creationId xmlns:a16="http://schemas.microsoft.com/office/drawing/2014/main" id="{84618024-E1C7-4358-AE2F-6B4BBEA8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4.6 GCW/s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9" grpId="0"/>
      <p:bldP spid="67619" grpId="1"/>
      <p:bldP spid="67620" grpId="0"/>
      <p:bldP spid="67620" grpId="1"/>
      <p:bldP spid="67621" grpId="0"/>
      <p:bldP spid="67621" grpId="1"/>
      <p:bldP spid="67622" grpId="0"/>
      <p:bldP spid="67622" grpId="1"/>
      <p:bldP spid="67623" grpId="1"/>
      <p:bldP spid="67623" grpId="2"/>
      <p:bldP spid="67624" grpId="0"/>
      <p:bldP spid="67624" grpId="1"/>
      <p:bldP spid="67625" grpId="0"/>
      <p:bldP spid="67625" grpId="1"/>
      <p:bldP spid="6762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6C46F1F-F14D-4470-AD3C-56E3AAC13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E0EC3B23-D698-4C30-B3D5-1C7FAD00F78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23F01DCA-06FE-4422-B9B0-7FF148F2C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Supply Noise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9CFCE09-27B1-4C5F-823F-EAE21DDDF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2590800"/>
          </a:xfrm>
        </p:spPr>
        <p:txBody>
          <a:bodyPr/>
          <a:lstStyle/>
          <a:p>
            <a:r>
              <a:rPr lang="en-US" altLang="en-US" sz="1200"/>
              <a:t>Add independent V</a:t>
            </a:r>
            <a:r>
              <a:rPr lang="en-US" altLang="en-US" sz="1200" baseline="-25000"/>
              <a:t>dd</a:t>
            </a:r>
            <a:r>
              <a:rPr lang="en-US" altLang="en-US" sz="1200"/>
              <a:t> noise to driver and receiver</a:t>
            </a:r>
          </a:p>
          <a:p>
            <a:endParaRPr lang="en-US" altLang="en-US" sz="1200"/>
          </a:p>
          <a:p>
            <a:r>
              <a:rPr lang="en-US" altLang="en-US" sz="1200"/>
              <a:t>Intel:  measured supply noise on a busy 1.5 V Pentium 4 processor</a:t>
            </a:r>
          </a:p>
          <a:p>
            <a:pPr lvl="1"/>
            <a:r>
              <a:rPr lang="en-US" altLang="en-US" sz="1000"/>
              <a:t>17-20 mV standard deviation</a:t>
            </a:r>
          </a:p>
          <a:p>
            <a:pPr lvl="1"/>
            <a:endParaRPr lang="en-US" altLang="en-US" sz="1000"/>
          </a:p>
          <a:p>
            <a:r>
              <a:rPr lang="en-US" altLang="en-US" sz="1200"/>
              <a:t>To generate:</a:t>
            </a:r>
          </a:p>
          <a:p>
            <a:pPr lvl="1"/>
            <a:r>
              <a:rPr lang="en-US" altLang="en-US" sz="1000"/>
              <a:t>Assume links operating at core switching frequency</a:t>
            </a:r>
          </a:p>
          <a:p>
            <a:pPr lvl="1"/>
            <a:r>
              <a:rPr lang="en-US" altLang="en-US" sz="1000"/>
              <a:t>Generate white Gaussian noise</a:t>
            </a:r>
          </a:p>
          <a:p>
            <a:pPr lvl="2"/>
            <a:r>
              <a:rPr lang="en-US" altLang="en-US" sz="900"/>
              <a:t>Sampled at 20 GHz for 20 us</a:t>
            </a:r>
          </a:p>
          <a:p>
            <a:pPr lvl="1"/>
            <a:r>
              <a:rPr lang="en-US" altLang="en-US" sz="1000"/>
              <a:t>Apply passband butter filter to noise, 200 MHz band centered on op. frequency</a:t>
            </a:r>
          </a:p>
        </p:txBody>
      </p:sp>
      <p:sp>
        <p:nvSpPr>
          <p:cNvPr id="83976" name="Text Box 8">
            <a:extLst>
              <a:ext uri="{FF2B5EF4-FFF2-40B4-BE49-F238E27FC236}">
                <a16:creationId xmlns:a16="http://schemas.microsoft.com/office/drawing/2014/main" id="{AB5E5775-871E-4772-93C9-D33851576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156325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00FF"/>
                </a:solidFill>
              </a:rPr>
              <a:t>stdev=.275</a:t>
            </a:r>
          </a:p>
        </p:txBody>
      </p:sp>
      <p:sp>
        <p:nvSpPr>
          <p:cNvPr id="83977" name="Text Box 9">
            <a:extLst>
              <a:ext uri="{FF2B5EF4-FFF2-40B4-BE49-F238E27FC236}">
                <a16:creationId xmlns:a16="http://schemas.microsoft.com/office/drawing/2014/main" id="{92DB23DF-78FE-402A-9494-031FFE28A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156325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00FF"/>
                </a:solidFill>
              </a:rPr>
              <a:t>stdev=.0388</a:t>
            </a:r>
          </a:p>
        </p:txBody>
      </p:sp>
      <p:pic>
        <p:nvPicPr>
          <p:cNvPr id="83978" name="Picture 10">
            <a:extLst>
              <a:ext uri="{FF2B5EF4-FFF2-40B4-BE49-F238E27FC236}">
                <a16:creationId xmlns:a16="http://schemas.microsoft.com/office/drawing/2014/main" id="{5F89DC71-F635-4666-9E90-76FDB533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9" name="Picture 11">
            <a:extLst>
              <a:ext uri="{FF2B5EF4-FFF2-40B4-BE49-F238E27FC236}">
                <a16:creationId xmlns:a16="http://schemas.microsoft.com/office/drawing/2014/main" id="{8A412749-6395-4E95-8E82-D0802B38B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>
            <a:extLst>
              <a:ext uri="{FF2B5EF4-FFF2-40B4-BE49-F238E27FC236}">
                <a16:creationId xmlns:a16="http://schemas.microsoft.com/office/drawing/2014/main" id="{C8BD1C1A-94FE-44CB-ACCE-0D342978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8590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81" name="Picture 13">
            <a:extLst>
              <a:ext uri="{FF2B5EF4-FFF2-40B4-BE49-F238E27FC236}">
                <a16:creationId xmlns:a16="http://schemas.microsoft.com/office/drawing/2014/main" id="{1518992E-606D-4777-96CB-4D94B80E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3385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5A3BA1-5062-44C7-9184-C915A39F0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344DAE21-3947-48A9-9FA6-D8761A44D40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AAAB162B-7C3D-4DAE-AAB6-888DEE109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Fringe Capacitance in Driver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96C79C1-115E-4CFA-BA7A-778A19B50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/>
              <a:t>Assume layout parasitics and packaging add capacitance effects in driver current-steering legs</a:t>
            </a:r>
          </a:p>
          <a:p>
            <a:pPr lvl="1"/>
            <a:r>
              <a:rPr lang="en-US" altLang="en-US" sz="1400"/>
              <a:t>Where it hurts drivers most</a:t>
            </a:r>
          </a:p>
          <a:p>
            <a:pPr lvl="1"/>
            <a:r>
              <a:rPr lang="en-US" altLang="en-US" sz="1400"/>
              <a:t>Adds additional crosstalk</a:t>
            </a:r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3D30ED81-B5DA-4FB6-956E-7346C86C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4419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04AE25EF-CF11-4BBD-B986-4ADEB1352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F19186FB-D96B-4970-8495-4B03FAE3994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99B7B2A2-CB42-4847-B74C-8CDEB8C1F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 (no noise)</a:t>
            </a:r>
          </a:p>
        </p:txBody>
      </p:sp>
      <p:graphicFrame>
        <p:nvGraphicFramePr>
          <p:cNvPr id="97283" name="Object 3">
            <a:extLst>
              <a:ext uri="{FF2B5EF4-FFF2-40B4-BE49-F238E27FC236}">
                <a16:creationId xmlns:a16="http://schemas.microsoft.com/office/drawing/2014/main" id="{912A1582-4B18-4E28-AFD7-2633624D89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" y="1524000"/>
          <a:ext cx="37909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791102" imgH="3429000" progId="Excel.Chart.8">
                  <p:embed/>
                </p:oleObj>
              </mc:Choice>
              <mc:Fallback>
                <p:oleObj name="Chart" r:id="rId2" imgW="3791102" imgH="34290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524000"/>
                        <a:ext cx="379095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>
            <a:extLst>
              <a:ext uri="{FF2B5EF4-FFF2-40B4-BE49-F238E27FC236}">
                <a16:creationId xmlns:a16="http://schemas.microsoft.com/office/drawing/2014/main" id="{2A5C9888-BE2F-4128-8959-1D424EEC3A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1524000"/>
          <a:ext cx="40671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067027" imgH="3429000" progId="Excel.Chart.8">
                  <p:embed/>
                </p:oleObj>
              </mc:Choice>
              <mc:Fallback>
                <p:oleObj name="Chart" r:id="rId4" imgW="4067027" imgH="34290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24000"/>
                        <a:ext cx="40671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Group 5">
            <a:extLst>
              <a:ext uri="{FF2B5EF4-FFF2-40B4-BE49-F238E27FC236}">
                <a16:creationId xmlns:a16="http://schemas.microsoft.com/office/drawing/2014/main" id="{8AFC9A25-14D7-4D30-9DE5-A952A4C96A71}"/>
              </a:ext>
            </a:extLst>
          </p:cNvPr>
          <p:cNvGraphicFramePr>
            <a:graphicFrameLocks noGrp="1"/>
          </p:cNvGraphicFramePr>
          <p:nvPr/>
        </p:nvGraphicFramePr>
        <p:xfrm>
          <a:off x="2352675" y="4953000"/>
          <a:ext cx="4352925" cy="1403350"/>
        </p:xfrm>
        <a:graphic>
          <a:graphicData uri="http://schemas.openxmlformats.org/drawingml/2006/table">
            <a:tbl>
              <a:tblPr/>
              <a:tblGrid>
                <a:gridCol w="615950">
                  <a:extLst>
                    <a:ext uri="{9D8B030D-6E8A-4147-A177-3AD203B41FA5}">
                      <a16:colId xmlns:a16="http://schemas.microsoft.com/office/drawing/2014/main" val="80322963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811710652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384950004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747796566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199227622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detects+errors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errors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3391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base freq.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differential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base freq.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differential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31487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3x4c2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3.8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4.2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37813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3x6c3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3.2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3.8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87279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3x8c4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2.8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3.6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800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968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1A093045-EA64-4417-A122-5B36285758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64E662E3-3A88-4BBC-8DA3-6C7412D276DE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5E4E563-3AD1-47B4-9DA5-8EC750898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 (supply noise)</a:t>
            </a:r>
          </a:p>
        </p:txBody>
      </p:sp>
      <p:graphicFrame>
        <p:nvGraphicFramePr>
          <p:cNvPr id="98307" name="Object 3">
            <a:extLst>
              <a:ext uri="{FF2B5EF4-FFF2-40B4-BE49-F238E27FC236}">
                <a16:creationId xmlns:a16="http://schemas.microsoft.com/office/drawing/2014/main" id="{EAFA07CB-3402-4D97-B7FB-59102E74C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" y="1676400"/>
          <a:ext cx="3924300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715187" imgH="4486459" progId="Excel.Chart.8">
                  <p:embed/>
                </p:oleObj>
              </mc:Choice>
              <mc:Fallback>
                <p:oleObj name="Chart" r:id="rId2" imgW="5715187" imgH="4486459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676400"/>
                        <a:ext cx="3924300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>
            <a:extLst>
              <a:ext uri="{FF2B5EF4-FFF2-40B4-BE49-F238E27FC236}">
                <a16:creationId xmlns:a16="http://schemas.microsoft.com/office/drawing/2014/main" id="{27655719-40AD-4D14-A727-F22071998B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676400"/>
          <a:ext cx="41148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943600" imgH="4476873" progId="Excel.Chart.8">
                  <p:embed/>
                </p:oleObj>
              </mc:Choice>
              <mc:Fallback>
                <p:oleObj name="Chart" r:id="rId4" imgW="5943600" imgH="447687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41148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Group 5">
            <a:extLst>
              <a:ext uri="{FF2B5EF4-FFF2-40B4-BE49-F238E27FC236}">
                <a16:creationId xmlns:a16="http://schemas.microsoft.com/office/drawing/2014/main" id="{9CF03F11-3B03-4A59-9633-FA65B194252A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845050"/>
          <a:ext cx="4352925" cy="1403350"/>
        </p:xfrm>
        <a:graphic>
          <a:graphicData uri="http://schemas.openxmlformats.org/drawingml/2006/table">
            <a:tbl>
              <a:tblPr/>
              <a:tblGrid>
                <a:gridCol w="615950">
                  <a:extLst>
                    <a:ext uri="{9D8B030D-6E8A-4147-A177-3AD203B41FA5}">
                      <a16:colId xmlns:a16="http://schemas.microsoft.com/office/drawing/2014/main" val="83842190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1495590133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173994423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868202966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485923625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detects+errors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errors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2417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base freq.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differential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base freq.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differential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481971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3x4c2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3.6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4.0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58587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3x6c3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3.0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3.6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963614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3x8c4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2.8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3.4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1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6406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3DBC4BC3-192A-4289-8C64-A81C64FFC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62DAA888-6E07-4EFF-833F-EF48E08128D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FFF19B85-575A-4E0C-8069-1F12113AE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 (fringe capacitance)</a:t>
            </a:r>
          </a:p>
        </p:txBody>
      </p:sp>
      <p:graphicFrame>
        <p:nvGraphicFramePr>
          <p:cNvPr id="99331" name="Object 3">
            <a:extLst>
              <a:ext uri="{FF2B5EF4-FFF2-40B4-BE49-F238E27FC236}">
                <a16:creationId xmlns:a16="http://schemas.microsoft.com/office/drawing/2014/main" id="{7BCA44E2-9ED2-4253-86FF-8F6D595C3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828800"/>
          <a:ext cx="3962400" cy="306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86545" imgH="4715059" progId="Excel.Chart.8">
                  <p:embed/>
                </p:oleObj>
              </mc:Choice>
              <mc:Fallback>
                <p:oleObj name="Chart" r:id="rId2" imgW="6086545" imgH="4715059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3962400" cy="306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>
            <a:extLst>
              <a:ext uri="{FF2B5EF4-FFF2-40B4-BE49-F238E27FC236}">
                <a16:creationId xmlns:a16="http://schemas.microsoft.com/office/drawing/2014/main" id="{09B65B31-E61D-45F8-AE7F-9A0F4255B7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828800"/>
          <a:ext cx="4114800" cy="309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276889" imgH="4715059" progId="Excel.Chart.8">
                  <p:embed/>
                </p:oleObj>
              </mc:Choice>
              <mc:Fallback>
                <p:oleObj name="Chart" r:id="rId4" imgW="6276889" imgH="471505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4114800" cy="309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Group 5">
            <a:extLst>
              <a:ext uri="{FF2B5EF4-FFF2-40B4-BE49-F238E27FC236}">
                <a16:creationId xmlns:a16="http://schemas.microsoft.com/office/drawing/2014/main" id="{A04ACEE7-AAB8-4F88-B532-2F093D32FEBF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4921250"/>
          <a:ext cx="4352925" cy="1403350"/>
        </p:xfrm>
        <a:graphic>
          <a:graphicData uri="http://schemas.openxmlformats.org/drawingml/2006/table">
            <a:tbl>
              <a:tblPr/>
              <a:tblGrid>
                <a:gridCol w="615950">
                  <a:extLst>
                    <a:ext uri="{9D8B030D-6E8A-4147-A177-3AD203B41FA5}">
                      <a16:colId xmlns:a16="http://schemas.microsoft.com/office/drawing/2014/main" val="304143078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935320907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171106433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4122456566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1406224838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detects+errors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errors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5463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base freq.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differential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base freq.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differential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4262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3x4c2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3.4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3.8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95878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3x6c3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3.0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3.6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39569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3x8c4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3.0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600 MHz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3.6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4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2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0000CC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400 GHz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237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2E083-E0B0-4CAA-A728-48F64E2B88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CF28322E-CEE2-425C-836C-9ECD3460DCF9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E8FCAA6-5757-4B96-869A-4668C13B5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AE0C714-961B-459F-A2BF-E803561E6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System-level interconnect</a:t>
            </a:r>
          </a:p>
          <a:p>
            <a:pPr lvl="1"/>
            <a:r>
              <a:rPr lang="en-US" altLang="en-US"/>
              <a:t>Next-generation interconnect</a:t>
            </a:r>
          </a:p>
          <a:p>
            <a:pPr lvl="2"/>
            <a:r>
              <a:rPr lang="en-US" altLang="en-US"/>
              <a:t>optoelectronic (high density channel arrays)</a:t>
            </a:r>
          </a:p>
          <a:p>
            <a:pPr lvl="2"/>
            <a:r>
              <a:rPr lang="en-US" altLang="en-US"/>
              <a:t>serialized electrical using encoding techniques</a:t>
            </a:r>
          </a:p>
          <a:p>
            <a:pPr lvl="1"/>
            <a:endParaRPr lang="en-US" altLang="en-US"/>
          </a:p>
          <a:p>
            <a:r>
              <a:rPr lang="en-US" altLang="en-US"/>
              <a:t>LHECC over MBDS channels offers lightweight error control</a:t>
            </a:r>
          </a:p>
          <a:p>
            <a:pPr lvl="1"/>
            <a:r>
              <a:rPr lang="en-US" altLang="en-US"/>
              <a:t>Increases signal integrity, reliability, noise immunity, and maximum transmission rate</a:t>
            </a:r>
          </a:p>
          <a:p>
            <a:pPr lvl="1"/>
            <a:r>
              <a:rPr lang="en-US" altLang="en-US"/>
              <a:t>Utilizes small encoders and decoders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FCF2E33B-F7FB-4963-8B9A-84B0667BA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F36C12D5-F8C0-4051-B283-37C5EBB1C47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8DA0020-0050-44E6-A403-E3CB57C64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 for System Interconnect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F0283B0-1BA9-4428-9C0C-05340C337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0" y="1600200"/>
            <a:ext cx="3810000" cy="4525963"/>
          </a:xfrm>
        </p:spPr>
        <p:txBody>
          <a:bodyPr/>
          <a:lstStyle/>
          <a:p>
            <a:r>
              <a:rPr lang="en-US" altLang="en-US"/>
              <a:t>Signal integrity</a:t>
            </a:r>
          </a:p>
          <a:p>
            <a:pPr lvl="1"/>
            <a:r>
              <a:rPr lang="en-US" altLang="en-US"/>
              <a:t>Capacitance/inductance</a:t>
            </a:r>
          </a:p>
          <a:p>
            <a:pPr lvl="1"/>
            <a:r>
              <a:rPr lang="en-US" altLang="en-US"/>
              <a:t>Noise</a:t>
            </a:r>
          </a:p>
          <a:p>
            <a:pPr lvl="1"/>
            <a:r>
              <a:rPr lang="en-US" altLang="en-US"/>
              <a:t>Timing/jitter</a:t>
            </a:r>
          </a:p>
          <a:p>
            <a:pPr lvl="1"/>
            <a:endParaRPr lang="en-US" altLang="en-US"/>
          </a:p>
          <a:p>
            <a:r>
              <a:rPr lang="en-US" altLang="en-US"/>
              <a:t>Area</a:t>
            </a:r>
          </a:p>
          <a:p>
            <a:pPr lvl="1"/>
            <a:r>
              <a:rPr lang="en-US" altLang="en-US"/>
              <a:t>I/O pads precious</a:t>
            </a:r>
          </a:p>
          <a:p>
            <a:pPr lvl="1"/>
            <a:r>
              <a:rPr lang="en-US" altLang="en-US"/>
              <a:t>Driver size</a:t>
            </a:r>
          </a:p>
        </p:txBody>
      </p:sp>
      <p:grpSp>
        <p:nvGrpSpPr>
          <p:cNvPr id="12324" name="Group 36">
            <a:extLst>
              <a:ext uri="{FF2B5EF4-FFF2-40B4-BE49-F238E27FC236}">
                <a16:creationId xmlns:a16="http://schemas.microsoft.com/office/drawing/2014/main" id="{D9D6FE46-3F22-4701-8193-3D6158A2F04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828800"/>
            <a:ext cx="3581400" cy="1087438"/>
            <a:chOff x="2832" y="960"/>
            <a:chExt cx="2688" cy="816"/>
          </a:xfrm>
        </p:grpSpPr>
        <p:sp>
          <p:nvSpPr>
            <p:cNvPr id="12293" name="Rectangle 5">
              <a:extLst>
                <a:ext uri="{FF2B5EF4-FFF2-40B4-BE49-F238E27FC236}">
                  <a16:creationId xmlns:a16="http://schemas.microsoft.com/office/drawing/2014/main" id="{CA7A952B-9E83-4153-B5B4-7B806931C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440"/>
              <a:ext cx="2688" cy="33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Rectangle 20">
              <a:extLst>
                <a:ext uri="{FF2B5EF4-FFF2-40B4-BE49-F238E27FC236}">
                  <a16:creationId xmlns:a16="http://schemas.microsoft.com/office/drawing/2014/main" id="{51D235EC-6E99-492A-9876-E319B6480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584"/>
              <a:ext cx="1056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Rectangle 21">
              <a:extLst>
                <a:ext uri="{FF2B5EF4-FFF2-40B4-BE49-F238E27FC236}">
                  <a16:creationId xmlns:a16="http://schemas.microsoft.com/office/drawing/2014/main" id="{93B3EE03-F0D4-4CC8-84F5-63FB13217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488"/>
              <a:ext cx="720" cy="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Text Box 22">
              <a:extLst>
                <a:ext uri="{FF2B5EF4-FFF2-40B4-BE49-F238E27FC236}">
                  <a16:creationId xmlns:a16="http://schemas.microsoft.com/office/drawing/2014/main" id="{1BAD1D85-6BE8-40F9-90DB-CD9C39745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960"/>
              <a:ext cx="67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Packaged chip</a:t>
              </a:r>
            </a:p>
          </p:txBody>
        </p:sp>
        <p:sp>
          <p:nvSpPr>
            <p:cNvPr id="12313" name="Text Box 25">
              <a:extLst>
                <a:ext uri="{FF2B5EF4-FFF2-40B4-BE49-F238E27FC236}">
                  <a16:creationId xmlns:a16="http://schemas.microsoft.com/office/drawing/2014/main" id="{90E44AB2-6075-4686-AEDD-BE9FFE206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1" y="960"/>
              <a:ext cx="672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Packaged chip</a:t>
              </a:r>
            </a:p>
          </p:txBody>
        </p:sp>
        <p:sp>
          <p:nvSpPr>
            <p:cNvPr id="12314" name="Rectangle 26">
              <a:extLst>
                <a:ext uri="{FF2B5EF4-FFF2-40B4-BE49-F238E27FC236}">
                  <a16:creationId xmlns:a16="http://schemas.microsoft.com/office/drawing/2014/main" id="{33ED64E9-5196-4AEE-BE2F-CB3B2EC3D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680"/>
              <a:ext cx="2688" cy="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Rectangle 27">
              <a:extLst>
                <a:ext uri="{FF2B5EF4-FFF2-40B4-BE49-F238E27FC236}">
                  <a16:creationId xmlns:a16="http://schemas.microsoft.com/office/drawing/2014/main" id="{F9B75E2F-C2BB-4AC6-B296-3356EFDEC0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4" y="1488"/>
              <a:ext cx="240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Rectangle 28">
              <a:extLst>
                <a:ext uri="{FF2B5EF4-FFF2-40B4-BE49-F238E27FC236}">
                  <a16:creationId xmlns:a16="http://schemas.microsoft.com/office/drawing/2014/main" id="{AF5F2F4C-AF9C-4ACE-932B-61CDD089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488"/>
              <a:ext cx="960" cy="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Rectangle 29">
              <a:extLst>
                <a:ext uri="{FF2B5EF4-FFF2-40B4-BE49-F238E27FC236}">
                  <a16:creationId xmlns:a16="http://schemas.microsoft.com/office/drawing/2014/main" id="{E46DD807-BC5A-4005-88D8-AF9AC26CA6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08" y="1488"/>
              <a:ext cx="240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Rectangle 30">
              <a:extLst>
                <a:ext uri="{FF2B5EF4-FFF2-40B4-BE49-F238E27FC236}">
                  <a16:creationId xmlns:a16="http://schemas.microsoft.com/office/drawing/2014/main" id="{E4D81119-3D18-4F4B-90F8-AEC78043B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88"/>
              <a:ext cx="720" cy="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4" name="Group 6">
              <a:extLst>
                <a:ext uri="{FF2B5EF4-FFF2-40B4-BE49-F238E27FC236}">
                  <a16:creationId xmlns:a16="http://schemas.microsoft.com/office/drawing/2014/main" id="{70D39523-63AA-48AB-91B1-91AB31F35E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296"/>
              <a:ext cx="816" cy="144"/>
              <a:chOff x="2880" y="960"/>
              <a:chExt cx="816" cy="144"/>
            </a:xfrm>
          </p:grpSpPr>
          <p:sp>
            <p:nvSpPr>
              <p:cNvPr id="12295" name="Rectangle 7">
                <a:extLst>
                  <a:ext uri="{FF2B5EF4-FFF2-40B4-BE49-F238E27FC236}">
                    <a16:creationId xmlns:a16="http://schemas.microsoft.com/office/drawing/2014/main" id="{4D5573B7-4163-42F4-9BFB-78A3623FF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008"/>
                <a:ext cx="240" cy="4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6" name="Rectangle 8">
                <a:extLst>
                  <a:ext uri="{FF2B5EF4-FFF2-40B4-BE49-F238E27FC236}">
                    <a16:creationId xmlns:a16="http://schemas.microsoft.com/office/drawing/2014/main" id="{828E5C7C-F065-4F15-84F3-7DDC00646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816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7" name="Rectangle 9">
                <a:extLst>
                  <a:ext uri="{FF2B5EF4-FFF2-40B4-BE49-F238E27FC236}">
                    <a16:creationId xmlns:a16="http://schemas.microsoft.com/office/drawing/2014/main" id="{BA1A8E75-3B50-4C52-B237-A908B714F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92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>
                <a:extLst>
                  <a:ext uri="{FF2B5EF4-FFF2-40B4-BE49-F238E27FC236}">
                    <a16:creationId xmlns:a16="http://schemas.microsoft.com/office/drawing/2014/main" id="{BE5701AD-D94F-4113-9549-A254EC4E7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008"/>
                <a:ext cx="192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Freeform 11">
                <a:extLst>
                  <a:ext uri="{FF2B5EF4-FFF2-40B4-BE49-F238E27FC236}">
                    <a16:creationId xmlns:a16="http://schemas.microsoft.com/office/drawing/2014/main" id="{90EE04CD-DD76-40F3-B98F-AEB21947F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960"/>
                <a:ext cx="192" cy="48"/>
              </a:xfrm>
              <a:custGeom>
                <a:avLst/>
                <a:gdLst>
                  <a:gd name="T0" fmla="*/ 192 w 192"/>
                  <a:gd name="T1" fmla="*/ 48 h 48"/>
                  <a:gd name="T2" fmla="*/ 96 w 192"/>
                  <a:gd name="T3" fmla="*/ 0 h 48"/>
                  <a:gd name="T4" fmla="*/ 0 w 19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8">
                    <a:moveTo>
                      <a:pt x="192" y="48"/>
                    </a:moveTo>
                    <a:cubicBezTo>
                      <a:pt x="160" y="24"/>
                      <a:pt x="128" y="0"/>
                      <a:pt x="96" y="0"/>
                    </a:cubicBezTo>
                    <a:cubicBezTo>
                      <a:pt x="64" y="0"/>
                      <a:pt x="8" y="24"/>
                      <a:pt x="0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Freeform 12">
                <a:extLst>
                  <a:ext uri="{FF2B5EF4-FFF2-40B4-BE49-F238E27FC236}">
                    <a16:creationId xmlns:a16="http://schemas.microsoft.com/office/drawing/2014/main" id="{D4574D26-7A58-4919-8CCA-1C2A1BFF6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960"/>
                <a:ext cx="192" cy="48"/>
              </a:xfrm>
              <a:custGeom>
                <a:avLst/>
                <a:gdLst>
                  <a:gd name="T0" fmla="*/ 192 w 192"/>
                  <a:gd name="T1" fmla="*/ 48 h 48"/>
                  <a:gd name="T2" fmla="*/ 96 w 192"/>
                  <a:gd name="T3" fmla="*/ 0 h 48"/>
                  <a:gd name="T4" fmla="*/ 0 w 19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8">
                    <a:moveTo>
                      <a:pt x="192" y="48"/>
                    </a:moveTo>
                    <a:cubicBezTo>
                      <a:pt x="160" y="24"/>
                      <a:pt x="128" y="0"/>
                      <a:pt x="96" y="0"/>
                    </a:cubicBezTo>
                    <a:cubicBezTo>
                      <a:pt x="64" y="0"/>
                      <a:pt x="8" y="24"/>
                      <a:pt x="0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1" name="Group 13">
              <a:extLst>
                <a:ext uri="{FF2B5EF4-FFF2-40B4-BE49-F238E27FC236}">
                  <a16:creationId xmlns:a16="http://schemas.microsoft.com/office/drawing/2014/main" id="{5A1362A9-CFCC-4D80-9643-E929E2F65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1296"/>
              <a:ext cx="816" cy="144"/>
              <a:chOff x="2880" y="960"/>
              <a:chExt cx="816" cy="144"/>
            </a:xfrm>
          </p:grpSpPr>
          <p:sp>
            <p:nvSpPr>
              <p:cNvPr id="12302" name="Rectangle 14">
                <a:extLst>
                  <a:ext uri="{FF2B5EF4-FFF2-40B4-BE49-F238E27FC236}">
                    <a16:creationId xmlns:a16="http://schemas.microsoft.com/office/drawing/2014/main" id="{7E79FEA6-1E75-47B4-BC7C-C5218EAE9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008"/>
                <a:ext cx="240" cy="4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Rectangle 15">
                <a:extLst>
                  <a:ext uri="{FF2B5EF4-FFF2-40B4-BE49-F238E27FC236}">
                    <a16:creationId xmlns:a16="http://schemas.microsoft.com/office/drawing/2014/main" id="{18A4467B-AA83-493B-AF40-DC1ED1904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56"/>
                <a:ext cx="816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>
                <a:extLst>
                  <a:ext uri="{FF2B5EF4-FFF2-40B4-BE49-F238E27FC236}">
                    <a16:creationId xmlns:a16="http://schemas.microsoft.com/office/drawing/2014/main" id="{E4222D86-DCBB-4C81-AFD9-5B7AD98FE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92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>
                <a:extLst>
                  <a:ext uri="{FF2B5EF4-FFF2-40B4-BE49-F238E27FC236}">
                    <a16:creationId xmlns:a16="http://schemas.microsoft.com/office/drawing/2014/main" id="{2C645EDA-3407-4D6B-8B37-24582877F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008"/>
                <a:ext cx="192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Freeform 18">
                <a:extLst>
                  <a:ext uri="{FF2B5EF4-FFF2-40B4-BE49-F238E27FC236}">
                    <a16:creationId xmlns:a16="http://schemas.microsoft.com/office/drawing/2014/main" id="{447AAE69-E655-448D-AD1D-A8BBC6B4E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960"/>
                <a:ext cx="192" cy="48"/>
              </a:xfrm>
              <a:custGeom>
                <a:avLst/>
                <a:gdLst>
                  <a:gd name="T0" fmla="*/ 192 w 192"/>
                  <a:gd name="T1" fmla="*/ 48 h 48"/>
                  <a:gd name="T2" fmla="*/ 96 w 192"/>
                  <a:gd name="T3" fmla="*/ 0 h 48"/>
                  <a:gd name="T4" fmla="*/ 0 w 19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8">
                    <a:moveTo>
                      <a:pt x="192" y="48"/>
                    </a:moveTo>
                    <a:cubicBezTo>
                      <a:pt x="160" y="24"/>
                      <a:pt x="128" y="0"/>
                      <a:pt x="96" y="0"/>
                    </a:cubicBezTo>
                    <a:cubicBezTo>
                      <a:pt x="64" y="0"/>
                      <a:pt x="8" y="24"/>
                      <a:pt x="0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19">
                <a:extLst>
                  <a:ext uri="{FF2B5EF4-FFF2-40B4-BE49-F238E27FC236}">
                    <a16:creationId xmlns:a16="http://schemas.microsoft.com/office/drawing/2014/main" id="{6E1298DB-BD5D-4806-8EE9-687BCC49C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960"/>
                <a:ext cx="192" cy="48"/>
              </a:xfrm>
              <a:custGeom>
                <a:avLst/>
                <a:gdLst>
                  <a:gd name="T0" fmla="*/ 192 w 192"/>
                  <a:gd name="T1" fmla="*/ 48 h 48"/>
                  <a:gd name="T2" fmla="*/ 96 w 192"/>
                  <a:gd name="T3" fmla="*/ 0 h 48"/>
                  <a:gd name="T4" fmla="*/ 0 w 19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8">
                    <a:moveTo>
                      <a:pt x="192" y="48"/>
                    </a:moveTo>
                    <a:cubicBezTo>
                      <a:pt x="160" y="24"/>
                      <a:pt x="128" y="0"/>
                      <a:pt x="96" y="0"/>
                    </a:cubicBezTo>
                    <a:cubicBezTo>
                      <a:pt x="64" y="0"/>
                      <a:pt x="8" y="24"/>
                      <a:pt x="0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323" name="Picture 35">
            <a:extLst>
              <a:ext uri="{FF2B5EF4-FFF2-40B4-BE49-F238E27FC236}">
                <a16:creationId xmlns:a16="http://schemas.microsoft.com/office/drawing/2014/main" id="{84DCA8BD-F843-47F7-A00E-1F044248A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2133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DDF487A9-EEC5-484D-B0CF-A923CA8E8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276600"/>
            <a:ext cx="4495800" cy="2873375"/>
            <a:chOff x="1008" y="1056"/>
            <a:chExt cx="3936" cy="2728"/>
          </a:xfrm>
        </p:grpSpPr>
        <p:graphicFrame>
          <p:nvGraphicFramePr>
            <p:cNvPr id="12326" name="Object 38">
              <a:extLst>
                <a:ext uri="{FF2B5EF4-FFF2-40B4-BE49-F238E27FC236}">
                  <a16:creationId xmlns:a16="http://schemas.microsoft.com/office/drawing/2014/main" id="{B2CBE0D0-C3EC-4A06-AD80-E0A16223ED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1056"/>
            <a:ext cx="3936" cy="2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4343400" imgH="2800367" progId="Excel.Chart.8">
                    <p:embed/>
                  </p:oleObj>
                </mc:Choice>
                <mc:Fallback>
                  <p:oleObj name="Chart" r:id="rId3" imgW="4343400" imgH="2800367" progId="Excel.Chart.8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056"/>
                          <a:ext cx="3936" cy="25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7" name="Text Box 39">
              <a:extLst>
                <a:ext uri="{FF2B5EF4-FFF2-40B4-BE49-F238E27FC236}">
                  <a16:creationId xmlns:a16="http://schemas.microsoft.com/office/drawing/2014/main" id="{C1295227-F8B3-419D-8CAF-615C58E29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3552"/>
              <a:ext cx="187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>
                  <a:solidFill>
                    <a:srgbClr val="0000CC"/>
                  </a:solidFill>
                </a:rPr>
                <a:t>Source:  Intel Corporation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A796AC05-2438-4B25-9173-F8D960C711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D75F773D-14A7-42D8-86AD-4710A4D612F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AFBE3E86-DE71-4C2A-9D95-ED18F8C97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Electrical Signaling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B7181A6-2F39-449F-8900-1D6990D68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1828800"/>
          </a:xfrm>
        </p:spPr>
        <p:txBody>
          <a:bodyPr/>
          <a:lstStyle/>
          <a:p>
            <a:r>
              <a:rPr lang="en-US" altLang="en-US"/>
              <a:t>Single-ended</a:t>
            </a:r>
          </a:p>
          <a:p>
            <a:pPr lvl="1"/>
            <a:r>
              <a:rPr lang="en-US" altLang="en-US"/>
              <a:t>1 wire per bit</a:t>
            </a:r>
          </a:p>
          <a:p>
            <a:pPr lvl="1"/>
            <a:r>
              <a:rPr lang="en-US" altLang="en-US"/>
              <a:t>Disadvantages</a:t>
            </a:r>
          </a:p>
          <a:p>
            <a:pPr lvl="2"/>
            <a:r>
              <a:rPr lang="en-US" altLang="en-US"/>
              <a:t>Requires shared reference</a:t>
            </a:r>
          </a:p>
          <a:p>
            <a:pPr lvl="2"/>
            <a:r>
              <a:rPr lang="en-US" altLang="en-US"/>
              <a:t>Susceptible to noise</a:t>
            </a:r>
          </a:p>
          <a:p>
            <a:pPr lvl="2"/>
            <a:r>
              <a:rPr lang="en-US" altLang="en-US"/>
              <a:t>Switching noise</a:t>
            </a:r>
            <a:endParaRPr lang="en-US" altLang="en-US" sz="1600"/>
          </a:p>
        </p:txBody>
      </p:sp>
      <p:grpSp>
        <p:nvGrpSpPr>
          <p:cNvPr id="111675" name="Group 59">
            <a:extLst>
              <a:ext uri="{FF2B5EF4-FFF2-40B4-BE49-F238E27FC236}">
                <a16:creationId xmlns:a16="http://schemas.microsoft.com/office/drawing/2014/main" id="{90CAD0C6-0D97-4797-A81D-5B3143175646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038600"/>
            <a:ext cx="3124200" cy="1376363"/>
            <a:chOff x="480" y="1104"/>
            <a:chExt cx="1968" cy="867"/>
          </a:xfrm>
        </p:grpSpPr>
        <p:sp>
          <p:nvSpPr>
            <p:cNvPr id="111676" name="AutoShape 60">
              <a:extLst>
                <a:ext uri="{FF2B5EF4-FFF2-40B4-BE49-F238E27FC236}">
                  <a16:creationId xmlns:a16="http://schemas.microsoft.com/office/drawing/2014/main" id="{A249D15A-10B2-444E-8ACF-0E5A00B5B5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72" y="1126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7" name="Oval 61">
              <a:extLst>
                <a:ext uri="{FF2B5EF4-FFF2-40B4-BE49-F238E27FC236}">
                  <a16:creationId xmlns:a16="http://schemas.microsoft.com/office/drawing/2014/main" id="{38A12521-101B-4921-BA9C-9FD9A64EB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366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678" name="AutoShape 62">
              <a:extLst>
                <a:ext uri="{FF2B5EF4-FFF2-40B4-BE49-F238E27FC236}">
                  <a16:creationId xmlns:a16="http://schemas.microsoft.com/office/drawing/2014/main" id="{718FE689-26CD-4E47-BCA1-0E4D1FB53F24}"/>
                </a:ext>
              </a:extLst>
            </p:cNvPr>
            <p:cNvCxnSpPr>
              <a:cxnSpLocks noChangeShapeType="1"/>
              <a:stCxn id="111676" idx="3"/>
            </p:cNvCxnSpPr>
            <p:nvPr/>
          </p:nvCxnSpPr>
          <p:spPr bwMode="auto">
            <a:xfrm flipH="1" flipV="1">
              <a:off x="480" y="1270"/>
              <a:ext cx="215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79" name="AutoShape 63">
              <a:extLst>
                <a:ext uri="{FF2B5EF4-FFF2-40B4-BE49-F238E27FC236}">
                  <a16:creationId xmlns:a16="http://schemas.microsoft.com/office/drawing/2014/main" id="{EDC61167-CF75-4D69-B42D-118308BA9985}"/>
                </a:ext>
              </a:extLst>
            </p:cNvPr>
            <p:cNvCxnSpPr>
              <a:cxnSpLocks noChangeShapeType="1"/>
              <a:stCxn id="111676" idx="1"/>
            </p:cNvCxnSpPr>
            <p:nvPr/>
          </p:nvCxnSpPr>
          <p:spPr bwMode="auto">
            <a:xfrm>
              <a:off x="840" y="1189"/>
              <a:ext cx="10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80" name="AutoShape 64">
              <a:extLst>
                <a:ext uri="{FF2B5EF4-FFF2-40B4-BE49-F238E27FC236}">
                  <a16:creationId xmlns:a16="http://schemas.microsoft.com/office/drawing/2014/main" id="{1045AA0A-0015-4C45-A968-D614F4AFAF60}"/>
                </a:ext>
              </a:extLst>
            </p:cNvPr>
            <p:cNvCxnSpPr>
              <a:cxnSpLocks noChangeShapeType="1"/>
              <a:stCxn id="111677" idx="6"/>
            </p:cNvCxnSpPr>
            <p:nvPr/>
          </p:nvCxnSpPr>
          <p:spPr bwMode="auto">
            <a:xfrm>
              <a:off x="864" y="1390"/>
              <a:ext cx="105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81" name="AutoShape 65">
              <a:extLst>
                <a:ext uri="{FF2B5EF4-FFF2-40B4-BE49-F238E27FC236}">
                  <a16:creationId xmlns:a16="http://schemas.microsoft.com/office/drawing/2014/main" id="{AC7E5047-F27C-4354-9CF0-7118D47DF9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98" y="1128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2" name="Oval 66">
              <a:extLst>
                <a:ext uri="{FF2B5EF4-FFF2-40B4-BE49-F238E27FC236}">
                  <a16:creationId xmlns:a16="http://schemas.microsoft.com/office/drawing/2014/main" id="{178480FC-44D7-4FFF-A121-73D40FD09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366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3" name="AutoShape 67">
              <a:extLst>
                <a:ext uri="{FF2B5EF4-FFF2-40B4-BE49-F238E27FC236}">
                  <a16:creationId xmlns:a16="http://schemas.microsoft.com/office/drawing/2014/main" id="{4D1B3138-118E-4690-B7C9-656876621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14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4" name="AutoShape 68">
              <a:extLst>
                <a:ext uri="{FF2B5EF4-FFF2-40B4-BE49-F238E27FC236}">
                  <a16:creationId xmlns:a16="http://schemas.microsoft.com/office/drawing/2014/main" id="{6340B283-F476-413A-8C82-866D56ED7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347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685" name="AutoShape 69">
              <a:extLst>
                <a:ext uri="{FF2B5EF4-FFF2-40B4-BE49-F238E27FC236}">
                  <a16:creationId xmlns:a16="http://schemas.microsoft.com/office/drawing/2014/main" id="{03F6C423-9338-415D-9BF2-2D9F09B30F41}"/>
                </a:ext>
              </a:extLst>
            </p:cNvPr>
            <p:cNvCxnSpPr>
              <a:cxnSpLocks noChangeShapeType="1"/>
              <a:stCxn id="111681" idx="0"/>
            </p:cNvCxnSpPr>
            <p:nvPr/>
          </p:nvCxnSpPr>
          <p:spPr bwMode="auto">
            <a:xfrm>
              <a:off x="2212" y="1275"/>
              <a:ext cx="2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86" name="AutoShape 70">
              <a:extLst>
                <a:ext uri="{FF2B5EF4-FFF2-40B4-BE49-F238E27FC236}">
                  <a16:creationId xmlns:a16="http://schemas.microsoft.com/office/drawing/2014/main" id="{AC015C39-DFE5-4F55-9BF4-8FB5A525EF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195"/>
              <a:ext cx="1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87" name="AutoShape 71">
              <a:extLst>
                <a:ext uri="{FF2B5EF4-FFF2-40B4-BE49-F238E27FC236}">
                  <a16:creationId xmlns:a16="http://schemas.microsoft.com/office/drawing/2014/main" id="{1A3D628B-877B-4DBA-A602-012CC2D69D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227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88" name="AutoShape 72">
              <a:extLst>
                <a:ext uri="{FF2B5EF4-FFF2-40B4-BE49-F238E27FC236}">
                  <a16:creationId xmlns:a16="http://schemas.microsoft.com/office/drawing/2014/main" id="{B682C95E-A8BB-4A63-A1C4-49AA5D80F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28" y="1259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89" name="AutoShape 73">
              <a:extLst>
                <a:ext uri="{FF2B5EF4-FFF2-40B4-BE49-F238E27FC236}">
                  <a16:creationId xmlns:a16="http://schemas.microsoft.com/office/drawing/2014/main" id="{7AB404B5-1A32-47DB-9BC6-86A607173B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28" y="1291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90" name="AutoShape 74">
              <a:extLst>
                <a:ext uri="{FF2B5EF4-FFF2-40B4-BE49-F238E27FC236}">
                  <a16:creationId xmlns:a16="http://schemas.microsoft.com/office/drawing/2014/main" id="{3B054DDC-093E-47FE-89ED-C32DB22B16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60" y="1323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91" name="AutoShape 75">
              <a:extLst>
                <a:ext uri="{FF2B5EF4-FFF2-40B4-BE49-F238E27FC236}">
                  <a16:creationId xmlns:a16="http://schemas.microsoft.com/office/drawing/2014/main" id="{CC612382-6566-4F69-9D4B-FF0865FB8A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355"/>
              <a:ext cx="0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92" name="AutoShape 76">
              <a:extLst>
                <a:ext uri="{FF2B5EF4-FFF2-40B4-BE49-F238E27FC236}">
                  <a16:creationId xmlns:a16="http://schemas.microsoft.com/office/drawing/2014/main" id="{0002B23E-2197-4B72-B24A-BADE4B4A6D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72" y="1654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3" name="Oval 77">
              <a:extLst>
                <a:ext uri="{FF2B5EF4-FFF2-40B4-BE49-F238E27FC236}">
                  <a16:creationId xmlns:a16="http://schemas.microsoft.com/office/drawing/2014/main" id="{97F56571-2105-458C-94F7-C0F633D88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94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694" name="AutoShape 78">
              <a:extLst>
                <a:ext uri="{FF2B5EF4-FFF2-40B4-BE49-F238E27FC236}">
                  <a16:creationId xmlns:a16="http://schemas.microsoft.com/office/drawing/2014/main" id="{0012FEB0-98B6-4359-A89E-6B7B91DFD63B}"/>
                </a:ext>
              </a:extLst>
            </p:cNvPr>
            <p:cNvCxnSpPr>
              <a:cxnSpLocks noChangeShapeType="1"/>
              <a:stCxn id="111692" idx="3"/>
            </p:cNvCxnSpPr>
            <p:nvPr/>
          </p:nvCxnSpPr>
          <p:spPr bwMode="auto">
            <a:xfrm flipH="1" flipV="1">
              <a:off x="480" y="1798"/>
              <a:ext cx="215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95" name="AutoShape 79">
              <a:extLst>
                <a:ext uri="{FF2B5EF4-FFF2-40B4-BE49-F238E27FC236}">
                  <a16:creationId xmlns:a16="http://schemas.microsoft.com/office/drawing/2014/main" id="{5C1FA5C6-7EF8-41EE-BE30-C256C4DFE4B1}"/>
                </a:ext>
              </a:extLst>
            </p:cNvPr>
            <p:cNvCxnSpPr>
              <a:cxnSpLocks noChangeShapeType="1"/>
              <a:stCxn id="111692" idx="1"/>
            </p:cNvCxnSpPr>
            <p:nvPr/>
          </p:nvCxnSpPr>
          <p:spPr bwMode="auto">
            <a:xfrm>
              <a:off x="840" y="1717"/>
              <a:ext cx="10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96" name="AutoShape 80">
              <a:extLst>
                <a:ext uri="{FF2B5EF4-FFF2-40B4-BE49-F238E27FC236}">
                  <a16:creationId xmlns:a16="http://schemas.microsoft.com/office/drawing/2014/main" id="{04E9CD2F-0381-4C00-89B3-855E298AF65D}"/>
                </a:ext>
              </a:extLst>
            </p:cNvPr>
            <p:cNvCxnSpPr>
              <a:cxnSpLocks noChangeShapeType="1"/>
              <a:stCxn id="111693" idx="6"/>
            </p:cNvCxnSpPr>
            <p:nvPr/>
          </p:nvCxnSpPr>
          <p:spPr bwMode="auto">
            <a:xfrm>
              <a:off x="864" y="1918"/>
              <a:ext cx="105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97" name="AutoShape 81">
              <a:extLst>
                <a:ext uri="{FF2B5EF4-FFF2-40B4-BE49-F238E27FC236}">
                  <a16:creationId xmlns:a16="http://schemas.microsoft.com/office/drawing/2014/main" id="{0895245C-36F6-4237-95F5-19F4D66AC2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98" y="1656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8" name="Oval 82">
              <a:extLst>
                <a:ext uri="{FF2B5EF4-FFF2-40B4-BE49-F238E27FC236}">
                  <a16:creationId xmlns:a16="http://schemas.microsoft.com/office/drawing/2014/main" id="{6472713E-63FB-4033-9B98-34BD4F777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894"/>
              <a:ext cx="48" cy="48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9" name="AutoShape 83">
              <a:extLst>
                <a:ext uri="{FF2B5EF4-FFF2-40B4-BE49-F238E27FC236}">
                  <a16:creationId xmlns:a16="http://schemas.microsoft.com/office/drawing/2014/main" id="{196C942C-6410-4042-8376-62C078645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675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0" name="AutoShape 84">
              <a:extLst>
                <a:ext uri="{FF2B5EF4-FFF2-40B4-BE49-F238E27FC236}">
                  <a16:creationId xmlns:a16="http://schemas.microsoft.com/office/drawing/2014/main" id="{535C0086-2C27-4779-BE14-17C4D80F2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875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701" name="AutoShape 85">
              <a:extLst>
                <a:ext uri="{FF2B5EF4-FFF2-40B4-BE49-F238E27FC236}">
                  <a16:creationId xmlns:a16="http://schemas.microsoft.com/office/drawing/2014/main" id="{CD8DAFA0-CD38-4F10-91D3-0A3171B1574C}"/>
                </a:ext>
              </a:extLst>
            </p:cNvPr>
            <p:cNvCxnSpPr>
              <a:cxnSpLocks noChangeShapeType="1"/>
              <a:stCxn id="111697" idx="0"/>
            </p:cNvCxnSpPr>
            <p:nvPr/>
          </p:nvCxnSpPr>
          <p:spPr bwMode="auto">
            <a:xfrm>
              <a:off x="2212" y="1803"/>
              <a:ext cx="2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702" name="AutoShape 86">
              <a:extLst>
                <a:ext uri="{FF2B5EF4-FFF2-40B4-BE49-F238E27FC236}">
                  <a16:creationId xmlns:a16="http://schemas.microsoft.com/office/drawing/2014/main" id="{1D32AD7F-ACE6-4E9C-ACC1-A5B0B69885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723"/>
              <a:ext cx="1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703" name="AutoShape 87">
              <a:extLst>
                <a:ext uri="{FF2B5EF4-FFF2-40B4-BE49-F238E27FC236}">
                  <a16:creationId xmlns:a16="http://schemas.microsoft.com/office/drawing/2014/main" id="{E96EF402-1F81-4382-90C3-77B8F9CFB9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755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704" name="AutoShape 88">
              <a:extLst>
                <a:ext uri="{FF2B5EF4-FFF2-40B4-BE49-F238E27FC236}">
                  <a16:creationId xmlns:a16="http://schemas.microsoft.com/office/drawing/2014/main" id="{BE718E26-A313-4BB7-924F-922F316103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28" y="1787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705" name="AutoShape 89">
              <a:extLst>
                <a:ext uri="{FF2B5EF4-FFF2-40B4-BE49-F238E27FC236}">
                  <a16:creationId xmlns:a16="http://schemas.microsoft.com/office/drawing/2014/main" id="{1B79BD48-953B-4665-8419-3D913A4E3F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28" y="1819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706" name="AutoShape 90">
              <a:extLst>
                <a:ext uri="{FF2B5EF4-FFF2-40B4-BE49-F238E27FC236}">
                  <a16:creationId xmlns:a16="http://schemas.microsoft.com/office/drawing/2014/main" id="{AD003851-98C7-4835-9213-78F40EB8F1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60" y="1851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707" name="AutoShape 91">
              <a:extLst>
                <a:ext uri="{FF2B5EF4-FFF2-40B4-BE49-F238E27FC236}">
                  <a16:creationId xmlns:a16="http://schemas.microsoft.com/office/drawing/2014/main" id="{020C697B-6DEA-4DDD-8341-5B23CD3A76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0" y="1883"/>
              <a:ext cx="0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1708" name="Rectangle 92">
            <a:extLst>
              <a:ext uri="{FF2B5EF4-FFF2-40B4-BE49-F238E27FC236}">
                <a16:creationId xmlns:a16="http://schemas.microsoft.com/office/drawing/2014/main" id="{D1308544-C87C-4BA3-9094-04A4A51E5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29000"/>
            <a:ext cx="4419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rgbClr val="0000CC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0000CC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00CC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CC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Differential (LVDS)</a:t>
            </a:r>
          </a:p>
          <a:p>
            <a:pPr lvl="1"/>
            <a:r>
              <a:rPr lang="en-US" altLang="en-US"/>
              <a:t>2 wires per bit</a:t>
            </a:r>
          </a:p>
          <a:p>
            <a:pPr lvl="1"/>
            <a:r>
              <a:rPr lang="en-US" altLang="en-US"/>
              <a:t>Data encoded as {01} or {10}</a:t>
            </a:r>
          </a:p>
          <a:p>
            <a:pPr lvl="1"/>
            <a:r>
              <a:rPr lang="en-US" altLang="en-US"/>
              <a:t>Advantages</a:t>
            </a:r>
          </a:p>
          <a:p>
            <a:pPr lvl="2"/>
            <a:r>
              <a:rPr lang="en-US" altLang="en-US"/>
              <a:t>Large GDP</a:t>
            </a:r>
          </a:p>
          <a:p>
            <a:pPr lvl="2"/>
            <a:r>
              <a:rPr lang="en-US" altLang="en-US"/>
              <a:t>EM coupled transmission lines</a:t>
            </a:r>
          </a:p>
          <a:p>
            <a:pPr lvl="2"/>
            <a:r>
              <a:rPr lang="en-US" altLang="en-US"/>
              <a:t>Low switching noise</a:t>
            </a:r>
          </a:p>
          <a:p>
            <a:pPr lvl="2"/>
            <a:r>
              <a:rPr lang="en-US" altLang="en-US"/>
              <a:t>Low noise =&gt; low voltage swing</a:t>
            </a:r>
          </a:p>
          <a:p>
            <a:pPr lvl="1"/>
            <a:r>
              <a:rPr lang="en-US" altLang="en-US"/>
              <a:t>Disadvantages</a:t>
            </a:r>
          </a:p>
          <a:p>
            <a:pPr lvl="2"/>
            <a:r>
              <a:rPr lang="en-US" altLang="en-US"/>
              <a:t>Wasteful in I/O pads</a:t>
            </a:r>
          </a:p>
        </p:txBody>
      </p:sp>
      <p:grpSp>
        <p:nvGrpSpPr>
          <p:cNvPr id="111710" name="Group 94">
            <a:extLst>
              <a:ext uri="{FF2B5EF4-FFF2-40B4-BE49-F238E27FC236}">
                <a16:creationId xmlns:a16="http://schemas.microsoft.com/office/drawing/2014/main" id="{235563FA-E51E-4887-AC2C-C38BC12A865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828800"/>
            <a:ext cx="3124200" cy="1371600"/>
            <a:chOff x="3264" y="1152"/>
            <a:chExt cx="1968" cy="864"/>
          </a:xfrm>
        </p:grpSpPr>
        <p:sp>
          <p:nvSpPr>
            <p:cNvPr id="111621" name="AutoShape 5">
              <a:extLst>
                <a:ext uri="{FF2B5EF4-FFF2-40B4-BE49-F238E27FC236}">
                  <a16:creationId xmlns:a16="http://schemas.microsoft.com/office/drawing/2014/main" id="{5B0CE5F7-31E2-48C9-9A0E-9AC797E1A6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56" y="1174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623" name="AutoShape 7">
              <a:extLst>
                <a:ext uri="{FF2B5EF4-FFF2-40B4-BE49-F238E27FC236}">
                  <a16:creationId xmlns:a16="http://schemas.microsoft.com/office/drawing/2014/main" id="{3E602EA0-DFAA-4C57-B5D4-D6BF20D3B914}"/>
                </a:ext>
              </a:extLst>
            </p:cNvPr>
            <p:cNvCxnSpPr>
              <a:cxnSpLocks noChangeShapeType="1"/>
              <a:stCxn id="111621" idx="3"/>
            </p:cNvCxnSpPr>
            <p:nvPr/>
          </p:nvCxnSpPr>
          <p:spPr bwMode="auto">
            <a:xfrm flipH="1" flipV="1">
              <a:off x="3264" y="1318"/>
              <a:ext cx="215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26" name="AutoShape 10">
              <a:extLst>
                <a:ext uri="{FF2B5EF4-FFF2-40B4-BE49-F238E27FC236}">
                  <a16:creationId xmlns:a16="http://schemas.microsoft.com/office/drawing/2014/main" id="{2C1D0487-C560-4907-AF91-224FFF081A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2" y="1176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630" name="AutoShape 14">
              <a:extLst>
                <a:ext uri="{FF2B5EF4-FFF2-40B4-BE49-F238E27FC236}">
                  <a16:creationId xmlns:a16="http://schemas.microsoft.com/office/drawing/2014/main" id="{18B4835B-1194-45D3-8D74-4A204CBF4BFE}"/>
                </a:ext>
              </a:extLst>
            </p:cNvPr>
            <p:cNvCxnSpPr>
              <a:cxnSpLocks noChangeShapeType="1"/>
              <a:stCxn id="111626" idx="0"/>
            </p:cNvCxnSpPr>
            <p:nvPr/>
          </p:nvCxnSpPr>
          <p:spPr bwMode="auto">
            <a:xfrm>
              <a:off x="4996" y="1323"/>
              <a:ext cx="2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31" name="AutoShape 15">
              <a:extLst>
                <a:ext uri="{FF2B5EF4-FFF2-40B4-BE49-F238E27FC236}">
                  <a16:creationId xmlns:a16="http://schemas.microsoft.com/office/drawing/2014/main" id="{6B1766C7-03E8-49F3-9266-EF557E3F70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39" y="1321"/>
              <a:ext cx="1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32" name="AutoShape 16">
              <a:extLst>
                <a:ext uri="{FF2B5EF4-FFF2-40B4-BE49-F238E27FC236}">
                  <a16:creationId xmlns:a16="http://schemas.microsoft.com/office/drawing/2014/main" id="{D94CFF24-81B8-4349-965F-8FD7D4E376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39" y="1353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33" name="AutoShape 17">
              <a:extLst>
                <a:ext uri="{FF2B5EF4-FFF2-40B4-BE49-F238E27FC236}">
                  <a16:creationId xmlns:a16="http://schemas.microsoft.com/office/drawing/2014/main" id="{A2378405-225B-44E9-A992-F10B56276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07" y="1385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34" name="AutoShape 18">
              <a:extLst>
                <a:ext uri="{FF2B5EF4-FFF2-40B4-BE49-F238E27FC236}">
                  <a16:creationId xmlns:a16="http://schemas.microsoft.com/office/drawing/2014/main" id="{ED9DB7AB-30F2-4960-B334-6872216871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07" y="1417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35" name="AutoShape 19">
              <a:extLst>
                <a:ext uri="{FF2B5EF4-FFF2-40B4-BE49-F238E27FC236}">
                  <a16:creationId xmlns:a16="http://schemas.microsoft.com/office/drawing/2014/main" id="{B4A47377-E03F-4184-B3DF-77E4680D15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39" y="1449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36" name="AutoShape 20">
              <a:extLst>
                <a:ext uri="{FF2B5EF4-FFF2-40B4-BE49-F238E27FC236}">
                  <a16:creationId xmlns:a16="http://schemas.microsoft.com/office/drawing/2014/main" id="{00821426-17F8-4995-9D02-18DFE56353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39" y="1481"/>
              <a:ext cx="0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54" name="Line 38">
              <a:extLst>
                <a:ext uri="{FF2B5EF4-FFF2-40B4-BE49-F238E27FC236}">
                  <a16:creationId xmlns:a16="http://schemas.microsoft.com/office/drawing/2014/main" id="{6F723513-8F06-4795-937A-45D762757E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7" y="1320"/>
              <a:ext cx="2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55" name="Line 39">
              <a:extLst>
                <a:ext uri="{FF2B5EF4-FFF2-40B4-BE49-F238E27FC236}">
                  <a16:creationId xmlns:a16="http://schemas.microsoft.com/office/drawing/2014/main" id="{B228F963-8A03-4D5A-B9D4-016ED91FA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32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56" name="Line 40">
              <a:extLst>
                <a:ext uri="{FF2B5EF4-FFF2-40B4-BE49-F238E27FC236}">
                  <a16:creationId xmlns:a16="http://schemas.microsoft.com/office/drawing/2014/main" id="{76428CA7-981C-4D25-B4A1-F8376570E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9" y="151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57" name="Line 41">
              <a:extLst>
                <a:ext uri="{FF2B5EF4-FFF2-40B4-BE49-F238E27FC236}">
                  <a16:creationId xmlns:a16="http://schemas.microsoft.com/office/drawing/2014/main" id="{766F28C8-DFD1-4A4D-B620-C240BE413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9" y="1513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58" name="Line 42">
              <a:extLst>
                <a:ext uri="{FF2B5EF4-FFF2-40B4-BE49-F238E27FC236}">
                  <a16:creationId xmlns:a16="http://schemas.microsoft.com/office/drawing/2014/main" id="{3DB5F8FF-0F07-406F-A31C-A77A5D9BE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0" y="151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59" name="AutoShape 43">
              <a:extLst>
                <a:ext uri="{FF2B5EF4-FFF2-40B4-BE49-F238E27FC236}">
                  <a16:creationId xmlns:a16="http://schemas.microsoft.com/office/drawing/2014/main" id="{F347CBDB-1CDB-4CAF-8FC9-7507CE246D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56" y="1578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660" name="AutoShape 44">
              <a:extLst>
                <a:ext uri="{FF2B5EF4-FFF2-40B4-BE49-F238E27FC236}">
                  <a16:creationId xmlns:a16="http://schemas.microsoft.com/office/drawing/2014/main" id="{E8F190FC-58FB-4423-896A-682440B66C8B}"/>
                </a:ext>
              </a:extLst>
            </p:cNvPr>
            <p:cNvCxnSpPr>
              <a:cxnSpLocks noChangeShapeType="1"/>
              <a:stCxn id="111659" idx="3"/>
            </p:cNvCxnSpPr>
            <p:nvPr/>
          </p:nvCxnSpPr>
          <p:spPr bwMode="auto">
            <a:xfrm flipH="1" flipV="1">
              <a:off x="3264" y="1722"/>
              <a:ext cx="215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61" name="AutoShape 45">
              <a:extLst>
                <a:ext uri="{FF2B5EF4-FFF2-40B4-BE49-F238E27FC236}">
                  <a16:creationId xmlns:a16="http://schemas.microsoft.com/office/drawing/2014/main" id="{B39D5A60-5014-461C-89FA-1A762ACCB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2" y="1580"/>
              <a:ext cx="336" cy="291"/>
            </a:xfrm>
            <a:prstGeom prst="triangle">
              <a:avLst>
                <a:gd name="adj" fmla="val 50000"/>
              </a:avLst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1662" name="AutoShape 46">
              <a:extLst>
                <a:ext uri="{FF2B5EF4-FFF2-40B4-BE49-F238E27FC236}">
                  <a16:creationId xmlns:a16="http://schemas.microsoft.com/office/drawing/2014/main" id="{1643D052-E35B-4635-9D2D-ADA4A98F22FE}"/>
                </a:ext>
              </a:extLst>
            </p:cNvPr>
            <p:cNvCxnSpPr>
              <a:cxnSpLocks noChangeShapeType="1"/>
              <a:stCxn id="111661" idx="0"/>
            </p:cNvCxnSpPr>
            <p:nvPr/>
          </p:nvCxnSpPr>
          <p:spPr bwMode="auto">
            <a:xfrm>
              <a:off x="4996" y="1727"/>
              <a:ext cx="2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63" name="AutoShape 47">
              <a:extLst>
                <a:ext uri="{FF2B5EF4-FFF2-40B4-BE49-F238E27FC236}">
                  <a16:creationId xmlns:a16="http://schemas.microsoft.com/office/drawing/2014/main" id="{AFAF5057-F6DD-407D-8F58-C85F2A132C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39" y="1725"/>
              <a:ext cx="1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64" name="AutoShape 48">
              <a:extLst>
                <a:ext uri="{FF2B5EF4-FFF2-40B4-BE49-F238E27FC236}">
                  <a16:creationId xmlns:a16="http://schemas.microsoft.com/office/drawing/2014/main" id="{66538C64-49AA-4B93-88EB-2CE5D554B9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39" y="1757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65" name="AutoShape 49">
              <a:extLst>
                <a:ext uri="{FF2B5EF4-FFF2-40B4-BE49-F238E27FC236}">
                  <a16:creationId xmlns:a16="http://schemas.microsoft.com/office/drawing/2014/main" id="{730FBB20-ECCC-4F76-AC51-E6415656FA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07" y="1789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66" name="AutoShape 50">
              <a:extLst>
                <a:ext uri="{FF2B5EF4-FFF2-40B4-BE49-F238E27FC236}">
                  <a16:creationId xmlns:a16="http://schemas.microsoft.com/office/drawing/2014/main" id="{06EDD4A3-2F60-4539-9DDF-2104E8C481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07" y="1821"/>
              <a:ext cx="96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67" name="AutoShape 51">
              <a:extLst>
                <a:ext uri="{FF2B5EF4-FFF2-40B4-BE49-F238E27FC236}">
                  <a16:creationId xmlns:a16="http://schemas.microsoft.com/office/drawing/2014/main" id="{2861E4D3-703E-4080-BA0C-2141521FE7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39" y="1853"/>
              <a:ext cx="64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68" name="AutoShape 52">
              <a:extLst>
                <a:ext uri="{FF2B5EF4-FFF2-40B4-BE49-F238E27FC236}">
                  <a16:creationId xmlns:a16="http://schemas.microsoft.com/office/drawing/2014/main" id="{1A419BAA-D4E3-4AC3-84A2-12DB1E92F1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39" y="1885"/>
              <a:ext cx="0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70" name="Line 54">
              <a:extLst>
                <a:ext uri="{FF2B5EF4-FFF2-40B4-BE49-F238E27FC236}">
                  <a16:creationId xmlns:a16="http://schemas.microsoft.com/office/drawing/2014/main" id="{0509EA4D-7D90-4B79-BEC0-3CE696215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7" y="1724"/>
              <a:ext cx="22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71" name="Line 55">
              <a:extLst>
                <a:ext uri="{FF2B5EF4-FFF2-40B4-BE49-F238E27FC236}">
                  <a16:creationId xmlns:a16="http://schemas.microsoft.com/office/drawing/2014/main" id="{9F81DE57-B53B-4252-B834-4BDD078CA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725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72" name="Line 56">
              <a:extLst>
                <a:ext uri="{FF2B5EF4-FFF2-40B4-BE49-F238E27FC236}">
                  <a16:creationId xmlns:a16="http://schemas.microsoft.com/office/drawing/2014/main" id="{10D8D84E-4F0D-4C4D-A0B8-052D53481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9" y="191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73" name="Line 57">
              <a:extLst>
                <a:ext uri="{FF2B5EF4-FFF2-40B4-BE49-F238E27FC236}">
                  <a16:creationId xmlns:a16="http://schemas.microsoft.com/office/drawing/2014/main" id="{810F098B-7EC6-4667-91E0-C36941048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9" y="1917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74" name="Line 58">
              <a:extLst>
                <a:ext uri="{FF2B5EF4-FFF2-40B4-BE49-F238E27FC236}">
                  <a16:creationId xmlns:a16="http://schemas.microsoft.com/office/drawing/2014/main" id="{C9BFAE3C-70DB-4372-B357-C016019A1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0" y="192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44" name="AutoShape 28">
              <a:extLst>
                <a:ext uri="{FF2B5EF4-FFF2-40B4-BE49-F238E27FC236}">
                  <a16:creationId xmlns:a16="http://schemas.microsoft.com/office/drawing/2014/main" id="{7BE340B6-6C64-427A-9908-8DEFE2079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268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9" name="AutoShape 53">
              <a:extLst>
                <a:ext uri="{FF2B5EF4-FFF2-40B4-BE49-F238E27FC236}">
                  <a16:creationId xmlns:a16="http://schemas.microsoft.com/office/drawing/2014/main" id="{05E32F50-54E6-459D-A7BE-D0865CCED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672"/>
              <a:ext cx="432" cy="96"/>
            </a:xfrm>
            <a:prstGeom prst="flowChartMagneticDrum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7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CB174B93-9773-4FDB-8F76-21EABD4841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BEA1D29C-3F5D-40EF-8E91-0EE763FDE03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F0FD4CD-BCFC-4A5A-91DE-E3ED4959C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Optoelectronic Signaling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C8DDED1-1BD7-4FDB-89D3-B9387F7CD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400"/>
              <a:t>Optical signaling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Used in long-haul signaling</a:t>
            </a:r>
          </a:p>
          <a:p>
            <a:pPr>
              <a:lnSpc>
                <a:spcPct val="90000"/>
              </a:lnSpc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1400"/>
              <a:t>Chip-level optical signaling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Dense high-speed channel arrays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Orthogonal to die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OE conversion</a:t>
            </a:r>
          </a:p>
          <a:p>
            <a:pPr lvl="1"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90000"/>
              </a:lnSpc>
            </a:pPr>
            <a:r>
              <a:rPr lang="en-US" altLang="en-US" sz="1400"/>
              <a:t>Vertical Cavity Surface Emitting Lasers (VCSEL)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Gallium-Arsenide (GaAs)</a:t>
            </a:r>
          </a:p>
          <a:p>
            <a:pPr lvl="2">
              <a:lnSpc>
                <a:spcPct val="90000"/>
              </a:lnSpc>
            </a:pPr>
            <a:r>
              <a:rPr lang="en-US" altLang="en-US" sz="1000"/>
              <a:t>“direct-bandgap”</a:t>
            </a:r>
          </a:p>
          <a:p>
            <a:pPr lvl="2"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400"/>
              <a:t>High-speed photodetectors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GaAs</a:t>
            </a:r>
          </a:p>
          <a:p>
            <a:pPr lvl="1"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90000"/>
              </a:lnSpc>
            </a:pPr>
            <a:r>
              <a:rPr lang="en-US" altLang="en-US" sz="1400"/>
              <a:t>Issues: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Packaging</a:t>
            </a:r>
          </a:p>
          <a:p>
            <a:pPr lvl="1">
              <a:lnSpc>
                <a:spcPct val="90000"/>
              </a:lnSpc>
            </a:pPr>
            <a:r>
              <a:rPr lang="en-US" altLang="en-US" sz="1200"/>
              <a:t>Manufacturability</a:t>
            </a:r>
          </a:p>
          <a:p>
            <a:pPr lvl="1">
              <a:lnSpc>
                <a:spcPct val="90000"/>
              </a:lnSpc>
            </a:pPr>
            <a:endParaRPr lang="en-US" altLang="en-US" sz="1200"/>
          </a:p>
        </p:txBody>
      </p:sp>
      <p:grpSp>
        <p:nvGrpSpPr>
          <p:cNvPr id="110596" name="Group 4">
            <a:extLst>
              <a:ext uri="{FF2B5EF4-FFF2-40B4-BE49-F238E27FC236}">
                <a16:creationId xmlns:a16="http://schemas.microsoft.com/office/drawing/2014/main" id="{4027F17E-70B0-4ADF-926C-EABBB76AB316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676400"/>
            <a:ext cx="2895600" cy="1295400"/>
            <a:chOff x="3360" y="960"/>
            <a:chExt cx="1824" cy="816"/>
          </a:xfrm>
        </p:grpSpPr>
        <p:grpSp>
          <p:nvGrpSpPr>
            <p:cNvPr id="110597" name="Group 5">
              <a:extLst>
                <a:ext uri="{FF2B5EF4-FFF2-40B4-BE49-F238E27FC236}">
                  <a16:creationId xmlns:a16="http://schemas.microsoft.com/office/drawing/2014/main" id="{3499457E-6BD8-4090-BEF9-1AC21AEF6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008"/>
              <a:ext cx="1728" cy="720"/>
              <a:chOff x="3024" y="1056"/>
              <a:chExt cx="1728" cy="720"/>
            </a:xfrm>
          </p:grpSpPr>
          <p:sp>
            <p:nvSpPr>
              <p:cNvPr id="110598" name="Rectangle 6">
                <a:extLst>
                  <a:ext uri="{FF2B5EF4-FFF2-40B4-BE49-F238E27FC236}">
                    <a16:creationId xmlns:a16="http://schemas.microsoft.com/office/drawing/2014/main" id="{36A73EC4-8258-49AC-9106-A332508B1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651"/>
                <a:ext cx="1152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99" name="Rectangle 7">
                <a:extLst>
                  <a:ext uri="{FF2B5EF4-FFF2-40B4-BE49-F238E27FC236}">
                    <a16:creationId xmlns:a16="http://schemas.microsoft.com/office/drawing/2014/main" id="{703CDDC2-14C7-48D8-8406-174DC8604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651"/>
                <a:ext cx="240" cy="4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0" name="Rectangle 8">
                <a:extLst>
                  <a:ext uri="{FF2B5EF4-FFF2-40B4-BE49-F238E27FC236}">
                    <a16:creationId xmlns:a16="http://schemas.microsoft.com/office/drawing/2014/main" id="{C712E567-DC34-4CA9-8E8D-2C5B414B2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1651"/>
                <a:ext cx="240" cy="4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1" name="Text Box 9">
                <a:extLst>
                  <a:ext uri="{FF2B5EF4-FFF2-40B4-BE49-F238E27FC236}">
                    <a16:creationId xmlns:a16="http://schemas.microsoft.com/office/drawing/2014/main" id="{B591E0AD-718D-4F55-B3A0-11C6FEC1C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603"/>
                <a:ext cx="62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CC"/>
                    </a:solidFill>
                  </a:rPr>
                  <a:t>GaAs die</a:t>
                </a:r>
              </a:p>
            </p:txBody>
          </p:sp>
          <p:sp>
            <p:nvSpPr>
              <p:cNvPr id="110602" name="Text Box 10">
                <a:extLst>
                  <a:ext uri="{FF2B5EF4-FFF2-40B4-BE49-F238E27FC236}">
                    <a16:creationId xmlns:a16="http://schemas.microsoft.com/office/drawing/2014/main" id="{2C847962-D956-470C-8181-9FF0182782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1334"/>
                <a:ext cx="62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CC"/>
                    </a:solidFill>
                  </a:rPr>
                  <a:t>area pads</a:t>
                </a:r>
              </a:p>
            </p:txBody>
          </p:sp>
          <p:sp>
            <p:nvSpPr>
              <p:cNvPr id="110603" name="Line 11">
                <a:extLst>
                  <a:ext uri="{FF2B5EF4-FFF2-40B4-BE49-F238E27FC236}">
                    <a16:creationId xmlns:a16="http://schemas.microsoft.com/office/drawing/2014/main" id="{12D60722-CA44-477A-965E-07B79DC0F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1507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4" name="Line 12">
                <a:extLst>
                  <a:ext uri="{FF2B5EF4-FFF2-40B4-BE49-F238E27FC236}">
                    <a16:creationId xmlns:a16="http://schemas.microsoft.com/office/drawing/2014/main" id="{3DD51F36-1389-46BD-A136-C5BF13DB0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1507"/>
                <a:ext cx="76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5" name="Line 13">
                <a:extLst>
                  <a:ext uri="{FF2B5EF4-FFF2-40B4-BE49-F238E27FC236}">
                    <a16:creationId xmlns:a16="http://schemas.microsoft.com/office/drawing/2014/main" id="{130C92DE-5D8D-44B6-9D98-13F90112B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1" y="1315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6" name="Line 14">
                <a:extLst>
                  <a:ext uri="{FF2B5EF4-FFF2-40B4-BE49-F238E27FC236}">
                    <a16:creationId xmlns:a16="http://schemas.microsoft.com/office/drawing/2014/main" id="{837B4221-0C26-48DB-BBEA-63D7DE7A2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3" y="1315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7" name="Line 15">
                <a:extLst>
                  <a:ext uri="{FF2B5EF4-FFF2-40B4-BE49-F238E27FC236}">
                    <a16:creationId xmlns:a16="http://schemas.microsoft.com/office/drawing/2014/main" id="{BAD6AC95-6CA4-4F0B-818B-FF1ED7B23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5" y="1315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8" name="Text Box 16">
                <a:extLst>
                  <a:ext uri="{FF2B5EF4-FFF2-40B4-BE49-F238E27FC236}">
                    <a16:creationId xmlns:a16="http://schemas.microsoft.com/office/drawing/2014/main" id="{F8C78DB0-A10E-4936-9D52-75690D31F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056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>
                    <a:solidFill>
                      <a:srgbClr val="0000CC"/>
                    </a:solidFill>
                  </a:rPr>
                  <a:t>Top-emitting laser</a:t>
                </a:r>
              </a:p>
            </p:txBody>
          </p:sp>
        </p:grpSp>
        <p:sp>
          <p:nvSpPr>
            <p:cNvPr id="110609" name="Rectangle 17">
              <a:extLst>
                <a:ext uri="{FF2B5EF4-FFF2-40B4-BE49-F238E27FC236}">
                  <a16:creationId xmlns:a16="http://schemas.microsoft.com/office/drawing/2014/main" id="{5847810E-A157-4D7F-B19C-CFD1B3EAA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960"/>
              <a:ext cx="1776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10" name="Group 18">
            <a:extLst>
              <a:ext uri="{FF2B5EF4-FFF2-40B4-BE49-F238E27FC236}">
                <a16:creationId xmlns:a16="http://schemas.microsoft.com/office/drawing/2014/main" id="{104B6D34-C59C-41F1-AEE5-EBBF83877524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200400"/>
            <a:ext cx="2819400" cy="1219200"/>
            <a:chOff x="3840" y="1584"/>
            <a:chExt cx="1776" cy="768"/>
          </a:xfrm>
        </p:grpSpPr>
        <p:grpSp>
          <p:nvGrpSpPr>
            <p:cNvPr id="110611" name="Group 19">
              <a:extLst>
                <a:ext uri="{FF2B5EF4-FFF2-40B4-BE49-F238E27FC236}">
                  <a16:creationId xmlns:a16="http://schemas.microsoft.com/office/drawing/2014/main" id="{22FD7963-7231-4AD3-96C3-C731939F5A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584"/>
              <a:ext cx="1728" cy="720"/>
              <a:chOff x="3936" y="1584"/>
              <a:chExt cx="1728" cy="720"/>
            </a:xfrm>
          </p:grpSpPr>
          <p:sp>
            <p:nvSpPr>
              <p:cNvPr id="110612" name="Rectangle 20">
                <a:extLst>
                  <a:ext uri="{FF2B5EF4-FFF2-40B4-BE49-F238E27FC236}">
                    <a16:creationId xmlns:a16="http://schemas.microsoft.com/office/drawing/2014/main" id="{AA6E86BC-C285-40E0-A505-FBA71BE4F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179"/>
                <a:ext cx="1152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13" name="Rectangle 21">
                <a:extLst>
                  <a:ext uri="{FF2B5EF4-FFF2-40B4-BE49-F238E27FC236}">
                    <a16:creationId xmlns:a16="http://schemas.microsoft.com/office/drawing/2014/main" id="{FBE38A45-595C-4BEA-961E-A3AC8E227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179"/>
                <a:ext cx="240" cy="4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14" name="Rectangle 22">
                <a:extLst>
                  <a:ext uri="{FF2B5EF4-FFF2-40B4-BE49-F238E27FC236}">
                    <a16:creationId xmlns:a16="http://schemas.microsoft.com/office/drawing/2014/main" id="{2813208E-1E2F-4E00-9096-B4B183424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0" y="2179"/>
                <a:ext cx="240" cy="4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15" name="Text Box 23">
                <a:extLst>
                  <a:ext uri="{FF2B5EF4-FFF2-40B4-BE49-F238E27FC236}">
                    <a16:creationId xmlns:a16="http://schemas.microsoft.com/office/drawing/2014/main" id="{C5FD3F42-90AC-433E-B17C-08EF6CDA0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2131"/>
                <a:ext cx="62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CC"/>
                    </a:solidFill>
                  </a:rPr>
                  <a:t>GaAs die</a:t>
                </a:r>
              </a:p>
            </p:txBody>
          </p:sp>
          <p:sp>
            <p:nvSpPr>
              <p:cNvPr id="110616" name="Text Box 24">
                <a:extLst>
                  <a:ext uri="{FF2B5EF4-FFF2-40B4-BE49-F238E27FC236}">
                    <a16:creationId xmlns:a16="http://schemas.microsoft.com/office/drawing/2014/main" id="{53DA4CF4-713F-4EF2-94C5-EC7E8A2A1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1862"/>
                <a:ext cx="62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CC"/>
                    </a:solidFill>
                  </a:rPr>
                  <a:t>area pads</a:t>
                </a:r>
              </a:p>
            </p:txBody>
          </p:sp>
          <p:sp>
            <p:nvSpPr>
              <p:cNvPr id="110617" name="Line 25">
                <a:extLst>
                  <a:ext uri="{FF2B5EF4-FFF2-40B4-BE49-F238E27FC236}">
                    <a16:creationId xmlns:a16="http://schemas.microsoft.com/office/drawing/2014/main" id="{DDB04742-F86E-424F-9778-DDACFC786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035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18" name="Line 26">
                <a:extLst>
                  <a:ext uri="{FF2B5EF4-FFF2-40B4-BE49-F238E27FC236}">
                    <a16:creationId xmlns:a16="http://schemas.microsoft.com/office/drawing/2014/main" id="{93FB17BE-5E5F-4032-AAA7-E9055CB9C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035"/>
                <a:ext cx="76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19" name="Line 27">
                <a:extLst>
                  <a:ext uri="{FF2B5EF4-FFF2-40B4-BE49-F238E27FC236}">
                    <a16:creationId xmlns:a16="http://schemas.microsoft.com/office/drawing/2014/main" id="{EE0C8177-898B-4B14-A10D-0AD19A1B5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3" y="1843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20" name="Line 28">
                <a:extLst>
                  <a:ext uri="{FF2B5EF4-FFF2-40B4-BE49-F238E27FC236}">
                    <a16:creationId xmlns:a16="http://schemas.microsoft.com/office/drawing/2014/main" id="{98E4FA33-A748-45E8-8413-A2C50394D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5" y="1843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21" name="Line 29">
                <a:extLst>
                  <a:ext uri="{FF2B5EF4-FFF2-40B4-BE49-F238E27FC236}">
                    <a16:creationId xmlns:a16="http://schemas.microsoft.com/office/drawing/2014/main" id="{9DE8A081-EEF5-4EBF-97C8-0D007E45C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7" y="1843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22" name="Text Box 30">
                <a:extLst>
                  <a:ext uri="{FF2B5EF4-FFF2-40B4-BE49-F238E27FC236}">
                    <a16:creationId xmlns:a16="http://schemas.microsoft.com/office/drawing/2014/main" id="{7DDF7A8A-5FDC-4D99-9FD9-2C1270E7BC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1584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>
                    <a:solidFill>
                      <a:srgbClr val="0000CC"/>
                    </a:solidFill>
                  </a:rPr>
                  <a:t>Incoming laser</a:t>
                </a:r>
              </a:p>
            </p:txBody>
          </p:sp>
        </p:grpSp>
        <p:sp>
          <p:nvSpPr>
            <p:cNvPr id="110623" name="Rectangle 31">
              <a:extLst>
                <a:ext uri="{FF2B5EF4-FFF2-40B4-BE49-F238E27FC236}">
                  <a16:creationId xmlns:a16="http://schemas.microsoft.com/office/drawing/2014/main" id="{6612C453-CFDF-4325-9477-2235C292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584"/>
              <a:ext cx="177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24" name="Freeform 32">
            <a:extLst>
              <a:ext uri="{FF2B5EF4-FFF2-40B4-BE49-F238E27FC236}">
                <a16:creationId xmlns:a16="http://schemas.microsoft.com/office/drawing/2014/main" id="{E979A8EA-4BAD-461F-9D77-38681F45EDFF}"/>
              </a:ext>
            </a:extLst>
          </p:cNvPr>
          <p:cNvSpPr>
            <a:spLocks/>
          </p:cNvSpPr>
          <p:nvPr/>
        </p:nvSpPr>
        <p:spPr bwMode="auto">
          <a:xfrm>
            <a:off x="4191000" y="5764213"/>
            <a:ext cx="192088" cy="179387"/>
          </a:xfrm>
          <a:custGeom>
            <a:avLst/>
            <a:gdLst>
              <a:gd name="T0" fmla="*/ 0 w 240"/>
              <a:gd name="T1" fmla="*/ 0 h 240"/>
              <a:gd name="T2" fmla="*/ 240 w 240"/>
              <a:gd name="T3" fmla="*/ 0 h 240"/>
              <a:gd name="T4" fmla="*/ 0 w 240"/>
              <a:gd name="T5" fmla="*/ 240 h 240"/>
              <a:gd name="T6" fmla="*/ 0 w 240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240">
                <a:moveTo>
                  <a:pt x="0" y="0"/>
                </a:moveTo>
                <a:lnTo>
                  <a:pt x="240" y="0"/>
                </a:lnTo>
                <a:lnTo>
                  <a:pt x="0" y="240"/>
                </a:lnTo>
                <a:lnTo>
                  <a:pt x="0" y="0"/>
                </a:lnTo>
                <a:close/>
              </a:path>
            </a:pathLst>
          </a:custGeom>
          <a:solidFill>
            <a:srgbClr val="F8FAE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5" name="Line 33">
            <a:extLst>
              <a:ext uri="{FF2B5EF4-FFF2-40B4-BE49-F238E27FC236}">
                <a16:creationId xmlns:a16="http://schemas.microsoft.com/office/drawing/2014/main" id="{BC767130-D689-428A-AE3D-CA7E70F3D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1400" y="5119688"/>
            <a:ext cx="1588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6" name="AutoShape 34">
            <a:extLst>
              <a:ext uri="{FF2B5EF4-FFF2-40B4-BE49-F238E27FC236}">
                <a16:creationId xmlns:a16="http://schemas.microsoft.com/office/drawing/2014/main" id="{545DBD4B-DCA8-4E94-82FA-2FC44E47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335588"/>
            <a:ext cx="4875213" cy="608012"/>
          </a:xfrm>
          <a:prstGeom prst="parallelogram">
            <a:avLst>
              <a:gd name="adj" fmla="val 108915"/>
            </a:avLst>
          </a:prstGeom>
          <a:solidFill>
            <a:srgbClr val="EAF0AE">
              <a:alpha val="2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7" name="AutoShape 35">
            <a:extLst>
              <a:ext uri="{FF2B5EF4-FFF2-40B4-BE49-F238E27FC236}">
                <a16:creationId xmlns:a16="http://schemas.microsoft.com/office/drawing/2014/main" id="{51C3D9AE-FD0D-49C8-AFF6-20ECAB717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119688"/>
            <a:ext cx="4875213" cy="609600"/>
          </a:xfrm>
          <a:prstGeom prst="parallelogram">
            <a:avLst>
              <a:gd name="adj" fmla="val 108631"/>
            </a:avLst>
          </a:prstGeom>
          <a:solidFill>
            <a:srgbClr val="66FFFF">
              <a:alpha val="1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28" name="Group 36">
            <a:extLst>
              <a:ext uri="{FF2B5EF4-FFF2-40B4-BE49-F238E27FC236}">
                <a16:creationId xmlns:a16="http://schemas.microsoft.com/office/drawing/2014/main" id="{770A1809-0F06-4694-925A-1D201793FA2D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5441950"/>
            <a:ext cx="1076325" cy="71438"/>
            <a:chOff x="3216" y="2016"/>
            <a:chExt cx="1344" cy="96"/>
          </a:xfrm>
        </p:grpSpPr>
        <p:sp>
          <p:nvSpPr>
            <p:cNvPr id="110629" name="Oval 37">
              <a:extLst>
                <a:ext uri="{FF2B5EF4-FFF2-40B4-BE49-F238E27FC236}">
                  <a16:creationId xmlns:a16="http://schemas.microsoft.com/office/drawing/2014/main" id="{B991A010-634D-4F01-9239-D4C1A800D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016"/>
              <a:ext cx="192" cy="96"/>
            </a:xfrm>
            <a:prstGeom prst="ellipse">
              <a:avLst/>
            </a:prstGeom>
            <a:solidFill>
              <a:srgbClr val="D0B808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0" name="Oval 38">
              <a:extLst>
                <a:ext uri="{FF2B5EF4-FFF2-40B4-BE49-F238E27FC236}">
                  <a16:creationId xmlns:a16="http://schemas.microsoft.com/office/drawing/2014/main" id="{381F2364-5C78-4375-B1BB-2842E3446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016"/>
              <a:ext cx="192" cy="96"/>
            </a:xfrm>
            <a:prstGeom prst="ellipse">
              <a:avLst/>
            </a:prstGeom>
            <a:solidFill>
              <a:srgbClr val="D0B808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1" name="Oval 39">
              <a:extLst>
                <a:ext uri="{FF2B5EF4-FFF2-40B4-BE49-F238E27FC236}">
                  <a16:creationId xmlns:a16="http://schemas.microsoft.com/office/drawing/2014/main" id="{A87D61CF-F864-47C7-949C-23D363949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016"/>
              <a:ext cx="192" cy="96"/>
            </a:xfrm>
            <a:prstGeom prst="ellipse">
              <a:avLst/>
            </a:prstGeom>
            <a:solidFill>
              <a:srgbClr val="D0B808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2" name="Oval 40">
              <a:extLst>
                <a:ext uri="{FF2B5EF4-FFF2-40B4-BE49-F238E27FC236}">
                  <a16:creationId xmlns:a16="http://schemas.microsoft.com/office/drawing/2014/main" id="{96CBF205-26BB-45CB-AA44-40BACFD2F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016"/>
              <a:ext cx="192" cy="96"/>
            </a:xfrm>
            <a:prstGeom prst="ellipse">
              <a:avLst/>
            </a:prstGeom>
            <a:solidFill>
              <a:srgbClr val="D0B808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33" name="AutoShape 41">
            <a:extLst>
              <a:ext uri="{FF2B5EF4-FFF2-40B4-BE49-F238E27FC236}">
                <a16:creationId xmlns:a16="http://schemas.microsoft.com/office/drawing/2014/main" id="{2C548057-501A-4E26-854F-54B3C31E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5154613"/>
            <a:ext cx="1919287" cy="287337"/>
          </a:xfrm>
          <a:prstGeom prst="parallelogram">
            <a:avLst>
              <a:gd name="adj" fmla="val 129880"/>
            </a:avLst>
          </a:pr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34" name="AutoShape 42">
            <a:extLst>
              <a:ext uri="{FF2B5EF4-FFF2-40B4-BE49-F238E27FC236}">
                <a16:creationId xmlns:a16="http://schemas.microsoft.com/office/drawing/2014/main" id="{763E17CF-37DB-4FF2-A8DE-D8A60BC11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50" y="5154613"/>
            <a:ext cx="1881188" cy="287337"/>
          </a:xfrm>
          <a:prstGeom prst="parallelogram">
            <a:avLst>
              <a:gd name="adj" fmla="val 127302"/>
            </a:avLst>
          </a:pr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35" name="Rectangle 43">
            <a:extLst>
              <a:ext uri="{FF2B5EF4-FFF2-40B4-BE49-F238E27FC236}">
                <a16:creationId xmlns:a16="http://schemas.microsoft.com/office/drawing/2014/main" id="{806AFA5F-CFEA-4C22-9C2E-357865275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5370513"/>
            <a:ext cx="1227138" cy="107950"/>
          </a:xfrm>
          <a:prstGeom prst="rect">
            <a:avLst/>
          </a:prstGeom>
          <a:solidFill>
            <a:srgbClr val="FF66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6699"/>
            </a:extrusionClr>
            <a:contourClr>
              <a:srgbClr val="FF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0636" name="Oval 44">
            <a:extLst>
              <a:ext uri="{FF2B5EF4-FFF2-40B4-BE49-F238E27FC236}">
                <a16:creationId xmlns:a16="http://schemas.microsoft.com/office/drawing/2014/main" id="{5EAA57B6-E826-4CAD-9F45-54D44BF9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5441950"/>
            <a:ext cx="152400" cy="71438"/>
          </a:xfrm>
          <a:prstGeom prst="ellipse">
            <a:avLst/>
          </a:prstGeom>
          <a:solidFill>
            <a:srgbClr val="D0B808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37" name="Oval 45">
            <a:extLst>
              <a:ext uri="{FF2B5EF4-FFF2-40B4-BE49-F238E27FC236}">
                <a16:creationId xmlns:a16="http://schemas.microsoft.com/office/drawing/2014/main" id="{FDAF345F-6FC1-4644-9DDF-061926760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5441950"/>
            <a:ext cx="153987" cy="71438"/>
          </a:xfrm>
          <a:prstGeom prst="ellipse">
            <a:avLst/>
          </a:prstGeom>
          <a:solidFill>
            <a:srgbClr val="D0B808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Oval 46">
            <a:extLst>
              <a:ext uri="{FF2B5EF4-FFF2-40B4-BE49-F238E27FC236}">
                <a16:creationId xmlns:a16="http://schemas.microsoft.com/office/drawing/2014/main" id="{FC50DCD5-06A2-4917-87F6-38089BF0F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5441950"/>
            <a:ext cx="153988" cy="71438"/>
          </a:xfrm>
          <a:prstGeom prst="ellipse">
            <a:avLst/>
          </a:prstGeom>
          <a:solidFill>
            <a:srgbClr val="D0B808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39" name="Oval 47">
            <a:extLst>
              <a:ext uri="{FF2B5EF4-FFF2-40B4-BE49-F238E27FC236}">
                <a16:creationId xmlns:a16="http://schemas.microsoft.com/office/drawing/2014/main" id="{DA8327C6-1B67-4BDC-BDD7-BCA28B449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5441950"/>
            <a:ext cx="152400" cy="71438"/>
          </a:xfrm>
          <a:prstGeom prst="ellipse">
            <a:avLst/>
          </a:prstGeom>
          <a:solidFill>
            <a:srgbClr val="D0B808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40" name="Rectangle 48">
            <a:extLst>
              <a:ext uri="{FF2B5EF4-FFF2-40B4-BE49-F238E27FC236}">
                <a16:creationId xmlns:a16="http://schemas.microsoft.com/office/drawing/2014/main" id="{A0D0575C-04DD-4E62-BC1F-E46BFFAD9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5370513"/>
            <a:ext cx="1228725" cy="107950"/>
          </a:xfrm>
          <a:prstGeom prst="rect">
            <a:avLst/>
          </a:prstGeom>
          <a:solidFill>
            <a:srgbClr val="FF66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99"/>
            </a:extrusionClr>
            <a:contourClr>
              <a:srgbClr val="FF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0641" name="Rectangle 49">
            <a:extLst>
              <a:ext uri="{FF2B5EF4-FFF2-40B4-BE49-F238E27FC236}">
                <a16:creationId xmlns:a16="http://schemas.microsoft.com/office/drawing/2014/main" id="{A404BB9C-6272-4367-A6B3-026855E60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729288"/>
            <a:ext cx="4213225" cy="34925"/>
          </a:xfrm>
          <a:prstGeom prst="rect">
            <a:avLst/>
          </a:prstGeom>
          <a:solidFill>
            <a:srgbClr val="33CCFF">
              <a:alpha val="53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42" name="Freeform 50">
            <a:extLst>
              <a:ext uri="{FF2B5EF4-FFF2-40B4-BE49-F238E27FC236}">
                <a16:creationId xmlns:a16="http://schemas.microsoft.com/office/drawing/2014/main" id="{E4BE4AF4-59DD-4A7F-8D04-13D3AC6CC531}"/>
              </a:ext>
            </a:extLst>
          </p:cNvPr>
          <p:cNvSpPr>
            <a:spLocks/>
          </p:cNvSpPr>
          <p:nvPr/>
        </p:nvSpPr>
        <p:spPr bwMode="auto">
          <a:xfrm>
            <a:off x="8408988" y="5119688"/>
            <a:ext cx="657225" cy="644525"/>
          </a:xfrm>
          <a:custGeom>
            <a:avLst/>
            <a:gdLst>
              <a:gd name="T0" fmla="*/ 0 w 816"/>
              <a:gd name="T1" fmla="*/ 816 h 864"/>
              <a:gd name="T2" fmla="*/ 816 w 816"/>
              <a:gd name="T3" fmla="*/ 0 h 864"/>
              <a:gd name="T4" fmla="*/ 816 w 816"/>
              <a:gd name="T5" fmla="*/ 48 h 864"/>
              <a:gd name="T6" fmla="*/ 0 w 816"/>
              <a:gd name="T7" fmla="*/ 864 h 864"/>
              <a:gd name="T8" fmla="*/ 0 w 816"/>
              <a:gd name="T9" fmla="*/ 816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864">
                <a:moveTo>
                  <a:pt x="0" y="816"/>
                </a:moveTo>
                <a:lnTo>
                  <a:pt x="816" y="0"/>
                </a:lnTo>
                <a:lnTo>
                  <a:pt x="816" y="48"/>
                </a:lnTo>
                <a:lnTo>
                  <a:pt x="0" y="864"/>
                </a:lnTo>
                <a:lnTo>
                  <a:pt x="0" y="816"/>
                </a:lnTo>
                <a:close/>
              </a:path>
            </a:pathLst>
          </a:custGeom>
          <a:solidFill>
            <a:srgbClr val="0099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43" name="Line 51">
            <a:extLst>
              <a:ext uri="{FF2B5EF4-FFF2-40B4-BE49-F238E27FC236}">
                <a16:creationId xmlns:a16="http://schemas.microsoft.com/office/drawing/2014/main" id="{C8232A1A-91B1-4F49-898D-256DC99AD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764213"/>
            <a:ext cx="1588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44" name="Line 52">
            <a:extLst>
              <a:ext uri="{FF2B5EF4-FFF2-40B4-BE49-F238E27FC236}">
                <a16:creationId xmlns:a16="http://schemas.microsoft.com/office/drawing/2014/main" id="{3EDAAA2C-EE01-4FDA-A30D-C19D49C6E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6213" y="5154613"/>
            <a:ext cx="1587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4" name="Text Box 62">
            <a:extLst>
              <a:ext uri="{FF2B5EF4-FFF2-40B4-BE49-F238E27FC236}">
                <a16:creationId xmlns:a16="http://schemas.microsoft.com/office/drawing/2014/main" id="{5AD0C069-6789-40CA-A08A-186AC9E1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5720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</a:rPr>
              <a:t>driver circuitry</a:t>
            </a:r>
          </a:p>
        </p:txBody>
      </p:sp>
      <p:sp>
        <p:nvSpPr>
          <p:cNvPr id="110655" name="Line 63">
            <a:extLst>
              <a:ext uri="{FF2B5EF4-FFF2-40B4-BE49-F238E27FC236}">
                <a16:creationId xmlns:a16="http://schemas.microsoft.com/office/drawing/2014/main" id="{D1E8B57A-18E6-4F73-8657-A54126211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876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6" name="Text Box 64">
            <a:extLst>
              <a:ext uri="{FF2B5EF4-FFF2-40B4-BE49-F238E27FC236}">
                <a16:creationId xmlns:a16="http://schemas.microsoft.com/office/drawing/2014/main" id="{E006F30B-F987-4802-A280-D67330B4B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8768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</a:rPr>
              <a:t>VCSEL array</a:t>
            </a:r>
          </a:p>
        </p:txBody>
      </p:sp>
      <p:sp>
        <p:nvSpPr>
          <p:cNvPr id="110657" name="Line 65">
            <a:extLst>
              <a:ext uri="{FF2B5EF4-FFF2-40B4-BE49-F238E27FC236}">
                <a16:creationId xmlns:a16="http://schemas.microsoft.com/office/drawing/2014/main" id="{64BD715F-FAF2-4ED8-AAC2-30AFEE996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029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8" name="Text Box 66">
            <a:extLst>
              <a:ext uri="{FF2B5EF4-FFF2-40B4-BE49-F238E27FC236}">
                <a16:creationId xmlns:a16="http://schemas.microsoft.com/office/drawing/2014/main" id="{716C7A5B-624D-4B62-98C5-B579B1737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3181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</a:rPr>
              <a:t>flip-chip bonds</a:t>
            </a:r>
          </a:p>
        </p:txBody>
      </p:sp>
      <p:sp>
        <p:nvSpPr>
          <p:cNvPr id="110659" name="Line 67">
            <a:extLst>
              <a:ext uri="{FF2B5EF4-FFF2-40B4-BE49-F238E27FC236}">
                <a16:creationId xmlns:a16="http://schemas.microsoft.com/office/drawing/2014/main" id="{EA5023FE-0CFE-45B6-AFD4-E229BCD92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181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60" name="Text Box 68">
            <a:extLst>
              <a:ext uri="{FF2B5EF4-FFF2-40B4-BE49-F238E27FC236}">
                <a16:creationId xmlns:a16="http://schemas.microsoft.com/office/drawing/2014/main" id="{550688D1-A860-472E-8D46-A854CCCB5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5720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</a:rPr>
              <a:t>receiver circuitry</a:t>
            </a:r>
          </a:p>
        </p:txBody>
      </p:sp>
      <p:sp>
        <p:nvSpPr>
          <p:cNvPr id="110661" name="Line 69">
            <a:extLst>
              <a:ext uri="{FF2B5EF4-FFF2-40B4-BE49-F238E27FC236}">
                <a16:creationId xmlns:a16="http://schemas.microsoft.com/office/drawing/2014/main" id="{3FC5ABD4-2214-49FD-BF75-19551C164C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4953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62" name="Text Box 70">
            <a:extLst>
              <a:ext uri="{FF2B5EF4-FFF2-40B4-BE49-F238E27FC236}">
                <a16:creationId xmlns:a16="http://schemas.microsoft.com/office/drawing/2014/main" id="{B80A88BC-994D-472F-A0C9-FAF26C3BE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5720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rgbClr val="0000CC"/>
                </a:solidFill>
              </a:rPr>
              <a:t>photodetector array</a:t>
            </a:r>
          </a:p>
        </p:txBody>
      </p:sp>
      <p:sp>
        <p:nvSpPr>
          <p:cNvPr id="110663" name="Line 71">
            <a:extLst>
              <a:ext uri="{FF2B5EF4-FFF2-40B4-BE49-F238E27FC236}">
                <a16:creationId xmlns:a16="http://schemas.microsoft.com/office/drawing/2014/main" id="{8E2C9980-4A21-41B5-ADB4-2802239A1D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48768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B50D88BC-6899-4302-A44B-190A90A004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4A643DB6-913B-4351-8D96-A2373B5CE4C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62569DEF-FA63-474B-A96A-BADA8DA3F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Optoelectronic Architectures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0D057475-F1CB-4AC5-9898-CBED5BF7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altLang="en-US"/>
              <a:t>“Free Space”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r>
              <a:rPr lang="en-US" altLang="en-US"/>
              <a:t>“Guided Wave”</a:t>
            </a:r>
          </a:p>
        </p:txBody>
      </p:sp>
      <p:grpSp>
        <p:nvGrpSpPr>
          <p:cNvPr id="89175" name="Group 87">
            <a:extLst>
              <a:ext uri="{FF2B5EF4-FFF2-40B4-BE49-F238E27FC236}">
                <a16:creationId xmlns:a16="http://schemas.microsoft.com/office/drawing/2014/main" id="{64B1F356-4B3E-4230-A104-7B6FC669D727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10000"/>
            <a:ext cx="4267200" cy="914400"/>
            <a:chOff x="3024" y="3360"/>
            <a:chExt cx="2688" cy="576"/>
          </a:xfrm>
        </p:grpSpPr>
        <p:sp>
          <p:nvSpPr>
            <p:cNvPr id="89141" name="Rectangle 53">
              <a:extLst>
                <a:ext uri="{FF2B5EF4-FFF2-40B4-BE49-F238E27FC236}">
                  <a16:creationId xmlns:a16="http://schemas.microsoft.com/office/drawing/2014/main" id="{2E5973F2-8710-43C9-8905-482E0A9A5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829"/>
              <a:ext cx="1584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2" name="Rectangle 54">
              <a:extLst>
                <a:ext uri="{FF2B5EF4-FFF2-40B4-BE49-F238E27FC236}">
                  <a16:creationId xmlns:a16="http://schemas.microsoft.com/office/drawing/2014/main" id="{957AB6F3-C41D-45A1-A3F6-7A990641E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781"/>
              <a:ext cx="288" cy="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3" name="Rectangle 55">
              <a:extLst>
                <a:ext uri="{FF2B5EF4-FFF2-40B4-BE49-F238E27FC236}">
                  <a16:creationId xmlns:a16="http://schemas.microsoft.com/office/drawing/2014/main" id="{8499D8B4-0CDC-4581-8624-D51C27359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781"/>
              <a:ext cx="288" cy="4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4" name="Rectangle 56">
              <a:extLst>
                <a:ext uri="{FF2B5EF4-FFF2-40B4-BE49-F238E27FC236}">
                  <a16:creationId xmlns:a16="http://schemas.microsoft.com/office/drawing/2014/main" id="{7B828FD7-14A9-497E-B284-951F23532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733"/>
              <a:ext cx="96" cy="4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5" name="Rectangle 57">
              <a:extLst>
                <a:ext uri="{FF2B5EF4-FFF2-40B4-BE49-F238E27FC236}">
                  <a16:creationId xmlns:a16="http://schemas.microsoft.com/office/drawing/2014/main" id="{A5E80549-F85B-45D6-B058-61A27E777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733"/>
              <a:ext cx="96" cy="4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7" name="Text Box 59">
              <a:extLst>
                <a:ext uri="{FF2B5EF4-FFF2-40B4-BE49-F238E27FC236}">
                  <a16:creationId xmlns:a16="http://schemas.microsoft.com/office/drawing/2014/main" id="{9AB99291-EB5A-417C-8EA5-59D25A03C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3763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PCB</a:t>
              </a:r>
            </a:p>
          </p:txBody>
        </p:sp>
        <p:sp>
          <p:nvSpPr>
            <p:cNvPr id="89148" name="Text Box 60">
              <a:extLst>
                <a:ext uri="{FF2B5EF4-FFF2-40B4-BE49-F238E27FC236}">
                  <a16:creationId xmlns:a16="http://schemas.microsoft.com/office/drawing/2014/main" id="{56D80F81-EA92-46B3-91D3-92827D4B1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637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Si die</a:t>
              </a:r>
            </a:p>
          </p:txBody>
        </p:sp>
        <p:sp>
          <p:nvSpPr>
            <p:cNvPr id="89149" name="Line 61">
              <a:extLst>
                <a:ext uri="{FF2B5EF4-FFF2-40B4-BE49-F238E27FC236}">
                  <a16:creationId xmlns:a16="http://schemas.microsoft.com/office/drawing/2014/main" id="{E95D324F-E00F-4D70-AFDC-1505483B2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733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Text Box 62">
              <a:extLst>
                <a:ext uri="{FF2B5EF4-FFF2-40B4-BE49-F238E27FC236}">
                  <a16:creationId xmlns:a16="http://schemas.microsoft.com/office/drawing/2014/main" id="{D50E1104-C354-42DA-BFF9-35FBA60AB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541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VCSEL</a:t>
              </a:r>
            </a:p>
          </p:txBody>
        </p:sp>
        <p:sp>
          <p:nvSpPr>
            <p:cNvPr id="89151" name="Line 63">
              <a:extLst>
                <a:ext uri="{FF2B5EF4-FFF2-40B4-BE49-F238E27FC236}">
                  <a16:creationId xmlns:a16="http://schemas.microsoft.com/office/drawing/2014/main" id="{5688ADAC-6F3B-4A81-8460-C3AB618E9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637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7" name="Text Box 69">
              <a:extLst>
                <a:ext uri="{FF2B5EF4-FFF2-40B4-BE49-F238E27FC236}">
                  <a16:creationId xmlns:a16="http://schemas.microsoft.com/office/drawing/2014/main" id="{999DE94C-3ED8-4CB6-BBC8-51353400E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589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Si die</a:t>
              </a:r>
            </a:p>
          </p:txBody>
        </p:sp>
        <p:sp>
          <p:nvSpPr>
            <p:cNvPr id="89159" name="Line 71">
              <a:extLst>
                <a:ext uri="{FF2B5EF4-FFF2-40B4-BE49-F238E27FC236}">
                  <a16:creationId xmlns:a16="http://schemas.microsoft.com/office/drawing/2014/main" id="{D9F55304-D1DF-44BE-A4AD-53A368A84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3733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0" name="Text Box 72">
              <a:extLst>
                <a:ext uri="{FF2B5EF4-FFF2-40B4-BE49-F238E27FC236}">
                  <a16:creationId xmlns:a16="http://schemas.microsoft.com/office/drawing/2014/main" id="{CAF546DC-C401-4C88-9250-332CFD851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493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photodetector</a:t>
              </a:r>
            </a:p>
          </p:txBody>
        </p:sp>
        <p:sp>
          <p:nvSpPr>
            <p:cNvPr id="89161" name="Line 73">
              <a:extLst>
                <a:ext uri="{FF2B5EF4-FFF2-40B4-BE49-F238E27FC236}">
                  <a16:creationId xmlns:a16="http://schemas.microsoft.com/office/drawing/2014/main" id="{1020023E-4A9A-43D7-823E-11822E889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8" y="3589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2" name="Rectangle 74">
              <a:extLst>
                <a:ext uri="{FF2B5EF4-FFF2-40B4-BE49-F238E27FC236}">
                  <a16:creationId xmlns:a16="http://schemas.microsoft.com/office/drawing/2014/main" id="{0DD22B15-B2C0-4D78-B7E9-E8F13045B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3542"/>
              <a:ext cx="48" cy="19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3" name="Rectangle 75">
              <a:extLst>
                <a:ext uri="{FF2B5EF4-FFF2-40B4-BE49-F238E27FC236}">
                  <a16:creationId xmlns:a16="http://schemas.microsoft.com/office/drawing/2014/main" id="{6C701697-80B8-4CEB-B16C-ADF0E2DBE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" y="3542"/>
              <a:ext cx="48" cy="19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4" name="Rectangle 76">
              <a:extLst>
                <a:ext uri="{FF2B5EF4-FFF2-40B4-BE49-F238E27FC236}">
                  <a16:creationId xmlns:a16="http://schemas.microsoft.com/office/drawing/2014/main" id="{64FAC173-3184-4FF3-BC83-742A7CBE3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542"/>
              <a:ext cx="1008" cy="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5" name="Text Box 77">
              <a:extLst>
                <a:ext uri="{FF2B5EF4-FFF2-40B4-BE49-F238E27FC236}">
                  <a16:creationId xmlns:a16="http://schemas.microsoft.com/office/drawing/2014/main" id="{213CAA68-43DE-410A-A146-59E595F7C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360"/>
              <a:ext cx="5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CC"/>
                  </a:solidFill>
                </a:rPr>
                <a:t>waveguide</a:t>
              </a:r>
            </a:p>
          </p:txBody>
        </p:sp>
        <p:sp>
          <p:nvSpPr>
            <p:cNvPr id="89166" name="Rectangle 78">
              <a:extLst>
                <a:ext uri="{FF2B5EF4-FFF2-40B4-BE49-F238E27FC236}">
                  <a16:creationId xmlns:a16="http://schemas.microsoft.com/office/drawing/2014/main" id="{4EB51162-CEF6-45DC-8F0B-0254FF369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360"/>
              <a:ext cx="264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69" name="Group 81">
            <a:extLst>
              <a:ext uri="{FF2B5EF4-FFF2-40B4-BE49-F238E27FC236}">
                <a16:creationId xmlns:a16="http://schemas.microsoft.com/office/drawing/2014/main" id="{E1921536-BD04-4657-9744-286D35C0D4E0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752600"/>
            <a:ext cx="4343400" cy="1143000"/>
            <a:chOff x="3024" y="2448"/>
            <a:chExt cx="2736" cy="720"/>
          </a:xfrm>
        </p:grpSpPr>
        <p:grpSp>
          <p:nvGrpSpPr>
            <p:cNvPr id="89139" name="Group 51">
              <a:extLst>
                <a:ext uri="{FF2B5EF4-FFF2-40B4-BE49-F238E27FC236}">
                  <a16:creationId xmlns:a16="http://schemas.microsoft.com/office/drawing/2014/main" id="{758BAB1E-6DD8-4D6F-BD6B-305B73E7F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448"/>
              <a:ext cx="2736" cy="664"/>
              <a:chOff x="3024" y="2448"/>
              <a:chExt cx="2736" cy="664"/>
            </a:xfrm>
          </p:grpSpPr>
          <p:sp>
            <p:nvSpPr>
              <p:cNvPr id="89104" name="Rectangle 16">
                <a:extLst>
                  <a:ext uri="{FF2B5EF4-FFF2-40B4-BE49-F238E27FC236}">
                    <a16:creationId xmlns:a16="http://schemas.microsoft.com/office/drawing/2014/main" id="{6F623A24-D290-4AF2-BFD9-3F7AD1550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005"/>
                <a:ext cx="1584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5" name="Rectangle 17">
                <a:extLst>
                  <a:ext uri="{FF2B5EF4-FFF2-40B4-BE49-F238E27FC236}">
                    <a16:creationId xmlns:a16="http://schemas.microsoft.com/office/drawing/2014/main" id="{D6EB51E4-5DB3-49C7-ACF6-7F7BE1BB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957"/>
                <a:ext cx="288" cy="4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6" name="Rectangle 18">
                <a:extLst>
                  <a:ext uri="{FF2B5EF4-FFF2-40B4-BE49-F238E27FC236}">
                    <a16:creationId xmlns:a16="http://schemas.microsoft.com/office/drawing/2014/main" id="{7630E805-7860-4021-9D03-61FF82B5E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957"/>
                <a:ext cx="288" cy="4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7" name="Rectangle 19">
                <a:extLst>
                  <a:ext uri="{FF2B5EF4-FFF2-40B4-BE49-F238E27FC236}">
                    <a16:creationId xmlns:a16="http://schemas.microsoft.com/office/drawing/2014/main" id="{62653A10-02DB-45C0-8F7E-96B256D87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2909"/>
                <a:ext cx="96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08" name="Rectangle 20">
                <a:extLst>
                  <a:ext uri="{FF2B5EF4-FFF2-40B4-BE49-F238E27FC236}">
                    <a16:creationId xmlns:a16="http://schemas.microsoft.com/office/drawing/2014/main" id="{9F8444B5-E269-4F32-B9BE-FC63CC199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909"/>
                <a:ext cx="96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20" name="Rectangle 32">
                <a:extLst>
                  <a:ext uri="{FF2B5EF4-FFF2-40B4-BE49-F238E27FC236}">
                    <a16:creationId xmlns:a16="http://schemas.microsoft.com/office/drawing/2014/main" id="{29109A56-762D-4FE3-9768-5DBAB3058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2525"/>
                <a:ext cx="768" cy="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21" name="Text Box 33">
                <a:extLst>
                  <a:ext uri="{FF2B5EF4-FFF2-40B4-BE49-F238E27FC236}">
                    <a16:creationId xmlns:a16="http://schemas.microsoft.com/office/drawing/2014/main" id="{06D12758-D59B-4B64-B292-272348C2DA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1" y="2939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CC"/>
                    </a:solidFill>
                  </a:rPr>
                  <a:t>PCB</a:t>
                </a:r>
              </a:p>
            </p:txBody>
          </p:sp>
          <p:sp>
            <p:nvSpPr>
              <p:cNvPr id="89122" name="Text Box 34">
                <a:extLst>
                  <a:ext uri="{FF2B5EF4-FFF2-40B4-BE49-F238E27FC236}">
                    <a16:creationId xmlns:a16="http://schemas.microsoft.com/office/drawing/2014/main" id="{C7E719E9-E63E-4098-B4C3-E6956E8B32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813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CC"/>
                    </a:solidFill>
                  </a:rPr>
                  <a:t>Si die</a:t>
                </a:r>
              </a:p>
            </p:txBody>
          </p:sp>
          <p:sp>
            <p:nvSpPr>
              <p:cNvPr id="89123" name="Line 35">
                <a:extLst>
                  <a:ext uri="{FF2B5EF4-FFF2-40B4-BE49-F238E27FC236}">
                    <a16:creationId xmlns:a16="http://schemas.microsoft.com/office/drawing/2014/main" id="{A5A9AA3A-8A0C-4ABF-BDDB-89DC29D7F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909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4" name="Text Box 36">
                <a:extLst>
                  <a:ext uri="{FF2B5EF4-FFF2-40B4-BE49-F238E27FC236}">
                    <a16:creationId xmlns:a16="http://schemas.microsoft.com/office/drawing/2014/main" id="{3A7CBF7C-B95E-43F6-AA40-57AA2A5B25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717"/>
                <a:ext cx="43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CC"/>
                    </a:solidFill>
                  </a:rPr>
                  <a:t>VCSEL</a:t>
                </a:r>
              </a:p>
            </p:txBody>
          </p:sp>
          <p:sp>
            <p:nvSpPr>
              <p:cNvPr id="89125" name="Line 37">
                <a:extLst>
                  <a:ext uri="{FF2B5EF4-FFF2-40B4-BE49-F238E27FC236}">
                    <a16:creationId xmlns:a16="http://schemas.microsoft.com/office/drawing/2014/main" id="{B56D172A-A894-46A4-BB56-F98CC2B64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813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6" name="Rectangle 38">
                <a:extLst>
                  <a:ext uri="{FF2B5EF4-FFF2-40B4-BE49-F238E27FC236}">
                    <a16:creationId xmlns:a16="http://schemas.microsoft.com/office/drawing/2014/main" id="{D3DA553C-1B96-4784-9182-458599010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5" y="2861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27" name="Text Box 39">
                <a:extLst>
                  <a:ext uri="{FF2B5EF4-FFF2-40B4-BE49-F238E27FC236}">
                    <a16:creationId xmlns:a16="http://schemas.microsoft.com/office/drawing/2014/main" id="{C16A6679-0952-4B65-80D3-BD0B7ACD3E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2621"/>
                <a:ext cx="57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CC"/>
                    </a:solidFill>
                  </a:rPr>
                  <a:t>microlens</a:t>
                </a:r>
              </a:p>
            </p:txBody>
          </p:sp>
          <p:sp>
            <p:nvSpPr>
              <p:cNvPr id="89128" name="Line 40">
                <a:extLst>
                  <a:ext uri="{FF2B5EF4-FFF2-40B4-BE49-F238E27FC236}">
                    <a16:creationId xmlns:a16="http://schemas.microsoft.com/office/drawing/2014/main" id="{07072A19-E442-4BB1-ADED-ADE53F26D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717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9" name="Line 41">
                <a:extLst>
                  <a:ext uri="{FF2B5EF4-FFF2-40B4-BE49-F238E27FC236}">
                    <a16:creationId xmlns:a16="http://schemas.microsoft.com/office/drawing/2014/main" id="{28C16C65-4AED-451B-906B-2FE198AA9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0" y="2573"/>
                <a:ext cx="480" cy="288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0" name="Line 42">
                <a:extLst>
                  <a:ext uri="{FF2B5EF4-FFF2-40B4-BE49-F238E27FC236}">
                    <a16:creationId xmlns:a16="http://schemas.microsoft.com/office/drawing/2014/main" id="{D7EC0141-D18A-470C-943A-6BD5760AA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573"/>
                <a:ext cx="528" cy="33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1" name="Text Box 43">
                <a:extLst>
                  <a:ext uri="{FF2B5EF4-FFF2-40B4-BE49-F238E27FC236}">
                    <a16:creationId xmlns:a16="http://schemas.microsoft.com/office/drawing/2014/main" id="{314A3ADC-6D2C-49AC-A3B5-5FD196DBF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0" y="2765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CC"/>
                    </a:solidFill>
                  </a:rPr>
                  <a:t>Si die</a:t>
                </a:r>
              </a:p>
            </p:txBody>
          </p:sp>
          <p:sp>
            <p:nvSpPr>
              <p:cNvPr id="89132" name="Text Box 44">
                <a:extLst>
                  <a:ext uri="{FF2B5EF4-FFF2-40B4-BE49-F238E27FC236}">
                    <a16:creationId xmlns:a16="http://schemas.microsoft.com/office/drawing/2014/main" id="{3BF4AED1-C91B-4018-A2DF-9607B18304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2448"/>
                <a:ext cx="57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CC"/>
                    </a:solidFill>
                  </a:rPr>
                  <a:t>mirror</a:t>
                </a:r>
              </a:p>
            </p:txBody>
          </p:sp>
          <p:sp>
            <p:nvSpPr>
              <p:cNvPr id="89134" name="Line 46">
                <a:extLst>
                  <a:ext uri="{FF2B5EF4-FFF2-40B4-BE49-F238E27FC236}">
                    <a16:creationId xmlns:a16="http://schemas.microsoft.com/office/drawing/2014/main" id="{7EF5F013-B3BC-4584-9ABC-BA5AF5A39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92" y="2909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5" name="Text Box 47">
                <a:extLst>
                  <a:ext uri="{FF2B5EF4-FFF2-40B4-BE49-F238E27FC236}">
                    <a16:creationId xmlns:a16="http://schemas.microsoft.com/office/drawing/2014/main" id="{65DD642D-64BE-4C80-A766-20D94A96F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0" y="2669"/>
                <a:ext cx="72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200">
                    <a:solidFill>
                      <a:srgbClr val="0000CC"/>
                    </a:solidFill>
                  </a:rPr>
                  <a:t>photodetector</a:t>
                </a:r>
              </a:p>
            </p:txBody>
          </p:sp>
          <p:sp>
            <p:nvSpPr>
              <p:cNvPr id="89136" name="Line 48">
                <a:extLst>
                  <a:ext uri="{FF2B5EF4-FFF2-40B4-BE49-F238E27FC236}">
                    <a16:creationId xmlns:a16="http://schemas.microsoft.com/office/drawing/2014/main" id="{46ED1F83-2297-4117-8D39-406E617AC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96" y="2765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168" name="Rectangle 80">
              <a:extLst>
                <a:ext uri="{FF2B5EF4-FFF2-40B4-BE49-F238E27FC236}">
                  <a16:creationId xmlns:a16="http://schemas.microsoft.com/office/drawing/2014/main" id="{09D25A1F-9CCC-47F1-BA36-1E8F79CE4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448"/>
              <a:ext cx="264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76EE-C71C-4885-BFAB-C7FDAD424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B2D71887-EE77-42DD-8202-65B64EF2A65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5837017B-470C-4875-A880-F6A6224B8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4A359411-DA20-4C9B-BAE2-325EA722B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Brief introduction to system interconnection technology</a:t>
            </a:r>
          </a:p>
          <a:p>
            <a:pPr lvl="1"/>
            <a:r>
              <a:rPr lang="en-US" altLang="en-US"/>
              <a:t>Examples</a:t>
            </a:r>
          </a:p>
          <a:p>
            <a:pPr lvl="1"/>
            <a:r>
              <a:rPr lang="en-US" altLang="en-US"/>
              <a:t>Challenges</a:t>
            </a:r>
          </a:p>
          <a:p>
            <a:pPr lvl="1"/>
            <a:r>
              <a:rPr lang="en-US" altLang="en-US"/>
              <a:t>Electrical and optoelectronic signaling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High-performance interconnection technology research at Pitt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Optoelectronic Multi-Chip Modules (OE-MCM)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Multi-Bit Differential Signaling (MBDS)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Dissertation research</a:t>
            </a:r>
          </a:p>
          <a:p>
            <a:pPr lvl="1"/>
            <a:r>
              <a:rPr lang="en-US" altLang="en-US"/>
              <a:t>Lightweight Hierarchical Error Control Codes (LHECC)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4C1891E-FEA3-4866-B98B-83EB522FF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University of Pittsburgh	Next Generation Interconnect Technologies	</a:t>
            </a:r>
            <a:fld id="{D8504783-8A6E-4350-9334-C4B4FF7F41F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21D14772-ABFE-4AA0-80BD-0925C30A6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OE Conversion Technology</a:t>
            </a:r>
          </a:p>
        </p:txBody>
      </p:sp>
      <p:pic>
        <p:nvPicPr>
          <p:cNvPr id="114691" name="Picture 3">
            <a:extLst>
              <a:ext uri="{FF2B5EF4-FFF2-40B4-BE49-F238E27FC236}">
                <a16:creationId xmlns:a16="http://schemas.microsoft.com/office/drawing/2014/main" id="{9EC38113-A362-4702-95E8-1ABF46E78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89560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2" name="Text Box 4">
            <a:extLst>
              <a:ext uri="{FF2B5EF4-FFF2-40B4-BE49-F238E27FC236}">
                <a16:creationId xmlns:a16="http://schemas.microsoft.com/office/drawing/2014/main" id="{3C62AB6D-50D1-4C7F-B2FC-C3D8E0F3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2098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Area pads</a:t>
            </a:r>
          </a:p>
        </p:txBody>
      </p:sp>
      <p:sp>
        <p:nvSpPr>
          <p:cNvPr id="114693" name="Line 5">
            <a:extLst>
              <a:ext uri="{FF2B5EF4-FFF2-40B4-BE49-F238E27FC236}">
                <a16:creationId xmlns:a16="http://schemas.microsoft.com/office/drawing/2014/main" id="{7EBD462F-D10B-4556-9356-3ED2E7B53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514600"/>
            <a:ext cx="1447800" cy="609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4" name="Line 6">
            <a:extLst>
              <a:ext uri="{FF2B5EF4-FFF2-40B4-BE49-F238E27FC236}">
                <a16:creationId xmlns:a16="http://schemas.microsoft.com/office/drawing/2014/main" id="{D226EE8E-2F51-434A-BE24-CE152B292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514600"/>
            <a:ext cx="2209800" cy="609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3EF5FFC3-B792-4F1B-AF8B-371840A44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7338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CC"/>
                </a:solidFill>
              </a:rPr>
              <a:t>Window</a:t>
            </a:r>
          </a:p>
        </p:txBody>
      </p:sp>
      <p:sp>
        <p:nvSpPr>
          <p:cNvPr id="114696" name="Line 8">
            <a:extLst>
              <a:ext uri="{FF2B5EF4-FFF2-40B4-BE49-F238E27FC236}">
                <a16:creationId xmlns:a16="http://schemas.microsoft.com/office/drawing/2014/main" id="{53FCB04C-C32D-41B8-AE4B-338E895E25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3200400"/>
            <a:ext cx="1752600" cy="685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7" name="Text Box 9">
            <a:extLst>
              <a:ext uri="{FF2B5EF4-FFF2-40B4-BE49-F238E27FC236}">
                <a16:creationId xmlns:a16="http://schemas.microsoft.com/office/drawing/2014/main" id="{95716227-E926-4808-99A3-24E7A2BFD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343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VCSEL site</a:t>
            </a:r>
          </a:p>
        </p:txBody>
      </p:sp>
      <p:pic>
        <p:nvPicPr>
          <p:cNvPr id="114698" name="Picture 10">
            <a:extLst>
              <a:ext uri="{FF2B5EF4-FFF2-40B4-BE49-F238E27FC236}">
                <a16:creationId xmlns:a16="http://schemas.microsoft.com/office/drawing/2014/main" id="{0D836B38-4A7E-4FED-889E-C1C38408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15240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4699" name="Object 11">
            <a:extLst>
              <a:ext uri="{FF2B5EF4-FFF2-40B4-BE49-F238E27FC236}">
                <a16:creationId xmlns:a16="http://schemas.microsoft.com/office/drawing/2014/main" id="{83C99B79-7DF3-4DA3-98D5-0EFC3997E4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905000"/>
          <a:ext cx="3200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9752381" imgH="7314286" progId="MSPhotoEd.3">
                  <p:embed/>
                </p:oleObj>
              </mc:Choice>
              <mc:Fallback>
                <p:oleObj name="Photo Editor Photo" r:id="rId4" imgW="9752381" imgH="7314286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32004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0" name="Text Box 12">
            <a:extLst>
              <a:ext uri="{FF2B5EF4-FFF2-40B4-BE49-F238E27FC236}">
                <a16:creationId xmlns:a16="http://schemas.microsoft.com/office/drawing/2014/main" id="{062D4A93-4DBD-40A2-86D5-4AE8E6DD9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150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Passive alignment mark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7492</TotalTime>
  <Words>2264</Words>
  <Application>Microsoft Office PowerPoint</Application>
  <PresentationFormat>On-screen Show (4:3)</PresentationFormat>
  <Paragraphs>613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Verdana</vt:lpstr>
      <vt:lpstr>Times New Roman</vt:lpstr>
      <vt:lpstr>MS Mincho</vt:lpstr>
      <vt:lpstr>Default Design</vt:lpstr>
      <vt:lpstr>Microsoft Excel Chart</vt:lpstr>
      <vt:lpstr>Microsoft Photo Editor 3.0 Photo</vt:lpstr>
      <vt:lpstr>Microsoft Picture</vt:lpstr>
      <vt:lpstr>Microsoft Equation 3.0</vt:lpstr>
      <vt:lpstr>Bitmap Image</vt:lpstr>
      <vt:lpstr>Next Generation Interconnection Technology for High-Performance Computer Systems</vt:lpstr>
      <vt:lpstr>Talk Outline</vt:lpstr>
      <vt:lpstr>System Interconnect</vt:lpstr>
      <vt:lpstr>Challenges for System Interconnect</vt:lpstr>
      <vt:lpstr>Electrical Signaling</vt:lpstr>
      <vt:lpstr>Optoelectronic Signaling</vt:lpstr>
      <vt:lpstr>Optoelectronic Architectures</vt:lpstr>
      <vt:lpstr>Talk Outline</vt:lpstr>
      <vt:lpstr>OE Conversion Technology</vt:lpstr>
      <vt:lpstr>OE Crossbar Switch Chip</vt:lpstr>
      <vt:lpstr>OE Interconnect using Fiber Image Guides</vt:lpstr>
      <vt:lpstr>OE-MCM Demonstrator</vt:lpstr>
      <vt:lpstr>Multi-Bit Differential Signaling (MBDS)</vt:lpstr>
      <vt:lpstr>“N choose M (nCm)” Encoding</vt:lpstr>
      <vt:lpstr>MBDS Test Chip</vt:lpstr>
      <vt:lpstr>Talk Outline</vt:lpstr>
      <vt:lpstr>Error Correction Codes</vt:lpstr>
      <vt:lpstr>ECC Introduction</vt:lpstr>
      <vt:lpstr>nCm Encoding:  Inherent Error Detection</vt:lpstr>
      <vt:lpstr>nCm Encoding:  Inherent Error Detection</vt:lpstr>
      <vt:lpstr>nCm Encoding:  Unused Code Space</vt:lpstr>
      <vt:lpstr>Need for Error Control Coding</vt:lpstr>
      <vt:lpstr>Hierarchical Encoding</vt:lpstr>
      <vt:lpstr>Low-Level Code</vt:lpstr>
      <vt:lpstr>High-Level Code:  Linear Block Codes</vt:lpstr>
      <vt:lpstr>Encoding LHECC</vt:lpstr>
      <vt:lpstr>Example #1:  Encoding</vt:lpstr>
      <vt:lpstr>Example #1:  Decoding</vt:lpstr>
      <vt:lpstr>LHECC Advantages</vt:lpstr>
      <vt:lpstr>Link Modeling</vt:lpstr>
      <vt:lpstr>Error Source Modeling</vt:lpstr>
      <vt:lpstr>Supply Noise</vt:lpstr>
      <vt:lpstr>Fringe Capacitance in Driver</vt:lpstr>
      <vt:lpstr>Experimental results (no noise)</vt:lpstr>
      <vt:lpstr>Experimental results (supply noise)</vt:lpstr>
      <vt:lpstr>Experimental results (fringe capacitance)</vt:lpstr>
      <vt:lpstr>Conclusions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jbakos</dc:creator>
  <cp:lastModifiedBy>Jed Ostrom</cp:lastModifiedBy>
  <cp:revision>184</cp:revision>
  <dcterms:created xsi:type="dcterms:W3CDTF">2005-01-14T20:28:47Z</dcterms:created>
  <dcterms:modified xsi:type="dcterms:W3CDTF">2021-03-23T14:22:46Z</dcterms:modified>
</cp:coreProperties>
</file>