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98" r:id="rId6"/>
    <p:sldId id="281" r:id="rId7"/>
    <p:sldId id="282" r:id="rId8"/>
    <p:sldId id="295" r:id="rId9"/>
    <p:sldId id="283" r:id="rId10"/>
    <p:sldId id="296" r:id="rId11"/>
    <p:sldId id="275" r:id="rId12"/>
    <p:sldId id="260" r:id="rId13"/>
    <p:sldId id="286" r:id="rId14"/>
    <p:sldId id="287" r:id="rId15"/>
    <p:sldId id="288" r:id="rId16"/>
    <p:sldId id="262" r:id="rId17"/>
    <p:sldId id="265" r:id="rId18"/>
    <p:sldId id="266" r:id="rId19"/>
    <p:sldId id="272" r:id="rId20"/>
    <p:sldId id="274" r:id="rId21"/>
    <p:sldId id="273" r:id="rId22"/>
    <p:sldId id="289" r:id="rId23"/>
    <p:sldId id="290" r:id="rId24"/>
    <p:sldId id="291" r:id="rId25"/>
    <p:sldId id="292" r:id="rId26"/>
    <p:sldId id="294" r:id="rId27"/>
    <p:sldId id="276" r:id="rId28"/>
    <p:sldId id="267" r:id="rId29"/>
    <p:sldId id="268" r:id="rId30"/>
    <p:sldId id="269" r:id="rId31"/>
    <p:sldId id="270" r:id="rId32"/>
    <p:sldId id="300" r:id="rId33"/>
    <p:sldId id="27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FF"/>
    <a:srgbClr val="FF9933"/>
    <a:srgbClr val="00FF0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99" d="100"/>
          <a:sy n="99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A053E460-573D-4186-9DE4-08996E5062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60BA936-6B0A-4C93-84BC-23DE1AE2DF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E58FAAD9-6161-4161-AEC7-08E03F2B79D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951B73AA-BE30-4D1C-90E0-75A1910581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9777A-2AFB-4396-99BD-B5BBFCAD2D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8CAFA57-A7CE-4C07-8483-F08DEF7D6D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22D33A-909E-43DD-8BCE-DE33F9E431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196F585-FA55-4217-A49F-526E243B85A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2766C4E-62A0-412A-A203-6256ADBCDF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459364A-0C85-4EDD-9E51-D8A2BDA945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20A51E4-A3E8-450B-9D6E-8FC253FDE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BA8E8F-B82E-46BA-9B25-BA35AEFE8E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3B2FC1F-1D6B-4999-A864-D962E47A0F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0D36F8E-7C17-4FAC-AC26-886DAFF647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12A2E976-4213-4CCF-B658-E12309CF6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CF58A3D5-A902-468B-B6E1-A83CD2D21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CFD041C8-27ED-4936-A336-DDBA79046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1042-E34F-4D9B-AB37-9B49FBFD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8E9BF-6E12-4AF3-A859-C01A22A70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7C083-4972-431B-B712-D4989CE630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F1053BCE-F3B5-4183-B911-A6D3C9C6D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64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B8FC5-D67A-41DF-AB13-B92EC5580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1CA50-38CB-418F-B908-B1BD64B01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8AC87-041A-41B0-BF35-34D341DD9D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3179DA4E-86C8-4182-8DDC-1C9504294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CEF9-BB88-4F76-B735-EB2827D2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AC6D-5B88-44DA-ABEC-C6AC0C83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C488F-34E9-4BBB-9547-A209DEECCC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178195A7-3B85-4A9E-A786-3524E497D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40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C3D9-68F2-4AD4-B104-B0F0C96D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C0909-E668-481F-B87F-B11DC40A1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BA116-AB57-407A-B388-3AD89C8EED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93A922F9-296C-4126-B049-D3968415D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33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4D72-C877-42CA-8387-34121818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56D32-34BF-4211-9762-7497A466F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9F9E6-C6C8-478C-83EA-BFB6A242A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47B0E-DB78-4FD1-B248-9FF85EB583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3E163EE1-28F7-4CB3-B567-FB6BD2144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0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1CEA-67C4-44C8-9A43-EB1B7A655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03AB2-658C-48DF-8E28-6F1572099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14B97-FAEF-40CC-B060-7C0CEEF53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3A684-7EDD-4C5A-9DDC-3F87DBCC0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A65DF-C477-482B-8179-2C574CD26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355E1-F68D-4B12-92D3-EA151F1AFB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977F38CE-5403-45D4-B505-B931D12E9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92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6FAF-72CB-4C71-87B9-BB1924F3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35EC7A-130C-460A-A166-F6FB40C9CC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246788FE-3132-4133-9EAC-92C97B081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708A66-3914-4F76-BC38-3ED0D01237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17FF8E69-0724-45A5-ADF6-BAB1B89BF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90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8E22-F8FB-417E-9C1E-BF0A90BD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44D5A-0136-43A5-BD2E-C4CCE2AF8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2116B-B801-41F5-8AF1-1B6C8C3ED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2237D-6B49-4236-B1EF-BB7EF1F382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B795152E-7CC7-4056-9D27-EAEC0307BA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75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FC2E-DE70-4825-AB78-4668C27D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CF561-6B82-4BFE-AA63-AEA5B871D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EE75C-DF10-4DAE-9FC1-073674BFB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2B237-562B-47C7-A246-D185EC0825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UNC-Charlotte			Mar. 28, 2008	 </a:t>
            </a:r>
            <a:fld id="{A9877891-E108-47AD-AEAE-F9B5834ED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55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4D2E3C-1CB6-4962-8FC2-6BDE2C136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30C550-FB49-4E36-BE1D-C374B72C3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9F4E943-3FB5-4B83-93DC-EB13D5464F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90800" y="63246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0033"/>
                </a:solidFill>
                <a:latin typeface="+mn-lt"/>
              </a:defRPr>
            </a:lvl1pPr>
          </a:lstStyle>
          <a:p>
            <a:r>
              <a:rPr lang="en-US" altLang="en-US"/>
              <a:t>UNC-Charlotte			Mar. 28, 2008	 </a:t>
            </a:r>
            <a:fld id="{4482DDFA-518D-44B7-9FD8-64AB24FEE0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C21F0867-A2E9-406A-B7EA-0EB446F5F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9">
            <a:extLst>
              <a:ext uri="{FF2B5EF4-FFF2-40B4-BE49-F238E27FC236}">
                <a16:creationId xmlns:a16="http://schemas.microsoft.com/office/drawing/2014/main" id="{9223C125-30C1-476E-8A11-6904AF315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65A9D457-F452-4F49-9D4C-B5C2F772C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2">
            <a:extLst>
              <a:ext uri="{FF2B5EF4-FFF2-40B4-BE49-F238E27FC236}">
                <a16:creationId xmlns:a16="http://schemas.microsoft.com/office/drawing/2014/main" id="{27606460-6289-4436-814F-B8F576363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B95BEB0-51A7-46EF-B97B-887BB85933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1447800"/>
            <a:ext cx="7086600" cy="2133600"/>
          </a:xfrm>
        </p:spPr>
        <p:txBody>
          <a:bodyPr/>
          <a:lstStyle/>
          <a:p>
            <a:pPr algn="l"/>
            <a:r>
              <a:rPr lang="en-US" altLang="en-US" sz="3200"/>
              <a:t>High-Performance Reconfigurable Computing for Genome Analysis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87D39B9-82B1-426F-898C-2437655727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62600" y="4191000"/>
            <a:ext cx="3429000" cy="609600"/>
          </a:xfrm>
        </p:spPr>
        <p:txBody>
          <a:bodyPr/>
          <a:lstStyle/>
          <a:p>
            <a:pPr algn="r"/>
            <a:r>
              <a:rPr lang="en-US" altLang="en-US" sz="2800"/>
              <a:t>Jason D. Bakos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839DF5B-DB3E-43C7-8607-3DD8EEF8D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81600"/>
            <a:ext cx="434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0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algn="ctr">
              <a:spcBef>
                <a:spcPct val="20000"/>
              </a:spcBef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ctr">
              <a:spcBef>
                <a:spcPct val="20000"/>
              </a:spcBef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ctr">
              <a:spcBef>
                <a:spcPct val="2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altLang="en-US" sz="1400"/>
              <a:t>Dept. of Computer Science and Engineering</a:t>
            </a:r>
          </a:p>
          <a:p>
            <a:pPr algn="r"/>
            <a:r>
              <a:rPr lang="en-US" altLang="en-US" sz="1400"/>
              <a:t>University of South Carolina</a:t>
            </a:r>
          </a:p>
          <a:p>
            <a:pPr algn="r"/>
            <a:r>
              <a:rPr lang="en-US" altLang="en-US" sz="1400"/>
              <a:t>Columbia, SC USA</a:t>
            </a:r>
          </a:p>
        </p:txBody>
      </p:sp>
    </p:spTree>
  </p:cSld>
  <p:clrMapOvr>
    <a:masterClrMapping/>
  </p:clrMapOvr>
  <p:transition advTm="1362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3">
            <a:extLst>
              <a:ext uri="{FF2B5EF4-FFF2-40B4-BE49-F238E27FC236}">
                <a16:creationId xmlns:a16="http://schemas.microsoft.com/office/drawing/2014/main" id="{B22EFA67-64D8-4D1F-9B22-344A4075DD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794A147E-4507-440A-A523-1B36B5A78A2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1262D3AB-87D4-4559-BA1C-390C980CE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Phylogenetic Reconstruction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00F503E7-DC83-4873-A6BD-99C8F9625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Given input genomes, reconstruct an evolutionary tree</a:t>
            </a:r>
          </a:p>
          <a:p>
            <a:pPr lvl="1"/>
            <a:r>
              <a:rPr lang="en-US" altLang="en-US" sz="1600"/>
              <a:t>Leaves are inputs, internal nodes are common ancestors</a:t>
            </a:r>
          </a:p>
          <a:p>
            <a:pPr lvl="1"/>
            <a:r>
              <a:rPr lang="en-US" altLang="en-US" sz="1600"/>
              <a:t>Edges represent evolutionary lineage</a:t>
            </a:r>
          </a:p>
          <a:p>
            <a:pPr lvl="1"/>
            <a:endParaRPr lang="en-US" altLang="en-US" sz="1600"/>
          </a:p>
          <a:p>
            <a:r>
              <a:rPr lang="en-US" altLang="en-US" sz="1800"/>
              <a:t>Several methods exist:</a:t>
            </a:r>
          </a:p>
          <a:p>
            <a:pPr lvl="1"/>
            <a:r>
              <a:rPr lang="en-US" altLang="en-US" sz="1600">
                <a:solidFill>
                  <a:srgbClr val="990033"/>
                </a:solidFill>
              </a:rPr>
              <a:t>Distance-based (clustering) methods:</a:t>
            </a:r>
            <a:r>
              <a:rPr lang="en-US" altLang="en-US" sz="1600"/>
              <a:t>  clustering technique based on pairwise distances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>
              <a:solidFill>
                <a:srgbClr val="990033"/>
              </a:solidFill>
            </a:endParaRPr>
          </a:p>
          <a:p>
            <a:pPr lvl="1"/>
            <a:r>
              <a:rPr lang="en-US" altLang="en-US" sz="1600">
                <a:solidFill>
                  <a:srgbClr val="990033"/>
                </a:solidFill>
              </a:rPr>
              <a:t>Bayesian methods:</a:t>
            </a:r>
            <a:r>
              <a:rPr lang="en-US" altLang="en-US" sz="1600"/>
              <a:t>  maximizes the likelihood of a phylogenetic tree based on probabalistic models</a:t>
            </a:r>
          </a:p>
          <a:p>
            <a:pPr lvl="1"/>
            <a:r>
              <a:rPr lang="en-US" altLang="en-US" sz="1600">
                <a:solidFill>
                  <a:srgbClr val="990033"/>
                </a:solidFill>
              </a:rPr>
              <a:t>Maximum parsimony:</a:t>
            </a:r>
            <a:r>
              <a:rPr lang="en-US" altLang="en-US" sz="1600"/>
              <a:t>  minimizes sum of edge lengths</a:t>
            </a:r>
          </a:p>
        </p:txBody>
      </p:sp>
      <p:sp>
        <p:nvSpPr>
          <p:cNvPr id="293892" name="Line 4">
            <a:extLst>
              <a:ext uri="{FF2B5EF4-FFF2-40B4-BE49-F238E27FC236}">
                <a16:creationId xmlns:a16="http://schemas.microsoft.com/office/drawing/2014/main" id="{2B116E5C-2A7C-4516-9993-86E528CB1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3" name="Line 5">
            <a:extLst>
              <a:ext uri="{FF2B5EF4-FFF2-40B4-BE49-F238E27FC236}">
                <a16:creationId xmlns:a16="http://schemas.microsoft.com/office/drawing/2014/main" id="{9F4FE005-F4CC-47EC-9858-C278CA2F3B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4" name="Line 6">
            <a:extLst>
              <a:ext uri="{FF2B5EF4-FFF2-40B4-BE49-F238E27FC236}">
                <a16:creationId xmlns:a16="http://schemas.microsoft.com/office/drawing/2014/main" id="{50F905DD-3EC6-4BD9-8B22-E408CD34CE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5" name="Line 7">
            <a:extLst>
              <a:ext uri="{FF2B5EF4-FFF2-40B4-BE49-F238E27FC236}">
                <a16:creationId xmlns:a16="http://schemas.microsoft.com/office/drawing/2014/main" id="{901D4482-3813-4190-BF1D-3144C687F7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6" name="Line 8">
            <a:extLst>
              <a:ext uri="{FF2B5EF4-FFF2-40B4-BE49-F238E27FC236}">
                <a16:creationId xmlns:a16="http://schemas.microsoft.com/office/drawing/2014/main" id="{36B93334-424E-4D9E-A91D-6BEAC71FB3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4648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7" name="Line 9">
            <a:extLst>
              <a:ext uri="{FF2B5EF4-FFF2-40B4-BE49-F238E27FC236}">
                <a16:creationId xmlns:a16="http://schemas.microsoft.com/office/drawing/2014/main" id="{B928C24D-C553-4544-8B43-3BECAE5C3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648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8" name="Line 10">
            <a:extLst>
              <a:ext uri="{FF2B5EF4-FFF2-40B4-BE49-F238E27FC236}">
                <a16:creationId xmlns:a16="http://schemas.microsoft.com/office/drawing/2014/main" id="{4F5B33BB-1932-4BA8-864E-5550CE5D3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657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9" name="Line 11">
            <a:extLst>
              <a:ext uri="{FF2B5EF4-FFF2-40B4-BE49-F238E27FC236}">
                <a16:creationId xmlns:a16="http://schemas.microsoft.com/office/drawing/2014/main" id="{7C6E7E88-F728-4E85-AAB4-9C1837D2E9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3657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0" name="Line 12">
            <a:extLst>
              <a:ext uri="{FF2B5EF4-FFF2-40B4-BE49-F238E27FC236}">
                <a16:creationId xmlns:a16="http://schemas.microsoft.com/office/drawing/2014/main" id="{409875EE-72B8-436D-910C-674CB25C4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1" name="Line 13">
            <a:extLst>
              <a:ext uri="{FF2B5EF4-FFF2-40B4-BE49-F238E27FC236}">
                <a16:creationId xmlns:a16="http://schemas.microsoft.com/office/drawing/2014/main" id="{29A78FF0-69C6-4360-9622-60D671FC9E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2" name="Line 14">
            <a:extLst>
              <a:ext uri="{FF2B5EF4-FFF2-40B4-BE49-F238E27FC236}">
                <a16:creationId xmlns:a16="http://schemas.microsoft.com/office/drawing/2014/main" id="{2F681C2F-4454-4A6B-87F2-A880D453B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3" name="Line 15">
            <a:extLst>
              <a:ext uri="{FF2B5EF4-FFF2-40B4-BE49-F238E27FC236}">
                <a16:creationId xmlns:a16="http://schemas.microsoft.com/office/drawing/2014/main" id="{6FE32E1C-F4B0-4264-BA1C-3F092E5889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" y="3962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4" name="Line 16">
            <a:extLst>
              <a:ext uri="{FF2B5EF4-FFF2-40B4-BE49-F238E27FC236}">
                <a16:creationId xmlns:a16="http://schemas.microsoft.com/office/drawing/2014/main" id="{AF894CF8-919E-4B18-BCAA-D61AEF354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5" name="Line 17">
            <a:extLst>
              <a:ext uri="{FF2B5EF4-FFF2-40B4-BE49-F238E27FC236}">
                <a16:creationId xmlns:a16="http://schemas.microsoft.com/office/drawing/2014/main" id="{274BD238-BCF8-4FE3-AEB7-F0277EF742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962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6" name="Oval 18">
            <a:extLst>
              <a:ext uri="{FF2B5EF4-FFF2-40B4-BE49-F238E27FC236}">
                <a16:creationId xmlns:a16="http://schemas.microsoft.com/office/drawing/2014/main" id="{F5897952-9DDE-4571-8A87-3EB31FAEC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7" name="Oval 19">
            <a:extLst>
              <a:ext uri="{FF2B5EF4-FFF2-40B4-BE49-F238E27FC236}">
                <a16:creationId xmlns:a16="http://schemas.microsoft.com/office/drawing/2014/main" id="{CBD6CBE7-1ADB-40F5-BABE-1CA0404C3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8" name="Oval 20">
            <a:extLst>
              <a:ext uri="{FF2B5EF4-FFF2-40B4-BE49-F238E27FC236}">
                <a16:creationId xmlns:a16="http://schemas.microsoft.com/office/drawing/2014/main" id="{3D67A8AE-AE11-4FE8-BFE8-14104DF6F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9" name="Oval 21">
            <a:extLst>
              <a:ext uri="{FF2B5EF4-FFF2-40B4-BE49-F238E27FC236}">
                <a16:creationId xmlns:a16="http://schemas.microsoft.com/office/drawing/2014/main" id="{0EB0E548-E25C-46AE-B055-4DED4F08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10" name="Oval 22">
            <a:extLst>
              <a:ext uri="{FF2B5EF4-FFF2-40B4-BE49-F238E27FC236}">
                <a16:creationId xmlns:a16="http://schemas.microsoft.com/office/drawing/2014/main" id="{0773C734-86DA-4B02-A676-B4E27691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8620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11" name="Oval 23">
            <a:extLst>
              <a:ext uri="{FF2B5EF4-FFF2-40B4-BE49-F238E27FC236}">
                <a16:creationId xmlns:a16="http://schemas.microsoft.com/office/drawing/2014/main" id="{DEF6491B-6215-4AB4-8912-4DD445C01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88620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12" name="Oval 24">
            <a:extLst>
              <a:ext uri="{FF2B5EF4-FFF2-40B4-BE49-F238E27FC236}">
                <a16:creationId xmlns:a16="http://schemas.microsoft.com/office/drawing/2014/main" id="{16FF7D8E-6D63-4BBA-A4FF-CA847775C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13" name="Line 25">
            <a:extLst>
              <a:ext uri="{FF2B5EF4-FFF2-40B4-BE49-F238E27FC236}">
                <a16:creationId xmlns:a16="http://schemas.microsoft.com/office/drawing/2014/main" id="{B79A88B6-A360-4878-B0BE-049824F37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4" name="Line 26">
            <a:extLst>
              <a:ext uri="{FF2B5EF4-FFF2-40B4-BE49-F238E27FC236}">
                <a16:creationId xmlns:a16="http://schemas.microsoft.com/office/drawing/2014/main" id="{15A62328-1660-4ED4-9F71-32B81CA34F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5" name="Line 27">
            <a:extLst>
              <a:ext uri="{FF2B5EF4-FFF2-40B4-BE49-F238E27FC236}">
                <a16:creationId xmlns:a16="http://schemas.microsoft.com/office/drawing/2014/main" id="{DE030779-E9B0-4964-B96A-8CF4A9C3B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6" name="Line 28">
            <a:extLst>
              <a:ext uri="{FF2B5EF4-FFF2-40B4-BE49-F238E27FC236}">
                <a16:creationId xmlns:a16="http://schemas.microsoft.com/office/drawing/2014/main" id="{DFC95BA8-1284-4863-8263-E8E9CDB8FA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4114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7" name="Line 29">
            <a:extLst>
              <a:ext uri="{FF2B5EF4-FFF2-40B4-BE49-F238E27FC236}">
                <a16:creationId xmlns:a16="http://schemas.microsoft.com/office/drawing/2014/main" id="{FE0E51D7-ABCB-4BB8-8C84-63F52B6A0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8" name="Oval 30">
            <a:extLst>
              <a:ext uri="{FF2B5EF4-FFF2-40B4-BE49-F238E27FC236}">
                <a16:creationId xmlns:a16="http://schemas.microsoft.com/office/drawing/2014/main" id="{FA5CD9CE-D84C-4119-B26C-B0C6C780D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0060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19" name="Oval 31">
            <a:extLst>
              <a:ext uri="{FF2B5EF4-FFF2-40B4-BE49-F238E27FC236}">
                <a16:creationId xmlns:a16="http://schemas.microsoft.com/office/drawing/2014/main" id="{FA6EC2E8-2A18-4B7B-875D-240101579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0060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0" name="Oval 32">
            <a:extLst>
              <a:ext uri="{FF2B5EF4-FFF2-40B4-BE49-F238E27FC236}">
                <a16:creationId xmlns:a16="http://schemas.microsoft.com/office/drawing/2014/main" id="{E6D42026-D712-4CC2-BAE2-B661AAE1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1" name="Oval 33">
            <a:extLst>
              <a:ext uri="{FF2B5EF4-FFF2-40B4-BE49-F238E27FC236}">
                <a16:creationId xmlns:a16="http://schemas.microsoft.com/office/drawing/2014/main" id="{32057EC3-62DB-46D1-8ECB-C419BF52E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2" name="Oval 34">
            <a:extLst>
              <a:ext uri="{FF2B5EF4-FFF2-40B4-BE49-F238E27FC236}">
                <a16:creationId xmlns:a16="http://schemas.microsoft.com/office/drawing/2014/main" id="{96617A04-5680-4037-A9D6-4FA0701C8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3" name="Oval 35">
            <a:extLst>
              <a:ext uri="{FF2B5EF4-FFF2-40B4-BE49-F238E27FC236}">
                <a16:creationId xmlns:a16="http://schemas.microsoft.com/office/drawing/2014/main" id="{DBF4B1D3-2E56-4A2B-9AB8-B4417B3CB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4" name="Oval 36">
            <a:extLst>
              <a:ext uri="{FF2B5EF4-FFF2-40B4-BE49-F238E27FC236}">
                <a16:creationId xmlns:a16="http://schemas.microsoft.com/office/drawing/2014/main" id="{E8D96A05-51AA-4F51-BE8C-D415CE34B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5" name="Oval 37">
            <a:extLst>
              <a:ext uri="{FF2B5EF4-FFF2-40B4-BE49-F238E27FC236}">
                <a16:creationId xmlns:a16="http://schemas.microsoft.com/office/drawing/2014/main" id="{1F79C86D-03E7-4F07-B898-507D390D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26" name="Line 38">
            <a:extLst>
              <a:ext uri="{FF2B5EF4-FFF2-40B4-BE49-F238E27FC236}">
                <a16:creationId xmlns:a16="http://schemas.microsoft.com/office/drawing/2014/main" id="{DA46F2FB-035C-4CD0-ADCC-E258D61E1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27" name="Line 39">
            <a:extLst>
              <a:ext uri="{FF2B5EF4-FFF2-40B4-BE49-F238E27FC236}">
                <a16:creationId xmlns:a16="http://schemas.microsoft.com/office/drawing/2014/main" id="{03D9EC6A-1712-4216-AB9D-D79DD9F041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429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28" name="Line 40">
            <a:extLst>
              <a:ext uri="{FF2B5EF4-FFF2-40B4-BE49-F238E27FC236}">
                <a16:creationId xmlns:a16="http://schemas.microsoft.com/office/drawing/2014/main" id="{B473337B-B1E6-49ED-8301-BC5BD739FB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29" name="Line 41">
            <a:extLst>
              <a:ext uri="{FF2B5EF4-FFF2-40B4-BE49-F238E27FC236}">
                <a16:creationId xmlns:a16="http://schemas.microsoft.com/office/drawing/2014/main" id="{61177890-C93E-4FBA-9EF1-AD5D60D01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30" name="Line 42">
            <a:extLst>
              <a:ext uri="{FF2B5EF4-FFF2-40B4-BE49-F238E27FC236}">
                <a16:creationId xmlns:a16="http://schemas.microsoft.com/office/drawing/2014/main" id="{AA1ADD98-C087-4517-AE14-E43107D3AC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3886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31" name="Line 43">
            <a:extLst>
              <a:ext uri="{FF2B5EF4-FFF2-40B4-BE49-F238E27FC236}">
                <a16:creationId xmlns:a16="http://schemas.microsoft.com/office/drawing/2014/main" id="{9841A049-9939-4F88-8085-0A2C790263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32" name="Oval 44">
            <a:extLst>
              <a:ext uri="{FF2B5EF4-FFF2-40B4-BE49-F238E27FC236}">
                <a16:creationId xmlns:a16="http://schemas.microsoft.com/office/drawing/2014/main" id="{33A20268-B0F0-4EC4-B16B-90AEDA919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572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3" name="Oval 45">
            <a:extLst>
              <a:ext uri="{FF2B5EF4-FFF2-40B4-BE49-F238E27FC236}">
                <a16:creationId xmlns:a16="http://schemas.microsoft.com/office/drawing/2014/main" id="{9F192F29-E61A-415E-8842-8BFF695D9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4" name="Oval 46">
            <a:extLst>
              <a:ext uri="{FF2B5EF4-FFF2-40B4-BE49-F238E27FC236}">
                <a16:creationId xmlns:a16="http://schemas.microsoft.com/office/drawing/2014/main" id="{4DDD4605-4124-4FE3-8B96-0C655E59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5" name="Oval 47">
            <a:extLst>
              <a:ext uri="{FF2B5EF4-FFF2-40B4-BE49-F238E27FC236}">
                <a16:creationId xmlns:a16="http://schemas.microsoft.com/office/drawing/2014/main" id="{9BCA970A-2B35-494B-9049-7F38A7743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6" name="Oval 48">
            <a:extLst>
              <a:ext uri="{FF2B5EF4-FFF2-40B4-BE49-F238E27FC236}">
                <a16:creationId xmlns:a16="http://schemas.microsoft.com/office/drawing/2014/main" id="{C04689E3-F4A1-4919-AFAF-57F04260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7" name="Oval 49">
            <a:extLst>
              <a:ext uri="{FF2B5EF4-FFF2-40B4-BE49-F238E27FC236}">
                <a16:creationId xmlns:a16="http://schemas.microsoft.com/office/drawing/2014/main" id="{A676572E-57C0-4EA7-A7CE-289211043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8" name="Oval 50">
            <a:extLst>
              <a:ext uri="{FF2B5EF4-FFF2-40B4-BE49-F238E27FC236}">
                <a16:creationId xmlns:a16="http://schemas.microsoft.com/office/drawing/2014/main" id="{C181B2B7-40B6-48D9-97AF-A8013ED18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39" name="Oval 51">
            <a:extLst>
              <a:ext uri="{FF2B5EF4-FFF2-40B4-BE49-F238E27FC236}">
                <a16:creationId xmlns:a16="http://schemas.microsoft.com/office/drawing/2014/main" id="{764BB456-827B-4DB2-B63C-C3F4EF25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0" name="Oval 52">
            <a:extLst>
              <a:ext uri="{FF2B5EF4-FFF2-40B4-BE49-F238E27FC236}">
                <a16:creationId xmlns:a16="http://schemas.microsoft.com/office/drawing/2014/main" id="{DD15AA70-E5E1-41EA-9C5E-791325977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1" name="AutoShape 53">
            <a:extLst>
              <a:ext uri="{FF2B5EF4-FFF2-40B4-BE49-F238E27FC236}">
                <a16:creationId xmlns:a16="http://schemas.microsoft.com/office/drawing/2014/main" id="{59C87265-5E8C-44AD-9DCB-E651DBDE4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1910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2" name="AutoShape 54">
            <a:extLst>
              <a:ext uri="{FF2B5EF4-FFF2-40B4-BE49-F238E27FC236}">
                <a16:creationId xmlns:a16="http://schemas.microsoft.com/office/drawing/2014/main" id="{856778AC-346D-4F7A-9F4A-46359C021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148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3" name="Oval 55">
            <a:extLst>
              <a:ext uri="{FF2B5EF4-FFF2-40B4-BE49-F238E27FC236}">
                <a16:creationId xmlns:a16="http://schemas.microsoft.com/office/drawing/2014/main" id="{0464470E-2007-440A-B172-2ED251124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4" name="Oval 56">
            <a:extLst>
              <a:ext uri="{FF2B5EF4-FFF2-40B4-BE49-F238E27FC236}">
                <a16:creationId xmlns:a16="http://schemas.microsoft.com/office/drawing/2014/main" id="{218FF179-D4C7-47EC-BD67-A62520C49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5" name="Oval 57">
            <a:extLst>
              <a:ext uri="{FF2B5EF4-FFF2-40B4-BE49-F238E27FC236}">
                <a16:creationId xmlns:a16="http://schemas.microsoft.com/office/drawing/2014/main" id="{49754815-9AEB-4EB8-A4AD-7510A6444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9100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46" name="Line 58">
            <a:extLst>
              <a:ext uri="{FF2B5EF4-FFF2-40B4-BE49-F238E27FC236}">
                <a16:creationId xmlns:a16="http://schemas.microsoft.com/office/drawing/2014/main" id="{0F14980F-F533-481E-AC0F-0981540FAD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47" name="Line 59">
            <a:extLst>
              <a:ext uri="{FF2B5EF4-FFF2-40B4-BE49-F238E27FC236}">
                <a16:creationId xmlns:a16="http://schemas.microsoft.com/office/drawing/2014/main" id="{39F32EC5-BF9B-4E49-A583-E552618B0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4648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48" name="Line 60">
            <a:extLst>
              <a:ext uri="{FF2B5EF4-FFF2-40B4-BE49-F238E27FC236}">
                <a16:creationId xmlns:a16="http://schemas.microsoft.com/office/drawing/2014/main" id="{AB07D973-F0BD-49F5-91D5-D8468AC2C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648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49" name="Line 61">
            <a:extLst>
              <a:ext uri="{FF2B5EF4-FFF2-40B4-BE49-F238E27FC236}">
                <a16:creationId xmlns:a16="http://schemas.microsoft.com/office/drawing/2014/main" id="{B4AFA561-A9FE-458B-BA29-12F79369E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50" name="Line 62">
            <a:extLst>
              <a:ext uri="{FF2B5EF4-FFF2-40B4-BE49-F238E27FC236}">
                <a16:creationId xmlns:a16="http://schemas.microsoft.com/office/drawing/2014/main" id="{E6CB7182-3544-4475-B162-39224A528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3429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51" name="Line 63">
            <a:extLst>
              <a:ext uri="{FF2B5EF4-FFF2-40B4-BE49-F238E27FC236}">
                <a16:creationId xmlns:a16="http://schemas.microsoft.com/office/drawing/2014/main" id="{13E7E78F-3BBA-4F9E-9259-5D4426ED8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52" name="Line 64">
            <a:extLst>
              <a:ext uri="{FF2B5EF4-FFF2-40B4-BE49-F238E27FC236}">
                <a16:creationId xmlns:a16="http://schemas.microsoft.com/office/drawing/2014/main" id="{45975F5F-F97D-42CF-AF59-A4F448BEB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53" name="Line 65">
            <a:extLst>
              <a:ext uri="{FF2B5EF4-FFF2-40B4-BE49-F238E27FC236}">
                <a16:creationId xmlns:a16="http://schemas.microsoft.com/office/drawing/2014/main" id="{97583E39-A30C-47C5-8CD4-96F39E17A7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3886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54" name="Line 66">
            <a:extLst>
              <a:ext uri="{FF2B5EF4-FFF2-40B4-BE49-F238E27FC236}">
                <a16:creationId xmlns:a16="http://schemas.microsoft.com/office/drawing/2014/main" id="{2EA2D138-FFC6-446C-8899-F38B96332A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55" name="Oval 67">
            <a:extLst>
              <a:ext uri="{FF2B5EF4-FFF2-40B4-BE49-F238E27FC236}">
                <a16:creationId xmlns:a16="http://schemas.microsoft.com/office/drawing/2014/main" id="{A4D6FD52-BA12-424E-96D2-CFB4B90DC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572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56" name="Oval 68">
            <a:extLst>
              <a:ext uri="{FF2B5EF4-FFF2-40B4-BE49-F238E27FC236}">
                <a16:creationId xmlns:a16="http://schemas.microsoft.com/office/drawing/2014/main" id="{B91F4DAF-BA6A-4EF1-A423-81F3C0EEC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57" name="Oval 69">
            <a:extLst>
              <a:ext uri="{FF2B5EF4-FFF2-40B4-BE49-F238E27FC236}">
                <a16:creationId xmlns:a16="http://schemas.microsoft.com/office/drawing/2014/main" id="{85399253-F863-467D-AF72-C18CA6BFF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58" name="Oval 70">
            <a:extLst>
              <a:ext uri="{FF2B5EF4-FFF2-40B4-BE49-F238E27FC236}">
                <a16:creationId xmlns:a16="http://schemas.microsoft.com/office/drawing/2014/main" id="{7E390A3E-0948-4403-9C53-06B699735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59" name="Oval 71">
            <a:extLst>
              <a:ext uri="{FF2B5EF4-FFF2-40B4-BE49-F238E27FC236}">
                <a16:creationId xmlns:a16="http://schemas.microsoft.com/office/drawing/2014/main" id="{F3E22D87-7051-43E3-9BA3-EA1EE0132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91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0" name="Oval 72">
            <a:extLst>
              <a:ext uri="{FF2B5EF4-FFF2-40B4-BE49-F238E27FC236}">
                <a16:creationId xmlns:a16="http://schemas.microsoft.com/office/drawing/2014/main" id="{82E1DEED-8A72-47AF-8981-6EA1339D4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810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1" name="Oval 73">
            <a:extLst>
              <a:ext uri="{FF2B5EF4-FFF2-40B4-BE49-F238E27FC236}">
                <a16:creationId xmlns:a16="http://schemas.microsoft.com/office/drawing/2014/main" id="{BC17F0FC-8132-4006-B20F-54797A8A1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2" name="Oval 74">
            <a:extLst>
              <a:ext uri="{FF2B5EF4-FFF2-40B4-BE49-F238E27FC236}">
                <a16:creationId xmlns:a16="http://schemas.microsoft.com/office/drawing/2014/main" id="{6D667344-9FAD-4A9E-ACBA-47077AF3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3" name="Oval 75">
            <a:extLst>
              <a:ext uri="{FF2B5EF4-FFF2-40B4-BE49-F238E27FC236}">
                <a16:creationId xmlns:a16="http://schemas.microsoft.com/office/drawing/2014/main" id="{1F628BCE-0CF5-4793-9D2D-3A630F2CF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191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4" name="AutoShape 76">
            <a:extLst>
              <a:ext uri="{FF2B5EF4-FFF2-40B4-BE49-F238E27FC236}">
                <a16:creationId xmlns:a16="http://schemas.microsoft.com/office/drawing/2014/main" id="{A1CE4EFF-EC40-43FC-90EF-E68457823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148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5" name="Oval 77">
            <a:extLst>
              <a:ext uri="{FF2B5EF4-FFF2-40B4-BE49-F238E27FC236}">
                <a16:creationId xmlns:a16="http://schemas.microsoft.com/office/drawing/2014/main" id="{D4FE345E-F34A-4CCB-9E1A-621C5891C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66" name="Oval 78">
            <a:extLst>
              <a:ext uri="{FF2B5EF4-FFF2-40B4-BE49-F238E27FC236}">
                <a16:creationId xmlns:a16="http://schemas.microsoft.com/office/drawing/2014/main" id="{6885A2E8-8099-46FF-B56C-6D5137D0D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3">
            <a:extLst>
              <a:ext uri="{FF2B5EF4-FFF2-40B4-BE49-F238E27FC236}">
                <a16:creationId xmlns:a16="http://schemas.microsoft.com/office/drawing/2014/main" id="{354E86D8-EFC9-4DD7-911C-77DF2F7EA6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F191796F-6B32-415D-B45F-2D8520489DB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27D644DC-9EA5-42E2-9559-67B34AF45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Reconstruction Method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180EABE5-9397-4B9D-88AD-4AF652F90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Maximum parsimony:</a:t>
            </a:r>
          </a:p>
          <a:p>
            <a:pPr marL="800100" lvl="1" indent="-342900"/>
            <a:r>
              <a:rPr lang="en-US" altLang="en-US" sz="1600"/>
              <a:t>Goal:  Accuracy</a:t>
            </a:r>
          </a:p>
          <a:p>
            <a:pPr marL="800100" lvl="1" indent="-342900"/>
            <a:r>
              <a:rPr lang="en-US" altLang="en-US" sz="1600"/>
              <a:t>Relies on a direct evolutionary model</a:t>
            </a:r>
          </a:p>
          <a:p>
            <a:pPr marL="800100" lvl="1" indent="-342900"/>
            <a:r>
              <a:rPr lang="en-US" altLang="en-US" sz="1600"/>
              <a:t>Search for tree with minimum total edge lengths</a:t>
            </a:r>
          </a:p>
          <a:p>
            <a:pPr marL="381000" indent="-381000"/>
            <a:endParaRPr lang="en-US" altLang="en-US" sz="1600"/>
          </a:p>
          <a:p>
            <a:pPr marL="381000" indent="-381000"/>
            <a:r>
              <a:rPr lang="en-US" altLang="en-US"/>
              <a:t>Direct-optimization method:</a:t>
            </a:r>
          </a:p>
          <a:p>
            <a:pPr marL="800100" lvl="1" indent="-342900"/>
            <a:r>
              <a:rPr lang="en-US" altLang="en-US" sz="1600"/>
              <a:t>To evaluate a fixed tree…</a:t>
            </a:r>
          </a:p>
          <a:p>
            <a:pPr marL="1181100" lvl="2" indent="-266700">
              <a:buFontTx/>
              <a:buAutoNum type="arabicPeriod"/>
            </a:pPr>
            <a:r>
              <a:rPr lang="en-US" altLang="en-US"/>
              <a:t>Label all internal vertices with gene orders</a:t>
            </a:r>
          </a:p>
          <a:p>
            <a:pPr lvl="3">
              <a:buFontTx/>
              <a:buChar char="•"/>
            </a:pPr>
            <a:r>
              <a:rPr lang="en-US" altLang="en-US"/>
              <a:t>Initialize and iteratively refine until the labels converges</a:t>
            </a:r>
          </a:p>
          <a:p>
            <a:pPr marL="1181100" lvl="2" indent="-266700">
              <a:buFontTx/>
              <a:buAutoNum type="arabicPeriod"/>
            </a:pPr>
            <a:r>
              <a:rPr lang="en-US" altLang="en-US"/>
              <a:t>Measure edge lengths using distance estimator</a:t>
            </a:r>
          </a:p>
          <a:p>
            <a:pPr marL="1181100" lvl="2" indent="-266700">
              <a:buFontTx/>
              <a:buAutoNum type="arabicPeriod"/>
            </a:pPr>
            <a:endParaRPr lang="en-US" altLang="en-US"/>
          </a:p>
        </p:txBody>
      </p:sp>
      <p:sp>
        <p:nvSpPr>
          <p:cNvPr id="270340" name="Line 4">
            <a:extLst>
              <a:ext uri="{FF2B5EF4-FFF2-40B4-BE49-F238E27FC236}">
                <a16:creationId xmlns:a16="http://schemas.microsoft.com/office/drawing/2014/main" id="{0558E595-6BC0-4B01-8D6E-245EC4CDF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9938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1" name="Line 5">
            <a:extLst>
              <a:ext uri="{FF2B5EF4-FFF2-40B4-BE49-F238E27FC236}">
                <a16:creationId xmlns:a16="http://schemas.microsoft.com/office/drawing/2014/main" id="{BB7B0793-8BA6-4791-ADE6-746D4BFABB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8538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2" name="Line 6">
            <a:extLst>
              <a:ext uri="{FF2B5EF4-FFF2-40B4-BE49-F238E27FC236}">
                <a16:creationId xmlns:a16="http://schemas.microsoft.com/office/drawing/2014/main" id="{C2A4EFF4-534B-460E-9C97-147EFBD68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6325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3" name="Line 7">
            <a:extLst>
              <a:ext uri="{FF2B5EF4-FFF2-40B4-BE49-F238E27FC236}">
                <a16:creationId xmlns:a16="http://schemas.microsoft.com/office/drawing/2014/main" id="{22AAF243-653A-407D-8474-4A677A3B24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4925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4" name="Line 8">
            <a:extLst>
              <a:ext uri="{FF2B5EF4-FFF2-40B4-BE49-F238E27FC236}">
                <a16:creationId xmlns:a16="http://schemas.microsoft.com/office/drawing/2014/main" id="{FE855CBF-528D-43B2-89D6-FCF91C5088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75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5" name="Line 9">
            <a:extLst>
              <a:ext uri="{FF2B5EF4-FFF2-40B4-BE49-F238E27FC236}">
                <a16:creationId xmlns:a16="http://schemas.microsoft.com/office/drawing/2014/main" id="{00609BCC-38DA-491B-B2C9-FD9E9DBA18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675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6" name="Line 10">
            <a:extLst>
              <a:ext uri="{FF2B5EF4-FFF2-40B4-BE49-F238E27FC236}">
                <a16:creationId xmlns:a16="http://schemas.microsoft.com/office/drawing/2014/main" id="{CB1F8E3A-1E54-49E4-8BA8-3AE27D868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77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7" name="Line 11">
            <a:extLst>
              <a:ext uri="{FF2B5EF4-FFF2-40B4-BE49-F238E27FC236}">
                <a16:creationId xmlns:a16="http://schemas.microsoft.com/office/drawing/2014/main" id="{87640594-F6F6-4E74-AE41-39144FE04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115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8" name="Line 12">
            <a:extLst>
              <a:ext uri="{FF2B5EF4-FFF2-40B4-BE49-F238E27FC236}">
                <a16:creationId xmlns:a16="http://schemas.microsoft.com/office/drawing/2014/main" id="{26686F87-1EAE-4CA2-842C-6382C2E91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9" name="Line 13">
            <a:extLst>
              <a:ext uri="{FF2B5EF4-FFF2-40B4-BE49-F238E27FC236}">
                <a16:creationId xmlns:a16="http://schemas.microsoft.com/office/drawing/2014/main" id="{3931816B-2666-4860-974F-8E609A5FE8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455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0" name="Line 14">
            <a:extLst>
              <a:ext uri="{FF2B5EF4-FFF2-40B4-BE49-F238E27FC236}">
                <a16:creationId xmlns:a16="http://schemas.microsoft.com/office/drawing/2014/main" id="{20F68BEA-F83A-4623-AC67-2FE7365AC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45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1" name="Line 15">
            <a:extLst>
              <a:ext uri="{FF2B5EF4-FFF2-40B4-BE49-F238E27FC236}">
                <a16:creationId xmlns:a16="http://schemas.microsoft.com/office/drawing/2014/main" id="{BBB0565E-593D-4FD6-B1A6-D89B282811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2" name="Line 16">
            <a:extLst>
              <a:ext uri="{FF2B5EF4-FFF2-40B4-BE49-F238E27FC236}">
                <a16:creationId xmlns:a16="http://schemas.microsoft.com/office/drawing/2014/main" id="{E1186EF3-3C81-4BEA-945A-BE2053FB1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3" name="Oval 17">
            <a:extLst>
              <a:ext uri="{FF2B5EF4-FFF2-40B4-BE49-F238E27FC236}">
                <a16:creationId xmlns:a16="http://schemas.microsoft.com/office/drawing/2014/main" id="{8DAD99D3-FE04-44C7-9F49-D6BEFCF6F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4" name="Oval 18">
            <a:extLst>
              <a:ext uri="{FF2B5EF4-FFF2-40B4-BE49-F238E27FC236}">
                <a16:creationId xmlns:a16="http://schemas.microsoft.com/office/drawing/2014/main" id="{E72EA92C-A311-438C-8E6C-247A78FA1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5" name="Oval 19">
            <a:extLst>
              <a:ext uri="{FF2B5EF4-FFF2-40B4-BE49-F238E27FC236}">
                <a16:creationId xmlns:a16="http://schemas.microsoft.com/office/drawing/2014/main" id="{B775419D-B8C9-469B-9C75-34F6810CF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6" name="Oval 20">
            <a:extLst>
              <a:ext uri="{FF2B5EF4-FFF2-40B4-BE49-F238E27FC236}">
                <a16:creationId xmlns:a16="http://schemas.microsoft.com/office/drawing/2014/main" id="{5E858E17-C71D-4784-A300-9C5B1CA4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7" name="Oval 21">
            <a:extLst>
              <a:ext uri="{FF2B5EF4-FFF2-40B4-BE49-F238E27FC236}">
                <a16:creationId xmlns:a16="http://schemas.microsoft.com/office/drawing/2014/main" id="{13E76CAA-3C33-4064-A9D5-75FE299C6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4953000"/>
            <a:ext cx="128588" cy="1285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8" name="Oval 22">
            <a:extLst>
              <a:ext uri="{FF2B5EF4-FFF2-40B4-BE49-F238E27FC236}">
                <a16:creationId xmlns:a16="http://schemas.microsoft.com/office/drawing/2014/main" id="{9BE46835-4D7D-4611-9F55-08A73DE33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5562600"/>
            <a:ext cx="128588" cy="1285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9" name="Oval 23">
            <a:extLst>
              <a:ext uri="{FF2B5EF4-FFF2-40B4-BE49-F238E27FC236}">
                <a16:creationId xmlns:a16="http://schemas.microsoft.com/office/drawing/2014/main" id="{5127949A-9A3D-4FE7-8B6D-56621EDF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4900613"/>
            <a:ext cx="128588" cy="128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0" name="Oval 24">
            <a:extLst>
              <a:ext uri="{FF2B5EF4-FFF2-40B4-BE49-F238E27FC236}">
                <a16:creationId xmlns:a16="http://schemas.microsoft.com/office/drawing/2014/main" id="{14109A92-2A09-462F-B836-8D75E2F35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4900613"/>
            <a:ext cx="128588" cy="1285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1" name="Oval 25">
            <a:extLst>
              <a:ext uri="{FF2B5EF4-FFF2-40B4-BE49-F238E27FC236}">
                <a16:creationId xmlns:a16="http://schemas.microsoft.com/office/drawing/2014/main" id="{6D190BE3-D8E8-47B0-BA7B-152D77E6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49530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2" name="Oval 26">
            <a:extLst>
              <a:ext uri="{FF2B5EF4-FFF2-40B4-BE49-F238E27FC236}">
                <a16:creationId xmlns:a16="http://schemas.microsoft.com/office/drawing/2014/main" id="{0F58BA41-51F5-45B4-A37B-9A9E759D8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5562600"/>
            <a:ext cx="128588" cy="128588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3" name="Line 27">
            <a:extLst>
              <a:ext uri="{FF2B5EF4-FFF2-40B4-BE49-F238E27FC236}">
                <a16:creationId xmlns:a16="http://schemas.microsoft.com/office/drawing/2014/main" id="{A20A15D3-600E-4138-94F5-C608B0D827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0938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4" name="Line 28">
            <a:extLst>
              <a:ext uri="{FF2B5EF4-FFF2-40B4-BE49-F238E27FC236}">
                <a16:creationId xmlns:a16="http://schemas.microsoft.com/office/drawing/2014/main" id="{A6D3CE2F-08E6-4624-99A5-7CCB27A94E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90938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5" name="Line 29">
            <a:extLst>
              <a:ext uri="{FF2B5EF4-FFF2-40B4-BE49-F238E27FC236}">
                <a16:creationId xmlns:a16="http://schemas.microsoft.com/office/drawing/2014/main" id="{DE33355B-ECBC-45A5-B29C-A01F3F264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1938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6" name="Line 30">
            <a:extLst>
              <a:ext uri="{FF2B5EF4-FFF2-40B4-BE49-F238E27FC236}">
                <a16:creationId xmlns:a16="http://schemas.microsoft.com/office/drawing/2014/main" id="{C24F7067-9AE4-4490-BAC0-B8297D5F8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5338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7" name="Line 31">
            <a:extLst>
              <a:ext uri="{FF2B5EF4-FFF2-40B4-BE49-F238E27FC236}">
                <a16:creationId xmlns:a16="http://schemas.microsoft.com/office/drawing/2014/main" id="{2F9271AE-225B-4A46-AA99-CB42F2ED8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5338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8" name="Line 32">
            <a:extLst>
              <a:ext uri="{FF2B5EF4-FFF2-40B4-BE49-F238E27FC236}">
                <a16:creationId xmlns:a16="http://schemas.microsoft.com/office/drawing/2014/main" id="{1EC56C8D-5DAA-4740-B75C-D553026593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8738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9" name="Line 33">
            <a:extLst>
              <a:ext uri="{FF2B5EF4-FFF2-40B4-BE49-F238E27FC236}">
                <a16:creationId xmlns:a16="http://schemas.microsoft.com/office/drawing/2014/main" id="{8AC16E40-7288-44E2-B374-6F1BCCD12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8738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70" name="Oval 34">
            <a:extLst>
              <a:ext uri="{FF2B5EF4-FFF2-40B4-BE49-F238E27FC236}">
                <a16:creationId xmlns:a16="http://schemas.microsoft.com/office/drawing/2014/main" id="{2D049D04-603F-4F5E-B8D1-738642C4F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128587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1" name="Oval 35">
            <a:extLst>
              <a:ext uri="{FF2B5EF4-FFF2-40B4-BE49-F238E27FC236}">
                <a16:creationId xmlns:a16="http://schemas.microsoft.com/office/drawing/2014/main" id="{EABBF20C-271A-409B-876C-857BFE12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8" y="5257800"/>
            <a:ext cx="128587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Oval 36">
            <a:extLst>
              <a:ext uri="{FF2B5EF4-FFF2-40B4-BE49-F238E27FC236}">
                <a16:creationId xmlns:a16="http://schemas.microsoft.com/office/drawing/2014/main" id="{EBF7F7FF-C1F8-4AB4-9A31-AB099FC6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38" y="5257800"/>
            <a:ext cx="128587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3" name="Oval 37">
            <a:extLst>
              <a:ext uri="{FF2B5EF4-FFF2-40B4-BE49-F238E27FC236}">
                <a16:creationId xmlns:a16="http://schemas.microsoft.com/office/drawing/2014/main" id="{E8220DEF-54BD-4F2F-9B6B-A9AAF7135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38" y="5257800"/>
            <a:ext cx="128587" cy="128588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4" name="Oval 38">
            <a:extLst>
              <a:ext uri="{FF2B5EF4-FFF2-40B4-BE49-F238E27FC236}">
                <a16:creationId xmlns:a16="http://schemas.microsoft.com/office/drawing/2014/main" id="{F16BA9AE-4F62-442D-9850-EFEF529C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953000"/>
            <a:ext cx="128587" cy="1285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5" name="Oval 39">
            <a:extLst>
              <a:ext uri="{FF2B5EF4-FFF2-40B4-BE49-F238E27FC236}">
                <a16:creationId xmlns:a16="http://schemas.microsoft.com/office/drawing/2014/main" id="{5E12FDE8-B7A2-4B86-B2FB-F98EF82A7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562600"/>
            <a:ext cx="128587" cy="1285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6" name="Oval 40">
            <a:extLst>
              <a:ext uri="{FF2B5EF4-FFF2-40B4-BE49-F238E27FC236}">
                <a16:creationId xmlns:a16="http://schemas.microsoft.com/office/drawing/2014/main" id="{A9F9BF59-B4D7-4D83-9E56-B20F67034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8" y="4900613"/>
            <a:ext cx="128587" cy="128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7" name="Oval 41">
            <a:extLst>
              <a:ext uri="{FF2B5EF4-FFF2-40B4-BE49-F238E27FC236}">
                <a16:creationId xmlns:a16="http://schemas.microsoft.com/office/drawing/2014/main" id="{A7084AFF-2674-42A4-AD61-194266412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38" y="4900613"/>
            <a:ext cx="128587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8" name="Oval 42">
            <a:extLst>
              <a:ext uri="{FF2B5EF4-FFF2-40B4-BE49-F238E27FC236}">
                <a16:creationId xmlns:a16="http://schemas.microsoft.com/office/drawing/2014/main" id="{4EFA039F-7A38-4BA7-ABE3-C9AEF99A8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25" y="45196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9" name="Line 43">
            <a:extLst>
              <a:ext uri="{FF2B5EF4-FFF2-40B4-BE49-F238E27FC236}">
                <a16:creationId xmlns:a16="http://schemas.microsoft.com/office/drawing/2014/main" id="{11121867-0F28-4E4B-BAC5-411F63D9A3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7950" y="535781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0" name="Line 44">
            <a:extLst>
              <a:ext uri="{FF2B5EF4-FFF2-40B4-BE49-F238E27FC236}">
                <a16:creationId xmlns:a16="http://schemas.microsoft.com/office/drawing/2014/main" id="{A2F5B54B-888A-4219-8294-A8A3D1DFAB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57950" y="505301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1" name="Line 45">
            <a:extLst>
              <a:ext uri="{FF2B5EF4-FFF2-40B4-BE49-F238E27FC236}">
                <a16:creationId xmlns:a16="http://schemas.microsoft.com/office/drawing/2014/main" id="{EC05C247-5B4F-45DB-B620-BAA59A56D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5357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2" name="Line 46">
            <a:extLst>
              <a:ext uri="{FF2B5EF4-FFF2-40B4-BE49-F238E27FC236}">
                <a16:creationId xmlns:a16="http://schemas.microsoft.com/office/drawing/2014/main" id="{09006347-B594-44FB-B7B4-4EF0DD6CED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2350" y="49768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3" name="Line 47">
            <a:extLst>
              <a:ext uri="{FF2B5EF4-FFF2-40B4-BE49-F238E27FC236}">
                <a16:creationId xmlns:a16="http://schemas.microsoft.com/office/drawing/2014/main" id="{8B25F60E-D5F2-4DBA-9792-E27601659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2350" y="5357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4" name="Line 48">
            <a:extLst>
              <a:ext uri="{FF2B5EF4-FFF2-40B4-BE49-F238E27FC236}">
                <a16:creationId xmlns:a16="http://schemas.microsoft.com/office/drawing/2014/main" id="{B74C8A86-5153-4689-A923-3D2390F0E6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5750" y="49768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5" name="Line 49">
            <a:extLst>
              <a:ext uri="{FF2B5EF4-FFF2-40B4-BE49-F238E27FC236}">
                <a16:creationId xmlns:a16="http://schemas.microsoft.com/office/drawing/2014/main" id="{625079DA-C4F8-4CE3-867B-99B61F3F3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5750" y="5357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6" name="Oval 50">
            <a:extLst>
              <a:ext uri="{FF2B5EF4-FFF2-40B4-BE49-F238E27FC236}">
                <a16:creationId xmlns:a16="http://schemas.microsoft.com/office/drawing/2014/main" id="{AAF61D15-7BBA-4E73-9F7B-BBAAF35AC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0" y="5281613"/>
            <a:ext cx="128588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87" name="Oval 51">
            <a:extLst>
              <a:ext uri="{FF2B5EF4-FFF2-40B4-BE49-F238E27FC236}">
                <a16:creationId xmlns:a16="http://schemas.microsoft.com/office/drawing/2014/main" id="{01AE1F06-B79B-4855-81C5-329465D3A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5281613"/>
            <a:ext cx="128588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88" name="Oval 52">
            <a:extLst>
              <a:ext uri="{FF2B5EF4-FFF2-40B4-BE49-F238E27FC236}">
                <a16:creationId xmlns:a16="http://schemas.microsoft.com/office/drawing/2014/main" id="{5E1F13C8-26F2-4734-9998-9A1E86C4E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9550" y="5281613"/>
            <a:ext cx="128588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89" name="Oval 53">
            <a:extLst>
              <a:ext uri="{FF2B5EF4-FFF2-40B4-BE49-F238E27FC236}">
                <a16:creationId xmlns:a16="http://schemas.microsoft.com/office/drawing/2014/main" id="{1E3FF7C4-057F-4F3E-9949-CBCCC42CA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950" y="5281613"/>
            <a:ext cx="128588" cy="128587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0" name="Oval 54">
            <a:extLst>
              <a:ext uri="{FF2B5EF4-FFF2-40B4-BE49-F238E27FC236}">
                <a16:creationId xmlns:a16="http://schemas.microsoft.com/office/drawing/2014/main" id="{EA000585-D654-4D5F-8A3D-8E56D0A2D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0" y="4976813"/>
            <a:ext cx="128588" cy="1285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1" name="Oval 55">
            <a:extLst>
              <a:ext uri="{FF2B5EF4-FFF2-40B4-BE49-F238E27FC236}">
                <a16:creationId xmlns:a16="http://schemas.microsoft.com/office/drawing/2014/main" id="{28D6078E-CDAB-4969-B81E-5004B59E4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0" y="5586413"/>
            <a:ext cx="128588" cy="1285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2" name="Oval 56">
            <a:extLst>
              <a:ext uri="{FF2B5EF4-FFF2-40B4-BE49-F238E27FC236}">
                <a16:creationId xmlns:a16="http://schemas.microsoft.com/office/drawing/2014/main" id="{0378D736-D108-4BD2-8DA3-769DEFE6E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4924425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3" name="Oval 57">
            <a:extLst>
              <a:ext uri="{FF2B5EF4-FFF2-40B4-BE49-F238E27FC236}">
                <a16:creationId xmlns:a16="http://schemas.microsoft.com/office/drawing/2014/main" id="{37909EF7-F6BD-4D3C-9AF7-FB36335CB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9550" y="4924425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4" name="Oval 58">
            <a:extLst>
              <a:ext uri="{FF2B5EF4-FFF2-40B4-BE49-F238E27FC236}">
                <a16:creationId xmlns:a16="http://schemas.microsoft.com/office/drawing/2014/main" id="{32C2B30B-C54F-4518-A325-AAF6408BD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25" y="4519613"/>
            <a:ext cx="128588" cy="1285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5" name="Oval 59">
            <a:extLst>
              <a:ext uri="{FF2B5EF4-FFF2-40B4-BE49-F238E27FC236}">
                <a16:creationId xmlns:a16="http://schemas.microsoft.com/office/drawing/2014/main" id="{64E70BEB-4AE4-4C03-A40E-C79D03523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519613"/>
            <a:ext cx="128587" cy="128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6" name="Oval 60">
            <a:extLst>
              <a:ext uri="{FF2B5EF4-FFF2-40B4-BE49-F238E27FC236}">
                <a16:creationId xmlns:a16="http://schemas.microsoft.com/office/drawing/2014/main" id="{CD467CFE-C2F6-41FE-B89A-0FC855761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0938" y="4519613"/>
            <a:ext cx="128587" cy="1285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7" name="Text Box 61">
            <a:extLst>
              <a:ext uri="{FF2B5EF4-FFF2-40B4-BE49-F238E27FC236}">
                <a16:creationId xmlns:a16="http://schemas.microsoft.com/office/drawing/2014/main" id="{033C8104-FBF1-417F-A503-5792D3AFB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50530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…</a:t>
            </a:r>
          </a:p>
        </p:txBody>
      </p:sp>
      <p:sp>
        <p:nvSpPr>
          <p:cNvPr id="270398" name="Text Box 62">
            <a:extLst>
              <a:ext uri="{FF2B5EF4-FFF2-40B4-BE49-F238E27FC236}">
                <a16:creationId xmlns:a16="http://schemas.microsoft.com/office/drawing/2014/main" id="{75E873F4-078C-42BF-A885-0874A3C8A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538" y="49768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…</a:t>
            </a:r>
          </a:p>
        </p:txBody>
      </p:sp>
      <p:sp>
        <p:nvSpPr>
          <p:cNvPr id="270399" name="Text Box 63">
            <a:extLst>
              <a:ext uri="{FF2B5EF4-FFF2-40B4-BE49-F238E27FC236}">
                <a16:creationId xmlns:a16="http://schemas.microsoft.com/office/drawing/2014/main" id="{E399944A-E501-4C80-A3EE-7CD42DE60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5138" y="50530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,</a:t>
            </a:r>
          </a:p>
        </p:txBody>
      </p:sp>
      <p:sp>
        <p:nvSpPr>
          <p:cNvPr id="270400" name="Text Box 64">
            <a:extLst>
              <a:ext uri="{FF2B5EF4-FFF2-40B4-BE49-F238E27FC236}">
                <a16:creationId xmlns:a16="http://schemas.microsoft.com/office/drawing/2014/main" id="{5FE40BCC-6383-42F4-94B1-1C66EA58B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50530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16CB0D5-42C6-419E-A6B9-C8B9B63E3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208DD5A9-9672-40B0-9672-C2A155A4729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D5CB2550-0414-4884-82AA-36AC02201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 Rearrangement Data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188624BA-8D92-45D8-90B9-CEC7ADE57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 rearrangement analysis</a:t>
            </a:r>
          </a:p>
          <a:p>
            <a:pPr lvl="1"/>
            <a:r>
              <a:rPr lang="en-US" altLang="en-US" sz="1600"/>
              <a:t>Evolution analysis using gene order data</a:t>
            </a:r>
          </a:p>
          <a:p>
            <a:pPr lvl="1"/>
            <a:endParaRPr lang="en-US" altLang="en-US"/>
          </a:p>
          <a:p>
            <a:r>
              <a:rPr lang="en-US" altLang="en-US"/>
              <a:t>Assumes gene-rearrangement model for evolution, i.e.:</a:t>
            </a:r>
          </a:p>
          <a:p>
            <a:pPr lvl="1"/>
            <a:r>
              <a:rPr lang="en-US" altLang="en-US" sz="1600" i="1"/>
              <a:t>Inversion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i="1"/>
              <a:t>		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r>
              <a:rPr lang="en-US" altLang="en-US" sz="1600"/>
              <a:t>		</a:t>
            </a:r>
            <a:r>
              <a:rPr lang="en-US" altLang="en-US" sz="1600" b="1" i="1"/>
              <a:t>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endParaRPr lang="en-US" altLang="en-US" sz="1600"/>
          </a:p>
          <a:p>
            <a:pPr lvl="2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i="1"/>
              <a:t>Transposition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i="1"/>
              <a:t>		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		 </a:t>
            </a:r>
            <a:r>
              <a:rPr lang="en-US" altLang="en-US" sz="1600" b="1" i="1"/>
              <a:t>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endParaRPr lang="en-US" altLang="en-US" sz="1600" i="1"/>
          </a:p>
          <a:p>
            <a:pPr lvl="1">
              <a:lnSpc>
                <a:spcPct val="150000"/>
              </a:lnSpc>
              <a:spcBef>
                <a:spcPct val="0"/>
              </a:spcBef>
            </a:pPr>
            <a:endParaRPr lang="en-US" altLang="en-US" sz="1600" i="1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i="1"/>
              <a:t>Transversion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i="1"/>
              <a:t>		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		 </a:t>
            </a:r>
            <a:r>
              <a:rPr lang="en-US" altLang="en-US" sz="1600" b="1" i="1"/>
              <a:t>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endParaRPr lang="en-US" altLang="en-US" sz="1600"/>
          </a:p>
        </p:txBody>
      </p:sp>
      <p:sp>
        <p:nvSpPr>
          <p:cNvPr id="254981" name="AutoShape 5">
            <a:extLst>
              <a:ext uri="{FF2B5EF4-FFF2-40B4-BE49-F238E27FC236}">
                <a16:creationId xmlns:a16="http://schemas.microsoft.com/office/drawing/2014/main" id="{19539D12-1034-4D5A-B988-775308718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04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AutoShape 6">
            <a:extLst>
              <a:ext uri="{FF2B5EF4-FFF2-40B4-BE49-F238E27FC236}">
                <a16:creationId xmlns:a16="http://schemas.microsoft.com/office/drawing/2014/main" id="{1A5D6DC8-2CC1-4299-AB3D-7AE7A01C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3434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3" name="AutoShape 7">
            <a:extLst>
              <a:ext uri="{FF2B5EF4-FFF2-40B4-BE49-F238E27FC236}">
                <a16:creationId xmlns:a16="http://schemas.microsoft.com/office/drawing/2014/main" id="{01BAD86C-3ACB-4031-A4B3-A1F4D1869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4102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128B7948-9F87-4031-8C1F-8379DCD0D0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C1F1945D-97CA-4BCC-8A0C-B33DF35C7FB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62EE87AA-ACB6-4858-AE18-F9501A5A0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Breakpoint Distance Metric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61169A9C-5B4D-4287-BEDC-46D65B94E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Estimation of number of rearrangement events between gene orders </a:t>
            </a:r>
            <a:r>
              <a:rPr lang="en-US" altLang="en-US">
                <a:solidFill>
                  <a:srgbClr val="CC0000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>
                <a:solidFill>
                  <a:srgbClr val="CC0000"/>
                </a:solidFill>
              </a:rPr>
              <a:t>B</a:t>
            </a:r>
          </a:p>
          <a:p>
            <a:endParaRPr lang="en-US" altLang="en-US"/>
          </a:p>
          <a:p>
            <a:r>
              <a:rPr lang="en-US" altLang="en-US"/>
              <a:t># of adjacencies:</a:t>
            </a:r>
          </a:p>
          <a:p>
            <a:pPr lvl="1">
              <a:buFontTx/>
              <a:buNone/>
            </a:pPr>
            <a:r>
              <a:rPr lang="en-US" altLang="en-US" i="1">
                <a:solidFill>
                  <a:srgbClr val="CC0000"/>
                </a:solidFill>
              </a:rPr>
              <a:t>g h</a:t>
            </a:r>
            <a:r>
              <a:rPr lang="en-US" altLang="en-US"/>
              <a:t> in </a:t>
            </a:r>
            <a:r>
              <a:rPr lang="en-US" altLang="en-US">
                <a:solidFill>
                  <a:srgbClr val="CC0000"/>
                </a:solidFill>
              </a:rPr>
              <a:t>A </a:t>
            </a:r>
            <a:r>
              <a:rPr lang="en-US" altLang="en-US"/>
              <a:t>that doesn’t correspond to </a:t>
            </a:r>
            <a:r>
              <a:rPr lang="en-US" altLang="en-US" i="1">
                <a:solidFill>
                  <a:srgbClr val="CC0000"/>
                </a:solidFill>
              </a:rPr>
              <a:t>g h</a:t>
            </a:r>
            <a:r>
              <a:rPr lang="en-US" altLang="en-US"/>
              <a:t> or </a:t>
            </a:r>
            <a:r>
              <a:rPr lang="en-US" altLang="en-US" i="1">
                <a:solidFill>
                  <a:srgbClr val="CC0000"/>
                </a:solidFill>
              </a:rPr>
              <a:t>–h –g</a:t>
            </a:r>
            <a:r>
              <a:rPr lang="en-US" altLang="en-US"/>
              <a:t> in </a:t>
            </a:r>
            <a:r>
              <a:rPr lang="en-US" altLang="en-US">
                <a:solidFill>
                  <a:srgbClr val="CC0000"/>
                </a:solidFill>
              </a:rPr>
              <a:t>B</a:t>
            </a:r>
          </a:p>
          <a:p>
            <a:endParaRPr lang="en-US" altLang="en-US"/>
          </a:p>
          <a:p>
            <a:r>
              <a:rPr lang="en-US" altLang="en-US"/>
              <a:t>Example:</a:t>
            </a:r>
          </a:p>
          <a:p>
            <a:pPr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A = 1 2 3 4 5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 = -2 -1 -5 -4 3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Breakpoint distance = 2 </a:t>
            </a:r>
          </a:p>
        </p:txBody>
      </p:sp>
      <p:grpSp>
        <p:nvGrpSpPr>
          <p:cNvPr id="283652" name="Group 4">
            <a:extLst>
              <a:ext uri="{FF2B5EF4-FFF2-40B4-BE49-F238E27FC236}">
                <a16:creationId xmlns:a16="http://schemas.microsoft.com/office/drawing/2014/main" id="{1C981A5C-10D9-4B44-933E-72C9A07E249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191000"/>
            <a:ext cx="457200" cy="152400"/>
            <a:chOff x="1392" y="2640"/>
            <a:chExt cx="288" cy="96"/>
          </a:xfrm>
        </p:grpSpPr>
        <p:sp>
          <p:nvSpPr>
            <p:cNvPr id="283653" name="Line 5">
              <a:extLst>
                <a:ext uri="{FF2B5EF4-FFF2-40B4-BE49-F238E27FC236}">
                  <a16:creationId xmlns:a16="http://schemas.microsoft.com/office/drawing/2014/main" id="{AFA7C8B8-CF17-453A-953E-CDD5EDAA9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654" name="Line 6">
              <a:extLst>
                <a:ext uri="{FF2B5EF4-FFF2-40B4-BE49-F238E27FC236}">
                  <a16:creationId xmlns:a16="http://schemas.microsoft.com/office/drawing/2014/main" id="{DACF7334-C44C-41F1-A7ED-C429B7386F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655" name="Line 7">
              <a:extLst>
                <a:ext uri="{FF2B5EF4-FFF2-40B4-BE49-F238E27FC236}">
                  <a16:creationId xmlns:a16="http://schemas.microsoft.com/office/drawing/2014/main" id="{72F9A043-40D5-42BF-924F-1DAF6F2D9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3656" name="Group 8">
            <a:extLst>
              <a:ext uri="{FF2B5EF4-FFF2-40B4-BE49-F238E27FC236}">
                <a16:creationId xmlns:a16="http://schemas.microsoft.com/office/drawing/2014/main" id="{C5794C46-7ED1-46EB-900C-19B30AF5A75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457200" cy="152400"/>
            <a:chOff x="1392" y="2640"/>
            <a:chExt cx="288" cy="96"/>
          </a:xfrm>
        </p:grpSpPr>
        <p:sp>
          <p:nvSpPr>
            <p:cNvPr id="283657" name="Line 9">
              <a:extLst>
                <a:ext uri="{FF2B5EF4-FFF2-40B4-BE49-F238E27FC236}">
                  <a16:creationId xmlns:a16="http://schemas.microsoft.com/office/drawing/2014/main" id="{E9A180F1-19EF-43D1-9FD0-153F2FBC0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658" name="Line 10">
              <a:extLst>
                <a:ext uri="{FF2B5EF4-FFF2-40B4-BE49-F238E27FC236}">
                  <a16:creationId xmlns:a16="http://schemas.microsoft.com/office/drawing/2014/main" id="{971C6056-748E-4C99-8A8F-33565B51D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659" name="Line 11">
              <a:extLst>
                <a:ext uri="{FF2B5EF4-FFF2-40B4-BE49-F238E27FC236}">
                  <a16:creationId xmlns:a16="http://schemas.microsoft.com/office/drawing/2014/main" id="{44F1AC9A-80A5-4F1E-922B-FEE8A7240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66DA1F49-D0F7-4A6E-A078-2DDB425E3D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7778CD1C-69F1-41AD-B0C4-1C039719306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84674" name="Rectangle 2">
            <a:extLst>
              <a:ext uri="{FF2B5EF4-FFF2-40B4-BE49-F238E27FC236}">
                <a16:creationId xmlns:a16="http://schemas.microsoft.com/office/drawing/2014/main" id="{831EE313-5F31-43E2-88DF-DE2CF388F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Median</a:t>
            </a:r>
          </a:p>
        </p:txBody>
      </p:sp>
      <p:sp>
        <p:nvSpPr>
          <p:cNvPr id="284675" name="Line 3">
            <a:extLst>
              <a:ext uri="{FF2B5EF4-FFF2-40B4-BE49-F238E27FC236}">
                <a16:creationId xmlns:a16="http://schemas.microsoft.com/office/drawing/2014/main" id="{26AEF5BE-3F51-4C20-B33A-DD8FA04D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76" name="Line 4">
            <a:extLst>
              <a:ext uri="{FF2B5EF4-FFF2-40B4-BE49-F238E27FC236}">
                <a16:creationId xmlns:a16="http://schemas.microsoft.com/office/drawing/2014/main" id="{F69F5ACE-CB19-449D-87C0-5BB4ACA684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95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77" name="Line 5">
            <a:extLst>
              <a:ext uri="{FF2B5EF4-FFF2-40B4-BE49-F238E27FC236}">
                <a16:creationId xmlns:a16="http://schemas.microsoft.com/office/drawing/2014/main" id="{F528DC99-E517-4FCB-889C-5289EDCF0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4678" name="Group 6">
            <a:extLst>
              <a:ext uri="{FF2B5EF4-FFF2-40B4-BE49-F238E27FC236}">
                <a16:creationId xmlns:a16="http://schemas.microsoft.com/office/drawing/2014/main" id="{A72267A2-3BD9-4EC3-A862-D1A88B7EFFD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457200" cy="457200"/>
            <a:chOff x="2688" y="1872"/>
            <a:chExt cx="288" cy="288"/>
          </a:xfrm>
        </p:grpSpPr>
        <p:sp>
          <p:nvSpPr>
            <p:cNvPr id="284679" name="Oval 7">
              <a:extLst>
                <a:ext uri="{FF2B5EF4-FFF2-40B4-BE49-F238E27FC236}">
                  <a16:creationId xmlns:a16="http://schemas.microsoft.com/office/drawing/2014/main" id="{1D6FCD63-67A7-47D2-B7F6-DFCE52D95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72"/>
              <a:ext cx="288" cy="2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0" name="Text Box 8">
              <a:extLst>
                <a:ext uri="{FF2B5EF4-FFF2-40B4-BE49-F238E27FC236}">
                  <a16:creationId xmlns:a16="http://schemas.microsoft.com/office/drawing/2014/main" id="{7B834F92-14DD-4A4C-A587-A105ED1AE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9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A</a:t>
              </a:r>
            </a:p>
          </p:txBody>
        </p:sp>
      </p:grpSp>
      <p:grpSp>
        <p:nvGrpSpPr>
          <p:cNvPr id="284681" name="Group 9">
            <a:extLst>
              <a:ext uri="{FF2B5EF4-FFF2-40B4-BE49-F238E27FC236}">
                <a16:creationId xmlns:a16="http://schemas.microsoft.com/office/drawing/2014/main" id="{978773DA-2E51-4F54-8474-4CC426FA10D0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667000"/>
            <a:ext cx="457200" cy="457200"/>
            <a:chOff x="2688" y="1872"/>
            <a:chExt cx="288" cy="288"/>
          </a:xfrm>
        </p:grpSpPr>
        <p:sp>
          <p:nvSpPr>
            <p:cNvPr id="284682" name="Oval 10">
              <a:extLst>
                <a:ext uri="{FF2B5EF4-FFF2-40B4-BE49-F238E27FC236}">
                  <a16:creationId xmlns:a16="http://schemas.microsoft.com/office/drawing/2014/main" id="{352500A5-1A3E-4879-99FD-0DBD16F2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72"/>
              <a:ext cx="288" cy="2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3" name="Text Box 11">
              <a:extLst>
                <a:ext uri="{FF2B5EF4-FFF2-40B4-BE49-F238E27FC236}">
                  <a16:creationId xmlns:a16="http://schemas.microsoft.com/office/drawing/2014/main" id="{EFEC452B-480D-4D85-AE4C-05B7ECC47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9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B</a:t>
              </a:r>
            </a:p>
          </p:txBody>
        </p:sp>
      </p:grpSp>
      <p:grpSp>
        <p:nvGrpSpPr>
          <p:cNvPr id="284684" name="Group 12">
            <a:extLst>
              <a:ext uri="{FF2B5EF4-FFF2-40B4-BE49-F238E27FC236}">
                <a16:creationId xmlns:a16="http://schemas.microsoft.com/office/drawing/2014/main" id="{0E81FAA1-D114-4097-9C45-C20507FF383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457200" cy="457200"/>
            <a:chOff x="2688" y="1872"/>
            <a:chExt cx="288" cy="288"/>
          </a:xfrm>
        </p:grpSpPr>
        <p:sp>
          <p:nvSpPr>
            <p:cNvPr id="284685" name="Oval 13">
              <a:extLst>
                <a:ext uri="{FF2B5EF4-FFF2-40B4-BE49-F238E27FC236}">
                  <a16:creationId xmlns:a16="http://schemas.microsoft.com/office/drawing/2014/main" id="{3247E3B8-D1DD-4807-B214-0A55D3FD6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72"/>
              <a:ext cx="288" cy="2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6" name="Text Box 14">
              <a:extLst>
                <a:ext uri="{FF2B5EF4-FFF2-40B4-BE49-F238E27FC236}">
                  <a16:creationId xmlns:a16="http://schemas.microsoft.com/office/drawing/2014/main" id="{7DF12DE8-15B1-4A2D-8169-6F427D71B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9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C</a:t>
              </a:r>
            </a:p>
          </p:txBody>
        </p:sp>
      </p:grpSp>
      <p:grpSp>
        <p:nvGrpSpPr>
          <p:cNvPr id="284687" name="Group 15">
            <a:extLst>
              <a:ext uri="{FF2B5EF4-FFF2-40B4-BE49-F238E27FC236}">
                <a16:creationId xmlns:a16="http://schemas.microsoft.com/office/drawing/2014/main" id="{784D77D6-BB5A-45AF-8353-8F3625C55C2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352800"/>
            <a:ext cx="457200" cy="457200"/>
            <a:chOff x="2784" y="1536"/>
            <a:chExt cx="288" cy="288"/>
          </a:xfrm>
        </p:grpSpPr>
        <p:sp>
          <p:nvSpPr>
            <p:cNvPr id="284688" name="Oval 16">
              <a:extLst>
                <a:ext uri="{FF2B5EF4-FFF2-40B4-BE49-F238E27FC236}">
                  <a16:creationId xmlns:a16="http://schemas.microsoft.com/office/drawing/2014/main" id="{0E08DAD8-676D-47FE-89B4-277C2AE24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536"/>
              <a:ext cx="288" cy="28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9" name="Text Box 17">
              <a:extLst>
                <a:ext uri="{FF2B5EF4-FFF2-40B4-BE49-F238E27FC236}">
                  <a16:creationId xmlns:a16="http://schemas.microsoft.com/office/drawing/2014/main" id="{C3EF0322-0DAC-4230-AF99-E80E117BA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9" y="156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M</a:t>
              </a:r>
            </a:p>
          </p:txBody>
        </p:sp>
      </p:grpSp>
      <p:sp>
        <p:nvSpPr>
          <p:cNvPr id="284690" name="Text Box 18">
            <a:extLst>
              <a:ext uri="{FF2B5EF4-FFF2-40B4-BE49-F238E27FC236}">
                <a16:creationId xmlns:a16="http://schemas.microsoft.com/office/drawing/2014/main" id="{C7D23692-B740-457B-B7FD-F5F76C60F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895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d(A,M)</a:t>
            </a:r>
          </a:p>
        </p:txBody>
      </p:sp>
      <p:sp>
        <p:nvSpPr>
          <p:cNvPr id="284691" name="Text Box 19">
            <a:extLst>
              <a:ext uri="{FF2B5EF4-FFF2-40B4-BE49-F238E27FC236}">
                <a16:creationId xmlns:a16="http://schemas.microsoft.com/office/drawing/2014/main" id="{1D99538A-BE1D-4EEC-9879-718E30264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00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d(B,M)</a:t>
            </a:r>
          </a:p>
        </p:txBody>
      </p:sp>
      <p:sp>
        <p:nvSpPr>
          <p:cNvPr id="284692" name="Text Box 20">
            <a:extLst>
              <a:ext uri="{FF2B5EF4-FFF2-40B4-BE49-F238E27FC236}">
                <a16:creationId xmlns:a16="http://schemas.microsoft.com/office/drawing/2014/main" id="{06D8FE07-810A-4C45-9F56-B0AB81712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d(C,M)</a:t>
            </a:r>
          </a:p>
        </p:txBody>
      </p:sp>
      <p:sp>
        <p:nvSpPr>
          <p:cNvPr id="284693" name="Rectangle 21">
            <a:extLst>
              <a:ext uri="{FF2B5EF4-FFF2-40B4-BE49-F238E27FC236}">
                <a16:creationId xmlns:a16="http://schemas.microsoft.com/office/drawing/2014/main" id="{A5C8D329-F500-4E04-94F6-F1D068B4E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0" y="1371600"/>
            <a:ext cx="4876800" cy="4648200"/>
          </a:xfrm>
          <a:noFill/>
          <a:ln/>
        </p:spPr>
        <p:txBody>
          <a:bodyPr/>
          <a:lstStyle/>
          <a:p>
            <a:r>
              <a:rPr lang="en-US" altLang="en-US" sz="1800"/>
              <a:t>Ancestral vertices are computed using a </a:t>
            </a:r>
            <a:r>
              <a:rPr lang="en-US" altLang="en-US" sz="1800" i="1">
                <a:solidFill>
                  <a:srgbClr val="CC0000"/>
                </a:solidFill>
              </a:rPr>
              <a:t>median computation</a:t>
            </a:r>
            <a:endParaRPr lang="en-US" altLang="en-US" sz="1800">
              <a:solidFill>
                <a:srgbClr val="CC0000"/>
              </a:solidFill>
            </a:endParaRPr>
          </a:p>
          <a:p>
            <a:endParaRPr lang="en-US" altLang="en-US" sz="1800"/>
          </a:p>
          <a:p>
            <a:r>
              <a:rPr lang="en-US" altLang="en-US" sz="1800">
                <a:solidFill>
                  <a:schemeClr val="tx1"/>
                </a:solidFill>
              </a:rPr>
              <a:t>All internal vertices have degree 3</a:t>
            </a:r>
          </a:p>
          <a:p>
            <a:endParaRPr lang="en-US" altLang="en-US" sz="1800"/>
          </a:p>
          <a:p>
            <a:r>
              <a:rPr lang="en-US" altLang="en-US" sz="1800"/>
              <a:t>Find M that optimally minimizes median score</a:t>
            </a:r>
          </a:p>
          <a:p>
            <a:pPr>
              <a:buFontTx/>
              <a:buNone/>
            </a:pPr>
            <a:r>
              <a:rPr lang="en-US" altLang="en-US" sz="1800" i="1">
                <a:solidFill>
                  <a:srgbClr val="CC0000"/>
                </a:solidFill>
              </a:rPr>
              <a:t>	score</a:t>
            </a:r>
            <a:r>
              <a:rPr lang="en-US" altLang="en-US" sz="1800"/>
              <a:t> = d(A,M) + d(B,M) + d(C,M)</a:t>
            </a:r>
          </a:p>
          <a:p>
            <a:endParaRPr lang="en-US" altLang="en-US" sz="1800"/>
          </a:p>
          <a:p>
            <a:r>
              <a:rPr lang="en-US" altLang="en-US" sz="1800"/>
              <a:t>Breakpoint median:</a:t>
            </a:r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d() is breakpoint distance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0DF1D-D1F8-41A3-906B-A463E71253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B435D588-C635-4F49-8FD5-515F88A5D4D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FF4B639E-5443-4B70-ABAB-003CB2382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Breakpoint Median Implementation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10771FE6-86E3-48B9-8880-A57E8BE9E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Optimal TSP is feasible due to small graph</a:t>
            </a:r>
          </a:p>
          <a:p>
            <a:endParaRPr lang="en-US" altLang="en-US" sz="1800"/>
          </a:p>
          <a:p>
            <a:r>
              <a:rPr lang="en-US" altLang="en-US" sz="1800"/>
              <a:t>Implemented as a depth-first branch-and-bound search</a:t>
            </a:r>
          </a:p>
          <a:p>
            <a:endParaRPr lang="en-US" altLang="en-US" sz="1800"/>
          </a:p>
          <a:p>
            <a:r>
              <a:rPr lang="en-US" altLang="en-US" sz="1800"/>
              <a:t>Upper bound is the current best tour</a:t>
            </a:r>
          </a:p>
          <a:p>
            <a:endParaRPr lang="en-US" altLang="en-US" sz="1800"/>
          </a:p>
          <a:p>
            <a:r>
              <a:rPr lang="en-US" altLang="en-US" sz="1800"/>
              <a:t>Lower-bound is computed using a linear greedy algorithm</a:t>
            </a:r>
          </a:p>
          <a:p>
            <a:endParaRPr lang="en-US" altLang="en-US" sz="1800"/>
          </a:p>
          <a:p>
            <a:pPr lvl="1"/>
            <a:r>
              <a:rPr lang="en-US" altLang="en-US" sz="1600"/>
              <a:t>Select a set of minimal-weight edges to complete a partially-constructed tour</a:t>
            </a:r>
          </a:p>
          <a:p>
            <a:pPr lvl="2"/>
            <a:endParaRPr lang="en-US" altLang="en-US" sz="1200"/>
          </a:p>
          <a:p>
            <a:pPr lvl="1"/>
            <a:r>
              <a:rPr lang="en-US" altLang="en-US" sz="1600"/>
              <a:t>To tighten:  edges not considered that…</a:t>
            </a:r>
          </a:p>
          <a:p>
            <a:pPr lvl="2"/>
            <a:r>
              <a:rPr lang="en-US" altLang="en-US"/>
              <a:t>have been pruned at or above the current level of the search tree</a:t>
            </a:r>
          </a:p>
          <a:p>
            <a:pPr lvl="2"/>
            <a:r>
              <a:rPr lang="en-US" altLang="en-US"/>
              <a:t>that would create a cycle not including all cities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61507F9-49DE-4EBD-93FE-D7A848CC1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82EEA1EF-77DF-4CB1-8F21-93172D6CFB6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4909EA4E-2AC1-44F8-9E60-DF12D98AB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Behavior</a:t>
            </a:r>
          </a:p>
        </p:txBody>
      </p:sp>
      <p:sp>
        <p:nvSpPr>
          <p:cNvPr id="257028" name="Line 4">
            <a:extLst>
              <a:ext uri="{FF2B5EF4-FFF2-40B4-BE49-F238E27FC236}">
                <a16:creationId xmlns:a16="http://schemas.microsoft.com/office/drawing/2014/main" id="{02B43549-452B-4F53-B35E-D26A24CC8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676400"/>
            <a:ext cx="0" cy="1981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29" name="Line 5">
            <a:extLst>
              <a:ext uri="{FF2B5EF4-FFF2-40B4-BE49-F238E27FC236}">
                <a16:creationId xmlns:a16="http://schemas.microsoft.com/office/drawing/2014/main" id="{05624037-7B9C-4F08-B680-67B67A823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828800"/>
            <a:ext cx="3048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0" name="Line 6">
            <a:extLst>
              <a:ext uri="{FF2B5EF4-FFF2-40B4-BE49-F238E27FC236}">
                <a16:creationId xmlns:a16="http://schemas.microsoft.com/office/drawing/2014/main" id="{E863E7EB-F0E4-40AE-901C-510C7A539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657600"/>
            <a:ext cx="42672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1" name="Text Box 7">
            <a:extLst>
              <a:ext uri="{FF2B5EF4-FFF2-40B4-BE49-F238E27FC236}">
                <a16:creationId xmlns:a16="http://schemas.microsoft.com/office/drawing/2014/main" id="{3B4A123B-5C16-4549-BB93-F1BD92A3C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Evolution Rate of Inputs</a:t>
            </a:r>
          </a:p>
        </p:txBody>
      </p:sp>
      <p:sp>
        <p:nvSpPr>
          <p:cNvPr id="257032" name="Text Box 8">
            <a:extLst>
              <a:ext uri="{FF2B5EF4-FFF2-40B4-BE49-F238E27FC236}">
                <a16:creationId xmlns:a16="http://schemas.microsoft.com/office/drawing/2014/main" id="{70973146-23F9-45CD-B1FB-EA6473350EF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265238" y="2408237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Execution Time Ratio for Medians</a:t>
            </a:r>
          </a:p>
        </p:txBody>
      </p:sp>
      <p:sp>
        <p:nvSpPr>
          <p:cNvPr id="257033" name="Text Box 9">
            <a:extLst>
              <a:ext uri="{FF2B5EF4-FFF2-40B4-BE49-F238E27FC236}">
                <a16:creationId xmlns:a16="http://schemas.microsoft.com/office/drawing/2014/main" id="{9E9BBD60-697C-495D-AAAB-B8B4AFF7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14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57034" name="Text Box 10">
            <a:extLst>
              <a:ext uri="{FF2B5EF4-FFF2-40B4-BE49-F238E27FC236}">
                <a16:creationId xmlns:a16="http://schemas.microsoft.com/office/drawing/2014/main" id="{53886CA6-3502-46EE-A433-428E3A593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29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57035" name="Freeform 11">
            <a:extLst>
              <a:ext uri="{FF2B5EF4-FFF2-40B4-BE49-F238E27FC236}">
                <a16:creationId xmlns:a16="http://schemas.microsoft.com/office/drawing/2014/main" id="{4EB8FEC9-14AA-4A5B-A315-8BDA59437796}"/>
              </a:ext>
            </a:extLst>
          </p:cNvPr>
          <p:cNvSpPr>
            <a:spLocks/>
          </p:cNvSpPr>
          <p:nvPr/>
        </p:nvSpPr>
        <p:spPr bwMode="auto">
          <a:xfrm>
            <a:off x="3124200" y="1905000"/>
            <a:ext cx="3886200" cy="1600200"/>
          </a:xfrm>
          <a:custGeom>
            <a:avLst/>
            <a:gdLst>
              <a:gd name="T0" fmla="*/ 0 w 3504"/>
              <a:gd name="T1" fmla="*/ 1149 h 1149"/>
              <a:gd name="T2" fmla="*/ 1152 w 3504"/>
              <a:gd name="T3" fmla="*/ 189 h 1149"/>
              <a:gd name="T4" fmla="*/ 3504 w 3504"/>
              <a:gd name="T5" fmla="*/ 15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04" h="1149">
                <a:moveTo>
                  <a:pt x="0" y="1149"/>
                </a:moveTo>
                <a:cubicBezTo>
                  <a:pt x="284" y="763"/>
                  <a:pt x="568" y="378"/>
                  <a:pt x="1152" y="189"/>
                </a:cubicBezTo>
                <a:cubicBezTo>
                  <a:pt x="1736" y="0"/>
                  <a:pt x="2620" y="7"/>
                  <a:pt x="3504" y="15"/>
                </a:cubicBezTo>
              </a:path>
            </a:pathLst>
          </a:custGeom>
          <a:noFill/>
          <a:ln w="349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6" name="Rectangle 12">
            <a:extLst>
              <a:ext uri="{FF2B5EF4-FFF2-40B4-BE49-F238E27FC236}">
                <a16:creationId xmlns:a16="http://schemas.microsoft.com/office/drawing/2014/main" id="{21960929-C0A8-44F0-8EC4-D6F3F764B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267200"/>
            <a:ext cx="8229600" cy="1752600"/>
          </a:xfrm>
          <a:noFill/>
          <a:ln/>
        </p:spPr>
        <p:txBody>
          <a:bodyPr/>
          <a:lstStyle/>
          <a:p>
            <a:r>
              <a:rPr lang="en-US" altLang="en-US" sz="1600"/>
              <a:t>Application behavior depends on evolution rate of inputs</a:t>
            </a:r>
          </a:p>
          <a:p>
            <a:endParaRPr lang="en-US" altLang="en-US" sz="1600"/>
          </a:p>
          <a:p>
            <a:r>
              <a:rPr lang="en-US" altLang="en-US" sz="1600"/>
              <a:t>Execution time ratio for median computations:</a:t>
            </a:r>
          </a:p>
          <a:p>
            <a:pPr lvl="1"/>
            <a:r>
              <a:rPr lang="en-US" altLang="en-US" sz="1400"/>
              <a:t>Asymptotically approaches 100% with diameter of input set</a:t>
            </a:r>
          </a:p>
          <a:p>
            <a:pPr lvl="1"/>
            <a:endParaRPr lang="en-US" altLang="en-US" sz="1400"/>
          </a:p>
          <a:p>
            <a:r>
              <a:rPr lang="en-US" altLang="en-US" sz="1600">
                <a:solidFill>
                  <a:srgbClr val="990033"/>
                </a:solidFill>
              </a:rPr>
              <a:t>Median adopted as kernel computation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3">
            <a:extLst>
              <a:ext uri="{FF2B5EF4-FFF2-40B4-BE49-F238E27FC236}">
                <a16:creationId xmlns:a16="http://schemas.microsoft.com/office/drawing/2014/main" id="{4AAE5687-FC49-49D9-8C1A-D3213A39DE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F1A3A09E-68EC-445F-8D49-45B0877E40C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B8E3BC05-FEB1-4521-8F57-99F22855F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Breakpoint Median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E79235F6-7C95-456E-95CD-1C50CCD4E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Construct a fully connected graph containing all </a:t>
            </a:r>
            <a:r>
              <a:rPr lang="en-US" altLang="en-US" sz="1600" i="1">
                <a:solidFill>
                  <a:srgbClr val="CC0000"/>
                </a:solidFill>
              </a:rPr>
              <a:t>g</a:t>
            </a:r>
            <a:r>
              <a:rPr lang="en-US" altLang="en-US" sz="1600">
                <a:solidFill>
                  <a:srgbClr val="CC0000"/>
                </a:solidFill>
              </a:rPr>
              <a:t> </a:t>
            </a:r>
            <a:r>
              <a:rPr lang="en-US" altLang="en-US" sz="1600"/>
              <a:t>and </a:t>
            </a:r>
            <a:r>
              <a:rPr lang="en-US" altLang="en-US" sz="1600" i="1">
                <a:solidFill>
                  <a:srgbClr val="CC0000"/>
                </a:solidFill>
              </a:rPr>
              <a:t>–g</a:t>
            </a:r>
            <a:r>
              <a:rPr lang="en-US" altLang="en-US" sz="1600"/>
              <a:t> for each gene</a:t>
            </a:r>
          </a:p>
          <a:p>
            <a:pPr lvl="1"/>
            <a:r>
              <a:rPr lang="en-US" altLang="en-US" sz="1400"/>
              <a:t>w(</a:t>
            </a:r>
            <a:r>
              <a:rPr lang="en-US" altLang="en-US" sz="1400" i="1">
                <a:solidFill>
                  <a:srgbClr val="CC0000"/>
                </a:solidFill>
              </a:rPr>
              <a:t>g</a:t>
            </a:r>
            <a:r>
              <a:rPr lang="en-US" altLang="en-US" sz="1400" i="1"/>
              <a:t>,</a:t>
            </a:r>
            <a:r>
              <a:rPr lang="en-US" altLang="en-US" sz="1400" i="1">
                <a:solidFill>
                  <a:srgbClr val="CC0000"/>
                </a:solidFill>
              </a:rPr>
              <a:t>-g</a:t>
            </a:r>
            <a:r>
              <a:rPr lang="en-US" altLang="en-US" sz="1400"/>
              <a:t>) = </a:t>
            </a:r>
            <a:r>
              <a:rPr lang="en-US" altLang="en-US" sz="1400" b="1" i="1"/>
              <a:t>-</a:t>
            </a:r>
            <a:r>
              <a:rPr lang="en-US" altLang="en-US" sz="1400" b="1" i="1">
                <a:latin typeface="Symbol" panose="05050102010706020507" pitchFamily="18" charset="2"/>
              </a:rPr>
              <a:t>¥</a:t>
            </a:r>
          </a:p>
          <a:p>
            <a:pPr lvl="1"/>
            <a:r>
              <a:rPr lang="en-US" altLang="en-US" sz="1400"/>
              <a:t>Initialize all other weights to be 3</a:t>
            </a:r>
          </a:p>
          <a:p>
            <a:pPr lvl="1"/>
            <a:r>
              <a:rPr lang="en-US" altLang="en-US" sz="1400"/>
              <a:t>For each adjacency </a:t>
            </a:r>
            <a:r>
              <a:rPr lang="en-US" altLang="en-US" sz="1400" i="1"/>
              <a:t>gh</a:t>
            </a:r>
            <a:r>
              <a:rPr lang="en-US" altLang="en-US" sz="1400"/>
              <a:t> in the three genomes, decrement weight between vertex </a:t>
            </a:r>
            <a:r>
              <a:rPr lang="en-US" altLang="en-US" sz="1400" i="1"/>
              <a:t>–g</a:t>
            </a:r>
            <a:r>
              <a:rPr lang="en-US" altLang="en-US" sz="1400"/>
              <a:t> and </a:t>
            </a:r>
            <a:r>
              <a:rPr lang="en-US" altLang="en-US" sz="1400" i="1"/>
              <a:t>h</a:t>
            </a:r>
          </a:p>
          <a:p>
            <a:endParaRPr lang="en-US" altLang="en-US" sz="1600"/>
          </a:p>
          <a:p>
            <a:r>
              <a:rPr lang="en-US" altLang="en-US" sz="1600"/>
              <a:t>Solve TSP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AE9D79F4-70D7-4969-824E-437934BC3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32238"/>
            <a:ext cx="1600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A = -1 +2 -4 -3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B = -1 -2 +3 +4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 = -2 +3 +4 +1</a:t>
            </a:r>
          </a:p>
        </p:txBody>
      </p:sp>
      <p:sp>
        <p:nvSpPr>
          <p:cNvPr id="260101" name="Oval 5">
            <a:extLst>
              <a:ext uri="{FF2B5EF4-FFF2-40B4-BE49-F238E27FC236}">
                <a16:creationId xmlns:a16="http://schemas.microsoft.com/office/drawing/2014/main" id="{6376562C-0474-47C9-83ED-90E15DC31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Oval 6">
            <a:extLst>
              <a:ext uri="{FF2B5EF4-FFF2-40B4-BE49-F238E27FC236}">
                <a16:creationId xmlns:a16="http://schemas.microsoft.com/office/drawing/2014/main" id="{77BF0FF8-F53A-4156-B9D3-96F380AA9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3" name="Oval 7">
            <a:extLst>
              <a:ext uri="{FF2B5EF4-FFF2-40B4-BE49-F238E27FC236}">
                <a16:creationId xmlns:a16="http://schemas.microsoft.com/office/drawing/2014/main" id="{37343816-88A0-4DE1-B0CE-C2210E859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4" name="Oval 8">
            <a:extLst>
              <a:ext uri="{FF2B5EF4-FFF2-40B4-BE49-F238E27FC236}">
                <a16:creationId xmlns:a16="http://schemas.microsoft.com/office/drawing/2014/main" id="{2D98A2F5-C82C-4E5D-8027-DC1A8459F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5" name="Oval 9">
            <a:extLst>
              <a:ext uri="{FF2B5EF4-FFF2-40B4-BE49-F238E27FC236}">
                <a16:creationId xmlns:a16="http://schemas.microsoft.com/office/drawing/2014/main" id="{85A80075-9B8D-4466-827F-6FABBFA0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6" name="Oval 10">
            <a:extLst>
              <a:ext uri="{FF2B5EF4-FFF2-40B4-BE49-F238E27FC236}">
                <a16:creationId xmlns:a16="http://schemas.microsoft.com/office/drawing/2014/main" id="{4E07BBDD-F36D-4F64-B13C-C7FF8FE6C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Oval 11">
            <a:extLst>
              <a:ext uri="{FF2B5EF4-FFF2-40B4-BE49-F238E27FC236}">
                <a16:creationId xmlns:a16="http://schemas.microsoft.com/office/drawing/2014/main" id="{F0B6F0D0-5C87-46E3-AC3B-53FFDC3E2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Oval 12">
            <a:extLst>
              <a:ext uri="{FF2B5EF4-FFF2-40B4-BE49-F238E27FC236}">
                <a16:creationId xmlns:a16="http://schemas.microsoft.com/office/drawing/2014/main" id="{959F0DA3-78F0-4A6B-9D0E-EFE5BCA8F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Text Box 13">
            <a:extLst>
              <a:ext uri="{FF2B5EF4-FFF2-40B4-BE49-F238E27FC236}">
                <a16:creationId xmlns:a16="http://schemas.microsoft.com/office/drawing/2014/main" id="{867CB6F0-5287-435B-BB10-5ACCC9054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591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0" name="Text Box 14">
            <a:extLst>
              <a:ext uri="{FF2B5EF4-FFF2-40B4-BE49-F238E27FC236}">
                <a16:creationId xmlns:a16="http://schemas.microsoft.com/office/drawing/2014/main" id="{3009414E-0AB6-4547-BC81-483ED8BB8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1" name="Text Box 15">
            <a:extLst>
              <a:ext uri="{FF2B5EF4-FFF2-40B4-BE49-F238E27FC236}">
                <a16:creationId xmlns:a16="http://schemas.microsoft.com/office/drawing/2014/main" id="{FBDDEC83-AA2A-404F-8618-D98293550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2" name="Text Box 16">
            <a:extLst>
              <a:ext uri="{FF2B5EF4-FFF2-40B4-BE49-F238E27FC236}">
                <a16:creationId xmlns:a16="http://schemas.microsoft.com/office/drawing/2014/main" id="{EC8C1CA2-1A3D-453A-A811-13EEE29BE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3" name="Text Box 17">
            <a:extLst>
              <a:ext uri="{FF2B5EF4-FFF2-40B4-BE49-F238E27FC236}">
                <a16:creationId xmlns:a16="http://schemas.microsoft.com/office/drawing/2014/main" id="{0152E0A4-0F99-48FB-885E-4AAE25715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4" name="Text Box 18">
            <a:extLst>
              <a:ext uri="{FF2B5EF4-FFF2-40B4-BE49-F238E27FC236}">
                <a16:creationId xmlns:a16="http://schemas.microsoft.com/office/drawing/2014/main" id="{8B7A5AEE-A7D0-48DB-8012-E89C667F4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5" name="Text Box 19">
            <a:extLst>
              <a:ext uri="{FF2B5EF4-FFF2-40B4-BE49-F238E27FC236}">
                <a16:creationId xmlns:a16="http://schemas.microsoft.com/office/drawing/2014/main" id="{2F6E6AC0-9E6D-422F-9F64-7EAA301BA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6" name="Text Box 20">
            <a:extLst>
              <a:ext uri="{FF2B5EF4-FFF2-40B4-BE49-F238E27FC236}">
                <a16:creationId xmlns:a16="http://schemas.microsoft.com/office/drawing/2014/main" id="{224CB316-5642-43E8-B311-3096E55BE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7" name="Text Box 21">
            <a:extLst>
              <a:ext uri="{FF2B5EF4-FFF2-40B4-BE49-F238E27FC236}">
                <a16:creationId xmlns:a16="http://schemas.microsoft.com/office/drawing/2014/main" id="{D8540EA6-F5BC-482A-81A7-679885407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60118" name="Text Box 22">
            <a:extLst>
              <a:ext uri="{FF2B5EF4-FFF2-40B4-BE49-F238E27FC236}">
                <a16:creationId xmlns:a16="http://schemas.microsoft.com/office/drawing/2014/main" id="{026B6FCE-0558-49A9-9E3A-6EF3A636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60119" name="Text Box 23">
            <a:extLst>
              <a:ext uri="{FF2B5EF4-FFF2-40B4-BE49-F238E27FC236}">
                <a16:creationId xmlns:a16="http://schemas.microsoft.com/office/drawing/2014/main" id="{AC90F53F-BBDD-4FF8-9B7E-E46540E9D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60120" name="Text Box 24">
            <a:extLst>
              <a:ext uri="{FF2B5EF4-FFF2-40B4-BE49-F238E27FC236}">
                <a16:creationId xmlns:a16="http://schemas.microsoft.com/office/drawing/2014/main" id="{ECE720DC-6FF8-43FE-9E7B-0C0EAE88A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60121" name="Line 25">
            <a:extLst>
              <a:ext uri="{FF2B5EF4-FFF2-40B4-BE49-F238E27FC236}">
                <a16:creationId xmlns:a16="http://schemas.microsoft.com/office/drawing/2014/main" id="{AA0AAC96-06E9-494A-9A09-06E41BC44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2" name="Line 26">
            <a:extLst>
              <a:ext uri="{FF2B5EF4-FFF2-40B4-BE49-F238E27FC236}">
                <a16:creationId xmlns:a16="http://schemas.microsoft.com/office/drawing/2014/main" id="{23CC716F-456D-43E6-A3F9-FAEC1A84FE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3" name="Line 27">
            <a:extLst>
              <a:ext uri="{FF2B5EF4-FFF2-40B4-BE49-F238E27FC236}">
                <a16:creationId xmlns:a16="http://schemas.microsoft.com/office/drawing/2014/main" id="{A96AB21B-8AE7-474B-A4E2-F9C165C36E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4" name="Line 28">
            <a:extLst>
              <a:ext uri="{FF2B5EF4-FFF2-40B4-BE49-F238E27FC236}">
                <a16:creationId xmlns:a16="http://schemas.microsoft.com/office/drawing/2014/main" id="{AB00E02E-E44B-44F9-BBDF-3314679EE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5" name="Line 29">
            <a:extLst>
              <a:ext uri="{FF2B5EF4-FFF2-40B4-BE49-F238E27FC236}">
                <a16:creationId xmlns:a16="http://schemas.microsoft.com/office/drawing/2014/main" id="{5A7C3536-F31E-4A10-8C23-3838EC7A4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6" name="Line 30">
            <a:extLst>
              <a:ext uri="{FF2B5EF4-FFF2-40B4-BE49-F238E27FC236}">
                <a16:creationId xmlns:a16="http://schemas.microsoft.com/office/drawing/2014/main" id="{E9D2A3DE-23D7-48BC-9B6D-B68BA53B2C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191000"/>
            <a:ext cx="533400" cy="114300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7" name="Line 31">
            <a:extLst>
              <a:ext uri="{FF2B5EF4-FFF2-40B4-BE49-F238E27FC236}">
                <a16:creationId xmlns:a16="http://schemas.microsoft.com/office/drawing/2014/main" id="{53349D6F-FA4F-4B70-8F84-A901173967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267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8" name="Line 32">
            <a:extLst>
              <a:ext uri="{FF2B5EF4-FFF2-40B4-BE49-F238E27FC236}">
                <a16:creationId xmlns:a16="http://schemas.microsoft.com/office/drawing/2014/main" id="{A2BC02A8-73A2-4D79-960E-918AB8E6A9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9" name="Line 33">
            <a:extLst>
              <a:ext uri="{FF2B5EF4-FFF2-40B4-BE49-F238E27FC236}">
                <a16:creationId xmlns:a16="http://schemas.microsoft.com/office/drawing/2014/main" id="{60A6BC8A-E0FE-4EC1-BAAB-FF97C50EEF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0" name="Line 34">
            <a:extLst>
              <a:ext uri="{FF2B5EF4-FFF2-40B4-BE49-F238E27FC236}">
                <a16:creationId xmlns:a16="http://schemas.microsoft.com/office/drawing/2014/main" id="{B05CFCAA-3212-437E-8016-703E050297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2672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1" name="Line 35">
            <a:extLst>
              <a:ext uri="{FF2B5EF4-FFF2-40B4-BE49-F238E27FC236}">
                <a16:creationId xmlns:a16="http://schemas.microsoft.com/office/drawing/2014/main" id="{6ADC4504-CE65-4611-A4C3-972B52F55F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2" name="Line 36">
            <a:extLst>
              <a:ext uri="{FF2B5EF4-FFF2-40B4-BE49-F238E27FC236}">
                <a16:creationId xmlns:a16="http://schemas.microsoft.com/office/drawing/2014/main" id="{BCF0FC5A-42B0-4D01-9E93-2FBC2F4D41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3" name="Line 37">
            <a:extLst>
              <a:ext uri="{FF2B5EF4-FFF2-40B4-BE49-F238E27FC236}">
                <a16:creationId xmlns:a16="http://schemas.microsoft.com/office/drawing/2014/main" id="{649FEBAC-D09C-4158-ABF3-C746DC534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4" name="Text Box 38">
            <a:extLst>
              <a:ext uri="{FF2B5EF4-FFF2-40B4-BE49-F238E27FC236}">
                <a16:creationId xmlns:a16="http://schemas.microsoft.com/office/drawing/2014/main" id="{3DF0347E-384E-40EE-A1B4-7C58AB6D7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32438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Edges not shown have cost = 3</a:t>
            </a:r>
          </a:p>
        </p:txBody>
      </p:sp>
      <p:sp>
        <p:nvSpPr>
          <p:cNvPr id="260135" name="Text Box 39">
            <a:extLst>
              <a:ext uri="{FF2B5EF4-FFF2-40B4-BE49-F238E27FC236}">
                <a16:creationId xmlns:a16="http://schemas.microsoft.com/office/drawing/2014/main" id="{3861BD7C-C675-4FFC-AF0A-E41955188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32238"/>
            <a:ext cx="121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-</a:t>
            </a:r>
            <a:r>
              <a:rPr lang="en-US" altLang="en-US" b="1" i="1">
                <a:solidFill>
                  <a:srgbClr val="000000"/>
                </a:solidFill>
                <a:latin typeface="Symbol" panose="05050102010706020507" pitchFamily="18" charset="2"/>
              </a:rPr>
              <a:t>¥</a:t>
            </a:r>
            <a:endParaRPr lang="en-US" altLang="en-US" sz="1200">
              <a:latin typeface="Symbol" panose="05050102010706020507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0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1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2</a:t>
            </a:r>
          </a:p>
        </p:txBody>
      </p:sp>
      <p:sp>
        <p:nvSpPr>
          <p:cNvPr id="260136" name="Line 40">
            <a:extLst>
              <a:ext uri="{FF2B5EF4-FFF2-40B4-BE49-F238E27FC236}">
                <a16:creationId xmlns:a16="http://schemas.microsoft.com/office/drawing/2014/main" id="{9C870BAE-8FC9-4A0B-A052-2AC95D24F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1592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7" name="Line 41">
            <a:extLst>
              <a:ext uri="{FF2B5EF4-FFF2-40B4-BE49-F238E27FC236}">
                <a16:creationId xmlns:a16="http://schemas.microsoft.com/office/drawing/2014/main" id="{5985CEBF-FB7F-45FD-8E1F-3F4C65AF5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8785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8" name="Line 42">
            <a:extLst>
              <a:ext uri="{FF2B5EF4-FFF2-40B4-BE49-F238E27FC236}">
                <a16:creationId xmlns:a16="http://schemas.microsoft.com/office/drawing/2014/main" id="{72B3ADAD-03F0-4C12-9600-738258EF5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69265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9" name="Line 43">
            <a:extLst>
              <a:ext uri="{FF2B5EF4-FFF2-40B4-BE49-F238E27FC236}">
                <a16:creationId xmlns:a16="http://schemas.microsoft.com/office/drawing/2014/main" id="{32BDB18B-DE1D-441F-A55F-971760138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9974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40" name="Oval 44">
            <a:extLst>
              <a:ext uri="{FF2B5EF4-FFF2-40B4-BE49-F238E27FC236}">
                <a16:creationId xmlns:a16="http://schemas.microsoft.com/office/drawing/2014/main" id="{AA7FBAF6-2B0D-426F-B711-97AA1701C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1" name="Oval 45">
            <a:extLst>
              <a:ext uri="{FF2B5EF4-FFF2-40B4-BE49-F238E27FC236}">
                <a16:creationId xmlns:a16="http://schemas.microsoft.com/office/drawing/2014/main" id="{5E483DD3-1D00-4BBF-90E7-10C51CBCD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2" name="Oval 46">
            <a:extLst>
              <a:ext uri="{FF2B5EF4-FFF2-40B4-BE49-F238E27FC236}">
                <a16:creationId xmlns:a16="http://schemas.microsoft.com/office/drawing/2014/main" id="{6ABEAD0E-42D9-4A97-9576-A71820831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3" name="Oval 47">
            <a:extLst>
              <a:ext uri="{FF2B5EF4-FFF2-40B4-BE49-F238E27FC236}">
                <a16:creationId xmlns:a16="http://schemas.microsoft.com/office/drawing/2014/main" id="{D01C8727-8042-48DB-9EAC-7A5B26F7D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4" name="Oval 48">
            <a:extLst>
              <a:ext uri="{FF2B5EF4-FFF2-40B4-BE49-F238E27FC236}">
                <a16:creationId xmlns:a16="http://schemas.microsoft.com/office/drawing/2014/main" id="{49FD275B-E92E-420F-9BCD-0C9840D1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5" name="Oval 49">
            <a:extLst>
              <a:ext uri="{FF2B5EF4-FFF2-40B4-BE49-F238E27FC236}">
                <a16:creationId xmlns:a16="http://schemas.microsoft.com/office/drawing/2014/main" id="{8E56F78A-89CE-4145-827E-88D2083D7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6" name="Oval 50">
            <a:extLst>
              <a:ext uri="{FF2B5EF4-FFF2-40B4-BE49-F238E27FC236}">
                <a16:creationId xmlns:a16="http://schemas.microsoft.com/office/drawing/2014/main" id="{7DAE92A0-0A52-4F3C-A460-BD0B72F90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7" name="Oval 51">
            <a:extLst>
              <a:ext uri="{FF2B5EF4-FFF2-40B4-BE49-F238E27FC236}">
                <a16:creationId xmlns:a16="http://schemas.microsoft.com/office/drawing/2014/main" id="{C4D6CA80-E064-4C6C-84AE-E38BDCE57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8" name="Text Box 52">
            <a:extLst>
              <a:ext uri="{FF2B5EF4-FFF2-40B4-BE49-F238E27FC236}">
                <a16:creationId xmlns:a16="http://schemas.microsoft.com/office/drawing/2014/main" id="{F3DF6CBE-0A84-4708-8379-8A1A1D20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4591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49" name="Text Box 53">
            <a:extLst>
              <a:ext uri="{FF2B5EF4-FFF2-40B4-BE49-F238E27FC236}">
                <a16:creationId xmlns:a16="http://schemas.microsoft.com/office/drawing/2014/main" id="{31219FA0-76E1-4AC4-8EB2-0E5F64A92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0" name="Text Box 54">
            <a:extLst>
              <a:ext uri="{FF2B5EF4-FFF2-40B4-BE49-F238E27FC236}">
                <a16:creationId xmlns:a16="http://schemas.microsoft.com/office/drawing/2014/main" id="{D9FDB283-1AE1-4E65-9A00-F5869BBB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51" name="Text Box 55">
            <a:extLst>
              <a:ext uri="{FF2B5EF4-FFF2-40B4-BE49-F238E27FC236}">
                <a16:creationId xmlns:a16="http://schemas.microsoft.com/office/drawing/2014/main" id="{0FE47A95-CE32-4E64-876E-3AF6AEFEC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52" name="Text Box 56">
            <a:extLst>
              <a:ext uri="{FF2B5EF4-FFF2-40B4-BE49-F238E27FC236}">
                <a16:creationId xmlns:a16="http://schemas.microsoft.com/office/drawing/2014/main" id="{AF0FF6EE-0AA1-41A3-AF78-4856794A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53" name="Text Box 57">
            <a:extLst>
              <a:ext uri="{FF2B5EF4-FFF2-40B4-BE49-F238E27FC236}">
                <a16:creationId xmlns:a16="http://schemas.microsoft.com/office/drawing/2014/main" id="{173C5F4D-0876-4007-B750-2732CE127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4" name="Text Box 58">
            <a:extLst>
              <a:ext uri="{FF2B5EF4-FFF2-40B4-BE49-F238E27FC236}">
                <a16:creationId xmlns:a16="http://schemas.microsoft.com/office/drawing/2014/main" id="{08145190-9FAE-40BB-97CE-1B3627821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5" name="Text Box 59">
            <a:extLst>
              <a:ext uri="{FF2B5EF4-FFF2-40B4-BE49-F238E27FC236}">
                <a16:creationId xmlns:a16="http://schemas.microsoft.com/office/drawing/2014/main" id="{9148F712-D579-4D68-AECE-CB9A4BDA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29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6" name="Text Box 60">
            <a:extLst>
              <a:ext uri="{FF2B5EF4-FFF2-40B4-BE49-F238E27FC236}">
                <a16:creationId xmlns:a16="http://schemas.microsoft.com/office/drawing/2014/main" id="{6247AC7B-9101-4487-A2F2-2E608FF14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60157" name="Text Box 61">
            <a:extLst>
              <a:ext uri="{FF2B5EF4-FFF2-40B4-BE49-F238E27FC236}">
                <a16:creationId xmlns:a16="http://schemas.microsoft.com/office/drawing/2014/main" id="{8B3E6EB9-61E5-4EFA-8C0E-19D83FDB9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60158" name="Text Box 62">
            <a:extLst>
              <a:ext uri="{FF2B5EF4-FFF2-40B4-BE49-F238E27FC236}">
                <a16:creationId xmlns:a16="http://schemas.microsoft.com/office/drawing/2014/main" id="{CB9B8C3F-AEA4-4517-AE9A-3A617E83C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60159" name="Text Box 63">
            <a:extLst>
              <a:ext uri="{FF2B5EF4-FFF2-40B4-BE49-F238E27FC236}">
                <a16:creationId xmlns:a16="http://schemas.microsoft.com/office/drawing/2014/main" id="{E481B1BE-CBF2-4856-A321-7B83E9491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60160" name="Line 64">
            <a:extLst>
              <a:ext uri="{FF2B5EF4-FFF2-40B4-BE49-F238E27FC236}">
                <a16:creationId xmlns:a16="http://schemas.microsoft.com/office/drawing/2014/main" id="{DC70E055-8E76-40D9-9B43-A39D9C0C6C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1" name="Line 65">
            <a:extLst>
              <a:ext uri="{FF2B5EF4-FFF2-40B4-BE49-F238E27FC236}">
                <a16:creationId xmlns:a16="http://schemas.microsoft.com/office/drawing/2014/main" id="{1DD5853C-2A79-4503-BB23-66B314AB56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2" name="Line 66">
            <a:extLst>
              <a:ext uri="{FF2B5EF4-FFF2-40B4-BE49-F238E27FC236}">
                <a16:creationId xmlns:a16="http://schemas.microsoft.com/office/drawing/2014/main" id="{83F145B3-7D37-4337-83E3-51620E2EF0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3" name="Line 67">
            <a:extLst>
              <a:ext uri="{FF2B5EF4-FFF2-40B4-BE49-F238E27FC236}">
                <a16:creationId xmlns:a16="http://schemas.microsoft.com/office/drawing/2014/main" id="{FC7D4693-F207-4658-8CAC-8490B514D8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4" name="Line 68">
            <a:extLst>
              <a:ext uri="{FF2B5EF4-FFF2-40B4-BE49-F238E27FC236}">
                <a16:creationId xmlns:a16="http://schemas.microsoft.com/office/drawing/2014/main" id="{D725E1B8-80C7-4E4E-9453-A7FEAB8B3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76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5" name="Line 69">
            <a:extLst>
              <a:ext uri="{FF2B5EF4-FFF2-40B4-BE49-F238E27FC236}">
                <a16:creationId xmlns:a16="http://schemas.microsoft.com/office/drawing/2014/main" id="{BFEB4944-4A7D-4E7F-A0DF-9F52B87D3D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4191000"/>
            <a:ext cx="533400" cy="114300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6" name="Line 70">
            <a:extLst>
              <a:ext uri="{FF2B5EF4-FFF2-40B4-BE49-F238E27FC236}">
                <a16:creationId xmlns:a16="http://schemas.microsoft.com/office/drawing/2014/main" id="{52F3E667-F56A-46B4-921A-571CAC1602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4267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7" name="Line 71">
            <a:extLst>
              <a:ext uri="{FF2B5EF4-FFF2-40B4-BE49-F238E27FC236}">
                <a16:creationId xmlns:a16="http://schemas.microsoft.com/office/drawing/2014/main" id="{125400F4-1786-4071-B139-AA74C8703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8" name="Text Box 72">
            <a:extLst>
              <a:ext uri="{FF2B5EF4-FFF2-40B4-BE49-F238E27FC236}">
                <a16:creationId xmlns:a16="http://schemas.microsoft.com/office/drawing/2014/main" id="{916EF8D7-B1BA-46F3-905B-5B0440C1E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456238"/>
            <a:ext cx="2286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An optimal solution corresponding to genome +1 +2 -3 -4</a:t>
            </a:r>
          </a:p>
        </p:txBody>
      </p:sp>
      <p:grpSp>
        <p:nvGrpSpPr>
          <p:cNvPr id="260169" name="Group 73">
            <a:extLst>
              <a:ext uri="{FF2B5EF4-FFF2-40B4-BE49-F238E27FC236}">
                <a16:creationId xmlns:a16="http://schemas.microsoft.com/office/drawing/2014/main" id="{2AAD5A4A-F2DC-4327-A4CE-C35CEF99BDE9}"/>
              </a:ext>
            </a:extLst>
          </p:cNvPr>
          <p:cNvGrpSpPr>
            <a:grpSpLocks/>
          </p:cNvGrpSpPr>
          <p:nvPr/>
        </p:nvGrpSpPr>
        <p:grpSpPr bwMode="auto">
          <a:xfrm>
            <a:off x="1274763" y="3962400"/>
            <a:ext cx="381000" cy="76200"/>
            <a:chOff x="1392" y="2640"/>
            <a:chExt cx="288" cy="96"/>
          </a:xfrm>
        </p:grpSpPr>
        <p:sp>
          <p:nvSpPr>
            <p:cNvPr id="260170" name="Line 74">
              <a:extLst>
                <a:ext uri="{FF2B5EF4-FFF2-40B4-BE49-F238E27FC236}">
                  <a16:creationId xmlns:a16="http://schemas.microsoft.com/office/drawing/2014/main" id="{428D0E7D-79EF-4BB8-BE10-CA7BAA1FD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1" name="Line 75">
              <a:extLst>
                <a:ext uri="{FF2B5EF4-FFF2-40B4-BE49-F238E27FC236}">
                  <a16:creationId xmlns:a16="http://schemas.microsoft.com/office/drawing/2014/main" id="{A6F887AA-E6D7-479B-BFC9-AEFC629892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2" name="Line 76">
              <a:extLst>
                <a:ext uri="{FF2B5EF4-FFF2-40B4-BE49-F238E27FC236}">
                  <a16:creationId xmlns:a16="http://schemas.microsoft.com/office/drawing/2014/main" id="{3A8F9B22-6169-42C3-A136-FEA58C7C9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173" name="Group 77">
            <a:extLst>
              <a:ext uri="{FF2B5EF4-FFF2-40B4-BE49-F238E27FC236}">
                <a16:creationId xmlns:a16="http://schemas.microsoft.com/office/drawing/2014/main" id="{538140D3-C8CC-47E0-9DBE-3140C7A551AF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4206875"/>
            <a:ext cx="381000" cy="76200"/>
            <a:chOff x="1392" y="2640"/>
            <a:chExt cx="288" cy="96"/>
          </a:xfrm>
        </p:grpSpPr>
        <p:sp>
          <p:nvSpPr>
            <p:cNvPr id="260174" name="Line 78">
              <a:extLst>
                <a:ext uri="{FF2B5EF4-FFF2-40B4-BE49-F238E27FC236}">
                  <a16:creationId xmlns:a16="http://schemas.microsoft.com/office/drawing/2014/main" id="{6919FDD8-B469-4D5A-ADCA-FF410D0E1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5" name="Line 79">
              <a:extLst>
                <a:ext uri="{FF2B5EF4-FFF2-40B4-BE49-F238E27FC236}">
                  <a16:creationId xmlns:a16="http://schemas.microsoft.com/office/drawing/2014/main" id="{1EF298F5-385B-4024-9292-64731167A0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6" name="Line 80">
              <a:extLst>
                <a:ext uri="{FF2B5EF4-FFF2-40B4-BE49-F238E27FC236}">
                  <a16:creationId xmlns:a16="http://schemas.microsoft.com/office/drawing/2014/main" id="{3479120F-FFBA-4472-9CE5-26EF1BEF7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177" name="Group 81">
            <a:extLst>
              <a:ext uri="{FF2B5EF4-FFF2-40B4-BE49-F238E27FC236}">
                <a16:creationId xmlns:a16="http://schemas.microsoft.com/office/drawing/2014/main" id="{CADCE221-A1FE-45B2-8D63-78CEFF4773EE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4495800"/>
            <a:ext cx="381000" cy="76200"/>
            <a:chOff x="1392" y="2640"/>
            <a:chExt cx="288" cy="96"/>
          </a:xfrm>
        </p:grpSpPr>
        <p:sp>
          <p:nvSpPr>
            <p:cNvPr id="260178" name="Line 82">
              <a:extLst>
                <a:ext uri="{FF2B5EF4-FFF2-40B4-BE49-F238E27FC236}">
                  <a16:creationId xmlns:a16="http://schemas.microsoft.com/office/drawing/2014/main" id="{FA8E125B-8158-45E0-8EAE-9F4560D1E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9" name="Line 83">
              <a:extLst>
                <a:ext uri="{FF2B5EF4-FFF2-40B4-BE49-F238E27FC236}">
                  <a16:creationId xmlns:a16="http://schemas.microsoft.com/office/drawing/2014/main" id="{54F8A093-9F52-4EB1-BBF5-7DA7DB330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80" name="Line 84">
              <a:extLst>
                <a:ext uri="{FF2B5EF4-FFF2-40B4-BE49-F238E27FC236}">
                  <a16:creationId xmlns:a16="http://schemas.microsoft.com/office/drawing/2014/main" id="{B093DC40-D184-4CB4-9048-FA53E8807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6F7EF-7746-4520-8F19-A0CB5FCD7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B05036CB-D904-4D7E-8549-62684E2BC29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B078C4F5-AFAF-4042-B132-5E19A4644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Breakpoint Median Algorithm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A220BF13-AAFE-4C5B-906C-24108C814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Optimal solution is feasible due to small graph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 sz="1800"/>
              <a:t>Algorithm: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Represent TSP graph as a list of edges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Test every possible valid combination of edges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 sz="1800"/>
              <a:t>Implemented as a branch-and-bound search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rgbClr val="990033"/>
                </a:solidFill>
              </a:rPr>
              <a:t>Upper bound</a:t>
            </a:r>
            <a:r>
              <a:rPr lang="en-US" altLang="en-US" sz="1800"/>
              <a:t> is the best tour found so far</a:t>
            </a:r>
          </a:p>
          <a:p>
            <a:pPr lvl="1">
              <a:lnSpc>
                <a:spcPct val="90000"/>
              </a:lnSpc>
            </a:pPr>
            <a:endParaRPr lang="en-US" altLang="en-US" sz="160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rgbClr val="990033"/>
                </a:solidFill>
              </a:rPr>
              <a:t>Lower bound</a:t>
            </a:r>
            <a:r>
              <a:rPr lang="en-US" altLang="en-US" sz="1800"/>
              <a:t> is computed using a greedy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Loop that inspects each vertex in TSP graph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Accumulates lower bound value (based on </a:t>
            </a:r>
            <a:r>
              <a:rPr lang="en-US" altLang="en-US" sz="1600">
                <a:solidFill>
                  <a:srgbClr val="990033"/>
                </a:solidFill>
              </a:rPr>
              <a:t>search state</a:t>
            </a:r>
            <a:r>
              <a:rPr lang="en-US" altLang="en-US" sz="1600"/>
              <a:t>)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600"/>
              <a:t>Performed each time an edge is added or deleted from solution state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Requires nearly 100% of median execution time (bottleneck)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>
            <a:extLst>
              <a:ext uri="{FF2B5EF4-FFF2-40B4-BE49-F238E27FC236}">
                <a16:creationId xmlns:a16="http://schemas.microsoft.com/office/drawing/2014/main" id="{06A8BED0-9035-4DA4-9AED-7FD5506546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BA50ED23-C848-4BC7-A773-9D818786E31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F98240FC-83B7-4688-AF85-44D1E13D1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Breakpoint Median</a:t>
            </a:r>
          </a:p>
        </p:txBody>
      </p:sp>
      <p:sp>
        <p:nvSpPr>
          <p:cNvPr id="267375" name="Rectangle 111">
            <a:extLst>
              <a:ext uri="{FF2B5EF4-FFF2-40B4-BE49-F238E27FC236}">
                <a16:creationId xmlns:a16="http://schemas.microsoft.com/office/drawing/2014/main" id="{53BBF296-2B43-4312-BB01-3FEAFC411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476375"/>
            <a:ext cx="3276600" cy="125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6" name="Rectangle 112">
            <a:extLst>
              <a:ext uri="{FF2B5EF4-FFF2-40B4-BE49-F238E27FC236}">
                <a16:creationId xmlns:a16="http://schemas.microsoft.com/office/drawing/2014/main" id="{A929BE8A-A178-44D2-AF02-5C6FDEDA9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7" name="Rectangle 113">
            <a:extLst>
              <a:ext uri="{FF2B5EF4-FFF2-40B4-BE49-F238E27FC236}">
                <a16:creationId xmlns:a16="http://schemas.microsoft.com/office/drawing/2014/main" id="{333FA936-CDB9-46F9-8625-0D96266BA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19113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8" name="Text Box 114">
            <a:extLst>
              <a:ext uri="{FF2B5EF4-FFF2-40B4-BE49-F238E27FC236}">
                <a16:creationId xmlns:a16="http://schemas.microsoft.com/office/drawing/2014/main" id="{B32B60A6-1A10-499F-8B59-9D2754A9E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8764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7379" name="Line 115">
            <a:extLst>
              <a:ext uri="{FF2B5EF4-FFF2-40B4-BE49-F238E27FC236}">
                <a16:creationId xmlns:a16="http://schemas.microsoft.com/office/drawing/2014/main" id="{4E0A6871-B9D9-49A7-B9B8-01E1C5EE5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19605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0" name="Line 116">
            <a:extLst>
              <a:ext uri="{FF2B5EF4-FFF2-40B4-BE49-F238E27FC236}">
                <a16:creationId xmlns:a16="http://schemas.microsoft.com/office/drawing/2014/main" id="{23DEC6B9-91FF-4CBD-9D2D-CFEEBD3CD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1415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1" name="Line 117">
            <a:extLst>
              <a:ext uri="{FF2B5EF4-FFF2-40B4-BE49-F238E27FC236}">
                <a16:creationId xmlns:a16="http://schemas.microsoft.com/office/drawing/2014/main" id="{7626A6DB-4454-4CF0-8181-6DD4C2BB2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3336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2" name="Line 118">
            <a:extLst>
              <a:ext uri="{FF2B5EF4-FFF2-40B4-BE49-F238E27FC236}">
                <a16:creationId xmlns:a16="http://schemas.microsoft.com/office/drawing/2014/main" id="{8F84C3D6-0092-455A-BC46-04D704E49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9675" y="25098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3" name="Rectangle 119">
            <a:extLst>
              <a:ext uri="{FF2B5EF4-FFF2-40B4-BE49-F238E27FC236}">
                <a16:creationId xmlns:a16="http://schemas.microsoft.com/office/drawing/2014/main" id="{ACC3DA7A-1621-4988-9A35-B371985B2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3" y="15430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4" name="Text Box 120">
            <a:extLst>
              <a:ext uri="{FF2B5EF4-FFF2-40B4-BE49-F238E27FC236}">
                <a16:creationId xmlns:a16="http://schemas.microsoft.com/office/drawing/2014/main" id="{764F31A7-8DED-4E91-800F-B718B9AE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7385" name="Rectangle 121">
            <a:extLst>
              <a:ext uri="{FF2B5EF4-FFF2-40B4-BE49-F238E27FC236}">
                <a16:creationId xmlns:a16="http://schemas.microsoft.com/office/drawing/2014/main" id="{8328AEAA-A3EC-4C18-BD06-FE3881E3B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15478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6" name="Text Box 122">
            <a:extLst>
              <a:ext uri="{FF2B5EF4-FFF2-40B4-BE49-F238E27FC236}">
                <a16:creationId xmlns:a16="http://schemas.microsoft.com/office/drawing/2014/main" id="{27B97A0D-D495-40F8-B0CE-FD49196B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4</a:t>
            </a:r>
          </a:p>
        </p:txBody>
      </p:sp>
      <p:sp>
        <p:nvSpPr>
          <p:cNvPr id="267387" name="Text Box 123">
            <a:extLst>
              <a:ext uri="{FF2B5EF4-FFF2-40B4-BE49-F238E27FC236}">
                <a16:creationId xmlns:a16="http://schemas.microsoft.com/office/drawing/2014/main" id="{A9167F2B-ABC5-414B-B696-4835A0CE2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7388" name="Rectangle 124">
            <a:extLst>
              <a:ext uri="{FF2B5EF4-FFF2-40B4-BE49-F238E27FC236}">
                <a16:creationId xmlns:a16="http://schemas.microsoft.com/office/drawing/2014/main" id="{FB5D31E4-B29D-448C-B50A-969F51BF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36052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9" name="Rectangle 125">
            <a:extLst>
              <a:ext uri="{FF2B5EF4-FFF2-40B4-BE49-F238E27FC236}">
                <a16:creationId xmlns:a16="http://schemas.microsoft.com/office/drawing/2014/main" id="{5BF42540-92D4-48E6-9DB7-3C7498BB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0" name="Rectangle 126">
            <a:extLst>
              <a:ext uri="{FF2B5EF4-FFF2-40B4-BE49-F238E27FC236}">
                <a16:creationId xmlns:a16="http://schemas.microsoft.com/office/drawing/2014/main" id="{B6FE5CCD-4001-4B79-AB4C-2340A2ED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0449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1" name="Text Box 127">
            <a:extLst>
              <a:ext uri="{FF2B5EF4-FFF2-40B4-BE49-F238E27FC236}">
                <a16:creationId xmlns:a16="http://schemas.microsoft.com/office/drawing/2014/main" id="{6DCE4A19-49E5-4157-BEC5-2047A6A57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100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7392" name="Line 128">
            <a:extLst>
              <a:ext uri="{FF2B5EF4-FFF2-40B4-BE49-F238E27FC236}">
                <a16:creationId xmlns:a16="http://schemas.microsoft.com/office/drawing/2014/main" id="{4FFF3779-512F-46A2-A807-44092DD85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0941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3" name="Line 129">
            <a:extLst>
              <a:ext uri="{FF2B5EF4-FFF2-40B4-BE49-F238E27FC236}">
                <a16:creationId xmlns:a16="http://schemas.microsoft.com/office/drawing/2014/main" id="{949C9AC0-08C7-4383-8F2F-32D74E812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2751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4" name="Line 130">
            <a:extLst>
              <a:ext uri="{FF2B5EF4-FFF2-40B4-BE49-F238E27FC236}">
                <a16:creationId xmlns:a16="http://schemas.microsoft.com/office/drawing/2014/main" id="{954872AE-2256-4F26-8116-13143B0BE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4672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5" name="Line 131">
            <a:extLst>
              <a:ext uri="{FF2B5EF4-FFF2-40B4-BE49-F238E27FC236}">
                <a16:creationId xmlns:a16="http://schemas.microsoft.com/office/drawing/2014/main" id="{036333DA-185D-4B0E-AF35-B2EF2FF86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8475" y="46434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6" name="Rectangle 132">
            <a:extLst>
              <a:ext uri="{FF2B5EF4-FFF2-40B4-BE49-F238E27FC236}">
                <a16:creationId xmlns:a16="http://schemas.microsoft.com/office/drawing/2014/main" id="{4553E719-4F02-40B4-B4BC-2E6FF7E57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6766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7" name="Text Box 133">
            <a:extLst>
              <a:ext uri="{FF2B5EF4-FFF2-40B4-BE49-F238E27FC236}">
                <a16:creationId xmlns:a16="http://schemas.microsoft.com/office/drawing/2014/main" id="{02A9E585-CD93-4533-889E-37BA22E7A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7398" name="Rectangle 134">
            <a:extLst>
              <a:ext uri="{FF2B5EF4-FFF2-40B4-BE49-F238E27FC236}">
                <a16:creationId xmlns:a16="http://schemas.microsoft.com/office/drawing/2014/main" id="{0E59FCB2-C8C2-42B6-8481-23524A9EF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36814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9" name="Text Box 135">
            <a:extLst>
              <a:ext uri="{FF2B5EF4-FFF2-40B4-BE49-F238E27FC236}">
                <a16:creationId xmlns:a16="http://schemas.microsoft.com/office/drawing/2014/main" id="{72EAACAC-02D4-4B0C-834F-3190D09C2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7400" name="Text Box 136">
            <a:extLst>
              <a:ext uri="{FF2B5EF4-FFF2-40B4-BE49-F238E27FC236}">
                <a16:creationId xmlns:a16="http://schemas.microsoft.com/office/drawing/2014/main" id="{B9B784DF-2AE8-49B6-80D2-440CEAB56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7401" name="Line 137">
            <a:extLst>
              <a:ext uri="{FF2B5EF4-FFF2-40B4-BE49-F238E27FC236}">
                <a16:creationId xmlns:a16="http://schemas.microsoft.com/office/drawing/2014/main" id="{56B2F21C-EFC5-4A9A-AC6A-96F82BE2E1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9900" y="44958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02" name="Line 138">
            <a:extLst>
              <a:ext uri="{FF2B5EF4-FFF2-40B4-BE49-F238E27FC236}">
                <a16:creationId xmlns:a16="http://schemas.microsoft.com/office/drawing/2014/main" id="{D3EEA810-6B62-443A-B5B5-228C58B921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7432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04" name="Rectangle 140">
            <a:extLst>
              <a:ext uri="{FF2B5EF4-FFF2-40B4-BE49-F238E27FC236}">
                <a16:creationId xmlns:a16="http://schemas.microsoft.com/office/drawing/2014/main" id="{46E92478-2F86-4EAD-B366-F99690B16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501775"/>
            <a:ext cx="1528762" cy="1876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5" name="Text Box 141">
            <a:extLst>
              <a:ext uri="{FF2B5EF4-FFF2-40B4-BE49-F238E27FC236}">
                <a16:creationId xmlns:a16="http://schemas.microsoft.com/office/drawing/2014/main" id="{C0C9A2C3-E465-4B97-BB28-EE7F06D81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447800"/>
            <a:ext cx="1524000" cy="189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b="1" u="sng">
                <a:latin typeface="Courier New" panose="02070309020205020404" pitchFamily="49" charset="0"/>
              </a:rPr>
              <a:t>sorted edge list: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(-3,4,w=0)</a:t>
            </a:r>
          </a:p>
          <a:p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(2,3,w=1)</a:t>
            </a:r>
            <a:endParaRPr lang="en-US" altLang="en-US" sz="1200">
              <a:latin typeface="Courier New" panose="02070309020205020404" pitchFamily="49" charset="0"/>
            </a:endParaRPr>
          </a:p>
          <a:p>
            <a:r>
              <a:rPr lang="en-US" altLang="en-US" sz="1200">
                <a:latin typeface="Courier New" panose="02070309020205020404" pitchFamily="49" charset="0"/>
              </a:rPr>
              <a:t>(1,2,w=2)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(-2,-4,w=2)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(-1,3,w=2)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(1,-4,w=2)</a:t>
            </a:r>
          </a:p>
        </p:txBody>
      </p:sp>
      <p:sp>
        <p:nvSpPr>
          <p:cNvPr id="267406" name="Rectangle 142">
            <a:extLst>
              <a:ext uri="{FF2B5EF4-FFF2-40B4-BE49-F238E27FC236}">
                <a16:creationId xmlns:a16="http://schemas.microsoft.com/office/drawing/2014/main" id="{516DB8DA-DC9C-4145-B81A-53F55CBC8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4370388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7" name="Rectangle 143">
            <a:extLst>
              <a:ext uri="{FF2B5EF4-FFF2-40B4-BE49-F238E27FC236}">
                <a16:creationId xmlns:a16="http://schemas.microsoft.com/office/drawing/2014/main" id="{13A860ED-7B02-4927-AA6F-8D87F98B1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3434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8" name="Rectangle 144">
            <a:extLst>
              <a:ext uri="{FF2B5EF4-FFF2-40B4-BE49-F238E27FC236}">
                <a16:creationId xmlns:a16="http://schemas.microsoft.com/office/drawing/2014/main" id="{5C1B0798-6A2A-4339-9F7C-0D822DAB3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363" y="48069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9" name="Text Box 145">
            <a:extLst>
              <a:ext uri="{FF2B5EF4-FFF2-40B4-BE49-F238E27FC236}">
                <a16:creationId xmlns:a16="http://schemas.microsoft.com/office/drawing/2014/main" id="{3954DDAC-D283-4510-A444-E6158BD92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720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7410" name="Line 146">
            <a:extLst>
              <a:ext uri="{FF2B5EF4-FFF2-40B4-BE49-F238E27FC236}">
                <a16:creationId xmlns:a16="http://schemas.microsoft.com/office/drawing/2014/main" id="{AC68B041-FF03-4E24-A63F-0F0ECBF29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48561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1" name="Line 147">
            <a:extLst>
              <a:ext uri="{FF2B5EF4-FFF2-40B4-BE49-F238E27FC236}">
                <a16:creationId xmlns:a16="http://schemas.microsoft.com/office/drawing/2014/main" id="{6F3A918A-C656-47E9-AB72-5F467CD72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50371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2" name="Line 148">
            <a:extLst>
              <a:ext uri="{FF2B5EF4-FFF2-40B4-BE49-F238E27FC236}">
                <a16:creationId xmlns:a16="http://schemas.microsoft.com/office/drawing/2014/main" id="{0BFF3501-5BA5-408A-A62F-CFEFDE5DA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52292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3" name="Line 149">
            <a:extLst>
              <a:ext uri="{FF2B5EF4-FFF2-40B4-BE49-F238E27FC236}">
                <a16:creationId xmlns:a16="http://schemas.microsoft.com/office/drawing/2014/main" id="{397A3ABE-5E2C-4E87-93C2-66EB27774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54054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4" name="Rectangle 150">
            <a:extLst>
              <a:ext uri="{FF2B5EF4-FFF2-40B4-BE49-F238E27FC236}">
                <a16:creationId xmlns:a16="http://schemas.microsoft.com/office/drawing/2014/main" id="{0FA5FA3D-41BA-4EF6-ADA9-D10AA7FDF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9413" y="44386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5" name="Text Box 151">
            <a:extLst>
              <a:ext uri="{FF2B5EF4-FFF2-40B4-BE49-F238E27FC236}">
                <a16:creationId xmlns:a16="http://schemas.microsoft.com/office/drawing/2014/main" id="{1A6E0E89-665D-4394-A651-FAD594F5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19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7416" name="Rectangle 152">
            <a:extLst>
              <a:ext uri="{FF2B5EF4-FFF2-40B4-BE49-F238E27FC236}">
                <a16:creationId xmlns:a16="http://schemas.microsoft.com/office/drawing/2014/main" id="{B4ACCDAF-86A9-4681-987E-AA87B2866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44434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7" name="Text Box 153">
            <a:extLst>
              <a:ext uri="{FF2B5EF4-FFF2-40B4-BE49-F238E27FC236}">
                <a16:creationId xmlns:a16="http://schemas.microsoft.com/office/drawing/2014/main" id="{0A9B4530-1B44-4A22-A683-0B52BE8ED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419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-2</a:t>
            </a:r>
          </a:p>
        </p:txBody>
      </p:sp>
      <p:sp>
        <p:nvSpPr>
          <p:cNvPr id="267418" name="Line 154">
            <a:extLst>
              <a:ext uri="{FF2B5EF4-FFF2-40B4-BE49-F238E27FC236}">
                <a16:creationId xmlns:a16="http://schemas.microsoft.com/office/drawing/2014/main" id="{535E4336-500E-438E-A16B-4A962A3BA4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54700" y="52578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9" name="Freeform 155">
            <a:extLst>
              <a:ext uri="{FF2B5EF4-FFF2-40B4-BE49-F238E27FC236}">
                <a16:creationId xmlns:a16="http://schemas.microsoft.com/office/drawing/2014/main" id="{D0685E43-8EB3-4ABD-A2E6-14D9E54E77E3}"/>
              </a:ext>
            </a:extLst>
          </p:cNvPr>
          <p:cNvSpPr>
            <a:spLocks/>
          </p:cNvSpPr>
          <p:nvPr/>
        </p:nvSpPr>
        <p:spPr bwMode="auto">
          <a:xfrm>
            <a:off x="5603875" y="5035550"/>
            <a:ext cx="141288" cy="188913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20" name="Text Box 156">
            <a:extLst>
              <a:ext uri="{FF2B5EF4-FFF2-40B4-BE49-F238E27FC236}">
                <a16:creationId xmlns:a16="http://schemas.microsoft.com/office/drawing/2014/main" id="{8C7F59CF-2B5A-4772-98B8-DF298487E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0" y="534035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1</a:t>
            </a:r>
          </a:p>
        </p:txBody>
      </p:sp>
      <p:grpSp>
        <p:nvGrpSpPr>
          <p:cNvPr id="267421" name="Group 157">
            <a:extLst>
              <a:ext uri="{FF2B5EF4-FFF2-40B4-BE49-F238E27FC236}">
                <a16:creationId xmlns:a16="http://schemas.microsoft.com/office/drawing/2014/main" id="{B86851D0-5EDD-4989-9BF4-8F66EE1A4860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114800"/>
            <a:ext cx="914400" cy="457200"/>
            <a:chOff x="144" y="1761"/>
            <a:chExt cx="576" cy="288"/>
          </a:xfrm>
        </p:grpSpPr>
        <p:sp>
          <p:nvSpPr>
            <p:cNvPr id="267422" name="AutoShape 158">
              <a:extLst>
                <a:ext uri="{FF2B5EF4-FFF2-40B4-BE49-F238E27FC236}">
                  <a16:creationId xmlns:a16="http://schemas.microsoft.com/office/drawing/2014/main" id="{B5CD9B24-0E24-48EB-8580-FF8EADDE0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" y="1761"/>
              <a:ext cx="528" cy="288"/>
            </a:xfrm>
            <a:prstGeom prst="irregularSeal1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23" name="Text Box 159">
              <a:extLst>
                <a:ext uri="{FF2B5EF4-FFF2-40B4-BE49-F238E27FC236}">
                  <a16:creationId xmlns:a16="http://schemas.microsoft.com/office/drawing/2014/main" id="{185C4243-3189-4BC5-9A05-8795A1508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900"/>
                <a:t>pruned</a:t>
              </a:r>
            </a:p>
          </p:txBody>
        </p:sp>
      </p:grpSp>
      <p:sp>
        <p:nvSpPr>
          <p:cNvPr id="267424" name="Line 160">
            <a:extLst>
              <a:ext uri="{FF2B5EF4-FFF2-40B4-BE49-F238E27FC236}">
                <a16:creationId xmlns:a16="http://schemas.microsoft.com/office/drawing/2014/main" id="{967702ED-E9B6-4449-999A-10135384A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91" grpId="0" animBg="1"/>
      <p:bldP spid="267397" grpId="0" animBg="1"/>
      <p:bldP spid="267399" grpId="0" animBg="1"/>
      <p:bldP spid="267400" grpId="0"/>
      <p:bldP spid="267409" grpId="0" animBg="1"/>
      <p:bldP spid="267415" grpId="0" animBg="1"/>
      <p:bldP spid="267417" grpId="0" animBg="1"/>
      <p:bldP spid="267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>
            <a:extLst>
              <a:ext uri="{FF2B5EF4-FFF2-40B4-BE49-F238E27FC236}">
                <a16:creationId xmlns:a16="http://schemas.microsoft.com/office/drawing/2014/main" id="{C38720C1-4BB9-44D6-9669-B765A1DE2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5FF4B427-E5D9-4870-B63E-DE8987406E8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1CA23B0F-8A05-45BF-A56F-EBB53968E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High-Performance Reconfigurable Computing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7EFFC4E1-6A92-4F81-A928-7C03DBDB0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5200" y="1371600"/>
            <a:ext cx="5410200" cy="4648200"/>
          </a:xfrm>
        </p:spPr>
        <p:txBody>
          <a:bodyPr/>
          <a:lstStyle/>
          <a:p>
            <a:r>
              <a:rPr lang="en-US" altLang="en-US" sz="1800"/>
              <a:t>Use FPGA as co-processor</a:t>
            </a:r>
          </a:p>
          <a:p>
            <a:endParaRPr lang="en-US" altLang="en-US" sz="1800"/>
          </a:p>
          <a:p>
            <a:r>
              <a:rPr lang="en-US" altLang="en-US" sz="1800"/>
              <a:t>Example:</a:t>
            </a:r>
          </a:p>
          <a:p>
            <a:pPr lvl="1"/>
            <a:r>
              <a:rPr lang="en-US" altLang="en-US" sz="1600"/>
              <a:t>Application requires a </a:t>
            </a:r>
            <a:r>
              <a:rPr lang="en-US" altLang="en-US" sz="1600">
                <a:solidFill>
                  <a:srgbClr val="990033"/>
                </a:solidFill>
              </a:rPr>
              <a:t>week</a:t>
            </a:r>
            <a:r>
              <a:rPr lang="en-US" altLang="en-US" sz="1600"/>
              <a:t> of CPU time</a:t>
            </a:r>
          </a:p>
          <a:p>
            <a:pPr lvl="1"/>
            <a:r>
              <a:rPr lang="en-US" altLang="en-US" sz="1600"/>
              <a:t>One computation consumes </a:t>
            </a:r>
            <a:r>
              <a:rPr lang="en-US" altLang="en-US" sz="1600">
                <a:solidFill>
                  <a:srgbClr val="990033"/>
                </a:solidFill>
              </a:rPr>
              <a:t>99%</a:t>
            </a:r>
            <a:r>
              <a:rPr lang="en-US" altLang="en-US" sz="1600"/>
              <a:t> of execution time</a:t>
            </a:r>
          </a:p>
        </p:txBody>
      </p:sp>
      <p:graphicFrame>
        <p:nvGraphicFramePr>
          <p:cNvPr id="249992" name="Group 136">
            <a:extLst>
              <a:ext uri="{FF2B5EF4-FFF2-40B4-BE49-F238E27FC236}">
                <a16:creationId xmlns:a16="http://schemas.microsoft.com/office/drawing/2014/main" id="{0963E5A3-8242-4C08-A00C-2F610DF0DE7D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3640138"/>
          <a:ext cx="3492500" cy="2074862"/>
        </p:xfrm>
        <a:graphic>
          <a:graphicData uri="http://schemas.openxmlformats.org/drawingml/2006/table">
            <a:tbl>
              <a:tblPr/>
              <a:tblGrid>
                <a:gridCol w="1022350">
                  <a:extLst>
                    <a:ext uri="{9D8B030D-6E8A-4147-A177-3AD203B41FA5}">
                      <a16:colId xmlns:a16="http://schemas.microsoft.com/office/drawing/2014/main" val="4009178578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248554027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1258880095"/>
                    </a:ext>
                  </a:extLst>
                </a:gridCol>
              </a:tblGrid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Kernel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speedup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Application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speedup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Execution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668413"/>
                  </a:ext>
                </a:extLst>
              </a:tr>
              <a:tr h="15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002931"/>
                  </a:ext>
                </a:extLst>
              </a:tr>
              <a:tr h="2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3.3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251740"/>
                  </a:ext>
                </a:extLst>
              </a:tr>
              <a:tr h="15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2.5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78877"/>
                  </a:ext>
                </a:extLst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2.0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814498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1.8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316379"/>
                  </a:ext>
                </a:extLst>
              </a:tr>
            </a:tbl>
          </a:graphicData>
        </a:graphic>
      </p:graphicFrame>
      <p:pic>
        <p:nvPicPr>
          <p:cNvPr id="249984" name="Picture 128">
            <a:extLst>
              <a:ext uri="{FF2B5EF4-FFF2-40B4-BE49-F238E27FC236}">
                <a16:creationId xmlns:a16="http://schemas.microsoft.com/office/drawing/2014/main" id="{2C2F9D2F-89E5-460E-B856-6EACE4AB8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308133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3">
            <a:extLst>
              <a:ext uri="{FF2B5EF4-FFF2-40B4-BE49-F238E27FC236}">
                <a16:creationId xmlns:a16="http://schemas.microsoft.com/office/drawing/2014/main" id="{782B289D-6891-4912-9607-E94A9739BD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88904EBD-D8FE-4B60-A88D-F1D1970F551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9399" name="Line 87">
            <a:extLst>
              <a:ext uri="{FF2B5EF4-FFF2-40B4-BE49-F238E27FC236}">
                <a16:creationId xmlns:a16="http://schemas.microsoft.com/office/drawing/2014/main" id="{8B2BB80E-573F-4150-B084-481F62C17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800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2" name="Line 70">
            <a:extLst>
              <a:ext uri="{FF2B5EF4-FFF2-40B4-BE49-F238E27FC236}">
                <a16:creationId xmlns:a16="http://schemas.microsoft.com/office/drawing/2014/main" id="{1B6EB29C-C699-4C3C-8381-82BCFC052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14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D503B357-3B9A-4BF0-AB95-D5C75AD95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Breakpoint Median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5626DA54-9562-4D1F-8551-FA3CE975D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476375"/>
            <a:ext cx="3276600" cy="125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6" name="Rectangle 4">
            <a:extLst>
              <a:ext uri="{FF2B5EF4-FFF2-40B4-BE49-F238E27FC236}">
                <a16:creationId xmlns:a16="http://schemas.microsoft.com/office/drawing/2014/main" id="{F460363D-7422-4630-94C7-55342ABA9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7" name="Rectangle 5">
            <a:extLst>
              <a:ext uri="{FF2B5EF4-FFF2-40B4-BE49-F238E27FC236}">
                <a16:creationId xmlns:a16="http://schemas.microsoft.com/office/drawing/2014/main" id="{A8AF953F-68CC-45BE-AA61-64D331942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19113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Text Box 6">
            <a:extLst>
              <a:ext uri="{FF2B5EF4-FFF2-40B4-BE49-F238E27FC236}">
                <a16:creationId xmlns:a16="http://schemas.microsoft.com/office/drawing/2014/main" id="{A3B3B437-A7BC-41B9-AA5F-27403F673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8764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19" name="Line 7">
            <a:extLst>
              <a:ext uri="{FF2B5EF4-FFF2-40B4-BE49-F238E27FC236}">
                <a16:creationId xmlns:a16="http://schemas.microsoft.com/office/drawing/2014/main" id="{1D0DDEB4-BFE3-45D9-8D7F-F33BBB815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19605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0" name="Line 8">
            <a:extLst>
              <a:ext uri="{FF2B5EF4-FFF2-40B4-BE49-F238E27FC236}">
                <a16:creationId xmlns:a16="http://schemas.microsoft.com/office/drawing/2014/main" id="{4BB78943-C7A7-4333-A26E-5A2177C63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1415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1" name="Line 9">
            <a:extLst>
              <a:ext uri="{FF2B5EF4-FFF2-40B4-BE49-F238E27FC236}">
                <a16:creationId xmlns:a16="http://schemas.microsoft.com/office/drawing/2014/main" id="{3780CA8B-0C64-4426-A65F-38ED16483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3336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2" name="Line 10">
            <a:extLst>
              <a:ext uri="{FF2B5EF4-FFF2-40B4-BE49-F238E27FC236}">
                <a16:creationId xmlns:a16="http://schemas.microsoft.com/office/drawing/2014/main" id="{7404E9AA-6A4D-4BA2-8C37-1FD709839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9675" y="25098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3" name="Rectangle 11">
            <a:extLst>
              <a:ext uri="{FF2B5EF4-FFF2-40B4-BE49-F238E27FC236}">
                <a16:creationId xmlns:a16="http://schemas.microsoft.com/office/drawing/2014/main" id="{FE57842C-B804-4266-B1AE-6BD8E9AF8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3" y="15430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Text Box 12">
            <a:extLst>
              <a:ext uri="{FF2B5EF4-FFF2-40B4-BE49-F238E27FC236}">
                <a16:creationId xmlns:a16="http://schemas.microsoft.com/office/drawing/2014/main" id="{857FB64D-9F8F-422C-B46A-80FDFDE3E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9325" name="Rectangle 13">
            <a:extLst>
              <a:ext uri="{FF2B5EF4-FFF2-40B4-BE49-F238E27FC236}">
                <a16:creationId xmlns:a16="http://schemas.microsoft.com/office/drawing/2014/main" id="{DBEC8F59-423F-4056-87FA-C02869298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15478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6" name="Text Box 14">
            <a:extLst>
              <a:ext uri="{FF2B5EF4-FFF2-40B4-BE49-F238E27FC236}">
                <a16:creationId xmlns:a16="http://schemas.microsoft.com/office/drawing/2014/main" id="{26F4CD02-ECC8-444B-BB03-7A8B7DDB4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4</a:t>
            </a:r>
          </a:p>
        </p:txBody>
      </p:sp>
      <p:sp>
        <p:nvSpPr>
          <p:cNvPr id="269327" name="Text Box 15">
            <a:extLst>
              <a:ext uri="{FF2B5EF4-FFF2-40B4-BE49-F238E27FC236}">
                <a16:creationId xmlns:a16="http://schemas.microsoft.com/office/drawing/2014/main" id="{FC318A67-1E76-4DF8-822A-8D6E2A42A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9328" name="Rectangle 16">
            <a:extLst>
              <a:ext uri="{FF2B5EF4-FFF2-40B4-BE49-F238E27FC236}">
                <a16:creationId xmlns:a16="http://schemas.microsoft.com/office/drawing/2014/main" id="{7152245B-BBF3-4E07-A309-2F9948980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36052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9" name="Rectangle 17">
            <a:extLst>
              <a:ext uri="{FF2B5EF4-FFF2-40B4-BE49-F238E27FC236}">
                <a16:creationId xmlns:a16="http://schemas.microsoft.com/office/drawing/2014/main" id="{FC38512C-8623-4846-8DBE-8A557F5EB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0" name="Rectangle 18">
            <a:extLst>
              <a:ext uri="{FF2B5EF4-FFF2-40B4-BE49-F238E27FC236}">
                <a16:creationId xmlns:a16="http://schemas.microsoft.com/office/drawing/2014/main" id="{58AF4DE7-E821-4112-B145-41C64240D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0449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1" name="Text Box 19">
            <a:extLst>
              <a:ext uri="{FF2B5EF4-FFF2-40B4-BE49-F238E27FC236}">
                <a16:creationId xmlns:a16="http://schemas.microsoft.com/office/drawing/2014/main" id="{BE2FB64C-7038-4802-9C3B-F250C9A6E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100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32" name="Line 20">
            <a:extLst>
              <a:ext uri="{FF2B5EF4-FFF2-40B4-BE49-F238E27FC236}">
                <a16:creationId xmlns:a16="http://schemas.microsoft.com/office/drawing/2014/main" id="{06CC905D-0E6C-446B-87C7-BA02CAE06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0941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3" name="Line 21">
            <a:extLst>
              <a:ext uri="{FF2B5EF4-FFF2-40B4-BE49-F238E27FC236}">
                <a16:creationId xmlns:a16="http://schemas.microsoft.com/office/drawing/2014/main" id="{4A3D7638-6BAB-412E-84D0-6BF003AB4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2751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4" name="Line 22">
            <a:extLst>
              <a:ext uri="{FF2B5EF4-FFF2-40B4-BE49-F238E27FC236}">
                <a16:creationId xmlns:a16="http://schemas.microsoft.com/office/drawing/2014/main" id="{17774449-CABB-4E5E-8B33-FF32EE069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4672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5" name="Line 23">
            <a:extLst>
              <a:ext uri="{FF2B5EF4-FFF2-40B4-BE49-F238E27FC236}">
                <a16:creationId xmlns:a16="http://schemas.microsoft.com/office/drawing/2014/main" id="{C0D95C31-286D-49B9-A550-C8BA19789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8475" y="46434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6" name="Rectangle 24">
            <a:extLst>
              <a:ext uri="{FF2B5EF4-FFF2-40B4-BE49-F238E27FC236}">
                <a16:creationId xmlns:a16="http://schemas.microsoft.com/office/drawing/2014/main" id="{2A1AA2E2-FEC4-47EF-8315-E34FCEC03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6766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7" name="Text Box 25">
            <a:extLst>
              <a:ext uri="{FF2B5EF4-FFF2-40B4-BE49-F238E27FC236}">
                <a16:creationId xmlns:a16="http://schemas.microsoft.com/office/drawing/2014/main" id="{24934B95-8EB1-45E5-B9BE-6CD12CF93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9338" name="Rectangle 26">
            <a:extLst>
              <a:ext uri="{FF2B5EF4-FFF2-40B4-BE49-F238E27FC236}">
                <a16:creationId xmlns:a16="http://schemas.microsoft.com/office/drawing/2014/main" id="{6D2BB396-F240-469B-9AB7-E98EC00E4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36814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9" name="Text Box 27">
            <a:extLst>
              <a:ext uri="{FF2B5EF4-FFF2-40B4-BE49-F238E27FC236}">
                <a16:creationId xmlns:a16="http://schemas.microsoft.com/office/drawing/2014/main" id="{BA3A6A41-BB58-4CA4-94AC-E7D251972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340" name="Text Box 28">
            <a:extLst>
              <a:ext uri="{FF2B5EF4-FFF2-40B4-BE49-F238E27FC236}">
                <a16:creationId xmlns:a16="http://schemas.microsoft.com/office/drawing/2014/main" id="{E994D293-A6AA-4804-BD5E-465C9B1BF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9341" name="Line 29">
            <a:extLst>
              <a:ext uri="{FF2B5EF4-FFF2-40B4-BE49-F238E27FC236}">
                <a16:creationId xmlns:a16="http://schemas.microsoft.com/office/drawing/2014/main" id="{FA3F1A3A-062F-4BD3-BCA3-34646B5B22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9900" y="44958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42" name="Line 30">
            <a:extLst>
              <a:ext uri="{FF2B5EF4-FFF2-40B4-BE49-F238E27FC236}">
                <a16:creationId xmlns:a16="http://schemas.microsoft.com/office/drawing/2014/main" id="{8CD1C8AE-EE3A-489B-9A19-74FECD8F0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7432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65" name="Rectangle 53">
            <a:extLst>
              <a:ext uri="{FF2B5EF4-FFF2-40B4-BE49-F238E27FC236}">
                <a16:creationId xmlns:a16="http://schemas.microsoft.com/office/drawing/2014/main" id="{552F9B5B-2832-41EB-BDE8-B0CD3E864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013" y="37576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6" name="Rectangle 54">
            <a:extLst>
              <a:ext uri="{FF2B5EF4-FFF2-40B4-BE49-F238E27FC236}">
                <a16:creationId xmlns:a16="http://schemas.microsoft.com/office/drawing/2014/main" id="{1FC3BE14-6B4C-4B9B-A57D-96981CA66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7338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7" name="Rectangle 55">
            <a:extLst>
              <a:ext uri="{FF2B5EF4-FFF2-40B4-BE49-F238E27FC236}">
                <a16:creationId xmlns:a16="http://schemas.microsoft.com/office/drawing/2014/main" id="{B074B065-BC9C-44CA-8EEA-814F6A7C8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41973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8" name="Text Box 56">
            <a:extLst>
              <a:ext uri="{FF2B5EF4-FFF2-40B4-BE49-F238E27FC236}">
                <a16:creationId xmlns:a16="http://schemas.microsoft.com/office/drawing/2014/main" id="{9BAA8A48-0C20-4E00-881E-7B4A995BD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624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69" name="Line 57">
            <a:extLst>
              <a:ext uri="{FF2B5EF4-FFF2-40B4-BE49-F238E27FC236}">
                <a16:creationId xmlns:a16="http://schemas.microsoft.com/office/drawing/2014/main" id="{731ED24D-4A8D-4D9D-B0C4-AB1F4C28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2465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0" name="Line 58">
            <a:extLst>
              <a:ext uri="{FF2B5EF4-FFF2-40B4-BE49-F238E27FC236}">
                <a16:creationId xmlns:a16="http://schemas.microsoft.com/office/drawing/2014/main" id="{160B527D-438E-4F88-BF44-D2B54A775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4275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1" name="Line 59">
            <a:extLst>
              <a:ext uri="{FF2B5EF4-FFF2-40B4-BE49-F238E27FC236}">
                <a16:creationId xmlns:a16="http://schemas.microsoft.com/office/drawing/2014/main" id="{DD973941-A9ED-464C-94FD-408346DCC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6196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2" name="Line 60">
            <a:extLst>
              <a:ext uri="{FF2B5EF4-FFF2-40B4-BE49-F238E27FC236}">
                <a16:creationId xmlns:a16="http://schemas.microsoft.com/office/drawing/2014/main" id="{A7F6D11A-424E-4B5E-A951-24A6F109A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0475" y="47958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3" name="Rectangle 61">
            <a:extLst>
              <a:ext uri="{FF2B5EF4-FFF2-40B4-BE49-F238E27FC236}">
                <a16:creationId xmlns:a16="http://schemas.microsoft.com/office/drawing/2014/main" id="{A6A1CE7D-5CFB-49A0-B6A2-7AF8E3DC2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38290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74" name="Text Box 62">
            <a:extLst>
              <a:ext uri="{FF2B5EF4-FFF2-40B4-BE49-F238E27FC236}">
                <a16:creationId xmlns:a16="http://schemas.microsoft.com/office/drawing/2014/main" id="{434EE30B-BE0B-4E8E-B636-9E7F9AA5F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10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9375" name="Rectangle 63">
            <a:extLst>
              <a:ext uri="{FF2B5EF4-FFF2-40B4-BE49-F238E27FC236}">
                <a16:creationId xmlns:a16="http://schemas.microsoft.com/office/drawing/2014/main" id="{E960B6DF-C09C-43E8-A9B4-09A88A72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613" y="38338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76" name="Text Box 64">
            <a:extLst>
              <a:ext uri="{FF2B5EF4-FFF2-40B4-BE49-F238E27FC236}">
                <a16:creationId xmlns:a16="http://schemas.microsoft.com/office/drawing/2014/main" id="{714BEC92-AC09-4B03-99F6-80A62CA65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810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377" name="Line 65">
            <a:extLst>
              <a:ext uri="{FF2B5EF4-FFF2-40B4-BE49-F238E27FC236}">
                <a16:creationId xmlns:a16="http://schemas.microsoft.com/office/drawing/2014/main" id="{FADC0FED-793F-4F3E-92D3-715362522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11900" y="46482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8" name="Freeform 66">
            <a:extLst>
              <a:ext uri="{FF2B5EF4-FFF2-40B4-BE49-F238E27FC236}">
                <a16:creationId xmlns:a16="http://schemas.microsoft.com/office/drawing/2014/main" id="{11BFC700-F5BC-4D44-8CB4-BB9EC0F673E2}"/>
              </a:ext>
            </a:extLst>
          </p:cNvPr>
          <p:cNvSpPr>
            <a:spLocks/>
          </p:cNvSpPr>
          <p:nvPr/>
        </p:nvSpPr>
        <p:spPr bwMode="auto">
          <a:xfrm>
            <a:off x="6061075" y="4238625"/>
            <a:ext cx="141288" cy="188913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9" name="Text Box 67">
            <a:extLst>
              <a:ext uri="{FF2B5EF4-FFF2-40B4-BE49-F238E27FC236}">
                <a16:creationId xmlns:a16="http://schemas.microsoft.com/office/drawing/2014/main" id="{DD998D63-E8E3-4F16-81C4-0020E65A6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480695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2</a:t>
            </a:r>
          </a:p>
        </p:txBody>
      </p:sp>
      <p:sp>
        <p:nvSpPr>
          <p:cNvPr id="269380" name="Rectangle 68">
            <a:extLst>
              <a:ext uri="{FF2B5EF4-FFF2-40B4-BE49-F238E27FC236}">
                <a16:creationId xmlns:a16="http://schemas.microsoft.com/office/drawing/2014/main" id="{4FBD3526-040C-4AB1-A77F-A34664FFB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4143375"/>
            <a:ext cx="836612" cy="344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1" name="Text Box 69">
            <a:extLst>
              <a:ext uri="{FF2B5EF4-FFF2-40B4-BE49-F238E27FC236}">
                <a16:creationId xmlns:a16="http://schemas.microsoft.com/office/drawing/2014/main" id="{2928B242-1FD7-431E-8CFD-4215A6E7E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114800"/>
            <a:ext cx="838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exclude edge (2,3)</a:t>
            </a:r>
          </a:p>
        </p:txBody>
      </p:sp>
      <p:sp>
        <p:nvSpPr>
          <p:cNvPr id="269383" name="Rectangle 71">
            <a:extLst>
              <a:ext uri="{FF2B5EF4-FFF2-40B4-BE49-F238E27FC236}">
                <a16:creationId xmlns:a16="http://schemas.microsoft.com/office/drawing/2014/main" id="{C74D3CA0-5BF6-4507-8757-A24702E1B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3" y="53578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4" name="Rectangle 72">
            <a:extLst>
              <a:ext uri="{FF2B5EF4-FFF2-40B4-BE49-F238E27FC236}">
                <a16:creationId xmlns:a16="http://schemas.microsoft.com/office/drawing/2014/main" id="{2D1FEB1B-5322-45A7-B3B6-78533CE6F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3340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5" name="Rectangle 73">
            <a:extLst>
              <a:ext uri="{FF2B5EF4-FFF2-40B4-BE49-F238E27FC236}">
                <a16:creationId xmlns:a16="http://schemas.microsoft.com/office/drawing/2014/main" id="{B2A1108A-0FF2-4ACA-8E50-F2EA85C4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57975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6" name="Text Box 74">
            <a:extLst>
              <a:ext uri="{FF2B5EF4-FFF2-40B4-BE49-F238E27FC236}">
                <a16:creationId xmlns:a16="http://schemas.microsoft.com/office/drawing/2014/main" id="{09183ACB-EB66-458F-8C4B-0E69CF646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626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87" name="Line 75">
            <a:extLst>
              <a:ext uri="{FF2B5EF4-FFF2-40B4-BE49-F238E27FC236}">
                <a16:creationId xmlns:a16="http://schemas.microsoft.com/office/drawing/2014/main" id="{E54BB61C-5D90-425C-8C32-2741826C8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58467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8" name="Line 76">
            <a:extLst>
              <a:ext uri="{FF2B5EF4-FFF2-40B4-BE49-F238E27FC236}">
                <a16:creationId xmlns:a16="http://schemas.microsoft.com/office/drawing/2014/main" id="{7D740D3A-3A09-4FFD-9801-737E40B13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60277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9" name="Line 77">
            <a:extLst>
              <a:ext uri="{FF2B5EF4-FFF2-40B4-BE49-F238E27FC236}">
                <a16:creationId xmlns:a16="http://schemas.microsoft.com/office/drawing/2014/main" id="{7FC6710C-BBC7-484C-AEE2-64CD32EFD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62198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0" name="Line 78">
            <a:extLst>
              <a:ext uri="{FF2B5EF4-FFF2-40B4-BE49-F238E27FC236}">
                <a16:creationId xmlns:a16="http://schemas.microsoft.com/office/drawing/2014/main" id="{1CA1B007-5FEF-4FF1-8E58-733B21606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3275" y="63960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1" name="Rectangle 79">
            <a:extLst>
              <a:ext uri="{FF2B5EF4-FFF2-40B4-BE49-F238E27FC236}">
                <a16:creationId xmlns:a16="http://schemas.microsoft.com/office/drawing/2014/main" id="{AF9F01DB-EA1F-4D80-95B1-48FB55186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54292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2" name="Text Box 80">
            <a:extLst>
              <a:ext uri="{FF2B5EF4-FFF2-40B4-BE49-F238E27FC236}">
                <a16:creationId xmlns:a16="http://schemas.microsoft.com/office/drawing/2014/main" id="{BBBA123C-D1D7-4385-9757-194D29734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1</a:t>
            </a:r>
          </a:p>
        </p:txBody>
      </p:sp>
      <p:sp>
        <p:nvSpPr>
          <p:cNvPr id="269393" name="Rectangle 81">
            <a:extLst>
              <a:ext uri="{FF2B5EF4-FFF2-40B4-BE49-F238E27FC236}">
                <a16:creationId xmlns:a16="http://schemas.microsoft.com/office/drawing/2014/main" id="{2C0B828A-CB6C-4D98-9848-F3C39A5BF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54340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4" name="Text Box 82">
            <a:extLst>
              <a:ext uri="{FF2B5EF4-FFF2-40B4-BE49-F238E27FC236}">
                <a16:creationId xmlns:a16="http://schemas.microsoft.com/office/drawing/2014/main" id="{AD948DFB-9967-4F70-81C6-669BC1DDC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102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395" name="Line 83">
            <a:extLst>
              <a:ext uri="{FF2B5EF4-FFF2-40B4-BE49-F238E27FC236}">
                <a16:creationId xmlns:a16="http://schemas.microsoft.com/office/drawing/2014/main" id="{55B15A2D-746C-4184-AAD5-B182A0B2B1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4700" y="62484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6" name="Freeform 84">
            <a:extLst>
              <a:ext uri="{FF2B5EF4-FFF2-40B4-BE49-F238E27FC236}">
                <a16:creationId xmlns:a16="http://schemas.microsoft.com/office/drawing/2014/main" id="{E36D1CA3-E99A-4B77-9619-2100B102B05F}"/>
              </a:ext>
            </a:extLst>
          </p:cNvPr>
          <p:cNvSpPr>
            <a:spLocks/>
          </p:cNvSpPr>
          <p:nvPr/>
        </p:nvSpPr>
        <p:spPr bwMode="auto">
          <a:xfrm>
            <a:off x="1793875" y="5838825"/>
            <a:ext cx="141288" cy="188913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7" name="Text Box 85">
            <a:extLst>
              <a:ext uri="{FF2B5EF4-FFF2-40B4-BE49-F238E27FC236}">
                <a16:creationId xmlns:a16="http://schemas.microsoft.com/office/drawing/2014/main" id="{9D008705-DB4F-47C7-B571-760FB3EC3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3246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4</a:t>
            </a:r>
          </a:p>
        </p:txBody>
      </p:sp>
      <p:sp>
        <p:nvSpPr>
          <p:cNvPr id="269398" name="Freeform 86">
            <a:extLst>
              <a:ext uri="{FF2B5EF4-FFF2-40B4-BE49-F238E27FC236}">
                <a16:creationId xmlns:a16="http://schemas.microsoft.com/office/drawing/2014/main" id="{4811CCB0-2D56-42F1-90D5-9591564F0221}"/>
              </a:ext>
            </a:extLst>
          </p:cNvPr>
          <p:cNvSpPr>
            <a:spLocks/>
          </p:cNvSpPr>
          <p:nvPr/>
        </p:nvSpPr>
        <p:spPr bwMode="auto">
          <a:xfrm>
            <a:off x="2466975" y="6030913"/>
            <a:ext cx="276225" cy="350837"/>
          </a:xfrm>
          <a:custGeom>
            <a:avLst/>
            <a:gdLst>
              <a:gd name="T0" fmla="*/ 0 w 288"/>
              <a:gd name="T1" fmla="*/ 0 h 480"/>
              <a:gd name="T2" fmla="*/ 288 w 288"/>
              <a:gd name="T3" fmla="*/ 240 h 480"/>
              <a:gd name="T4" fmla="*/ 0 w 288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0">
                <a:moveTo>
                  <a:pt x="0" y="0"/>
                </a:moveTo>
                <a:cubicBezTo>
                  <a:pt x="144" y="80"/>
                  <a:pt x="288" y="160"/>
                  <a:pt x="288" y="240"/>
                </a:cubicBezTo>
                <a:cubicBezTo>
                  <a:pt x="288" y="320"/>
                  <a:pt x="144" y="400"/>
                  <a:pt x="0" y="480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0" name="Rectangle 88">
            <a:extLst>
              <a:ext uri="{FF2B5EF4-FFF2-40B4-BE49-F238E27FC236}">
                <a16:creationId xmlns:a16="http://schemas.microsoft.com/office/drawing/2014/main" id="{DE5A2B51-FAFB-4593-AD26-373836FCD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5245100"/>
            <a:ext cx="3276600" cy="125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1" name="Rectangle 89">
            <a:extLst>
              <a:ext uri="{FF2B5EF4-FFF2-40B4-BE49-F238E27FC236}">
                <a16:creationId xmlns:a16="http://schemas.microsoft.com/office/drawing/2014/main" id="{B9A31313-20EB-4965-9800-AB99C9B93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221288"/>
            <a:ext cx="3276600" cy="12588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2" name="Rectangle 90">
            <a:extLst>
              <a:ext uri="{FF2B5EF4-FFF2-40B4-BE49-F238E27FC236}">
                <a16:creationId xmlns:a16="http://schemas.microsoft.com/office/drawing/2014/main" id="{67C80ED8-D2F9-4071-9E3B-7B3D92C3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363" y="5684838"/>
            <a:ext cx="1219200" cy="735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3" name="Text Box 91">
            <a:extLst>
              <a:ext uri="{FF2B5EF4-FFF2-40B4-BE49-F238E27FC236}">
                <a16:creationId xmlns:a16="http://schemas.microsoft.com/office/drawing/2014/main" id="{D208707F-BF1F-4E7A-B3BD-E0CE3F0B0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649913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404" name="Line 92">
            <a:extLst>
              <a:ext uri="{FF2B5EF4-FFF2-40B4-BE49-F238E27FC236}">
                <a16:creationId xmlns:a16="http://schemas.microsoft.com/office/drawing/2014/main" id="{9571E9F7-E161-444E-969F-915FA0BE5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5734050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5" name="Line 93">
            <a:extLst>
              <a:ext uri="{FF2B5EF4-FFF2-40B4-BE49-F238E27FC236}">
                <a16:creationId xmlns:a16="http://schemas.microsoft.com/office/drawing/2014/main" id="{773DC5AE-87D3-4359-B1F2-93601275B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59150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6" name="Line 94">
            <a:extLst>
              <a:ext uri="{FF2B5EF4-FFF2-40B4-BE49-F238E27FC236}">
                <a16:creationId xmlns:a16="http://schemas.microsoft.com/office/drawing/2014/main" id="{3FCF4041-CF4A-4C64-BD78-FB1BBC98E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610711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7" name="Line 95">
            <a:extLst>
              <a:ext uri="{FF2B5EF4-FFF2-40B4-BE49-F238E27FC236}">
                <a16:creationId xmlns:a16="http://schemas.microsoft.com/office/drawing/2014/main" id="{0127E6E0-5BEF-4E4D-914F-A6C84AFF0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5275" y="62833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8" name="Rectangle 96">
            <a:extLst>
              <a:ext uri="{FF2B5EF4-FFF2-40B4-BE49-F238E27FC236}">
                <a16:creationId xmlns:a16="http://schemas.microsoft.com/office/drawing/2014/main" id="{978CEC5E-7DF4-415F-A1FC-CD02FED8C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5316538"/>
            <a:ext cx="685800" cy="1106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9" name="Text Box 97">
            <a:extLst>
              <a:ext uri="{FF2B5EF4-FFF2-40B4-BE49-F238E27FC236}">
                <a16:creationId xmlns:a16="http://schemas.microsoft.com/office/drawing/2014/main" id="{0F2C39E3-9E3D-4A69-8A2F-23EE6F3F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297488"/>
            <a:ext cx="685800" cy="1096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1</a:t>
            </a:r>
          </a:p>
        </p:txBody>
      </p:sp>
      <p:sp>
        <p:nvSpPr>
          <p:cNvPr id="269410" name="Rectangle 98">
            <a:extLst>
              <a:ext uri="{FF2B5EF4-FFF2-40B4-BE49-F238E27FC236}">
                <a16:creationId xmlns:a16="http://schemas.microsoft.com/office/drawing/2014/main" id="{25D7C61C-EC5C-4285-B7BB-7C2220158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3" y="5321300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11" name="Text Box 99">
            <a:extLst>
              <a:ext uri="{FF2B5EF4-FFF2-40B4-BE49-F238E27FC236}">
                <a16:creationId xmlns:a16="http://schemas.microsoft.com/office/drawing/2014/main" id="{1F4DB9E1-52A8-48CD-A4D9-9B468D28B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297488"/>
            <a:ext cx="685800" cy="1096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412" name="Line 100">
            <a:extLst>
              <a:ext uri="{FF2B5EF4-FFF2-40B4-BE49-F238E27FC236}">
                <a16:creationId xmlns:a16="http://schemas.microsoft.com/office/drawing/2014/main" id="{2920134E-A0D9-49E4-B72F-88008A091C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6700" y="6135688"/>
            <a:ext cx="317500" cy="131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3" name="Freeform 101">
            <a:extLst>
              <a:ext uri="{FF2B5EF4-FFF2-40B4-BE49-F238E27FC236}">
                <a16:creationId xmlns:a16="http://schemas.microsoft.com/office/drawing/2014/main" id="{935FC26B-9918-4A96-8D76-C751F2AB7AA6}"/>
              </a:ext>
            </a:extLst>
          </p:cNvPr>
          <p:cNvSpPr>
            <a:spLocks/>
          </p:cNvSpPr>
          <p:nvPr/>
        </p:nvSpPr>
        <p:spPr bwMode="auto">
          <a:xfrm>
            <a:off x="6365875" y="5726113"/>
            <a:ext cx="141288" cy="188912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4" name="Text Box 102">
            <a:extLst>
              <a:ext uri="{FF2B5EF4-FFF2-40B4-BE49-F238E27FC236}">
                <a16:creationId xmlns:a16="http://schemas.microsoft.com/office/drawing/2014/main" id="{D179E21D-F968-44E6-A0EC-A04F5ED97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248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6</a:t>
            </a:r>
          </a:p>
        </p:txBody>
      </p:sp>
      <p:sp>
        <p:nvSpPr>
          <p:cNvPr id="269415" name="Freeform 103">
            <a:extLst>
              <a:ext uri="{FF2B5EF4-FFF2-40B4-BE49-F238E27FC236}">
                <a16:creationId xmlns:a16="http://schemas.microsoft.com/office/drawing/2014/main" id="{4AA5DC5C-77AA-47F2-9D29-40DAAA61BE3C}"/>
              </a:ext>
            </a:extLst>
          </p:cNvPr>
          <p:cNvSpPr>
            <a:spLocks/>
          </p:cNvSpPr>
          <p:nvPr/>
        </p:nvSpPr>
        <p:spPr bwMode="auto">
          <a:xfrm>
            <a:off x="7038975" y="5918200"/>
            <a:ext cx="276225" cy="350838"/>
          </a:xfrm>
          <a:custGeom>
            <a:avLst/>
            <a:gdLst>
              <a:gd name="T0" fmla="*/ 0 w 288"/>
              <a:gd name="T1" fmla="*/ 0 h 480"/>
              <a:gd name="T2" fmla="*/ 288 w 288"/>
              <a:gd name="T3" fmla="*/ 240 h 480"/>
              <a:gd name="T4" fmla="*/ 0 w 288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0">
                <a:moveTo>
                  <a:pt x="0" y="0"/>
                </a:moveTo>
                <a:cubicBezTo>
                  <a:pt x="144" y="80"/>
                  <a:pt x="288" y="160"/>
                  <a:pt x="288" y="240"/>
                </a:cubicBezTo>
                <a:cubicBezTo>
                  <a:pt x="288" y="320"/>
                  <a:pt x="144" y="400"/>
                  <a:pt x="0" y="480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6" name="Line 104">
            <a:extLst>
              <a:ext uri="{FF2B5EF4-FFF2-40B4-BE49-F238E27FC236}">
                <a16:creationId xmlns:a16="http://schemas.microsoft.com/office/drawing/2014/main" id="{F80F73E6-A8D4-4CE7-8B3C-963053D421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754688"/>
            <a:ext cx="30480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7" name="Text Box 105">
            <a:extLst>
              <a:ext uri="{FF2B5EF4-FFF2-40B4-BE49-F238E27FC236}">
                <a16:creationId xmlns:a16="http://schemas.microsoft.com/office/drawing/2014/main" id="{EB8CC41E-1EED-4453-898E-A2FBFF17C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38" y="6532563"/>
            <a:ext cx="2971800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900" b="1"/>
              <a:t>tour is -1, 1, 2, -2, -4, 4, -3, 3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900" b="1"/>
              <a:t>median is -1, 2, -4, -3</a:t>
            </a:r>
          </a:p>
        </p:txBody>
      </p:sp>
      <p:sp>
        <p:nvSpPr>
          <p:cNvPr id="269418" name="Line 106">
            <a:extLst>
              <a:ext uri="{FF2B5EF4-FFF2-40B4-BE49-F238E27FC236}">
                <a16:creationId xmlns:a16="http://schemas.microsoft.com/office/drawing/2014/main" id="{61957427-E2A4-4EFA-A557-6D0CE2B1E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715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9" name="Rectangle 107">
            <a:extLst>
              <a:ext uri="{FF2B5EF4-FFF2-40B4-BE49-F238E27FC236}">
                <a16:creationId xmlns:a16="http://schemas.microsoft.com/office/drawing/2014/main" id="{BCB1E2FD-EA08-4A7D-9520-9D4FBC5E9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501775"/>
            <a:ext cx="1528762" cy="1876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20" name="Text Box 108">
            <a:extLst>
              <a:ext uri="{FF2B5EF4-FFF2-40B4-BE49-F238E27FC236}">
                <a16:creationId xmlns:a16="http://schemas.microsoft.com/office/drawing/2014/main" id="{8EB0FA30-7891-481C-8757-5071D227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447800"/>
            <a:ext cx="1524000" cy="189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b="1" u="sng">
                <a:latin typeface="Courier New" panose="02070309020205020404" pitchFamily="49" charset="0"/>
              </a:rPr>
              <a:t>sorted edge list: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(-3,4,w=0)</a:t>
            </a:r>
          </a:p>
          <a:p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(2,3,w=1)</a:t>
            </a:r>
            <a:endParaRPr lang="en-US" altLang="en-US" sz="1200">
              <a:latin typeface="Courier New" panose="02070309020205020404" pitchFamily="49" charset="0"/>
            </a:endParaRPr>
          </a:p>
          <a:p>
            <a:r>
              <a:rPr lang="en-US" altLang="en-US" sz="1200">
                <a:latin typeface="Courier New" panose="02070309020205020404" pitchFamily="49" charset="0"/>
              </a:rPr>
              <a:t>(1,2,w=2)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(-2,-4,w=2)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(-1,3,w=2)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(1,-4,w=2)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8" grpId="0" animBg="1"/>
      <p:bldP spid="269374" grpId="0" animBg="1"/>
      <p:bldP spid="269376" grpId="0" animBg="1"/>
      <p:bldP spid="269379" grpId="0"/>
      <p:bldP spid="269381" grpId="0" animBg="1"/>
      <p:bldP spid="269386" grpId="0" animBg="1"/>
      <p:bldP spid="269392" grpId="0" animBg="1"/>
      <p:bldP spid="269394" grpId="0" animBg="1"/>
      <p:bldP spid="269397" grpId="0"/>
      <p:bldP spid="269403" grpId="0" animBg="1"/>
      <p:bldP spid="269409" grpId="0" animBg="1"/>
      <p:bldP spid="269411" grpId="0" animBg="1"/>
      <p:bldP spid="269414" grpId="0"/>
      <p:bldP spid="2694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0746341-5164-4D82-B645-0E96B8B38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A703460B-54DE-466E-AE23-870095FFAB9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0CD11D7B-ECB4-4048-ABA1-0F8C65785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Hardware Median Core Design</a:t>
            </a:r>
          </a:p>
        </p:txBody>
      </p:sp>
      <p:pic>
        <p:nvPicPr>
          <p:cNvPr id="268292" name="Picture 4">
            <a:extLst>
              <a:ext uri="{FF2B5EF4-FFF2-40B4-BE49-F238E27FC236}">
                <a16:creationId xmlns:a16="http://schemas.microsoft.com/office/drawing/2014/main" id="{CA9E45AF-7ED4-4C6F-A49F-6C0A38733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3387725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8293" name="Picture 5">
            <a:extLst>
              <a:ext uri="{FF2B5EF4-FFF2-40B4-BE49-F238E27FC236}">
                <a16:creationId xmlns:a16="http://schemas.microsoft.com/office/drawing/2014/main" id="{01608AE0-B475-486D-9CF1-4A58DEE8D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6290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8294" name="Text Box 6">
            <a:extLst>
              <a:ext uri="{FF2B5EF4-FFF2-40B4-BE49-F238E27FC236}">
                <a16:creationId xmlns:a16="http://schemas.microsoft.com/office/drawing/2014/main" id="{057F0F06-377D-4CB0-A587-76C83905B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447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990033"/>
                </a:solidFill>
              </a:rPr>
              <a:t>Top-Level</a:t>
            </a:r>
          </a:p>
        </p:txBody>
      </p:sp>
      <p:sp>
        <p:nvSpPr>
          <p:cNvPr id="268295" name="Text Box 7">
            <a:extLst>
              <a:ext uri="{FF2B5EF4-FFF2-40B4-BE49-F238E27FC236}">
                <a16:creationId xmlns:a16="http://schemas.microsoft.com/office/drawing/2014/main" id="{CBF9E6A3-0655-444A-933E-0CF5A076E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447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990033"/>
                </a:solidFill>
              </a:rPr>
              <a:t>Controller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8DDDA2B-F598-4A12-82C9-1665A91DB1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695D0AF3-8C16-4B26-B3C0-9C336C51643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F3B29945-AB22-4E29-A857-378FCA6B2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Accelerator Architecture</a:t>
            </a:r>
          </a:p>
        </p:txBody>
      </p:sp>
      <p:pic>
        <p:nvPicPr>
          <p:cNvPr id="286723" name="Picture 3">
            <a:extLst>
              <a:ext uri="{FF2B5EF4-FFF2-40B4-BE49-F238E27FC236}">
                <a16:creationId xmlns:a16="http://schemas.microsoft.com/office/drawing/2014/main" id="{0C314DB8-5423-4299-9E3B-2F022F9781B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1148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24" name="Rectangle 4">
            <a:extLst>
              <a:ext uri="{FF2B5EF4-FFF2-40B4-BE49-F238E27FC236}">
                <a16:creationId xmlns:a16="http://schemas.microsoft.com/office/drawing/2014/main" id="{3BC20B07-6471-4173-8A38-F464F4335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267200" cy="4267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Fill FPGAs with median cores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Fan-outs and fan-ins are pipelined to meet PCI-X timing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Platform: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Annapolis Wild-Star II Pro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Virtex-2 Pro 100 -5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I/O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Programmed I/O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Hosts polls each core for state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600"/>
              <a:t>Comm. overhead is significant for easy medians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3">
            <a:extLst>
              <a:ext uri="{FF2B5EF4-FFF2-40B4-BE49-F238E27FC236}">
                <a16:creationId xmlns:a16="http://schemas.microsoft.com/office/drawing/2014/main" id="{A0B1E746-392B-47B5-B5B9-0A06A35CBF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D6CF9766-5618-4129-9E63-D636A4BA801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7746" name="Line 2">
            <a:extLst>
              <a:ext uri="{FF2B5EF4-FFF2-40B4-BE49-F238E27FC236}">
                <a16:creationId xmlns:a16="http://schemas.microsoft.com/office/drawing/2014/main" id="{F0B3FA59-C152-4859-A4B5-713B6B56D3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1375" y="4002088"/>
            <a:ext cx="835025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47" name="Line 3">
            <a:extLst>
              <a:ext uri="{FF2B5EF4-FFF2-40B4-BE49-F238E27FC236}">
                <a16:creationId xmlns:a16="http://schemas.microsoft.com/office/drawing/2014/main" id="{7E26FD65-1DDB-46E1-B42B-E19D26A147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488" y="1543050"/>
            <a:ext cx="874712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48" name="Rectangle 4">
            <a:extLst>
              <a:ext uri="{FF2B5EF4-FFF2-40B4-BE49-F238E27FC236}">
                <a16:creationId xmlns:a16="http://schemas.microsoft.com/office/drawing/2014/main" id="{81CDFD4B-E674-4EC5-BE85-C59DC8257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Phylogeny Scoring Steps</a:t>
            </a:r>
          </a:p>
        </p:txBody>
      </p:sp>
      <p:sp>
        <p:nvSpPr>
          <p:cNvPr id="287749" name="Line 5">
            <a:extLst>
              <a:ext uri="{FF2B5EF4-FFF2-40B4-BE49-F238E27FC236}">
                <a16:creationId xmlns:a16="http://schemas.microsoft.com/office/drawing/2014/main" id="{83EEC62F-B06C-4A81-9769-3C45A2EF4C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6038" y="16430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0" name="Oval 6">
            <a:extLst>
              <a:ext uri="{FF2B5EF4-FFF2-40B4-BE49-F238E27FC236}">
                <a16:creationId xmlns:a16="http://schemas.microsoft.com/office/drawing/2014/main" id="{FD151150-D418-48D5-BC67-6B9C4A359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3716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1" name="Line 7">
            <a:extLst>
              <a:ext uri="{FF2B5EF4-FFF2-40B4-BE49-F238E27FC236}">
                <a16:creationId xmlns:a16="http://schemas.microsoft.com/office/drawing/2014/main" id="{F0697CD7-5C1A-4F30-9FAB-F82356D53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1963" y="1627188"/>
            <a:ext cx="822325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2" name="Oval 8">
            <a:extLst>
              <a:ext uri="{FF2B5EF4-FFF2-40B4-BE49-F238E27FC236}">
                <a16:creationId xmlns:a16="http://schemas.microsoft.com/office/drawing/2014/main" id="{05A20895-13BC-4B08-8BA0-A8F86232E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1951038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3" name="Text Box 9">
            <a:extLst>
              <a:ext uri="{FF2B5EF4-FFF2-40B4-BE49-F238E27FC236}">
                <a16:creationId xmlns:a16="http://schemas.microsoft.com/office/drawing/2014/main" id="{1CA14736-8D3A-4FDD-B8AA-E6641D71B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25908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7754" name="Text Box 10">
            <a:extLst>
              <a:ext uri="{FF2B5EF4-FFF2-40B4-BE49-F238E27FC236}">
                <a16:creationId xmlns:a16="http://schemas.microsoft.com/office/drawing/2014/main" id="{CA499B22-5A5B-4167-8B0E-063FB96DF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9478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g4</a:t>
            </a:r>
          </a:p>
        </p:txBody>
      </p:sp>
      <p:sp>
        <p:nvSpPr>
          <p:cNvPr id="287755" name="Line 11">
            <a:extLst>
              <a:ext uri="{FF2B5EF4-FFF2-40B4-BE49-F238E27FC236}">
                <a16:creationId xmlns:a16="http://schemas.microsoft.com/office/drawing/2014/main" id="{1381D847-2A9E-4924-B34A-BDF79A7C67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3138" y="21955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6" name="Line 12">
            <a:extLst>
              <a:ext uri="{FF2B5EF4-FFF2-40B4-BE49-F238E27FC236}">
                <a16:creationId xmlns:a16="http://schemas.microsoft.com/office/drawing/2014/main" id="{BF750202-86B4-4EDF-8ABA-C5E00322B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9063" y="217963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57" name="Oval 13">
            <a:extLst>
              <a:ext uri="{FF2B5EF4-FFF2-40B4-BE49-F238E27FC236}">
                <a16:creationId xmlns:a16="http://schemas.microsoft.com/office/drawing/2014/main" id="{EB233F0A-4ED5-4C53-97E7-2328A87C1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254635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8" name="Oval 14">
            <a:extLst>
              <a:ext uri="{FF2B5EF4-FFF2-40B4-BE49-F238E27FC236}">
                <a16:creationId xmlns:a16="http://schemas.microsoft.com/office/drawing/2014/main" id="{D6BCA460-82AD-429E-879E-0691902F0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254635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9" name="Text Box 15">
            <a:extLst>
              <a:ext uri="{FF2B5EF4-FFF2-40B4-BE49-F238E27FC236}">
                <a16:creationId xmlns:a16="http://schemas.microsoft.com/office/drawing/2014/main" id="{DCE3FC5C-DBA8-4A77-8426-BB75602DF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25527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g1</a:t>
            </a:r>
          </a:p>
        </p:txBody>
      </p:sp>
      <p:sp>
        <p:nvSpPr>
          <p:cNvPr id="287760" name="Text Box 16">
            <a:extLst>
              <a:ext uri="{FF2B5EF4-FFF2-40B4-BE49-F238E27FC236}">
                <a16:creationId xmlns:a16="http://schemas.microsoft.com/office/drawing/2014/main" id="{818E143B-2764-4C62-93F8-AAD8E5EC7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5527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g3</a:t>
            </a:r>
          </a:p>
        </p:txBody>
      </p:sp>
      <p:sp>
        <p:nvSpPr>
          <p:cNvPr id="287761" name="Oval 17">
            <a:extLst>
              <a:ext uri="{FF2B5EF4-FFF2-40B4-BE49-F238E27FC236}">
                <a16:creationId xmlns:a16="http://schemas.microsoft.com/office/drawing/2014/main" id="{8C3FF992-08D7-4BB9-9074-BCC06F19F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19812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2" name="Line 18">
            <a:extLst>
              <a:ext uri="{FF2B5EF4-FFF2-40B4-BE49-F238E27FC236}">
                <a16:creationId xmlns:a16="http://schemas.microsoft.com/office/drawing/2014/main" id="{9A47E519-216B-4019-87C2-A146498C4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81250" y="224313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3" name="Line 19">
            <a:extLst>
              <a:ext uri="{FF2B5EF4-FFF2-40B4-BE49-F238E27FC236}">
                <a16:creationId xmlns:a16="http://schemas.microsoft.com/office/drawing/2014/main" id="{94F18D67-BD43-41EC-ADF4-63E3C4704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7175" y="2227263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4" name="Oval 20">
            <a:extLst>
              <a:ext uri="{FF2B5EF4-FFF2-40B4-BE49-F238E27FC236}">
                <a16:creationId xmlns:a16="http://schemas.microsoft.com/office/drawing/2014/main" id="{35A3F263-F733-4BD5-B24F-BAD10F487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2593975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5" name="Oval 21">
            <a:extLst>
              <a:ext uri="{FF2B5EF4-FFF2-40B4-BE49-F238E27FC236}">
                <a16:creationId xmlns:a16="http://schemas.microsoft.com/office/drawing/2014/main" id="{812203C2-9435-46CC-9B1C-5E8057B16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25908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6" name="Line 22">
            <a:extLst>
              <a:ext uri="{FF2B5EF4-FFF2-40B4-BE49-F238E27FC236}">
                <a16:creationId xmlns:a16="http://schemas.microsoft.com/office/drawing/2014/main" id="{DA32ACAE-3850-45EB-B670-F9D1A55557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3063" y="28432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67" name="Oval 23">
            <a:extLst>
              <a:ext uri="{FF2B5EF4-FFF2-40B4-BE49-F238E27FC236}">
                <a16:creationId xmlns:a16="http://schemas.microsoft.com/office/drawing/2014/main" id="{39A39E59-EBEF-43C6-A72C-9AFD85AF3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463" y="319405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8" name="Text Box 24">
            <a:extLst>
              <a:ext uri="{FF2B5EF4-FFF2-40B4-BE49-F238E27FC236}">
                <a16:creationId xmlns:a16="http://schemas.microsoft.com/office/drawing/2014/main" id="{35E5690E-4485-4B64-A1CD-1B8085937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258127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g2</a:t>
            </a:r>
          </a:p>
        </p:txBody>
      </p:sp>
      <p:sp>
        <p:nvSpPr>
          <p:cNvPr id="287769" name="Text Box 25">
            <a:extLst>
              <a:ext uri="{FF2B5EF4-FFF2-40B4-BE49-F238E27FC236}">
                <a16:creationId xmlns:a16="http://schemas.microsoft.com/office/drawing/2014/main" id="{4D3791C1-30A1-4895-A742-105D883B2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319087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7770" name="Line 26">
            <a:extLst>
              <a:ext uri="{FF2B5EF4-FFF2-40B4-BE49-F238E27FC236}">
                <a16:creationId xmlns:a16="http://schemas.microsoft.com/office/drawing/2014/main" id="{338F7D69-5AB1-42CC-B52D-318181557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8988" y="2832100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71" name="Oval 27">
            <a:extLst>
              <a:ext uri="{FF2B5EF4-FFF2-40B4-BE49-F238E27FC236}">
                <a16:creationId xmlns:a16="http://schemas.microsoft.com/office/drawing/2014/main" id="{2BE8669F-7919-4169-93CD-2772793D9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3198813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2" name="Text Box 28">
            <a:extLst>
              <a:ext uri="{FF2B5EF4-FFF2-40B4-BE49-F238E27FC236}">
                <a16:creationId xmlns:a16="http://schemas.microsoft.com/office/drawing/2014/main" id="{2231E7BD-BB3B-4358-8B0B-BD9C28BBD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688" y="32051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g6</a:t>
            </a:r>
          </a:p>
        </p:txBody>
      </p:sp>
      <p:sp>
        <p:nvSpPr>
          <p:cNvPr id="287773" name="Oval 29">
            <a:extLst>
              <a:ext uri="{FF2B5EF4-FFF2-40B4-BE49-F238E27FC236}">
                <a16:creationId xmlns:a16="http://schemas.microsoft.com/office/drawing/2014/main" id="{36940C36-F4AB-4614-A709-C67F898C6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63" y="19431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4" name="Text Box 30">
            <a:extLst>
              <a:ext uri="{FF2B5EF4-FFF2-40B4-BE49-F238E27FC236}">
                <a16:creationId xmlns:a16="http://schemas.microsoft.com/office/drawing/2014/main" id="{12455D9F-FA67-40B3-8069-414C66ED5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524000"/>
            <a:ext cx="3352800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>
                <a:latin typeface="Verdana" panose="020B0604030504040204" pitchFamily="34" charset="0"/>
              </a:rPr>
              <a:t>Initialize unlabeled tree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>
                <a:solidFill>
                  <a:srgbClr val="CC0000"/>
                </a:solidFill>
                <a:latin typeface="Verdana" panose="020B0604030504040204" pitchFamily="34" charset="0"/>
              </a:rPr>
              <a:t>Use 3 nearest labels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>
                <a:solidFill>
                  <a:srgbClr val="CC0000"/>
                </a:solidFill>
                <a:latin typeface="Verdana" panose="020B0604030504040204" pitchFamily="34" charset="0"/>
              </a:rPr>
              <a:t>Initialize upper bound from inputs</a:t>
            </a:r>
          </a:p>
        </p:txBody>
      </p:sp>
      <p:sp>
        <p:nvSpPr>
          <p:cNvPr id="287775" name="Oval 31">
            <a:extLst>
              <a:ext uri="{FF2B5EF4-FFF2-40B4-BE49-F238E27FC236}">
                <a16:creationId xmlns:a16="http://schemas.microsoft.com/office/drawing/2014/main" id="{6EAB77F4-5408-4FD5-B51C-4C4AA1554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1952625"/>
            <a:ext cx="290512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6" name="Oval 32">
            <a:extLst>
              <a:ext uri="{FF2B5EF4-FFF2-40B4-BE49-F238E27FC236}">
                <a16:creationId xmlns:a16="http://schemas.microsoft.com/office/drawing/2014/main" id="{8F01BF2C-E9FA-4D1C-979F-7724C8347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8" y="2547938"/>
            <a:ext cx="290512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7" name="Oval 33">
            <a:extLst>
              <a:ext uri="{FF2B5EF4-FFF2-40B4-BE49-F238E27FC236}">
                <a16:creationId xmlns:a16="http://schemas.microsoft.com/office/drawing/2014/main" id="{BE2DBF0A-478D-4011-B6F8-6257E0869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2547938"/>
            <a:ext cx="290512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8" name="Oval 34">
            <a:extLst>
              <a:ext uri="{FF2B5EF4-FFF2-40B4-BE49-F238E27FC236}">
                <a16:creationId xmlns:a16="http://schemas.microsoft.com/office/drawing/2014/main" id="{66AD9E7C-CDE6-4C85-A28A-E213B89CF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137160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9" name="Oval 35">
            <a:extLst>
              <a:ext uri="{FF2B5EF4-FFF2-40B4-BE49-F238E27FC236}">
                <a16:creationId xmlns:a16="http://schemas.microsoft.com/office/drawing/2014/main" id="{65A07A9F-76D8-4727-B59C-5B9435263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547938"/>
            <a:ext cx="290512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0" name="Oval 36">
            <a:extLst>
              <a:ext uri="{FF2B5EF4-FFF2-40B4-BE49-F238E27FC236}">
                <a16:creationId xmlns:a16="http://schemas.microsoft.com/office/drawing/2014/main" id="{1F86C0F5-EB2F-4131-8C38-A9274840E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2547938"/>
            <a:ext cx="290512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1" name="Oval 37">
            <a:extLst>
              <a:ext uri="{FF2B5EF4-FFF2-40B4-BE49-F238E27FC236}">
                <a16:creationId xmlns:a16="http://schemas.microsoft.com/office/drawing/2014/main" id="{65F2DA92-1534-408B-A708-E5FAB0774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371600"/>
            <a:ext cx="290512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2" name="Oval 38">
            <a:extLst>
              <a:ext uri="{FF2B5EF4-FFF2-40B4-BE49-F238E27FC236}">
                <a16:creationId xmlns:a16="http://schemas.microsoft.com/office/drawing/2014/main" id="{0B82131C-2E68-40E9-9641-6835F162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1941513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3" name="Oval 39">
            <a:extLst>
              <a:ext uri="{FF2B5EF4-FFF2-40B4-BE49-F238E27FC236}">
                <a16:creationId xmlns:a16="http://schemas.microsoft.com/office/drawing/2014/main" id="{B80F4F68-B817-42C9-9ACE-DC05ABB34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413" y="2593975"/>
            <a:ext cx="290512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4" name="Oval 40">
            <a:extLst>
              <a:ext uri="{FF2B5EF4-FFF2-40B4-BE49-F238E27FC236}">
                <a16:creationId xmlns:a16="http://schemas.microsoft.com/office/drawing/2014/main" id="{FCD92E6E-82F5-4748-8B3F-E82131A32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319405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5" name="Oval 41">
            <a:extLst>
              <a:ext uri="{FF2B5EF4-FFF2-40B4-BE49-F238E27FC236}">
                <a16:creationId xmlns:a16="http://schemas.microsoft.com/office/drawing/2014/main" id="{B17834C0-A292-4C5C-8742-FBD082D83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0" y="13716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6" name="Oval 42">
            <a:extLst>
              <a:ext uri="{FF2B5EF4-FFF2-40B4-BE49-F238E27FC236}">
                <a16:creationId xmlns:a16="http://schemas.microsoft.com/office/drawing/2014/main" id="{9D4B6B7E-0044-4B48-99AF-B40853D9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198120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7" name="Oval 43">
            <a:extLst>
              <a:ext uri="{FF2B5EF4-FFF2-40B4-BE49-F238E27FC236}">
                <a16:creationId xmlns:a16="http://schemas.microsoft.com/office/drawing/2014/main" id="{EE46EA87-D556-42A9-B85E-8BB663C93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3198813"/>
            <a:ext cx="290512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8" name="Oval 44">
            <a:extLst>
              <a:ext uri="{FF2B5EF4-FFF2-40B4-BE49-F238E27FC236}">
                <a16:creationId xmlns:a16="http://schemas.microsoft.com/office/drawing/2014/main" id="{6B5F3200-06D8-418B-AEF5-BF07CDF5F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319405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89" name="Oval 45">
            <a:extLst>
              <a:ext uri="{FF2B5EF4-FFF2-40B4-BE49-F238E27FC236}">
                <a16:creationId xmlns:a16="http://schemas.microsoft.com/office/drawing/2014/main" id="{6703C30F-624A-41FF-9911-B1C5CA9EC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1981200"/>
            <a:ext cx="290512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0" name="Oval 46">
            <a:extLst>
              <a:ext uri="{FF2B5EF4-FFF2-40B4-BE49-F238E27FC236}">
                <a16:creationId xmlns:a16="http://schemas.microsoft.com/office/drawing/2014/main" id="{DCDCA2BF-F827-4585-BFEC-D3A926FAC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586038"/>
            <a:ext cx="290513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1" name="Text Box 47">
            <a:extLst>
              <a:ext uri="{FF2B5EF4-FFF2-40B4-BE49-F238E27FC236}">
                <a16:creationId xmlns:a16="http://schemas.microsoft.com/office/drawing/2014/main" id="{82E01815-AD8A-4539-BB22-20132E84B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962400"/>
            <a:ext cx="3962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8463" indent="-398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56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altLang="en-US">
                <a:latin typeface="Verdana" panose="020B0604030504040204" pitchFamily="34" charset="0"/>
              </a:rPr>
              <a:t>Iteratively refine tree to convergence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>
                <a:solidFill>
                  <a:srgbClr val="CC0000"/>
                </a:solidFill>
                <a:latin typeface="Verdana" panose="020B0604030504040204" pitchFamily="34" charset="0"/>
              </a:rPr>
              <a:t>Use 3 immediate neighbors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>
                <a:solidFill>
                  <a:srgbClr val="CC0000"/>
                </a:solidFill>
                <a:latin typeface="Verdana" panose="020B0604030504040204" pitchFamily="34" charset="0"/>
              </a:rPr>
              <a:t>Initialize upper bound using score of previous label</a:t>
            </a:r>
          </a:p>
        </p:txBody>
      </p:sp>
      <p:sp>
        <p:nvSpPr>
          <p:cNvPr id="287792" name="Oval 48">
            <a:extLst>
              <a:ext uri="{FF2B5EF4-FFF2-40B4-BE49-F238E27FC236}">
                <a16:creationId xmlns:a16="http://schemas.microsoft.com/office/drawing/2014/main" id="{DAD183E6-3A29-4CFC-9B4D-55AC53F42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1371600"/>
            <a:ext cx="290512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3" name="Oval 49">
            <a:extLst>
              <a:ext uri="{FF2B5EF4-FFF2-40B4-BE49-F238E27FC236}">
                <a16:creationId xmlns:a16="http://schemas.microsoft.com/office/drawing/2014/main" id="{B6851751-C8EC-4560-829F-5F80C6C32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1941513"/>
            <a:ext cx="290512" cy="2905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4" name="Oval 50">
            <a:extLst>
              <a:ext uri="{FF2B5EF4-FFF2-40B4-BE49-F238E27FC236}">
                <a16:creationId xmlns:a16="http://schemas.microsoft.com/office/drawing/2014/main" id="{2CEBE39A-2A3B-42D5-A302-64471C170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1981200"/>
            <a:ext cx="290512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5" name="Oval 51">
            <a:extLst>
              <a:ext uri="{FF2B5EF4-FFF2-40B4-BE49-F238E27FC236}">
                <a16:creationId xmlns:a16="http://schemas.microsoft.com/office/drawing/2014/main" id="{36EE5FB9-15A1-4CFE-940F-96FC9A606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2590800"/>
            <a:ext cx="290512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6" name="Line 52">
            <a:extLst>
              <a:ext uri="{FF2B5EF4-FFF2-40B4-BE49-F238E27FC236}">
                <a16:creationId xmlns:a16="http://schemas.microsoft.com/office/drawing/2014/main" id="{89C3896A-A49D-409C-AF85-3C78BCA4E7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1925" y="40814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97" name="Oval 53">
            <a:extLst>
              <a:ext uri="{FF2B5EF4-FFF2-40B4-BE49-F238E27FC236}">
                <a16:creationId xmlns:a16="http://schemas.microsoft.com/office/drawing/2014/main" id="{4F336F3B-C7E5-4506-914F-C42BAA27D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5" y="3810000"/>
            <a:ext cx="290513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98" name="Line 54">
            <a:extLst>
              <a:ext uri="{FF2B5EF4-FFF2-40B4-BE49-F238E27FC236}">
                <a16:creationId xmlns:a16="http://schemas.microsoft.com/office/drawing/2014/main" id="{FF40F687-C82A-43AE-B19A-81A796D2E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0" y="4065588"/>
            <a:ext cx="822325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799" name="Oval 55">
            <a:extLst>
              <a:ext uri="{FF2B5EF4-FFF2-40B4-BE49-F238E27FC236}">
                <a16:creationId xmlns:a16="http://schemas.microsoft.com/office/drawing/2014/main" id="{AB6B4C0B-7848-4196-8574-D37511BA5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389438"/>
            <a:ext cx="290513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00" name="Text Box 56">
            <a:extLst>
              <a:ext uri="{FF2B5EF4-FFF2-40B4-BE49-F238E27FC236}">
                <a16:creationId xmlns:a16="http://schemas.microsoft.com/office/drawing/2014/main" id="{205CDEE8-B4E8-4C18-BB6B-95020C7D2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50292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7801" name="Text Box 57">
            <a:extLst>
              <a:ext uri="{FF2B5EF4-FFF2-40B4-BE49-F238E27FC236}">
                <a16:creationId xmlns:a16="http://schemas.microsoft.com/office/drawing/2014/main" id="{08C5C64D-F679-4009-8961-D34664B78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43862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g4</a:t>
            </a:r>
          </a:p>
        </p:txBody>
      </p:sp>
      <p:sp>
        <p:nvSpPr>
          <p:cNvPr id="287802" name="Line 58">
            <a:extLst>
              <a:ext uri="{FF2B5EF4-FFF2-40B4-BE49-F238E27FC236}">
                <a16:creationId xmlns:a16="http://schemas.microsoft.com/office/drawing/2014/main" id="{7B33246E-C7A7-4148-BEAA-7D904A19AF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9025" y="46339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03" name="Line 59">
            <a:extLst>
              <a:ext uri="{FF2B5EF4-FFF2-40B4-BE49-F238E27FC236}">
                <a16:creationId xmlns:a16="http://schemas.microsoft.com/office/drawing/2014/main" id="{ECE4576F-5FB4-4028-B6EA-00EA134E8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4950" y="461803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04" name="Oval 60">
            <a:extLst>
              <a:ext uri="{FF2B5EF4-FFF2-40B4-BE49-F238E27FC236}">
                <a16:creationId xmlns:a16="http://schemas.microsoft.com/office/drawing/2014/main" id="{2A7C2DA0-068E-436D-84C9-95E3C8ECA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" y="49847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05" name="Oval 61">
            <a:extLst>
              <a:ext uri="{FF2B5EF4-FFF2-40B4-BE49-F238E27FC236}">
                <a16:creationId xmlns:a16="http://schemas.microsoft.com/office/drawing/2014/main" id="{9A0307C2-49EF-4E0A-8A37-3F49400D3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49847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06" name="Text Box 62">
            <a:extLst>
              <a:ext uri="{FF2B5EF4-FFF2-40B4-BE49-F238E27FC236}">
                <a16:creationId xmlns:a16="http://schemas.microsoft.com/office/drawing/2014/main" id="{3380DA77-9EBC-4F51-A574-E6C65892A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" y="49911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g1</a:t>
            </a:r>
          </a:p>
        </p:txBody>
      </p:sp>
      <p:sp>
        <p:nvSpPr>
          <p:cNvPr id="287807" name="Text Box 63">
            <a:extLst>
              <a:ext uri="{FF2B5EF4-FFF2-40B4-BE49-F238E27FC236}">
                <a16:creationId xmlns:a16="http://schemas.microsoft.com/office/drawing/2014/main" id="{A0E44F32-CD62-402A-A09D-108175DF9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49911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g3</a:t>
            </a:r>
          </a:p>
        </p:txBody>
      </p:sp>
      <p:sp>
        <p:nvSpPr>
          <p:cNvPr id="287808" name="Oval 64">
            <a:extLst>
              <a:ext uri="{FF2B5EF4-FFF2-40B4-BE49-F238E27FC236}">
                <a16:creationId xmlns:a16="http://schemas.microsoft.com/office/drawing/2014/main" id="{6E0480F2-8989-4139-B40C-52AF57DA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5" y="441960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09" name="Line 65">
            <a:extLst>
              <a:ext uri="{FF2B5EF4-FFF2-40B4-BE49-F238E27FC236}">
                <a16:creationId xmlns:a16="http://schemas.microsoft.com/office/drawing/2014/main" id="{1B22C310-4D54-46BD-9FB2-528241C426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7138" y="468153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10" name="Line 66">
            <a:extLst>
              <a:ext uri="{FF2B5EF4-FFF2-40B4-BE49-F238E27FC236}">
                <a16:creationId xmlns:a16="http://schemas.microsoft.com/office/drawing/2014/main" id="{3F27644E-C4C8-4264-8015-084C047EE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3063" y="4665663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11" name="Oval 67">
            <a:extLst>
              <a:ext uri="{FF2B5EF4-FFF2-40B4-BE49-F238E27FC236}">
                <a16:creationId xmlns:a16="http://schemas.microsoft.com/office/drawing/2014/main" id="{8457D18F-7B7E-4F81-91F9-14F73439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032375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2" name="Oval 68">
            <a:extLst>
              <a:ext uri="{FF2B5EF4-FFF2-40B4-BE49-F238E27FC236}">
                <a16:creationId xmlns:a16="http://schemas.microsoft.com/office/drawing/2014/main" id="{AEAA45EE-21CE-4E5E-84B4-67A437473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02920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3" name="Line 69">
            <a:extLst>
              <a:ext uri="{FF2B5EF4-FFF2-40B4-BE49-F238E27FC236}">
                <a16:creationId xmlns:a16="http://schemas.microsoft.com/office/drawing/2014/main" id="{D6326D44-0863-4EB6-979C-176A967BCF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8950" y="52816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14" name="Oval 70">
            <a:extLst>
              <a:ext uri="{FF2B5EF4-FFF2-40B4-BE49-F238E27FC236}">
                <a16:creationId xmlns:a16="http://schemas.microsoft.com/office/drawing/2014/main" id="{2286DF03-FE4F-4C8A-A2BE-FF635642A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56324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5" name="Text Box 71">
            <a:extLst>
              <a:ext uri="{FF2B5EF4-FFF2-40B4-BE49-F238E27FC236}">
                <a16:creationId xmlns:a16="http://schemas.microsoft.com/office/drawing/2014/main" id="{B758B7B2-4B5D-4718-8462-014141FE5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8" y="501967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g2</a:t>
            </a:r>
          </a:p>
        </p:txBody>
      </p:sp>
      <p:sp>
        <p:nvSpPr>
          <p:cNvPr id="287816" name="Text Box 72">
            <a:extLst>
              <a:ext uri="{FF2B5EF4-FFF2-40B4-BE49-F238E27FC236}">
                <a16:creationId xmlns:a16="http://schemas.microsoft.com/office/drawing/2014/main" id="{565625B9-0927-435D-8C61-304FAB017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788" y="562927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7817" name="Line 73">
            <a:extLst>
              <a:ext uri="{FF2B5EF4-FFF2-40B4-BE49-F238E27FC236}">
                <a16:creationId xmlns:a16="http://schemas.microsoft.com/office/drawing/2014/main" id="{90E6E7A2-1B6B-48AC-99E6-BCDD31439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4875" y="5270500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818" name="Oval 74">
            <a:extLst>
              <a:ext uri="{FF2B5EF4-FFF2-40B4-BE49-F238E27FC236}">
                <a16:creationId xmlns:a16="http://schemas.microsoft.com/office/drawing/2014/main" id="{6FEFB1CA-0C2C-41B7-9658-9CA1C41D8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5637213"/>
            <a:ext cx="290513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19" name="Text Box 75">
            <a:extLst>
              <a:ext uri="{FF2B5EF4-FFF2-40B4-BE49-F238E27FC236}">
                <a16:creationId xmlns:a16="http://schemas.microsoft.com/office/drawing/2014/main" id="{816E0156-9A76-46DB-86C8-FFAA98F9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5" y="56435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g6</a:t>
            </a:r>
          </a:p>
        </p:txBody>
      </p:sp>
      <p:sp>
        <p:nvSpPr>
          <p:cNvPr id="287820" name="Oval 76">
            <a:extLst>
              <a:ext uri="{FF2B5EF4-FFF2-40B4-BE49-F238E27FC236}">
                <a16:creationId xmlns:a16="http://schemas.microsoft.com/office/drawing/2014/main" id="{FA211538-4DF8-46B7-8AB3-2AF7B4138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50" y="4381500"/>
            <a:ext cx="290513" cy="29051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1" name="Oval 77">
            <a:extLst>
              <a:ext uri="{FF2B5EF4-FFF2-40B4-BE49-F238E27FC236}">
                <a16:creationId xmlns:a16="http://schemas.microsoft.com/office/drawing/2014/main" id="{E8787D8C-6939-49B4-B20B-C735275EF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2" name="Oval 78">
            <a:extLst>
              <a:ext uri="{FF2B5EF4-FFF2-40B4-BE49-F238E27FC236}">
                <a16:creationId xmlns:a16="http://schemas.microsoft.com/office/drawing/2014/main" id="{7F1B8A4F-2526-4576-9B2D-1463C2F7B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389438"/>
            <a:ext cx="290513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3" name="Oval 79">
            <a:extLst>
              <a:ext uri="{FF2B5EF4-FFF2-40B4-BE49-F238E27FC236}">
                <a16:creationId xmlns:a16="http://schemas.microsoft.com/office/drawing/2014/main" id="{5A459779-4EBF-4BA9-80F3-D145FC0B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5" y="44196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4" name="Oval 80">
            <a:extLst>
              <a:ext uri="{FF2B5EF4-FFF2-40B4-BE49-F238E27FC236}">
                <a16:creationId xmlns:a16="http://schemas.microsoft.com/office/drawing/2014/main" id="{155C9B7F-07DC-4B49-BEC7-D98D4146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50" y="43815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5" name="Oval 81">
            <a:extLst>
              <a:ext uri="{FF2B5EF4-FFF2-40B4-BE49-F238E27FC236}">
                <a16:creationId xmlns:a16="http://schemas.microsoft.com/office/drawing/2014/main" id="{3E2B1DD9-BFD2-4EAF-BF59-4CC9B3AD3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290513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6" name="Oval 82">
            <a:extLst>
              <a:ext uri="{FF2B5EF4-FFF2-40B4-BE49-F238E27FC236}">
                <a16:creationId xmlns:a16="http://schemas.microsoft.com/office/drawing/2014/main" id="{1476C239-F8DD-4334-9588-6BABFC0FB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" y="498475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7" name="Oval 83">
            <a:extLst>
              <a:ext uri="{FF2B5EF4-FFF2-40B4-BE49-F238E27FC236}">
                <a16:creationId xmlns:a16="http://schemas.microsoft.com/office/drawing/2014/main" id="{3A814BD5-0972-45C4-BB82-903609637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498475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8" name="Oval 84">
            <a:extLst>
              <a:ext uri="{FF2B5EF4-FFF2-40B4-BE49-F238E27FC236}">
                <a16:creationId xmlns:a16="http://schemas.microsoft.com/office/drawing/2014/main" id="{A11051BC-D1BB-4C59-A157-AB961FA60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50" y="4381500"/>
            <a:ext cx="290513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29" name="Oval 85">
            <a:extLst>
              <a:ext uri="{FF2B5EF4-FFF2-40B4-BE49-F238E27FC236}">
                <a16:creationId xmlns:a16="http://schemas.microsoft.com/office/drawing/2014/main" id="{5AA777E4-3118-4E06-84C2-550EA7DDB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0" name="Oval 86">
            <a:extLst>
              <a:ext uri="{FF2B5EF4-FFF2-40B4-BE49-F238E27FC236}">
                <a16:creationId xmlns:a16="http://schemas.microsoft.com/office/drawing/2014/main" id="{406C1D50-928D-4962-AC46-73AE426E5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032375"/>
            <a:ext cx="290512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1" name="Oval 87">
            <a:extLst>
              <a:ext uri="{FF2B5EF4-FFF2-40B4-BE49-F238E27FC236}">
                <a16:creationId xmlns:a16="http://schemas.microsoft.com/office/drawing/2014/main" id="{39884B46-C8F0-4B1F-A2DC-C7927013A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0292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2" name="Oval 88">
            <a:extLst>
              <a:ext uri="{FF2B5EF4-FFF2-40B4-BE49-F238E27FC236}">
                <a16:creationId xmlns:a16="http://schemas.microsoft.com/office/drawing/2014/main" id="{6F84C401-DF6A-4F62-A6C3-536AAB9C2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5" y="4419600"/>
            <a:ext cx="290513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3" name="Oval 89">
            <a:extLst>
              <a:ext uri="{FF2B5EF4-FFF2-40B4-BE49-F238E27FC236}">
                <a16:creationId xmlns:a16="http://schemas.microsoft.com/office/drawing/2014/main" id="{1E56511D-6CCA-4B77-BD89-DE52FE4A5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4" name="Oval 90">
            <a:extLst>
              <a:ext uri="{FF2B5EF4-FFF2-40B4-BE49-F238E27FC236}">
                <a16:creationId xmlns:a16="http://schemas.microsoft.com/office/drawing/2014/main" id="{BC87C386-6D40-4A62-BAA3-F4131ECA9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63245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5" name="Oval 91">
            <a:extLst>
              <a:ext uri="{FF2B5EF4-FFF2-40B4-BE49-F238E27FC236}">
                <a16:creationId xmlns:a16="http://schemas.microsoft.com/office/drawing/2014/main" id="{8E043DC3-247D-462F-88D7-9A7D1C0C5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637213"/>
            <a:ext cx="290513" cy="2905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6" name="Oval 92">
            <a:extLst>
              <a:ext uri="{FF2B5EF4-FFF2-40B4-BE49-F238E27FC236}">
                <a16:creationId xmlns:a16="http://schemas.microsoft.com/office/drawing/2014/main" id="{A7A77520-57A4-411F-939C-9A098B1D6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029200"/>
            <a:ext cx="290513" cy="290513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837" name="Oval 93">
            <a:extLst>
              <a:ext uri="{FF2B5EF4-FFF2-40B4-BE49-F238E27FC236}">
                <a16:creationId xmlns:a16="http://schemas.microsoft.com/office/drawing/2014/main" id="{A3A75A6A-3096-4082-B6A3-48CBA6281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290513" cy="2905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3">
            <a:extLst>
              <a:ext uri="{FF2B5EF4-FFF2-40B4-BE49-F238E27FC236}">
                <a16:creationId xmlns:a16="http://schemas.microsoft.com/office/drawing/2014/main" id="{93260F80-2798-418E-9332-43F6A5BB73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4EC7A128-2D44-41EE-92B5-7BE4D37FD8D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8770" name="Line 2">
            <a:extLst>
              <a:ext uri="{FF2B5EF4-FFF2-40B4-BE49-F238E27FC236}">
                <a16:creationId xmlns:a16="http://schemas.microsoft.com/office/drawing/2014/main" id="{8F73F61C-8D3D-44C1-8A35-CC441A5DAF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167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1" name="Line 3">
            <a:extLst>
              <a:ext uri="{FF2B5EF4-FFF2-40B4-BE49-F238E27FC236}">
                <a16:creationId xmlns:a16="http://schemas.microsoft.com/office/drawing/2014/main" id="{B37017D1-87CE-476B-A4DF-918F7D09A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2" name="Rectangle 4">
            <a:extLst>
              <a:ext uri="{FF2B5EF4-FFF2-40B4-BE49-F238E27FC236}">
                <a16:creationId xmlns:a16="http://schemas.microsoft.com/office/drawing/2014/main" id="{531FB232-E794-4F6B-BA18-833150C30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 Approach for Parallelization</a:t>
            </a:r>
          </a:p>
        </p:txBody>
      </p:sp>
      <p:sp>
        <p:nvSpPr>
          <p:cNvPr id="288773" name="Text Box 5">
            <a:extLst>
              <a:ext uri="{FF2B5EF4-FFF2-40B4-BE49-F238E27FC236}">
                <a16:creationId xmlns:a16="http://schemas.microsoft.com/office/drawing/2014/main" id="{701839CA-A9F8-45DF-BFA5-47CC437EA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828800"/>
            <a:ext cx="10668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core 0</a:t>
            </a:r>
          </a:p>
        </p:txBody>
      </p:sp>
      <p:sp>
        <p:nvSpPr>
          <p:cNvPr id="288774" name="Text Box 6">
            <a:extLst>
              <a:ext uri="{FF2B5EF4-FFF2-40B4-BE49-F238E27FC236}">
                <a16:creationId xmlns:a16="http://schemas.microsoft.com/office/drawing/2014/main" id="{84605A2D-1201-4BB1-838D-4A812C02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438400"/>
            <a:ext cx="10668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core 1</a:t>
            </a:r>
          </a:p>
        </p:txBody>
      </p:sp>
      <p:sp>
        <p:nvSpPr>
          <p:cNvPr id="288775" name="Text Box 7">
            <a:extLst>
              <a:ext uri="{FF2B5EF4-FFF2-40B4-BE49-F238E27FC236}">
                <a16:creationId xmlns:a16="http://schemas.microsoft.com/office/drawing/2014/main" id="{A0B4D028-81F2-401B-9DDA-3856A47D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048000"/>
            <a:ext cx="10668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core 2</a:t>
            </a:r>
          </a:p>
        </p:txBody>
      </p:sp>
      <p:sp>
        <p:nvSpPr>
          <p:cNvPr id="288776" name="Text Box 8">
            <a:extLst>
              <a:ext uri="{FF2B5EF4-FFF2-40B4-BE49-F238E27FC236}">
                <a16:creationId xmlns:a16="http://schemas.microsoft.com/office/drawing/2014/main" id="{CF01210F-1592-4206-8503-FC028F88E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648200"/>
            <a:ext cx="1066800" cy="346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core </a:t>
            </a:r>
            <a:r>
              <a:rPr lang="en-US" altLang="en-US" sz="1600" i="1">
                <a:latin typeface="Verdana" panose="020B0604030504040204" pitchFamily="34" charset="0"/>
              </a:rPr>
              <a:t>n-1</a:t>
            </a:r>
          </a:p>
        </p:txBody>
      </p:sp>
      <p:sp>
        <p:nvSpPr>
          <p:cNvPr id="288777" name="Text Box 9">
            <a:extLst>
              <a:ext uri="{FF2B5EF4-FFF2-40B4-BE49-F238E27FC236}">
                <a16:creationId xmlns:a16="http://schemas.microsoft.com/office/drawing/2014/main" id="{ED6DD8EF-45D6-44B6-9780-9D9611A0F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57738"/>
            <a:ext cx="29718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initial upper bound = </a:t>
            </a:r>
            <a:r>
              <a:rPr lang="en-US" altLang="en-US" sz="1400" i="1">
                <a:solidFill>
                  <a:srgbClr val="CC0000"/>
                </a:solidFill>
                <a:latin typeface="Verdana" panose="020B0604030504040204" pitchFamily="34" charset="0"/>
              </a:rPr>
              <a:t>ub</a:t>
            </a:r>
            <a:r>
              <a:rPr lang="en-US" altLang="en-US" sz="1400">
                <a:latin typeface="Verdana" panose="020B0604030504040204" pitchFamily="34" charset="0"/>
              </a:rPr>
              <a:t> =</a:t>
            </a:r>
          </a:p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d(</a:t>
            </a:r>
            <a:r>
              <a:rPr lang="en-US" altLang="en-US" sz="1400" b="1">
                <a:solidFill>
                  <a:srgbClr val="CC0000"/>
                </a:solidFill>
                <a:latin typeface="Verdana" panose="020B0604030504040204" pitchFamily="34" charset="0"/>
              </a:rPr>
              <a:t>A</a:t>
            </a:r>
            <a:r>
              <a:rPr lang="en-US" altLang="en-US" sz="1400">
                <a:latin typeface="Verdana" panose="020B0604030504040204" pitchFamily="34" charset="0"/>
              </a:rPr>
              <a:t>,B) + d(</a:t>
            </a:r>
            <a:r>
              <a:rPr lang="en-US" altLang="en-US" sz="1400" b="1">
                <a:solidFill>
                  <a:srgbClr val="CC0000"/>
                </a:solidFill>
                <a:latin typeface="Verdana" panose="020B0604030504040204" pitchFamily="34" charset="0"/>
              </a:rPr>
              <a:t>A</a:t>
            </a:r>
            <a:r>
              <a:rPr lang="en-US" altLang="en-US" sz="1400">
                <a:latin typeface="Verdana" panose="020B0604030504040204" pitchFamily="34" charset="0"/>
              </a:rPr>
              <a:t>,C)</a:t>
            </a:r>
          </a:p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d(</a:t>
            </a:r>
            <a:r>
              <a:rPr lang="en-US" altLang="en-US" sz="1400" b="1">
                <a:solidFill>
                  <a:srgbClr val="CC0000"/>
                </a:solidFill>
                <a:latin typeface="Verdana" panose="020B0604030504040204" pitchFamily="34" charset="0"/>
              </a:rPr>
              <a:t>B</a:t>
            </a:r>
            <a:r>
              <a:rPr lang="en-US" altLang="en-US" sz="1400">
                <a:latin typeface="Verdana" panose="020B0604030504040204" pitchFamily="34" charset="0"/>
              </a:rPr>
              <a:t>,A) + d(</a:t>
            </a:r>
            <a:r>
              <a:rPr lang="en-US" altLang="en-US" sz="1400" b="1">
                <a:solidFill>
                  <a:srgbClr val="CC0000"/>
                </a:solidFill>
                <a:latin typeface="Verdana" panose="020B0604030504040204" pitchFamily="34" charset="0"/>
              </a:rPr>
              <a:t>B</a:t>
            </a:r>
            <a:r>
              <a:rPr lang="en-US" altLang="en-US" sz="1400">
                <a:latin typeface="Verdana" panose="020B0604030504040204" pitchFamily="34" charset="0"/>
              </a:rPr>
              <a:t>,C)</a:t>
            </a:r>
          </a:p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d(</a:t>
            </a:r>
            <a:r>
              <a:rPr lang="en-US" altLang="en-US" sz="1400" b="1">
                <a:solidFill>
                  <a:srgbClr val="CC0000"/>
                </a:solidFill>
                <a:latin typeface="Verdana" panose="020B0604030504040204" pitchFamily="34" charset="0"/>
              </a:rPr>
              <a:t>C</a:t>
            </a:r>
            <a:r>
              <a:rPr lang="en-US" altLang="en-US" sz="1400">
                <a:latin typeface="Verdana" panose="020B0604030504040204" pitchFamily="34" charset="0"/>
              </a:rPr>
              <a:t>,A) + d(</a:t>
            </a:r>
            <a:r>
              <a:rPr lang="en-US" altLang="en-US" sz="1400" b="1">
                <a:solidFill>
                  <a:srgbClr val="CC0000"/>
                </a:solidFill>
                <a:latin typeface="Verdana" panose="020B0604030504040204" pitchFamily="34" charset="0"/>
              </a:rPr>
              <a:t>C</a:t>
            </a:r>
            <a:r>
              <a:rPr lang="en-US" altLang="en-US" sz="1400">
                <a:latin typeface="Verdana" panose="020B0604030504040204" pitchFamily="34" charset="0"/>
              </a:rPr>
              <a:t>,B)</a:t>
            </a:r>
          </a:p>
        </p:txBody>
      </p:sp>
      <p:sp>
        <p:nvSpPr>
          <p:cNvPr id="288778" name="Text Box 10">
            <a:extLst>
              <a:ext uri="{FF2B5EF4-FFF2-40B4-BE49-F238E27FC236}">
                <a16:creationId xmlns:a16="http://schemas.microsoft.com/office/drawing/2014/main" id="{A3F2D204-595B-4342-B0FB-71CCCD62A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600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A, B, C</a:t>
            </a:r>
          </a:p>
        </p:txBody>
      </p:sp>
      <p:sp>
        <p:nvSpPr>
          <p:cNvPr id="288779" name="Line 11">
            <a:extLst>
              <a:ext uri="{FF2B5EF4-FFF2-40B4-BE49-F238E27FC236}">
                <a16:creationId xmlns:a16="http://schemas.microsoft.com/office/drawing/2014/main" id="{486FD17A-3D75-47CC-AA1E-BF191EBAD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0" name="Line 12">
            <a:extLst>
              <a:ext uri="{FF2B5EF4-FFF2-40B4-BE49-F238E27FC236}">
                <a16:creationId xmlns:a16="http://schemas.microsoft.com/office/drawing/2014/main" id="{089D5F21-2179-4373-A489-286B2A7A7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1" name="Line 13">
            <a:extLst>
              <a:ext uri="{FF2B5EF4-FFF2-40B4-BE49-F238E27FC236}">
                <a16:creationId xmlns:a16="http://schemas.microsoft.com/office/drawing/2014/main" id="{BEF33064-97A6-41E1-B25D-3F9A12278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2" name="Line 14">
            <a:extLst>
              <a:ext uri="{FF2B5EF4-FFF2-40B4-BE49-F238E27FC236}">
                <a16:creationId xmlns:a16="http://schemas.microsoft.com/office/drawing/2014/main" id="{79C87FC5-2510-4FF3-88C8-CBD608651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3" name="Line 15">
            <a:extLst>
              <a:ext uri="{FF2B5EF4-FFF2-40B4-BE49-F238E27FC236}">
                <a16:creationId xmlns:a16="http://schemas.microsoft.com/office/drawing/2014/main" id="{2531F634-2CD4-4433-8402-E36E039BC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4" name="Text Box 16">
            <a:extLst>
              <a:ext uri="{FF2B5EF4-FFF2-40B4-BE49-F238E27FC236}">
                <a16:creationId xmlns:a16="http://schemas.microsoft.com/office/drawing/2014/main" id="{AD47D74B-94A2-4100-8914-8F25D4107B5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498557" y="3855243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288785" name="Line 17">
            <a:extLst>
              <a:ext uri="{FF2B5EF4-FFF2-40B4-BE49-F238E27FC236}">
                <a16:creationId xmlns:a16="http://schemas.microsoft.com/office/drawing/2014/main" id="{CB043823-1AAA-42C3-A2F4-620D6F56A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6" name="Line 18">
            <a:extLst>
              <a:ext uri="{FF2B5EF4-FFF2-40B4-BE49-F238E27FC236}">
                <a16:creationId xmlns:a16="http://schemas.microsoft.com/office/drawing/2014/main" id="{B77E8120-2D1E-4DFF-9B7D-2FCAC70E4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124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7" name="Text Box 19">
            <a:extLst>
              <a:ext uri="{FF2B5EF4-FFF2-40B4-BE49-F238E27FC236}">
                <a16:creationId xmlns:a16="http://schemas.microsoft.com/office/drawing/2014/main" id="{A07BC68B-62B7-471E-A589-1E64D09F2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8430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1">
                <a:solidFill>
                  <a:srgbClr val="CC0000"/>
                </a:solidFill>
                <a:latin typeface="Verdana" panose="020B0604030504040204" pitchFamily="34" charset="0"/>
              </a:rPr>
              <a:t>ub</a:t>
            </a:r>
          </a:p>
        </p:txBody>
      </p:sp>
      <p:sp>
        <p:nvSpPr>
          <p:cNvPr id="288788" name="Line 20">
            <a:extLst>
              <a:ext uri="{FF2B5EF4-FFF2-40B4-BE49-F238E27FC236}">
                <a16:creationId xmlns:a16="http://schemas.microsoft.com/office/drawing/2014/main" id="{0ECDFC53-A245-4208-80A9-F55A8C9B5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9" name="Text Box 21">
            <a:extLst>
              <a:ext uri="{FF2B5EF4-FFF2-40B4-BE49-F238E27FC236}">
                <a16:creationId xmlns:a16="http://schemas.microsoft.com/office/drawing/2014/main" id="{A5C299FF-8B84-4DFF-B6B3-A28BB3626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4526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1">
                <a:solidFill>
                  <a:srgbClr val="CC0000"/>
                </a:solidFill>
                <a:latin typeface="Verdana" panose="020B0604030504040204" pitchFamily="34" charset="0"/>
              </a:rPr>
              <a:t>ub</a:t>
            </a:r>
            <a:r>
              <a:rPr lang="en-US" altLang="en-US">
                <a:latin typeface="Verdana" panose="020B0604030504040204" pitchFamily="34" charset="0"/>
              </a:rPr>
              <a:t> - 1</a:t>
            </a:r>
          </a:p>
        </p:txBody>
      </p:sp>
      <p:sp>
        <p:nvSpPr>
          <p:cNvPr id="288790" name="Line 22">
            <a:extLst>
              <a:ext uri="{FF2B5EF4-FFF2-40B4-BE49-F238E27FC236}">
                <a16:creationId xmlns:a16="http://schemas.microsoft.com/office/drawing/2014/main" id="{A18B0C97-0626-4AE3-B01D-78104000C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91" name="Text Box 23">
            <a:extLst>
              <a:ext uri="{FF2B5EF4-FFF2-40B4-BE49-F238E27FC236}">
                <a16:creationId xmlns:a16="http://schemas.microsoft.com/office/drawing/2014/main" id="{3A82A0D0-9525-4C99-B018-CF4D06516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0622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1">
                <a:solidFill>
                  <a:srgbClr val="CC0000"/>
                </a:solidFill>
                <a:latin typeface="Verdana" panose="020B0604030504040204" pitchFamily="34" charset="0"/>
              </a:rPr>
              <a:t>ub</a:t>
            </a:r>
            <a:r>
              <a:rPr lang="en-US" altLang="en-US">
                <a:latin typeface="Verdana" panose="020B0604030504040204" pitchFamily="34" charset="0"/>
              </a:rPr>
              <a:t> - 2</a:t>
            </a:r>
          </a:p>
        </p:txBody>
      </p:sp>
      <p:sp>
        <p:nvSpPr>
          <p:cNvPr id="288792" name="Line 24">
            <a:extLst>
              <a:ext uri="{FF2B5EF4-FFF2-40B4-BE49-F238E27FC236}">
                <a16:creationId xmlns:a16="http://schemas.microsoft.com/office/drawing/2014/main" id="{F14456AE-C41C-45F3-BD01-A74C4EA81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93" name="Text Box 25">
            <a:extLst>
              <a:ext uri="{FF2B5EF4-FFF2-40B4-BE49-F238E27FC236}">
                <a16:creationId xmlns:a16="http://schemas.microsoft.com/office/drawing/2014/main" id="{3F66F2B8-98D9-4A89-99FC-87AA152AA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6624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1">
                <a:solidFill>
                  <a:srgbClr val="CC0000"/>
                </a:solidFill>
                <a:latin typeface="Verdana" panose="020B0604030504040204" pitchFamily="34" charset="0"/>
              </a:rPr>
              <a:t>ub</a:t>
            </a:r>
            <a:r>
              <a:rPr lang="en-US" altLang="en-US">
                <a:latin typeface="Verdana" panose="020B0604030504040204" pitchFamily="34" charset="0"/>
              </a:rPr>
              <a:t> - </a:t>
            </a:r>
            <a:r>
              <a:rPr lang="en-US" altLang="en-US" i="1">
                <a:latin typeface="Verdana" panose="020B0604030504040204" pitchFamily="34" charset="0"/>
              </a:rPr>
              <a:t>n</a:t>
            </a:r>
            <a:r>
              <a:rPr lang="en-US" altLang="en-US">
                <a:latin typeface="Verdana" panose="020B0604030504040204" pitchFamily="34" charset="0"/>
              </a:rPr>
              <a:t> - 1</a:t>
            </a:r>
          </a:p>
        </p:txBody>
      </p:sp>
      <p:sp>
        <p:nvSpPr>
          <p:cNvPr id="288794" name="Line 26">
            <a:extLst>
              <a:ext uri="{FF2B5EF4-FFF2-40B4-BE49-F238E27FC236}">
                <a16:creationId xmlns:a16="http://schemas.microsoft.com/office/drawing/2014/main" id="{37B13F8C-4B7E-4FB7-BE08-EF072C2F6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876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95" name="Text Box 27">
            <a:extLst>
              <a:ext uri="{FF2B5EF4-FFF2-40B4-BE49-F238E27FC236}">
                <a16:creationId xmlns:a16="http://schemas.microsoft.com/office/drawing/2014/main" id="{1C9F4841-1724-41E4-95E8-ED2A73D1A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86375"/>
            <a:ext cx="480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Core with a lower initial upper bound will converge on solution fastest</a:t>
            </a:r>
          </a:p>
        </p:txBody>
      </p:sp>
      <p:sp>
        <p:nvSpPr>
          <p:cNvPr id="288796" name="Line 28">
            <a:extLst>
              <a:ext uri="{FF2B5EF4-FFF2-40B4-BE49-F238E27FC236}">
                <a16:creationId xmlns:a16="http://schemas.microsoft.com/office/drawing/2014/main" id="{5A7F1315-640A-47BA-8D3C-DD5B1A95F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52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97" name="Oval 29">
            <a:extLst>
              <a:ext uri="{FF2B5EF4-FFF2-40B4-BE49-F238E27FC236}">
                <a16:creationId xmlns:a16="http://schemas.microsoft.com/office/drawing/2014/main" id="{D31F50E9-DF53-4E5B-AF7D-9975848D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98" name="Text Box 30">
            <a:extLst>
              <a:ext uri="{FF2B5EF4-FFF2-40B4-BE49-F238E27FC236}">
                <a16:creationId xmlns:a16="http://schemas.microsoft.com/office/drawing/2014/main" id="{50050FC7-A7CB-4219-A237-84CE6661A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1455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288799" name="Text Box 31">
            <a:extLst>
              <a:ext uri="{FF2B5EF4-FFF2-40B4-BE49-F238E27FC236}">
                <a16:creationId xmlns:a16="http://schemas.microsoft.com/office/drawing/2014/main" id="{CBAF4AC9-B022-4E5A-B755-D0D5FFAFF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288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d(A,B)</a:t>
            </a:r>
          </a:p>
        </p:txBody>
      </p:sp>
      <p:sp>
        <p:nvSpPr>
          <p:cNvPr id="288800" name="Text Box 32">
            <a:extLst>
              <a:ext uri="{FF2B5EF4-FFF2-40B4-BE49-F238E27FC236}">
                <a16:creationId xmlns:a16="http://schemas.microsoft.com/office/drawing/2014/main" id="{7AD3AA98-E044-4CA8-9CD2-BC77707C8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0</a:t>
            </a:r>
          </a:p>
        </p:txBody>
      </p:sp>
      <p:sp>
        <p:nvSpPr>
          <p:cNvPr id="288801" name="Oval 33">
            <a:extLst>
              <a:ext uri="{FF2B5EF4-FFF2-40B4-BE49-F238E27FC236}">
                <a16:creationId xmlns:a16="http://schemas.microsoft.com/office/drawing/2014/main" id="{8FCBA272-71CA-4373-AE60-FB7A6F6A1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4478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02" name="Text Box 34">
            <a:extLst>
              <a:ext uri="{FF2B5EF4-FFF2-40B4-BE49-F238E27FC236}">
                <a16:creationId xmlns:a16="http://schemas.microsoft.com/office/drawing/2014/main" id="{3BF2AC7F-35B6-4EC0-9470-6B4C74DF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1455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288803" name="Oval 35">
            <a:extLst>
              <a:ext uri="{FF2B5EF4-FFF2-40B4-BE49-F238E27FC236}">
                <a16:creationId xmlns:a16="http://schemas.microsoft.com/office/drawing/2014/main" id="{F81FB1A2-382A-4078-9FB4-89E078FF4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04" name="Text Box 36">
            <a:extLst>
              <a:ext uri="{FF2B5EF4-FFF2-40B4-BE49-F238E27FC236}">
                <a16:creationId xmlns:a16="http://schemas.microsoft.com/office/drawing/2014/main" id="{720E4147-3644-4B9B-938A-A0B74FE61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7511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88805" name="Oval 37">
            <a:extLst>
              <a:ext uri="{FF2B5EF4-FFF2-40B4-BE49-F238E27FC236}">
                <a16:creationId xmlns:a16="http://schemas.microsoft.com/office/drawing/2014/main" id="{8DF17C73-26C5-440E-B6F6-3D80C3DD4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06" name="Text Box 38">
            <a:extLst>
              <a:ext uri="{FF2B5EF4-FFF2-40B4-BE49-F238E27FC236}">
                <a16:creationId xmlns:a16="http://schemas.microsoft.com/office/drawing/2014/main" id="{6AE24A3B-E642-4DDA-B4B0-167AC7EDA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19129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288807" name="Text Box 39">
            <a:extLst>
              <a:ext uri="{FF2B5EF4-FFF2-40B4-BE49-F238E27FC236}">
                <a16:creationId xmlns:a16="http://schemas.microsoft.com/office/drawing/2014/main" id="{5E2064A7-AC41-4D26-A35C-5A568AF25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d(A,C)</a:t>
            </a:r>
          </a:p>
        </p:txBody>
      </p:sp>
      <p:sp>
        <p:nvSpPr>
          <p:cNvPr id="288808" name="Line 40">
            <a:extLst>
              <a:ext uri="{FF2B5EF4-FFF2-40B4-BE49-F238E27FC236}">
                <a16:creationId xmlns:a16="http://schemas.microsoft.com/office/drawing/2014/main" id="{72375EC9-8C68-4B7F-9838-2DC3AD7AF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167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09" name="Line 41">
            <a:extLst>
              <a:ext uri="{FF2B5EF4-FFF2-40B4-BE49-F238E27FC236}">
                <a16:creationId xmlns:a16="http://schemas.microsoft.com/office/drawing/2014/main" id="{C430A2E8-EE36-47C2-B4D3-A273B984D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4488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10" name="Line 42">
            <a:extLst>
              <a:ext uri="{FF2B5EF4-FFF2-40B4-BE49-F238E27FC236}">
                <a16:creationId xmlns:a16="http://schemas.microsoft.com/office/drawing/2014/main" id="{95BB780F-2FE4-4736-80C6-741EEB149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752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11" name="Oval 43">
            <a:extLst>
              <a:ext uri="{FF2B5EF4-FFF2-40B4-BE49-F238E27FC236}">
                <a16:creationId xmlns:a16="http://schemas.microsoft.com/office/drawing/2014/main" id="{26B710BE-92E3-4394-94CB-A9082A708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4478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2" name="Text Box 44">
            <a:extLst>
              <a:ext uri="{FF2B5EF4-FFF2-40B4-BE49-F238E27FC236}">
                <a16:creationId xmlns:a16="http://schemas.microsoft.com/office/drawing/2014/main" id="{2A2FE651-5094-40E9-89D9-80C2BF138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1455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288813" name="Text Box 45">
            <a:extLst>
              <a:ext uri="{FF2B5EF4-FFF2-40B4-BE49-F238E27FC236}">
                <a16:creationId xmlns:a16="http://schemas.microsoft.com/office/drawing/2014/main" id="{96276E07-B528-459F-87B1-C7E4DBCB8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589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0</a:t>
            </a:r>
          </a:p>
        </p:txBody>
      </p:sp>
      <p:sp>
        <p:nvSpPr>
          <p:cNvPr id="288814" name="Oval 46">
            <a:extLst>
              <a:ext uri="{FF2B5EF4-FFF2-40B4-BE49-F238E27FC236}">
                <a16:creationId xmlns:a16="http://schemas.microsoft.com/office/drawing/2014/main" id="{06D53E21-530F-42A6-A700-579E93A2B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4478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5" name="Text Box 47">
            <a:extLst>
              <a:ext uri="{FF2B5EF4-FFF2-40B4-BE49-F238E27FC236}">
                <a16:creationId xmlns:a16="http://schemas.microsoft.com/office/drawing/2014/main" id="{BEA5E125-1E8E-4E2A-B1ED-CEAC9663E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013" y="1455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288816" name="Oval 48">
            <a:extLst>
              <a:ext uri="{FF2B5EF4-FFF2-40B4-BE49-F238E27FC236}">
                <a16:creationId xmlns:a16="http://schemas.microsoft.com/office/drawing/2014/main" id="{13CC34B2-2559-42AF-A9E5-95D89EEF3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7" name="Text Box 49">
            <a:extLst>
              <a:ext uri="{FF2B5EF4-FFF2-40B4-BE49-F238E27FC236}">
                <a16:creationId xmlns:a16="http://schemas.microsoft.com/office/drawing/2014/main" id="{BD6D778C-E99E-4006-B891-4F47EB24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27511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88818" name="Oval 50">
            <a:extLst>
              <a:ext uri="{FF2B5EF4-FFF2-40B4-BE49-F238E27FC236}">
                <a16:creationId xmlns:a16="http://schemas.microsoft.com/office/drawing/2014/main" id="{2219889B-4991-4B4E-8C20-FF34D2595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9" name="Text Box 51">
            <a:extLst>
              <a:ext uri="{FF2B5EF4-FFF2-40B4-BE49-F238E27FC236}">
                <a16:creationId xmlns:a16="http://schemas.microsoft.com/office/drawing/2014/main" id="{BFE53D8F-F3BB-435C-AA65-9B0A41152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19129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288820" name="Text Box 52">
            <a:extLst>
              <a:ext uri="{FF2B5EF4-FFF2-40B4-BE49-F238E27FC236}">
                <a16:creationId xmlns:a16="http://schemas.microsoft.com/office/drawing/2014/main" id="{23CE9079-F381-40A6-8312-A15433D9E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622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d(B,C)</a:t>
            </a:r>
          </a:p>
        </p:txBody>
      </p:sp>
      <p:sp>
        <p:nvSpPr>
          <p:cNvPr id="288821" name="Text Box 53">
            <a:extLst>
              <a:ext uri="{FF2B5EF4-FFF2-40B4-BE49-F238E27FC236}">
                <a16:creationId xmlns:a16="http://schemas.microsoft.com/office/drawing/2014/main" id="{F9C4C9D9-9BD8-4F0C-B6F9-FB55AB351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3036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d(A,B)</a:t>
            </a:r>
          </a:p>
        </p:txBody>
      </p:sp>
      <p:sp>
        <p:nvSpPr>
          <p:cNvPr id="288822" name="Line 54">
            <a:extLst>
              <a:ext uri="{FF2B5EF4-FFF2-40B4-BE49-F238E27FC236}">
                <a16:creationId xmlns:a16="http://schemas.microsoft.com/office/drawing/2014/main" id="{1C230FB5-04B8-4F21-AC50-55215F627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86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23" name="Line 55">
            <a:extLst>
              <a:ext uri="{FF2B5EF4-FFF2-40B4-BE49-F238E27FC236}">
                <a16:creationId xmlns:a16="http://schemas.microsoft.com/office/drawing/2014/main" id="{0D2590ED-5692-4FBB-9BA5-CD30D16D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6688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24" name="Line 56">
            <a:extLst>
              <a:ext uri="{FF2B5EF4-FFF2-40B4-BE49-F238E27FC236}">
                <a16:creationId xmlns:a16="http://schemas.microsoft.com/office/drawing/2014/main" id="{A59789DD-6BA0-4DF5-85E9-F24AFF282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886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25" name="Oval 57">
            <a:extLst>
              <a:ext uri="{FF2B5EF4-FFF2-40B4-BE49-F238E27FC236}">
                <a16:creationId xmlns:a16="http://schemas.microsoft.com/office/drawing/2014/main" id="{C00091AC-351B-4DD1-99D4-2D2EC4143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2672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26" name="Text Box 58">
            <a:extLst>
              <a:ext uri="{FF2B5EF4-FFF2-40B4-BE49-F238E27FC236}">
                <a16:creationId xmlns:a16="http://schemas.microsoft.com/office/drawing/2014/main" id="{C496A722-E29E-4A70-BA95-1F9C056D6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42814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288827" name="Text Box 59">
            <a:extLst>
              <a:ext uri="{FF2B5EF4-FFF2-40B4-BE49-F238E27FC236}">
                <a16:creationId xmlns:a16="http://schemas.microsoft.com/office/drawing/2014/main" id="{2ECB96D1-AF98-4914-87BD-F3D3FBA9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163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0</a:t>
            </a:r>
          </a:p>
        </p:txBody>
      </p:sp>
      <p:sp>
        <p:nvSpPr>
          <p:cNvPr id="288828" name="Oval 60">
            <a:extLst>
              <a:ext uri="{FF2B5EF4-FFF2-40B4-BE49-F238E27FC236}">
                <a16:creationId xmlns:a16="http://schemas.microsoft.com/office/drawing/2014/main" id="{8B7619B9-4FC4-44E8-93C7-EF86502B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2672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29" name="Text Box 61">
            <a:extLst>
              <a:ext uri="{FF2B5EF4-FFF2-40B4-BE49-F238E27FC236}">
                <a16:creationId xmlns:a16="http://schemas.microsoft.com/office/drawing/2014/main" id="{45F6AEC4-0452-4248-B5E5-FB532DFA2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013" y="42814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88830" name="Oval 62">
            <a:extLst>
              <a:ext uri="{FF2B5EF4-FFF2-40B4-BE49-F238E27FC236}">
                <a16:creationId xmlns:a16="http://schemas.microsoft.com/office/drawing/2014/main" id="{5C5EA612-071B-49AC-B2CE-B1E2A82D5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6576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31" name="Text Box 63">
            <a:extLst>
              <a:ext uri="{FF2B5EF4-FFF2-40B4-BE49-F238E27FC236}">
                <a16:creationId xmlns:a16="http://schemas.microsoft.com/office/drawing/2014/main" id="{53C5E0B5-4044-41D7-B2AF-3B00EA2A5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6718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88832" name="Oval 64">
            <a:extLst>
              <a:ext uri="{FF2B5EF4-FFF2-40B4-BE49-F238E27FC236}">
                <a16:creationId xmlns:a16="http://schemas.microsoft.com/office/drawing/2014/main" id="{3D8A0A70-DB47-421D-837A-00A181CD2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95600"/>
            <a:ext cx="381000" cy="3810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33" name="Text Box 65">
            <a:extLst>
              <a:ext uri="{FF2B5EF4-FFF2-40B4-BE49-F238E27FC236}">
                <a16:creationId xmlns:a16="http://schemas.microsoft.com/office/drawing/2014/main" id="{A16EBEEB-6699-420D-A199-608E447C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413" y="29035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288834" name="Text Box 66">
            <a:extLst>
              <a:ext uri="{FF2B5EF4-FFF2-40B4-BE49-F238E27FC236}">
                <a16:creationId xmlns:a16="http://schemas.microsoft.com/office/drawing/2014/main" id="{243F9C0A-5E9E-4FC9-BF9F-A1064DB8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30676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d(A,C)</a:t>
            </a:r>
          </a:p>
        </p:txBody>
      </p:sp>
      <p:sp>
        <p:nvSpPr>
          <p:cNvPr id="288835" name="Text Box 67">
            <a:extLst>
              <a:ext uri="{FF2B5EF4-FFF2-40B4-BE49-F238E27FC236}">
                <a16:creationId xmlns:a16="http://schemas.microsoft.com/office/drawing/2014/main" id="{22F916D3-B815-4341-8A2B-2FC61834D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1636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d(B,C)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3" grpId="0" animBg="1"/>
      <p:bldP spid="288774" grpId="0" animBg="1"/>
      <p:bldP spid="288775" grpId="0" animBg="1"/>
      <p:bldP spid="288776" grpId="0" animBg="1"/>
      <p:bldP spid="288778" grpId="0"/>
      <p:bldP spid="288784" grpId="0"/>
      <p:bldP spid="288787" grpId="0"/>
      <p:bldP spid="288789" grpId="0"/>
      <p:bldP spid="288791" grpId="0"/>
      <p:bldP spid="288793" grpId="0"/>
      <p:bldP spid="28879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FECEED8-4B10-4BCB-88F5-2C709DBD6A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69AD7C61-56FF-421A-886B-748AB14E9D4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62BF0D08-5304-41C5-A8C5-9174C06A2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Results:  Median Computation</a:t>
            </a:r>
          </a:p>
        </p:txBody>
      </p:sp>
      <p:sp>
        <p:nvSpPr>
          <p:cNvPr id="289795" name="Text Box 3">
            <a:extLst>
              <a:ext uri="{FF2B5EF4-FFF2-40B4-BE49-F238E27FC236}">
                <a16:creationId xmlns:a16="http://schemas.microsoft.com/office/drawing/2014/main" id="{9EAC61BA-ADC0-45B8-84BC-F43C36236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070100"/>
            <a:ext cx="160020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Average over 1000 median computations</a:t>
            </a:r>
          </a:p>
          <a:p>
            <a:pPr>
              <a:spcBef>
                <a:spcPct val="50000"/>
              </a:spcBef>
            </a:pPr>
            <a:endParaRPr lang="en-US" altLang="en-US" sz="1600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12 cores =&gt;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Verdana" panose="020B0604030504040204" pitchFamily="34" charset="0"/>
              </a:rPr>
              <a:t>25X speedup</a:t>
            </a:r>
          </a:p>
        </p:txBody>
      </p:sp>
      <p:graphicFrame>
        <p:nvGraphicFramePr>
          <p:cNvPr id="289796" name="Object 4">
            <a:extLst>
              <a:ext uri="{FF2B5EF4-FFF2-40B4-BE49-F238E27FC236}">
                <a16:creationId xmlns:a16="http://schemas.microsoft.com/office/drawing/2014/main" id="{8341DBC7-8839-4368-AADE-93272E697678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66750" y="1693863"/>
          <a:ext cx="6343650" cy="424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505825" imgH="5695950" progId="Excel.Chart.8">
                  <p:embed/>
                </p:oleObj>
              </mc:Choice>
              <mc:Fallback>
                <p:oleObj name="Chart" r:id="rId2" imgW="8505825" imgH="569595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693863"/>
                        <a:ext cx="6343650" cy="424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B6A549-F2CD-465C-9D7F-D4AEB4F77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E3CF3BAF-3480-433C-BFBD-E26147A76F1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1239CE73-FEFB-42ED-BE06-B6FD6869F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Results:  Accelerated GRAPPA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36DD3BF0-42C0-4DDA-ABCD-74F29F32F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1371600"/>
            <a:ext cx="4114800" cy="4648200"/>
          </a:xfrm>
        </p:spPr>
        <p:txBody>
          <a:bodyPr/>
          <a:lstStyle/>
          <a:p>
            <a:r>
              <a:rPr lang="en-US" altLang="en-US"/>
              <a:t>Replace software median with driver for FPGA card</a:t>
            </a:r>
          </a:p>
          <a:p>
            <a:endParaRPr lang="en-US" altLang="en-US"/>
          </a:p>
          <a:p>
            <a:r>
              <a:rPr lang="en-US" altLang="en-US"/>
              <a:t>Initialization phase:</a:t>
            </a:r>
          </a:p>
          <a:p>
            <a:pPr lvl="1"/>
            <a:r>
              <a:rPr lang="en-US" altLang="en-US"/>
              <a:t>Use 12 median cores</a:t>
            </a:r>
          </a:p>
          <a:p>
            <a:pPr lvl="1"/>
            <a:endParaRPr lang="en-US" altLang="en-US"/>
          </a:p>
          <a:p>
            <a:r>
              <a:rPr lang="en-US" altLang="en-US"/>
              <a:t>Re-labeling phase:</a:t>
            </a:r>
          </a:p>
          <a:p>
            <a:pPr lvl="1"/>
            <a:r>
              <a:rPr lang="en-US" altLang="en-US"/>
              <a:t>Parallel labeling</a:t>
            </a:r>
          </a:p>
          <a:p>
            <a:pPr lvl="1"/>
            <a:r>
              <a:rPr lang="en-US" altLang="en-US"/>
              <a:t>Use </a:t>
            </a:r>
            <a:r>
              <a:rPr lang="en-US" altLang="en-US" i="1"/>
              <a:t>n</a:t>
            </a:r>
            <a:r>
              <a:rPr lang="en-US" altLang="en-US"/>
              <a:t> - 2 median cores</a:t>
            </a:r>
          </a:p>
          <a:p>
            <a:endParaRPr lang="en-US" altLang="en-US"/>
          </a:p>
          <a:p>
            <a:r>
              <a:rPr lang="en-US" altLang="en-US"/>
              <a:t>Average over 10 GRAPPA runs</a:t>
            </a:r>
          </a:p>
        </p:txBody>
      </p:sp>
      <p:pic>
        <p:nvPicPr>
          <p:cNvPr id="291844" name="Picture 4">
            <a:extLst>
              <a:ext uri="{FF2B5EF4-FFF2-40B4-BE49-F238E27FC236}">
                <a16:creationId xmlns:a16="http://schemas.microsoft.com/office/drawing/2014/main" id="{14110A6B-A770-47CF-BB08-3DD5B18F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51631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F5121-629C-47CB-8BCB-6DDB085C7D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44545979-F1FB-43FC-A4D7-82F76560940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B37F034B-958E-4814-8BCE-9D09D514A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Approach for Parallelization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F7AEE5AD-670A-4BE6-B197-8CD9B1714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Exploit both fine- and coarse- grain parallelism</a:t>
            </a:r>
          </a:p>
          <a:p>
            <a:pPr marL="381000" indent="-381000"/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Fine-grain</a:t>
            </a:r>
          </a:p>
          <a:p>
            <a:pPr marL="800100" lvl="1" indent="-342900"/>
            <a:r>
              <a:rPr lang="en-US" altLang="en-US"/>
              <a:t>Unroll loop for lower bound computation</a:t>
            </a:r>
          </a:p>
          <a:p>
            <a:pPr marL="800100" lvl="1" indent="-342900"/>
            <a:r>
              <a:rPr lang="en-US" altLang="en-US"/>
              <a:t>Perform multiple iterations in parallel</a:t>
            </a:r>
          </a:p>
          <a:p>
            <a:pPr marL="800100" lvl="1" indent="-342900"/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Coarse-grain</a:t>
            </a:r>
          </a:p>
          <a:p>
            <a:pPr marL="800100" lvl="1" indent="-342900"/>
            <a:r>
              <a:rPr lang="en-US" altLang="en-US"/>
              <a:t>Use parallel median cores for single median computation</a:t>
            </a:r>
          </a:p>
          <a:p>
            <a:pPr marL="800100" lvl="1" indent="-342900"/>
            <a:r>
              <a:rPr lang="en-US" altLang="en-US"/>
              <a:t>Partition search space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3">
            <a:extLst>
              <a:ext uri="{FF2B5EF4-FFF2-40B4-BE49-F238E27FC236}">
                <a16:creationId xmlns:a16="http://schemas.microsoft.com/office/drawing/2014/main" id="{7F6D9762-9712-430B-AA44-C90E952D79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D24E8B19-4A42-4E6A-A4EA-A4F833686D8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89621D2E-7369-45B5-A51E-38E102F7E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Fine-Grain Parallelism</a:t>
            </a:r>
          </a:p>
        </p:txBody>
      </p:sp>
      <p:sp>
        <p:nvSpPr>
          <p:cNvPr id="262148" name="Rectangle 4">
            <a:extLst>
              <a:ext uri="{FF2B5EF4-FFF2-40B4-BE49-F238E27FC236}">
                <a16:creationId xmlns:a16="http://schemas.microsoft.com/office/drawing/2014/main" id="{05857379-152E-4D90-ACFF-7078BD6B3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2130425"/>
            <a:ext cx="3282950" cy="19827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49" name="Text Box 5">
            <a:extLst>
              <a:ext uri="{FF2B5EF4-FFF2-40B4-BE49-F238E27FC236}">
                <a16:creationId xmlns:a16="http://schemas.microsoft.com/office/drawing/2014/main" id="{5B17C8AD-8390-4E07-A383-EBE122A86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89150"/>
            <a:ext cx="3276600" cy="1987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 1	(1,-4),w=0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-1	(-1,9),w=1	(-1,25),w=2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 2	(2,11),w=2	(2,-19),w=2	(2,-49),w=2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-2	(-2,17),w=2	(-2,20),w=1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-19	(-19,2),w=2	(-19,-4),w=2	(-19,10),w=2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4443EAE8-927E-44D4-A275-3AD45B67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95550"/>
            <a:ext cx="3505200" cy="165100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E2963EFF-CA82-41CE-A9E8-04CF6424C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0" y="1803400"/>
            <a:ext cx="2438400" cy="31051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2" name="Line 8">
            <a:extLst>
              <a:ext uri="{FF2B5EF4-FFF2-40B4-BE49-F238E27FC236}">
                <a16:creationId xmlns:a16="http://schemas.microsoft.com/office/drawing/2014/main" id="{FE59F8A3-CB16-4881-A882-226018346F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3" name="Line 9">
            <a:extLst>
              <a:ext uri="{FF2B5EF4-FFF2-40B4-BE49-F238E27FC236}">
                <a16:creationId xmlns:a16="http://schemas.microsoft.com/office/drawing/2014/main" id="{D0FD4971-91F1-4AFE-94C7-572B294EBC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4" name="Line 10">
            <a:extLst>
              <a:ext uri="{FF2B5EF4-FFF2-40B4-BE49-F238E27FC236}">
                <a16:creationId xmlns:a16="http://schemas.microsoft.com/office/drawing/2014/main" id="{CE68F8E3-744A-47D8-8527-D1E6708686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5" name="Line 11">
            <a:extLst>
              <a:ext uri="{FF2B5EF4-FFF2-40B4-BE49-F238E27FC236}">
                <a16:creationId xmlns:a16="http://schemas.microsoft.com/office/drawing/2014/main" id="{652DE200-2501-45E7-9954-BBCA7901A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6" name="Line 12">
            <a:extLst>
              <a:ext uri="{FF2B5EF4-FFF2-40B4-BE49-F238E27FC236}">
                <a16:creationId xmlns:a16="http://schemas.microsoft.com/office/drawing/2014/main" id="{0B53F83E-ECED-4B38-AC2A-9849F7A7C6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715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7" name="Line 13">
            <a:extLst>
              <a:ext uri="{FF2B5EF4-FFF2-40B4-BE49-F238E27FC236}">
                <a16:creationId xmlns:a16="http://schemas.microsoft.com/office/drawing/2014/main" id="{A386F46E-B094-4CE6-81A4-855A3E652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715000"/>
            <a:ext cx="28575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8" name="Line 14">
            <a:extLst>
              <a:ext uri="{FF2B5EF4-FFF2-40B4-BE49-F238E27FC236}">
                <a16:creationId xmlns:a16="http://schemas.microsoft.com/office/drawing/2014/main" id="{63D245FC-964D-4355-B15F-3812359C6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648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9" name="Line 15">
            <a:extLst>
              <a:ext uri="{FF2B5EF4-FFF2-40B4-BE49-F238E27FC236}">
                <a16:creationId xmlns:a16="http://schemas.microsoft.com/office/drawing/2014/main" id="{8EF21BF8-6E2B-4816-A648-41306DE606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4572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0" name="Line 16">
            <a:extLst>
              <a:ext uri="{FF2B5EF4-FFF2-40B4-BE49-F238E27FC236}">
                <a16:creationId xmlns:a16="http://schemas.microsoft.com/office/drawing/2014/main" id="{8F74EB22-D674-4ED6-9FB4-40A6EF71B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1" name="Oval 17">
            <a:extLst>
              <a:ext uri="{FF2B5EF4-FFF2-40B4-BE49-F238E27FC236}">
                <a16:creationId xmlns:a16="http://schemas.microsoft.com/office/drawing/2014/main" id="{1ABB90B7-2F92-4454-9A99-91235A521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553085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2" name="Oval 18">
            <a:extLst>
              <a:ext uri="{FF2B5EF4-FFF2-40B4-BE49-F238E27FC236}">
                <a16:creationId xmlns:a16="http://schemas.microsoft.com/office/drawing/2014/main" id="{0D548E88-68C4-44FD-96D2-9335D20B1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447675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3" name="Oval 19">
            <a:extLst>
              <a:ext uri="{FF2B5EF4-FFF2-40B4-BE49-F238E27FC236}">
                <a16:creationId xmlns:a16="http://schemas.microsoft.com/office/drawing/2014/main" id="{0C0BFA55-5681-4400-A793-8455A1A00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48895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4" name="Oval 20">
            <a:extLst>
              <a:ext uri="{FF2B5EF4-FFF2-40B4-BE49-F238E27FC236}">
                <a16:creationId xmlns:a16="http://schemas.microsoft.com/office/drawing/2014/main" id="{431E5EBB-B7D7-4C43-8FE6-745BD7A61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447675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5" name="Rectangle 21">
            <a:extLst>
              <a:ext uri="{FF2B5EF4-FFF2-40B4-BE49-F238E27FC236}">
                <a16:creationId xmlns:a16="http://schemas.microsoft.com/office/drawing/2014/main" id="{0B9E38EB-0179-4BBC-9CB6-3EFE8BEA0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1555750"/>
            <a:ext cx="4816475" cy="3733800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6" name="Rectangle 22">
            <a:extLst>
              <a:ext uri="{FF2B5EF4-FFF2-40B4-BE49-F238E27FC236}">
                <a16:creationId xmlns:a16="http://schemas.microsoft.com/office/drawing/2014/main" id="{9C5FA5F7-DB97-483A-BFE3-6D16DC15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1739900"/>
            <a:ext cx="457200" cy="8064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7" name="Rectangle 23">
            <a:extLst>
              <a:ext uri="{FF2B5EF4-FFF2-40B4-BE49-F238E27FC236}">
                <a16:creationId xmlns:a16="http://schemas.microsoft.com/office/drawing/2014/main" id="{35D357EA-F4EC-4838-8B64-E4C07ED1A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08150"/>
            <a:ext cx="457200" cy="806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8" name="Line 24">
            <a:extLst>
              <a:ext uri="{FF2B5EF4-FFF2-40B4-BE49-F238E27FC236}">
                <a16:creationId xmlns:a16="http://schemas.microsoft.com/office/drawing/2014/main" id="{753BD4AB-B66C-4D98-9999-5D371DA38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0955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9" name="Text Box 25">
            <a:extLst>
              <a:ext uri="{FF2B5EF4-FFF2-40B4-BE49-F238E27FC236}">
                <a16:creationId xmlns:a16="http://schemas.microsoft.com/office/drawing/2014/main" id="{D86ACA34-41C2-486F-B22D-E980DB610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7005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used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170" name="Text Box 26">
            <a:extLst>
              <a:ext uri="{FF2B5EF4-FFF2-40B4-BE49-F238E27FC236}">
                <a16:creationId xmlns:a16="http://schemas.microsoft.com/office/drawing/2014/main" id="{3D353CEA-E7CD-4C26-870F-5236CED2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08150"/>
            <a:ext cx="750888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0</a:t>
            </a:r>
            <a:r>
              <a:rPr lang="en-US" altLang="en-US" sz="900" b="1">
                <a:latin typeface="Courier New" panose="02070309020205020404" pitchFamily="49" charset="0"/>
              </a:rPr>
              <a:t>=11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  <a:r>
              <a:rPr lang="en-US" altLang="en-US" sz="900" b="1">
                <a:latin typeface="Courier New" panose="02070309020205020404" pitchFamily="49" charset="0"/>
              </a:rPr>
              <a:t>=-19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  <a:r>
              <a:rPr lang="en-US" altLang="en-US" sz="900" b="1">
                <a:latin typeface="Courier New" panose="02070309020205020404" pitchFamily="49" charset="0"/>
              </a:rPr>
              <a:t>=-49</a:t>
            </a:r>
          </a:p>
        </p:txBody>
      </p:sp>
      <p:sp>
        <p:nvSpPr>
          <p:cNvPr id="262171" name="Line 27">
            <a:extLst>
              <a:ext uri="{FF2B5EF4-FFF2-40B4-BE49-F238E27FC236}">
                <a16:creationId xmlns:a16="http://schemas.microsoft.com/office/drawing/2014/main" id="{8A9DD653-B2EA-41B9-BB0D-FCF01F37D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8208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2" name="Line 28">
            <a:extLst>
              <a:ext uri="{FF2B5EF4-FFF2-40B4-BE49-F238E27FC236}">
                <a16:creationId xmlns:a16="http://schemas.microsoft.com/office/drawing/2014/main" id="{0BA572C7-743A-4347-92B1-4F7ADCC97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020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3" name="Line 29">
            <a:extLst>
              <a:ext uri="{FF2B5EF4-FFF2-40B4-BE49-F238E27FC236}">
                <a16:creationId xmlns:a16="http://schemas.microsoft.com/office/drawing/2014/main" id="{1F42D300-A021-4F4F-A462-02DD7B7DC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336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4" name="Line 30">
            <a:extLst>
              <a:ext uri="{FF2B5EF4-FFF2-40B4-BE49-F238E27FC236}">
                <a16:creationId xmlns:a16="http://schemas.microsoft.com/office/drawing/2014/main" id="{492D2ABC-CB6A-407E-8705-9C09F7363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4336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5" name="Line 31">
            <a:extLst>
              <a:ext uri="{FF2B5EF4-FFF2-40B4-BE49-F238E27FC236}">
                <a16:creationId xmlns:a16="http://schemas.microsoft.com/office/drawing/2014/main" id="{197B330B-6B04-4D63-843E-E320B7287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824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6" name="Line 32">
            <a:extLst>
              <a:ext uri="{FF2B5EF4-FFF2-40B4-BE49-F238E27FC236}">
                <a16:creationId xmlns:a16="http://schemas.microsoft.com/office/drawing/2014/main" id="{A34C8C61-4E00-4EBA-AD6D-B1743FBCA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240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7" name="Line 33">
            <a:extLst>
              <a:ext uri="{FF2B5EF4-FFF2-40B4-BE49-F238E27FC236}">
                <a16:creationId xmlns:a16="http://schemas.microsoft.com/office/drawing/2014/main" id="{060E0D33-5B3F-42DD-B7B1-686CDEF9A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2367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8" name="Line 34">
            <a:extLst>
              <a:ext uri="{FF2B5EF4-FFF2-40B4-BE49-F238E27FC236}">
                <a16:creationId xmlns:a16="http://schemas.microsoft.com/office/drawing/2014/main" id="{7425BF04-66A8-46F7-9676-F3CE2757F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4368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9" name="Text Box 35">
            <a:extLst>
              <a:ext uri="{FF2B5EF4-FFF2-40B4-BE49-F238E27FC236}">
                <a16:creationId xmlns:a16="http://schemas.microsoft.com/office/drawing/2014/main" id="{AF853397-00D0-43DF-8010-61082B286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1451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TSP graph representation:</a:t>
            </a:r>
          </a:p>
        </p:txBody>
      </p:sp>
      <p:sp>
        <p:nvSpPr>
          <p:cNvPr id="262180" name="Rectangle 36">
            <a:extLst>
              <a:ext uri="{FF2B5EF4-FFF2-40B4-BE49-F238E27FC236}">
                <a16:creationId xmlns:a16="http://schemas.microsoft.com/office/drawing/2014/main" id="{73C34166-327B-4EEE-8BFD-B8245C898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2730500"/>
            <a:ext cx="615950" cy="604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1" name="Rectangle 37">
            <a:extLst>
              <a:ext uri="{FF2B5EF4-FFF2-40B4-BE49-F238E27FC236}">
                <a16:creationId xmlns:a16="http://schemas.microsoft.com/office/drawing/2014/main" id="{0321F564-19C1-43CD-A45A-F2271EFF2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69875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2" name="Text Box 38">
            <a:extLst>
              <a:ext uri="{FF2B5EF4-FFF2-40B4-BE49-F238E27FC236}">
                <a16:creationId xmlns:a16="http://schemas.microsoft.com/office/drawing/2014/main" id="{8B73FC58-37E7-40B5-8B5F-6F912EEFE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2670175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otherEnd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183" name="Text Box 39">
            <a:extLst>
              <a:ext uri="{FF2B5EF4-FFF2-40B4-BE49-F238E27FC236}">
                <a16:creationId xmlns:a16="http://schemas.microsoft.com/office/drawing/2014/main" id="{93DE1073-DC9B-4863-9157-462020D15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51150"/>
            <a:ext cx="44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</p:txBody>
      </p:sp>
      <p:sp>
        <p:nvSpPr>
          <p:cNvPr id="262184" name="Line 40">
            <a:extLst>
              <a:ext uri="{FF2B5EF4-FFF2-40B4-BE49-F238E27FC236}">
                <a16:creationId xmlns:a16="http://schemas.microsoft.com/office/drawing/2014/main" id="{7720A55C-9106-4CE7-971F-111A3EFDC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9638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85" name="Line 41">
            <a:extLst>
              <a:ext uri="{FF2B5EF4-FFF2-40B4-BE49-F238E27FC236}">
                <a16:creationId xmlns:a16="http://schemas.microsoft.com/office/drawing/2014/main" id="{BA5319B2-9FA3-400B-B47A-5C683D9D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9479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86" name="Rectangle 42">
            <a:extLst>
              <a:ext uri="{FF2B5EF4-FFF2-40B4-BE49-F238E27FC236}">
                <a16:creationId xmlns:a16="http://schemas.microsoft.com/office/drawing/2014/main" id="{87478A40-4B73-42B6-8CC1-E17E43C61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3573463"/>
            <a:ext cx="609600" cy="412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7" name="Rectangle 43">
            <a:extLst>
              <a:ext uri="{FF2B5EF4-FFF2-40B4-BE49-F238E27FC236}">
                <a16:creationId xmlns:a16="http://schemas.microsoft.com/office/drawing/2014/main" id="{D0438DE2-0334-4179-9C57-850B32822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9885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8" name="Text Box 44">
            <a:extLst>
              <a:ext uri="{FF2B5EF4-FFF2-40B4-BE49-F238E27FC236}">
                <a16:creationId xmlns:a16="http://schemas.microsoft.com/office/drawing/2014/main" id="{D6F8D26B-86A9-4B8F-BD36-EF8C85286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346075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excluded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189" name="Text Box 45">
            <a:extLst>
              <a:ext uri="{FF2B5EF4-FFF2-40B4-BE49-F238E27FC236}">
                <a16:creationId xmlns:a16="http://schemas.microsoft.com/office/drawing/2014/main" id="{E8C94582-71D6-4E10-A7CB-484EF83C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09963"/>
            <a:ext cx="44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</p:txBody>
      </p:sp>
      <p:sp>
        <p:nvSpPr>
          <p:cNvPr id="262190" name="Line 46">
            <a:extLst>
              <a:ext uri="{FF2B5EF4-FFF2-40B4-BE49-F238E27FC236}">
                <a16:creationId xmlns:a16="http://schemas.microsoft.com/office/drawing/2014/main" id="{888379E8-BA99-4D1C-96EC-66920FBFB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226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1" name="Line 47">
            <a:extLst>
              <a:ext uri="{FF2B5EF4-FFF2-40B4-BE49-F238E27FC236}">
                <a16:creationId xmlns:a16="http://schemas.microsoft.com/office/drawing/2014/main" id="{415D8D17-E75F-4EA4-AB8F-CA9E3ABD9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975" y="36179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2" name="AutoShape 48">
            <a:extLst>
              <a:ext uri="{FF2B5EF4-FFF2-40B4-BE49-F238E27FC236}">
                <a16:creationId xmlns:a16="http://schemas.microsoft.com/office/drawing/2014/main" id="{1D775829-AFD2-4BF3-9D61-C6E49DB3F00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247232" y="2432843"/>
            <a:ext cx="1263650" cy="290513"/>
          </a:xfrm>
          <a:custGeom>
            <a:avLst/>
            <a:gdLst>
              <a:gd name="G0" fmla="+- 9551 0 0"/>
              <a:gd name="G1" fmla="+- 21600 0 9551"/>
              <a:gd name="G2" fmla="*/ 9551 1 2"/>
              <a:gd name="G3" fmla="+- 21600 0 G2"/>
              <a:gd name="G4" fmla="+/ 9551 21600 2"/>
              <a:gd name="G5" fmla="+/ G1 0 2"/>
              <a:gd name="G6" fmla="*/ 21600 21600 9551"/>
              <a:gd name="G7" fmla="*/ G6 1 2"/>
              <a:gd name="G8" fmla="+- 21600 0 G7"/>
              <a:gd name="G9" fmla="*/ 21600 1 2"/>
              <a:gd name="G10" fmla="+- 9551 0 G9"/>
              <a:gd name="G11" fmla="?: G10 G8 0"/>
              <a:gd name="G12" fmla="?: G10 G7 21600"/>
              <a:gd name="T0" fmla="*/ 16824 w 21600"/>
              <a:gd name="T1" fmla="*/ 10800 h 21600"/>
              <a:gd name="T2" fmla="*/ 10800 w 21600"/>
              <a:gd name="T3" fmla="*/ 21600 h 21600"/>
              <a:gd name="T4" fmla="*/ 4776 w 21600"/>
              <a:gd name="T5" fmla="*/ 10800 h 21600"/>
              <a:gd name="T6" fmla="*/ 10800 w 21600"/>
              <a:gd name="T7" fmla="*/ 0 h 21600"/>
              <a:gd name="T8" fmla="*/ 6576 w 21600"/>
              <a:gd name="T9" fmla="*/ 6576 h 21600"/>
              <a:gd name="T10" fmla="*/ 15024 w 21600"/>
              <a:gd name="T11" fmla="*/ 150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551" y="21600"/>
                </a:lnTo>
                <a:lnTo>
                  <a:pt x="12049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93" name="Text Box 49">
            <a:extLst>
              <a:ext uri="{FF2B5EF4-FFF2-40B4-BE49-F238E27FC236}">
                <a16:creationId xmlns:a16="http://schemas.microsoft.com/office/drawing/2014/main" id="{22195CF0-595B-4E90-87A9-A0F20808E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84350"/>
            <a:ext cx="2438400" cy="3105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if used(v) = 0 then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  <a:r>
              <a:rPr lang="en-US" altLang="en-US" sz="900" i="1">
                <a:latin typeface="Times New Roman" panose="02020603050405020304" pitchFamily="18" charset="0"/>
              </a:rPr>
              <a:t>= </a:t>
            </a:r>
            <a:r>
              <a:rPr lang="en-US" altLang="en-US" sz="900" i="1">
                <a:latin typeface="Symbol" panose="05050102010706020507" pitchFamily="18" charset="2"/>
              </a:rPr>
              <a:t>f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for i = 0  to edge_count(v) - 1	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if used(e</a:t>
            </a:r>
            <a:r>
              <a:rPr lang="en-US" altLang="en-US" sz="9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900" i="1">
                <a:latin typeface="Times New Roman" panose="02020603050405020304" pitchFamily="18" charset="0"/>
              </a:rPr>
              <a:t>) = 0 and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	otherEnd(v) != e</a:t>
            </a:r>
            <a:r>
              <a:rPr lang="en-US" altLang="en-US" sz="900" i="1" baseline="-25000">
                <a:latin typeface="Times New Roman" panose="02020603050405020304" pitchFamily="18" charset="0"/>
              </a:rPr>
              <a:t>i </a:t>
            </a:r>
            <a:r>
              <a:rPr lang="en-US" altLang="en-US" sz="900" i="1">
                <a:latin typeface="Times New Roman" panose="02020603050405020304" pitchFamily="18" charset="0"/>
              </a:rPr>
              <a:t>and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	excluded</a:t>
            </a:r>
            <a:r>
              <a:rPr lang="en-US" altLang="en-US" sz="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900" i="1">
                <a:latin typeface="Times New Roman" panose="02020603050405020304" pitchFamily="18" charset="0"/>
              </a:rPr>
              <a:t>(v) != 1 then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	add weight</a:t>
            </a:r>
            <a:r>
              <a:rPr lang="en-US" altLang="en-US" sz="9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900" i="1">
                <a:latin typeface="Times New Roman" panose="02020603050405020304" pitchFamily="18" charset="0"/>
              </a:rPr>
              <a:t> to 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end if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end loop</a:t>
            </a:r>
          </a:p>
          <a:p>
            <a:pPr>
              <a:spcBef>
                <a:spcPct val="50000"/>
              </a:spcBef>
            </a:pPr>
            <a:endParaRPr lang="en-US" altLang="en-US" sz="900" i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if 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  <a:r>
              <a:rPr lang="en-US" altLang="en-US" sz="900" i="1">
                <a:latin typeface="Times New Roman" panose="02020603050405020304" pitchFamily="18" charset="0"/>
              </a:rPr>
              <a:t> is empty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lower_bound = lower_bound + 3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lower_bound = min(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  <a:r>
              <a:rPr lang="en-US" altLang="en-US" sz="900" i="1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end if</a:t>
            </a:r>
          </a:p>
        </p:txBody>
      </p:sp>
      <p:sp>
        <p:nvSpPr>
          <p:cNvPr id="262194" name="Line 50">
            <a:extLst>
              <a:ext uri="{FF2B5EF4-FFF2-40B4-BE49-F238E27FC236}">
                <a16:creationId xmlns:a16="http://schemas.microsoft.com/office/drawing/2014/main" id="{926E3EF0-680F-45ED-8BA9-CCC4EA131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975" y="37560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5" name="Line 51">
            <a:extLst>
              <a:ext uri="{FF2B5EF4-FFF2-40B4-BE49-F238E27FC236}">
                <a16:creationId xmlns:a16="http://schemas.microsoft.com/office/drawing/2014/main" id="{AF25A6DF-E13E-4CD7-A33B-4D0168ED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8846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6" name="Text Box 52">
            <a:extLst>
              <a:ext uri="{FF2B5EF4-FFF2-40B4-BE49-F238E27FC236}">
                <a16:creationId xmlns:a16="http://schemas.microsoft.com/office/drawing/2014/main" id="{56CAD547-4EDF-4A1B-9A53-A0052B91E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13" y="1708150"/>
            <a:ext cx="750887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used(v)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0</a:t>
            </a:r>
            <a:r>
              <a:rPr lang="en-US" altLang="en-US" sz="9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  <a:r>
              <a:rPr lang="en-US" altLang="en-US" sz="9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  <a:r>
              <a:rPr lang="en-US" altLang="en-US" sz="9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62197" name="Text Box 53">
            <a:extLst>
              <a:ext uri="{FF2B5EF4-FFF2-40B4-BE49-F238E27FC236}">
                <a16:creationId xmlns:a16="http://schemas.microsoft.com/office/drawing/2014/main" id="{46A88829-AEF8-457D-84B4-899D0E174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321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otherEnd(v)</a:t>
            </a:r>
          </a:p>
        </p:txBody>
      </p:sp>
      <p:sp>
        <p:nvSpPr>
          <p:cNvPr id="262198" name="Text Box 54">
            <a:extLst>
              <a:ext uri="{FF2B5EF4-FFF2-40B4-BE49-F238E27FC236}">
                <a16:creationId xmlns:a16="http://schemas.microsoft.com/office/drawing/2014/main" id="{44D56428-BCD8-47D9-8D2C-94DFE131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3498850"/>
            <a:ext cx="10509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1">
                <a:latin typeface="Courier New" panose="02070309020205020404" pitchFamily="49" charset="0"/>
              </a:rPr>
              <a:t>excluded</a:t>
            </a:r>
            <a:r>
              <a:rPr lang="en-US" altLang="en-US" sz="900" b="1" baseline="-25000">
                <a:latin typeface="Courier New" panose="02070309020205020404" pitchFamily="49" charset="0"/>
              </a:rPr>
              <a:t>0</a:t>
            </a:r>
            <a:r>
              <a:rPr lang="en-US" altLang="en-US" sz="900" b="1">
                <a:latin typeface="Courier New" panose="02070309020205020404" pitchFamily="49" charset="0"/>
              </a:rPr>
              <a:t>(v)</a:t>
            </a:r>
          </a:p>
          <a:p>
            <a:r>
              <a:rPr lang="en-US" altLang="en-US" sz="900" b="1">
                <a:latin typeface="Courier New" panose="02070309020205020404" pitchFamily="49" charset="0"/>
              </a:rPr>
              <a:t>excluded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  <a:r>
              <a:rPr lang="en-US" altLang="en-US" sz="900" b="1">
                <a:latin typeface="Courier New" panose="02070309020205020404" pitchFamily="49" charset="0"/>
              </a:rPr>
              <a:t>(v)</a:t>
            </a:r>
          </a:p>
          <a:p>
            <a:r>
              <a:rPr lang="en-US" altLang="en-US" sz="900" b="1">
                <a:latin typeface="Courier New" panose="02070309020205020404" pitchFamily="49" charset="0"/>
              </a:rPr>
              <a:t>excluded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  <a:r>
              <a:rPr lang="en-US" altLang="en-US" sz="900" b="1">
                <a:latin typeface="Courier New" panose="02070309020205020404" pitchFamily="49" charset="0"/>
              </a:rPr>
              <a:t>(v)</a:t>
            </a:r>
          </a:p>
        </p:txBody>
      </p:sp>
      <p:sp>
        <p:nvSpPr>
          <p:cNvPr id="262199" name="Rectangle 55">
            <a:extLst>
              <a:ext uri="{FF2B5EF4-FFF2-40B4-BE49-F238E27FC236}">
                <a16:creationId xmlns:a16="http://schemas.microsoft.com/office/drawing/2014/main" id="{102B3A4B-738F-4938-B8F3-1FF7492B1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4214813"/>
            <a:ext cx="749300" cy="306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0" name="Rectangle 56">
            <a:extLst>
              <a:ext uri="{FF2B5EF4-FFF2-40B4-BE49-F238E27FC236}">
                <a16:creationId xmlns:a16="http://schemas.microsoft.com/office/drawing/2014/main" id="{AA0C1570-86C8-44B4-A7F9-646290536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5" y="4176713"/>
            <a:ext cx="75882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1" name="Text Box 57">
            <a:extLst>
              <a:ext uri="{FF2B5EF4-FFF2-40B4-BE49-F238E27FC236}">
                <a16:creationId xmlns:a16="http://schemas.microsoft.com/office/drawing/2014/main" id="{CB262233-68EA-4239-91AB-91F0B28C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402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edge_count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202" name="Text Box 58">
            <a:extLst>
              <a:ext uri="{FF2B5EF4-FFF2-40B4-BE49-F238E27FC236}">
                <a16:creationId xmlns:a16="http://schemas.microsoft.com/office/drawing/2014/main" id="{4516C4AB-D5FB-4A86-8F65-DDD9427A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4183063"/>
            <a:ext cx="44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</p:txBody>
      </p:sp>
      <p:sp>
        <p:nvSpPr>
          <p:cNvPr id="262203" name="Line 59">
            <a:extLst>
              <a:ext uri="{FF2B5EF4-FFF2-40B4-BE49-F238E27FC236}">
                <a16:creationId xmlns:a16="http://schemas.microsoft.com/office/drawing/2014/main" id="{8CF8E82B-A8F8-49C8-B3B0-E91E08C82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2775" y="42957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04" name="Line 60">
            <a:extLst>
              <a:ext uri="{FF2B5EF4-FFF2-40B4-BE49-F238E27FC236}">
                <a16:creationId xmlns:a16="http://schemas.microsoft.com/office/drawing/2014/main" id="{B31A09B5-7C87-40C5-B418-2AED9A7F8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00" y="42878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05" name="Text Box 61">
            <a:extLst>
              <a:ext uri="{FF2B5EF4-FFF2-40B4-BE49-F238E27FC236}">
                <a16:creationId xmlns:a16="http://schemas.microsoft.com/office/drawing/2014/main" id="{B9519BCF-4C0B-4021-9040-D99BEF387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178300"/>
            <a:ext cx="25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62206" name="Oval 62">
            <a:extLst>
              <a:ext uri="{FF2B5EF4-FFF2-40B4-BE49-F238E27FC236}">
                <a16:creationId xmlns:a16="http://schemas.microsoft.com/office/drawing/2014/main" id="{FFE71CE4-61A0-4410-8DD4-DEFC760D9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7" name="Text Box 63">
            <a:extLst>
              <a:ext uri="{FF2B5EF4-FFF2-40B4-BE49-F238E27FC236}">
                <a16:creationId xmlns:a16="http://schemas.microsoft.com/office/drawing/2014/main" id="{E64F4D6B-0319-4DAC-9B73-DD5436F5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90855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2208" name="Oval 64">
            <a:extLst>
              <a:ext uri="{FF2B5EF4-FFF2-40B4-BE49-F238E27FC236}">
                <a16:creationId xmlns:a16="http://schemas.microsoft.com/office/drawing/2014/main" id="{53B29A8A-BFCD-4052-AD88-CA7B5EAD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4640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9" name="Text Box 65">
            <a:extLst>
              <a:ext uri="{FF2B5EF4-FFF2-40B4-BE49-F238E27FC236}">
                <a16:creationId xmlns:a16="http://schemas.microsoft.com/office/drawing/2014/main" id="{96693E2D-7AD0-4874-BFE4-092B21A59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9580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262210" name="Oval 66">
            <a:extLst>
              <a:ext uri="{FF2B5EF4-FFF2-40B4-BE49-F238E27FC236}">
                <a16:creationId xmlns:a16="http://schemas.microsoft.com/office/drawing/2014/main" id="{ED91CD02-7A29-4675-A06B-B64132B1E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55181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1" name="Text Box 67">
            <a:extLst>
              <a:ext uri="{FF2B5EF4-FFF2-40B4-BE49-F238E27FC236}">
                <a16:creationId xmlns:a16="http://schemas.microsoft.com/office/drawing/2014/main" id="{DE020C47-BBC3-4C3D-82D9-19423D048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5625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-49</a:t>
            </a:r>
          </a:p>
        </p:txBody>
      </p:sp>
      <p:sp>
        <p:nvSpPr>
          <p:cNvPr id="262212" name="Oval 68">
            <a:extLst>
              <a:ext uri="{FF2B5EF4-FFF2-40B4-BE49-F238E27FC236}">
                <a16:creationId xmlns:a16="http://schemas.microsoft.com/office/drawing/2014/main" id="{950CE230-4142-4BBD-9979-65F30E775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44640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3" name="Text Box 69">
            <a:extLst>
              <a:ext uri="{FF2B5EF4-FFF2-40B4-BE49-F238E27FC236}">
                <a16:creationId xmlns:a16="http://schemas.microsoft.com/office/drawing/2014/main" id="{ABA2A4FD-159C-480B-8CAC-22970DA73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49580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-19</a:t>
            </a:r>
          </a:p>
        </p:txBody>
      </p:sp>
      <p:sp>
        <p:nvSpPr>
          <p:cNvPr id="262214" name="Text Box 70">
            <a:extLst>
              <a:ext uri="{FF2B5EF4-FFF2-40B4-BE49-F238E27FC236}">
                <a16:creationId xmlns:a16="http://schemas.microsoft.com/office/drawing/2014/main" id="{66047C45-11DF-47BE-A80F-56DC23742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4603750"/>
            <a:ext cx="838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weight</a:t>
            </a:r>
            <a:r>
              <a:rPr lang="en-US" altLang="en-US" sz="800" b="1" baseline="-25000">
                <a:latin typeface="Courier New" panose="02070309020205020404" pitchFamily="49" charset="0"/>
              </a:rPr>
              <a:t>0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weight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weight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2215" name="Line 71">
            <a:extLst>
              <a:ext uri="{FF2B5EF4-FFF2-40B4-BE49-F238E27FC236}">
                <a16:creationId xmlns:a16="http://schemas.microsoft.com/office/drawing/2014/main" id="{B285E0C3-4D11-4C46-9C87-8EDA365A9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16" name="Line 72">
            <a:extLst>
              <a:ext uri="{FF2B5EF4-FFF2-40B4-BE49-F238E27FC236}">
                <a16:creationId xmlns:a16="http://schemas.microsoft.com/office/drawing/2014/main" id="{D3E19316-6419-4350-AE07-CDC1F3DF9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49371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17" name="Line 73">
            <a:extLst>
              <a:ext uri="{FF2B5EF4-FFF2-40B4-BE49-F238E27FC236}">
                <a16:creationId xmlns:a16="http://schemas.microsoft.com/office/drawing/2014/main" id="{D9CBDCA3-ACE5-49C5-8F8A-A694A0597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51371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18" name="Text Box 74">
            <a:extLst>
              <a:ext uri="{FF2B5EF4-FFF2-40B4-BE49-F238E27FC236}">
                <a16:creationId xmlns:a16="http://schemas.microsoft.com/office/drawing/2014/main" id="{69BF2DED-5106-4B7B-A8F7-248C9096E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13" y="4616450"/>
            <a:ext cx="7508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2219" name="Text Box 75">
            <a:extLst>
              <a:ext uri="{FF2B5EF4-FFF2-40B4-BE49-F238E27FC236}">
                <a16:creationId xmlns:a16="http://schemas.microsoft.com/office/drawing/2014/main" id="{D713968B-517A-421A-A076-C21B48DDB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3081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Lower bound unit:</a:t>
            </a:r>
          </a:p>
        </p:txBody>
      </p:sp>
      <p:sp>
        <p:nvSpPr>
          <p:cNvPr id="262220" name="Line 76">
            <a:extLst>
              <a:ext uri="{FF2B5EF4-FFF2-40B4-BE49-F238E27FC236}">
                <a16:creationId xmlns:a16="http://schemas.microsoft.com/office/drawing/2014/main" id="{0055C7FE-1602-4F56-ADD0-01AD9A798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48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1" name="Line 77">
            <a:extLst>
              <a:ext uri="{FF2B5EF4-FFF2-40B4-BE49-F238E27FC236}">
                <a16:creationId xmlns:a16="http://schemas.microsoft.com/office/drawing/2014/main" id="{E890D56D-63D7-4641-8810-5B63D8FA3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48920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2" name="Line 78">
            <a:extLst>
              <a:ext uri="{FF2B5EF4-FFF2-40B4-BE49-F238E27FC236}">
                <a16:creationId xmlns:a16="http://schemas.microsoft.com/office/drawing/2014/main" id="{A6EF41C0-72A0-4BB5-B9AE-E20B45E38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6543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3" name="Line 79">
            <a:extLst>
              <a:ext uri="{FF2B5EF4-FFF2-40B4-BE49-F238E27FC236}">
                <a16:creationId xmlns:a16="http://schemas.microsoft.com/office/drawing/2014/main" id="{C117A799-BD3E-4EB1-BE36-35DA9C191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0" y="1936750"/>
            <a:ext cx="2889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4" name="Line 80">
            <a:extLst>
              <a:ext uri="{FF2B5EF4-FFF2-40B4-BE49-F238E27FC236}">
                <a16:creationId xmlns:a16="http://schemas.microsoft.com/office/drawing/2014/main" id="{1CE8DA54-900D-4599-B795-1A0AD11B8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2655888"/>
            <a:ext cx="279400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5" name="Line 81">
            <a:extLst>
              <a:ext uri="{FF2B5EF4-FFF2-40B4-BE49-F238E27FC236}">
                <a16:creationId xmlns:a16="http://schemas.microsoft.com/office/drawing/2014/main" id="{659C9413-FBF7-4791-9B12-3635FB2ED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3208338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6" name="Line 82">
            <a:extLst>
              <a:ext uri="{FF2B5EF4-FFF2-40B4-BE49-F238E27FC236}">
                <a16:creationId xmlns:a16="http://schemas.microsoft.com/office/drawing/2014/main" id="{691CDE63-A5D0-4254-A323-F3567C066B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4313" y="1555750"/>
            <a:ext cx="9525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7" name="Line 83">
            <a:extLst>
              <a:ext uri="{FF2B5EF4-FFF2-40B4-BE49-F238E27FC236}">
                <a16:creationId xmlns:a16="http://schemas.microsoft.com/office/drawing/2014/main" id="{B7D13F9A-3D2C-4BAB-94A7-2587D676A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9075" y="5289550"/>
            <a:ext cx="480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8" name="Line 84">
            <a:extLst>
              <a:ext uri="{FF2B5EF4-FFF2-40B4-BE49-F238E27FC236}">
                <a16:creationId xmlns:a16="http://schemas.microsoft.com/office/drawing/2014/main" id="{D277A3D6-7892-457B-BA65-E4EAD7C89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4313" y="1555750"/>
            <a:ext cx="481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9" name="Text Box 85">
            <a:extLst>
              <a:ext uri="{FF2B5EF4-FFF2-40B4-BE49-F238E27FC236}">
                <a16:creationId xmlns:a16="http://schemas.microsoft.com/office/drawing/2014/main" id="{7756B286-C16D-42A2-9BD5-657AAB905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679950"/>
            <a:ext cx="381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2</a:t>
            </a:r>
          </a:p>
        </p:txBody>
      </p:sp>
      <p:sp>
        <p:nvSpPr>
          <p:cNvPr id="262230" name="Text Box 86">
            <a:extLst>
              <a:ext uri="{FF2B5EF4-FFF2-40B4-BE49-F238E27FC236}">
                <a16:creationId xmlns:a16="http://schemas.microsoft.com/office/drawing/2014/main" id="{AA7371E5-D58F-4C09-8DA1-3177272A6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56150"/>
            <a:ext cx="381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2</a:t>
            </a:r>
          </a:p>
        </p:txBody>
      </p:sp>
      <p:sp>
        <p:nvSpPr>
          <p:cNvPr id="262231" name="Text Box 87">
            <a:extLst>
              <a:ext uri="{FF2B5EF4-FFF2-40B4-BE49-F238E27FC236}">
                <a16:creationId xmlns:a16="http://schemas.microsoft.com/office/drawing/2014/main" id="{BD8AA50C-7447-4BD0-8F5A-90CC6D6F9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5289550"/>
            <a:ext cx="381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2</a:t>
            </a:r>
          </a:p>
        </p:txBody>
      </p:sp>
      <p:sp>
        <p:nvSpPr>
          <p:cNvPr id="262232" name="Line 88">
            <a:extLst>
              <a:ext uri="{FF2B5EF4-FFF2-40B4-BE49-F238E27FC236}">
                <a16:creationId xmlns:a16="http://schemas.microsoft.com/office/drawing/2014/main" id="{688816B6-DABA-4065-9CDD-783C65DCE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55575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4AAC9-939F-495E-92CE-27B71CCBAA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ECCCF42A-8C1E-465A-9C15-DE0B0D6C890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42472A12-C107-496A-86A9-0BA8384D0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Coarse-Grain Parallelism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167ED87B-6863-4CEA-9510-C7C8B88BC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Parallelize search =&gt; partition TSP search space</a:t>
            </a:r>
          </a:p>
          <a:p>
            <a:pPr lvl="1"/>
            <a:r>
              <a:rPr lang="en-US" altLang="en-US"/>
              <a:t>Problems:</a:t>
            </a:r>
          </a:p>
          <a:p>
            <a:pPr lvl="2"/>
            <a:r>
              <a:rPr lang="en-US" altLang="en-US" sz="1600"/>
              <a:t>High amount of state information (communication overhead)</a:t>
            </a:r>
          </a:p>
          <a:p>
            <a:pPr lvl="2"/>
            <a:r>
              <a:rPr lang="en-US" altLang="en-US" sz="1600"/>
              <a:t>Dynamic load balancing would be complex (control overhead)</a:t>
            </a:r>
          </a:p>
          <a:p>
            <a:endParaRPr lang="en-US" altLang="en-US" sz="2800"/>
          </a:p>
          <a:p>
            <a:r>
              <a:rPr lang="en-US" altLang="en-US"/>
              <a:t>Solution:  “virtually” partition the TSP search space</a:t>
            </a:r>
            <a:endParaRPr lang="en-US" altLang="en-US" sz="2400"/>
          </a:p>
          <a:p>
            <a:pPr lvl="1"/>
            <a:r>
              <a:rPr lang="en-US" altLang="en-US"/>
              <a:t>Search order determined by ordering of edge list</a:t>
            </a:r>
          </a:p>
          <a:p>
            <a:pPr lvl="1"/>
            <a:r>
              <a:rPr lang="en-US" altLang="en-US"/>
              <a:t>Use parallel median cores</a:t>
            </a:r>
          </a:p>
          <a:p>
            <a:pPr lvl="1"/>
            <a:r>
              <a:rPr lang="en-US" altLang="en-US"/>
              <a:t>Each core uses unique search order</a:t>
            </a:r>
          </a:p>
          <a:p>
            <a:pPr lvl="1"/>
            <a:r>
              <a:rPr lang="en-US" altLang="en-US">
                <a:solidFill>
                  <a:srgbClr val="990033"/>
                </a:solidFill>
              </a:rPr>
              <a:t>All cores share a global upper bound value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D429BDC-6E9F-42D6-8570-5D514CCC5E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CC03829F-4F0A-488B-9225-654783E0FA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DF74BC76-4CF3-41D1-82D0-56A1C1BB6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HPRC:  Requirements, Pros, Cons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71B8E109-F24C-4675-9C11-D9F4B45EF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altLang="en-US"/>
              <a:t>Application criteria: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sz="1600"/>
              <a:t>computationally expensive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sz="1600"/>
              <a:t>bottleneck computation…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/>
              <a:t>fits on FPGA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/>
              <a:t>finely parallelizable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/>
              <a:t>has low I/O and storage requirements</a:t>
            </a:r>
          </a:p>
          <a:p>
            <a:pPr marL="1181100" lvl="2" indent="-266700">
              <a:lnSpc>
                <a:spcPct val="90000"/>
              </a:lnSpc>
              <a:buFontTx/>
              <a:buNone/>
            </a:pPr>
            <a:r>
              <a:rPr lang="en-US" altLang="en-US"/>
              <a:t>	(relative to computation)</a:t>
            </a:r>
          </a:p>
          <a:p>
            <a:pPr marL="800100" lvl="1" indent="-342900">
              <a:lnSpc>
                <a:spcPct val="90000"/>
              </a:lnSpc>
            </a:pPr>
            <a:endParaRPr lang="en-US" altLang="en-US" sz="1600"/>
          </a:p>
          <a:p>
            <a:pPr marL="381000" indent="-381000">
              <a:lnSpc>
                <a:spcPct val="90000"/>
              </a:lnSpc>
            </a:pPr>
            <a:r>
              <a:rPr lang="en-US" altLang="en-US"/>
              <a:t>Advantage of HPRC: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sz="1600" b="1"/>
              <a:t>Cost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 sz="1600">
                <a:solidFill>
                  <a:srgbClr val="990033"/>
                </a:solidFill>
              </a:rPr>
              <a:t>FPGA card</a:t>
            </a:r>
            <a:r>
              <a:rPr lang="en-US" altLang="en-US" sz="1600"/>
              <a:t> =&gt; ~ $15K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 sz="1600">
                <a:solidFill>
                  <a:srgbClr val="990033"/>
                </a:solidFill>
              </a:rPr>
              <a:t>128-processor cluster</a:t>
            </a:r>
            <a:r>
              <a:rPr lang="en-US" altLang="en-US" sz="1600"/>
              <a:t> =&gt; ~ $150K</a:t>
            </a:r>
          </a:p>
          <a:p>
            <a:pPr marL="800100" lvl="1" indent="-342900">
              <a:lnSpc>
                <a:spcPct val="90000"/>
              </a:lnSpc>
              <a:buFontTx/>
              <a:buNone/>
            </a:pPr>
            <a:r>
              <a:rPr lang="en-US" altLang="en-US" sz="2000"/>
              <a:t>			</a:t>
            </a:r>
            <a:r>
              <a:rPr lang="en-US" altLang="en-US" sz="1600"/>
              <a:t>+ maintenance + cooling + electricity + recycling</a:t>
            </a:r>
          </a:p>
          <a:p>
            <a:pPr marL="800100" lvl="1" indent="-342900">
              <a:lnSpc>
                <a:spcPct val="90000"/>
              </a:lnSpc>
            </a:pPr>
            <a:endParaRPr lang="en-US" altLang="en-US"/>
          </a:p>
          <a:p>
            <a:pPr marL="381000" indent="-381000">
              <a:lnSpc>
                <a:spcPct val="90000"/>
              </a:lnSpc>
            </a:pPr>
            <a:r>
              <a:rPr lang="en-US" altLang="en-US"/>
              <a:t>Disadvantage of HPRC: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sz="1600"/>
              <a:t>Programming the FPGA</a:t>
            </a:r>
          </a:p>
        </p:txBody>
      </p:sp>
      <p:pic>
        <p:nvPicPr>
          <p:cNvPr id="252932" name="Picture 4" descr="WILDSTAR 4 for PCI-X">
            <a:extLst>
              <a:ext uri="{FF2B5EF4-FFF2-40B4-BE49-F238E27FC236}">
                <a16:creationId xmlns:a16="http://schemas.microsoft.com/office/drawing/2014/main" id="{EBFF40BD-ED6D-4422-B2EB-ED17684D4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8768">
            <a:off x="5410200" y="2286000"/>
            <a:ext cx="3733800" cy="12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E15D4-5D45-45D2-92FC-65350744FD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FB7EFE53-EEED-4917-9328-99EC47EE71D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5A2A8DB3-F7B2-4693-AA43-914563ABC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Experimental Results:  Median Acceleration</a:t>
            </a:r>
          </a:p>
        </p:txBody>
      </p:sp>
      <p:sp>
        <p:nvSpPr>
          <p:cNvPr id="264197" name="AutoShape 5">
            <a:extLst>
              <a:ext uri="{FF2B5EF4-FFF2-40B4-BE49-F238E27FC236}">
                <a16:creationId xmlns:a16="http://schemas.microsoft.com/office/drawing/2014/main" id="{17827D72-42C5-47ED-BA78-CBE60313A1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67000" y="4419600"/>
            <a:ext cx="411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Average speedup for 1000 median computations</a:t>
            </a:r>
          </a:p>
        </p:txBody>
      </p:sp>
      <p:pic>
        <p:nvPicPr>
          <p:cNvPr id="264199" name="Picture 7">
            <a:extLst>
              <a:ext uri="{FF2B5EF4-FFF2-40B4-BE49-F238E27FC236}">
                <a16:creationId xmlns:a16="http://schemas.microsoft.com/office/drawing/2014/main" id="{417EC8AA-A684-479C-89EC-D583E5757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0678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809F2BB-22CB-424F-BB4D-0549CD00BA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1040964B-D2D2-4E02-9969-EF00C7A8734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29B536D1-4C1B-4FBB-9694-F7B17B0AC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Experimental Results:  Application Acceleration</a:t>
            </a:r>
          </a:p>
        </p:txBody>
      </p:sp>
      <p:sp>
        <p:nvSpPr>
          <p:cNvPr id="265219" name="AutoShape 3">
            <a:extLst>
              <a:ext uri="{FF2B5EF4-FFF2-40B4-BE49-F238E27FC236}">
                <a16:creationId xmlns:a16="http://schemas.microsoft.com/office/drawing/2014/main" id="{BC84DC6D-9490-49E3-BEF2-B19D5F651819}"/>
              </a:ext>
            </a:extLst>
          </p:cNvPr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1371600"/>
            <a:ext cx="8153400" cy="4648200"/>
          </a:xfrm>
        </p:spPr>
        <p:txBody>
          <a:bodyPr/>
          <a:lstStyle/>
          <a:p>
            <a:r>
              <a:rPr lang="en-US" altLang="en-US"/>
              <a:t>Perform end-to-end reconstruction procedure</a:t>
            </a:r>
          </a:p>
          <a:p>
            <a:endParaRPr lang="en-US" altLang="en-US"/>
          </a:p>
          <a:p>
            <a:r>
              <a:rPr lang="en-US" altLang="en-US"/>
              <a:t>Dispatch all median computations to FPGA</a:t>
            </a:r>
          </a:p>
        </p:txBody>
      </p:sp>
      <p:sp>
        <p:nvSpPr>
          <p:cNvPr id="265221" name="AutoShape 5">
            <a:extLst>
              <a:ext uri="{FF2B5EF4-FFF2-40B4-BE49-F238E27FC236}">
                <a16:creationId xmlns:a16="http://schemas.microsoft.com/office/drawing/2014/main" id="{1EC68F69-1770-47C4-8CD2-D235FE2C37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67000" y="51816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Average speedup for 10 end-to-end reconstructions</a:t>
            </a:r>
          </a:p>
        </p:txBody>
      </p:sp>
      <p:pic>
        <p:nvPicPr>
          <p:cNvPr id="265222" name="Picture 6">
            <a:extLst>
              <a:ext uri="{FF2B5EF4-FFF2-40B4-BE49-F238E27FC236}">
                <a16:creationId xmlns:a16="http://schemas.microsoft.com/office/drawing/2014/main" id="{EBD4A4F8-5E74-41A3-A0AF-BF9299C23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7721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635B7-BD9E-44DF-9D84-3B57B5C7F7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A1E5D223-9189-4989-B16C-329D52C7640E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6C4273A4-B065-4697-8B3E-29B5639F7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Generation Accelerator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DA1FB540-C2FF-4AE2-B104-3DCB68792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trees in hardware, score in software</a:t>
            </a:r>
          </a:p>
          <a:p>
            <a:endParaRPr lang="en-US" altLang="en-US"/>
          </a:p>
          <a:p>
            <a:r>
              <a:rPr lang="en-US" altLang="en-US"/>
              <a:t>Core generates and bounds trees</a:t>
            </a:r>
          </a:p>
          <a:p>
            <a:pPr lvl="1"/>
            <a:r>
              <a:rPr lang="en-US" altLang="en-US"/>
              <a:t>Given number of leaves, step, and offset</a:t>
            </a:r>
          </a:p>
          <a:p>
            <a:pPr lvl="1"/>
            <a:r>
              <a:rPr lang="en-US" altLang="en-US"/>
              <a:t>Upper bound is global and updates are broadcast</a:t>
            </a:r>
          </a:p>
          <a:p>
            <a:pPr lvl="1"/>
            <a:endParaRPr lang="en-US" altLang="en-US"/>
          </a:p>
          <a:p>
            <a:r>
              <a:rPr lang="en-US" altLang="en-US"/>
              <a:t>Currently operating 64 cores in parallel on FPGA</a:t>
            </a:r>
          </a:p>
          <a:p>
            <a:endParaRPr lang="en-US" altLang="en-US"/>
          </a:p>
          <a:p>
            <a:r>
              <a:rPr lang="en-US" altLang="en-US"/>
              <a:t>Core array is scanned and the core with the lowest lower bound is scored first</a:t>
            </a:r>
          </a:p>
          <a:p>
            <a:endParaRPr lang="en-US" altLang="en-US"/>
          </a:p>
          <a:p>
            <a:r>
              <a:rPr lang="en-US" altLang="en-US"/>
              <a:t>Currently achieving 10X speedup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C7ED0-4C54-4CD3-AAA7-095F3EA1F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B37EEA26-625C-4852-836A-2271BE66AEED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8CE03ACD-8940-4DB9-BE51-B39C1C07B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Future Work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4E9322A7-489F-4C04-A564-AF72DA8C2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Progress:</a:t>
            </a:r>
          </a:p>
          <a:p>
            <a:endParaRPr lang="en-US" altLang="en-US"/>
          </a:p>
          <a:p>
            <a:pPr lvl="1"/>
            <a:r>
              <a:rPr lang="en-US" altLang="en-US"/>
              <a:t>Additional kernel designs</a:t>
            </a:r>
          </a:p>
          <a:p>
            <a:pPr lvl="2"/>
            <a:r>
              <a:rPr lang="en-US" altLang="en-US"/>
              <a:t>tree generation complete, but working to increase speedup to 100X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Implement heterogeneous mix of kernels on the FPGA according to evolution rate of input set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Design automation tool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B9B37-50AC-4463-880F-57902D1CB4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B9D4A66E-C703-4219-A722-274A8D5D51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1AA5ECBC-83C9-4F62-B387-EC8B2D1BE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31B44A70-9FC9-4262-8829-B99312C4E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Requires </a:t>
            </a:r>
            <a:r>
              <a:rPr lang="en-US" altLang="en-US">
                <a:solidFill>
                  <a:schemeClr val="tx1"/>
                </a:solidFill>
              </a:rPr>
              <a:t>large-scale digital logic design</a:t>
            </a:r>
          </a:p>
          <a:p>
            <a:pPr marL="381000" indent="-381000"/>
            <a:endParaRPr lang="en-US" altLang="en-US"/>
          </a:p>
          <a:p>
            <a:pPr marL="381000" indent="-381000"/>
            <a:r>
              <a:rPr lang="en-US" altLang="en-US"/>
              <a:t>Must finely parallelize algorithm across FPGA resources</a:t>
            </a:r>
          </a:p>
          <a:p>
            <a:pPr marL="800100" lvl="1" indent="-342900"/>
            <a:r>
              <a:rPr lang="en-US" altLang="en-US"/>
              <a:t>Especially difficult for control-dependent computations</a:t>
            </a:r>
          </a:p>
          <a:p>
            <a:pPr marL="800100" lvl="1" indent="-342900"/>
            <a:endParaRPr lang="en-US" altLang="en-US" sz="1600"/>
          </a:p>
          <a:p>
            <a:pPr marL="381000" indent="-381000"/>
            <a:r>
              <a:rPr lang="en-US" altLang="en-US">
                <a:solidFill>
                  <a:schemeClr val="tx1"/>
                </a:solidFill>
              </a:rPr>
              <a:t>Our goal:</a:t>
            </a:r>
          </a:p>
          <a:p>
            <a:pPr marL="800100" lvl="1" indent="-342900"/>
            <a:r>
              <a:rPr lang="en-US" altLang="en-US"/>
              <a:t>Identify, characterize, and accelerate applications in computational biology</a:t>
            </a:r>
          </a:p>
          <a:p>
            <a:pPr marL="800100" lvl="1" indent="-342900"/>
            <a:endParaRPr lang="en-US" altLang="en-US"/>
          </a:p>
          <a:p>
            <a:pPr marL="381000" indent="-381000"/>
            <a:r>
              <a:rPr lang="en-US" altLang="en-US">
                <a:solidFill>
                  <a:schemeClr val="tx1"/>
                </a:solidFill>
              </a:rPr>
              <a:t>Our strategy: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1600"/>
              <a:t>Develop a library of optimized, parameterizable kernel designs for common applications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1600"/>
              <a:t>Develop a design automation tool to generate accelerator architectures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D390A-4B7B-44FB-BE74-B4F57D8BA9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E147ACA6-786C-450C-ABC9-E6D75AF370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C5CFFC16-A3E9-4B87-B62B-AD295EBCC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FPGA Acceleration of Computational Biology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B17C06B2-8FB3-41B5-BC45-FADD1EF8B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Aho-Corasick string set matching</a:t>
            </a:r>
          </a:p>
          <a:p>
            <a:pPr lvl="1"/>
            <a:r>
              <a:rPr lang="en-US" altLang="en-US"/>
              <a:t>Bit-sliced state machines</a:t>
            </a:r>
          </a:p>
          <a:p>
            <a:pPr lvl="2"/>
            <a:r>
              <a:rPr lang="en-US" altLang="en-US"/>
              <a:t>Dandass et al, Mississippi State Univ.</a:t>
            </a:r>
          </a:p>
          <a:p>
            <a:pPr lvl="2"/>
            <a:endParaRPr lang="en-US" altLang="en-US"/>
          </a:p>
          <a:p>
            <a:r>
              <a:rPr lang="en-US" altLang="en-US"/>
              <a:t>Sequence alignment</a:t>
            </a:r>
          </a:p>
          <a:p>
            <a:pPr lvl="1"/>
            <a:r>
              <a:rPr lang="en-US" altLang="en-US"/>
              <a:t>BLASTP, Smith-Waterman, Needleman-Wunsch</a:t>
            </a:r>
          </a:p>
          <a:p>
            <a:pPr lvl="1"/>
            <a:r>
              <a:rPr lang="en-US" altLang="en-US"/>
              <a:t>Systolic array</a:t>
            </a:r>
          </a:p>
          <a:p>
            <a:pPr lvl="1"/>
            <a:r>
              <a:rPr lang="en-US" altLang="en-US"/>
              <a:t>Examples:</a:t>
            </a:r>
          </a:p>
          <a:p>
            <a:pPr lvl="2"/>
            <a:r>
              <a:rPr lang="en-US" altLang="en-US"/>
              <a:t>Chamberlain et al., WUSTL</a:t>
            </a:r>
          </a:p>
          <a:p>
            <a:pPr lvl="2"/>
            <a:r>
              <a:rPr lang="en-US" altLang="en-US"/>
              <a:t>Herbordt et al, Boston University</a:t>
            </a:r>
          </a:p>
          <a:p>
            <a:pPr lvl="2"/>
            <a:r>
              <a:rPr lang="en-US" altLang="en-US"/>
              <a:t>Sotiriades et al, Univ. of Crete</a:t>
            </a:r>
          </a:p>
          <a:p>
            <a:pPr lvl="2"/>
            <a:r>
              <a:rPr lang="en-US" altLang="en-US"/>
              <a:t>Knowles et al, Flinders Univ.</a:t>
            </a:r>
          </a:p>
          <a:p>
            <a:pPr lvl="2"/>
            <a:r>
              <a:rPr lang="en-US" altLang="en-US"/>
              <a:t>Benkrid et al., Univ. of Edinburgh</a:t>
            </a:r>
          </a:p>
          <a:p>
            <a:pPr lvl="2"/>
            <a:r>
              <a:rPr lang="en-US" altLang="en-US"/>
              <a:t>Underwood, Sass et al.</a:t>
            </a:r>
          </a:p>
          <a:p>
            <a:pPr lvl="2"/>
            <a:r>
              <a:rPr lang="en-US" altLang="en-US"/>
              <a:t>etc…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A72DE27-B733-4F8D-BA38-B17C5E9BD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9D4296AC-2914-465E-B097-099CD1418B7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2BC9CF4A-5BE9-4184-B954-A3E29BA2E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Computational Phylogenetics</a:t>
            </a:r>
          </a:p>
        </p:txBody>
      </p:sp>
      <p:sp>
        <p:nvSpPr>
          <p:cNvPr id="278531" name="Text Box 3">
            <a:extLst>
              <a:ext uri="{FF2B5EF4-FFF2-40B4-BE49-F238E27FC236}">
                <a16:creationId xmlns:a16="http://schemas.microsoft.com/office/drawing/2014/main" id="{295FD1D1-AC19-4156-8F3C-378E81299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genus Drosophila</a:t>
            </a:r>
          </a:p>
        </p:txBody>
      </p:sp>
      <p:pic>
        <p:nvPicPr>
          <p:cNvPr id="278532" name="Picture 4">
            <a:extLst>
              <a:ext uri="{FF2B5EF4-FFF2-40B4-BE49-F238E27FC236}">
                <a16:creationId xmlns:a16="http://schemas.microsoft.com/office/drawing/2014/main" id="{A03751D0-DD83-48EF-831D-3BA7176D1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477000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339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C52CFC-B011-444F-B3E2-E8F90131D7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1A004D28-E7E4-470B-8831-A2CEAB1CBD4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AC6C7638-8FF7-482B-AD18-4A1AFAFC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Phylogenetic Analysis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6E22B0FE-209D-46F9-AF89-D546EBA71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3657600" cy="4648200"/>
          </a:xfrm>
        </p:spPr>
        <p:txBody>
          <a:bodyPr/>
          <a:lstStyle/>
          <a:p>
            <a:r>
              <a:rPr lang="en-US" altLang="en-US" sz="1800"/>
              <a:t>Phylogenies are used to infer common characteristics among related species</a:t>
            </a:r>
          </a:p>
        </p:txBody>
      </p:sp>
      <p:pic>
        <p:nvPicPr>
          <p:cNvPr id="279556" name="Picture 4">
            <a:extLst>
              <a:ext uri="{FF2B5EF4-FFF2-40B4-BE49-F238E27FC236}">
                <a16:creationId xmlns:a16="http://schemas.microsoft.com/office/drawing/2014/main" id="{5EE0F1B0-6469-4BC2-A01C-3FFC7A043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D0"/>
              </a:clrFrom>
              <a:clrTo>
                <a:srgbClr val="F8F8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1371600"/>
            <a:ext cx="449421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75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3728B-7C6C-4090-9802-27EAA5B8FE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1CCD045F-9A96-4C6C-91EE-B3FDC12D350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2866" name="Rectangle 2">
            <a:extLst>
              <a:ext uri="{FF2B5EF4-FFF2-40B4-BE49-F238E27FC236}">
                <a16:creationId xmlns:a16="http://schemas.microsoft.com/office/drawing/2014/main" id="{EA137CF0-8ADA-4FAD-BC76-A52B168AF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Phylogenic Analysis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660F8D90-FD35-4E63-BDDF-C02D1C3E5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Phylogenies help biologists understand and predict:</a:t>
            </a:r>
          </a:p>
          <a:p>
            <a:pPr lvl="1"/>
            <a:r>
              <a:rPr lang="en-US" altLang="en-US"/>
              <a:t>functions and interactions of genes</a:t>
            </a:r>
          </a:p>
          <a:p>
            <a:pPr lvl="1"/>
            <a:r>
              <a:rPr lang="en-US" altLang="en-US"/>
              <a:t>genotype =&gt; phenotype</a:t>
            </a:r>
          </a:p>
          <a:p>
            <a:pPr lvl="1"/>
            <a:r>
              <a:rPr lang="en-US" altLang="en-US"/>
              <a:t>host/parasite co-evolution</a:t>
            </a:r>
          </a:p>
          <a:p>
            <a:pPr lvl="1"/>
            <a:r>
              <a:rPr lang="en-US" altLang="en-US"/>
              <a:t>origins and spread of disease</a:t>
            </a:r>
          </a:p>
          <a:p>
            <a:pPr lvl="1"/>
            <a:r>
              <a:rPr lang="en-US" altLang="en-US"/>
              <a:t>drug and vaccine development</a:t>
            </a:r>
          </a:p>
          <a:p>
            <a:pPr lvl="1"/>
            <a:r>
              <a:rPr lang="en-US" altLang="en-US"/>
              <a:t>origins and migrations of humans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3">
            <a:extLst>
              <a:ext uri="{FF2B5EF4-FFF2-40B4-BE49-F238E27FC236}">
                <a16:creationId xmlns:a16="http://schemas.microsoft.com/office/drawing/2014/main" id="{CB932C61-64A5-4103-A88A-EBFFE52A87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UNC-Charlotte			Mar. 28, 2008	 </a:t>
            </a:r>
            <a:fld id="{AD032DE9-EA89-4D74-87FE-8D6F1F49DDF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0578" name="Line 2">
            <a:extLst>
              <a:ext uri="{FF2B5EF4-FFF2-40B4-BE49-F238E27FC236}">
                <a16:creationId xmlns:a16="http://schemas.microsoft.com/office/drawing/2014/main" id="{FC678442-909B-4453-AEF1-98BDF07DC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1635125"/>
            <a:ext cx="91440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B012D41B-AF08-429D-A465-9B62844DE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Phylogeny Data Structure</a:t>
            </a:r>
          </a:p>
        </p:txBody>
      </p:sp>
      <p:sp>
        <p:nvSpPr>
          <p:cNvPr id="280580" name="Line 4">
            <a:extLst>
              <a:ext uri="{FF2B5EF4-FFF2-40B4-BE49-F238E27FC236}">
                <a16:creationId xmlns:a16="http://schemas.microsoft.com/office/drawing/2014/main" id="{2017B6D5-BB2A-4814-9458-51CC216FCC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7350" y="17192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1" name="Oval 5">
            <a:extLst>
              <a:ext uri="{FF2B5EF4-FFF2-40B4-BE49-F238E27FC236}">
                <a16:creationId xmlns:a16="http://schemas.microsoft.com/office/drawing/2014/main" id="{A44AD98C-CD2D-412D-BF4E-1E123BBE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447800"/>
            <a:ext cx="290513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2" name="Line 6">
            <a:extLst>
              <a:ext uri="{FF2B5EF4-FFF2-40B4-BE49-F238E27FC236}">
                <a16:creationId xmlns:a16="http://schemas.microsoft.com/office/drawing/2014/main" id="{97343213-75C4-458A-850C-8EEC6F51B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3275" y="170338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3" name="Oval 7">
            <a:extLst>
              <a:ext uri="{FF2B5EF4-FFF2-40B4-BE49-F238E27FC236}">
                <a16:creationId xmlns:a16="http://schemas.microsoft.com/office/drawing/2014/main" id="{49FA21D8-F027-4DBE-95CF-C544C5CA2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207010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4" name="Oval 8">
            <a:extLst>
              <a:ext uri="{FF2B5EF4-FFF2-40B4-BE49-F238E27FC236}">
                <a16:creationId xmlns:a16="http://schemas.microsoft.com/office/drawing/2014/main" id="{33B7D7CA-AB2D-4299-A4B4-AD94CBB19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2066925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5" name="Line 9">
            <a:extLst>
              <a:ext uri="{FF2B5EF4-FFF2-40B4-BE49-F238E27FC236}">
                <a16:creationId xmlns:a16="http://schemas.microsoft.com/office/drawing/2014/main" id="{914E0891-9668-4F25-8472-D7EAC868B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0750" y="23288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>
            <a:extLst>
              <a:ext uri="{FF2B5EF4-FFF2-40B4-BE49-F238E27FC236}">
                <a16:creationId xmlns:a16="http://schemas.microsoft.com/office/drawing/2014/main" id="{01236BDA-6721-429E-81D0-B70E96AC1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6675" y="231298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Oval 11">
            <a:extLst>
              <a:ext uri="{FF2B5EF4-FFF2-40B4-BE49-F238E27FC236}">
                <a16:creationId xmlns:a16="http://schemas.microsoft.com/office/drawing/2014/main" id="{96F40DA0-4A1A-44E4-8C77-919548AB7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267970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8" name="Line 12">
            <a:extLst>
              <a:ext uri="{FF2B5EF4-FFF2-40B4-BE49-F238E27FC236}">
                <a16:creationId xmlns:a16="http://schemas.microsoft.com/office/drawing/2014/main" id="{23D5980A-EB1B-4640-97E6-E512410B0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92893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>
            <a:extLst>
              <a:ext uri="{FF2B5EF4-FFF2-40B4-BE49-F238E27FC236}">
                <a16:creationId xmlns:a16="http://schemas.microsoft.com/office/drawing/2014/main" id="{BA71F055-86ED-4E05-9477-1E1692C7B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2913063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Oval 14">
            <a:extLst>
              <a:ext uri="{FF2B5EF4-FFF2-40B4-BE49-F238E27FC236}">
                <a16:creationId xmlns:a16="http://schemas.microsoft.com/office/drawing/2014/main" id="{622081AD-CD6D-4C5B-A09C-9AD34862D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3279775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91" name="Line 15">
            <a:extLst>
              <a:ext uri="{FF2B5EF4-FFF2-40B4-BE49-F238E27FC236}">
                <a16:creationId xmlns:a16="http://schemas.microsoft.com/office/drawing/2014/main" id="{2A03936F-D549-4885-8240-8D63009FF1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4375" y="35290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2" name="Line 16">
            <a:extLst>
              <a:ext uri="{FF2B5EF4-FFF2-40B4-BE49-F238E27FC236}">
                <a16:creationId xmlns:a16="http://schemas.microsoft.com/office/drawing/2014/main" id="{C41697F7-ED05-41BC-B575-895E3B95F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0300" y="351313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3" name="Oval 17">
            <a:extLst>
              <a:ext uri="{FF2B5EF4-FFF2-40B4-BE49-F238E27FC236}">
                <a16:creationId xmlns:a16="http://schemas.microsoft.com/office/drawing/2014/main" id="{2851127D-39E2-4DD1-8D85-692882E8B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75" y="38798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94" name="Oval 18">
            <a:extLst>
              <a:ext uri="{FF2B5EF4-FFF2-40B4-BE49-F238E27FC236}">
                <a16:creationId xmlns:a16="http://schemas.microsoft.com/office/drawing/2014/main" id="{8BE5A277-342E-4747-913A-684ABC45C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38798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95" name="Text Box 19">
            <a:extLst>
              <a:ext uri="{FF2B5EF4-FFF2-40B4-BE49-F238E27FC236}">
                <a16:creationId xmlns:a16="http://schemas.microsoft.com/office/drawing/2014/main" id="{AB8E651F-49E1-4449-B53C-3312E89FB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0574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g1</a:t>
            </a:r>
          </a:p>
        </p:txBody>
      </p:sp>
      <p:sp>
        <p:nvSpPr>
          <p:cNvPr id="280596" name="Text Box 20">
            <a:extLst>
              <a:ext uri="{FF2B5EF4-FFF2-40B4-BE49-F238E27FC236}">
                <a16:creationId xmlns:a16="http://schemas.microsoft.com/office/drawing/2014/main" id="{40FC58BB-74FE-4822-89C4-89F61BDE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6670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g2</a:t>
            </a:r>
          </a:p>
        </p:txBody>
      </p:sp>
      <p:sp>
        <p:nvSpPr>
          <p:cNvPr id="280597" name="Text Box 21">
            <a:extLst>
              <a:ext uri="{FF2B5EF4-FFF2-40B4-BE49-F238E27FC236}">
                <a16:creationId xmlns:a16="http://schemas.microsoft.com/office/drawing/2014/main" id="{44EC3B22-A59A-440A-A038-151266C8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766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0598" name="Text Box 22">
            <a:extLst>
              <a:ext uri="{FF2B5EF4-FFF2-40B4-BE49-F238E27FC236}">
                <a16:creationId xmlns:a16="http://schemas.microsoft.com/office/drawing/2014/main" id="{6FDC4601-E887-4F76-AF2D-EAC339D49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862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g4</a:t>
            </a:r>
          </a:p>
        </p:txBody>
      </p:sp>
      <p:sp>
        <p:nvSpPr>
          <p:cNvPr id="280599" name="Text Box 23">
            <a:extLst>
              <a:ext uri="{FF2B5EF4-FFF2-40B4-BE49-F238E27FC236}">
                <a16:creationId xmlns:a16="http://schemas.microsoft.com/office/drawing/2014/main" id="{26141475-0EDF-4B3D-B66A-07726017D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8862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g6</a:t>
            </a:r>
          </a:p>
        </p:txBody>
      </p:sp>
      <p:sp>
        <p:nvSpPr>
          <p:cNvPr id="280600" name="Oval 24">
            <a:extLst>
              <a:ext uri="{FF2B5EF4-FFF2-40B4-BE49-F238E27FC236}">
                <a16:creationId xmlns:a16="http://schemas.microsoft.com/office/drawing/2014/main" id="{02340956-D7EA-4A28-B3FD-1040DAB3C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2071688"/>
            <a:ext cx="290513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01" name="Text Box 25">
            <a:extLst>
              <a:ext uri="{FF2B5EF4-FFF2-40B4-BE49-F238E27FC236}">
                <a16:creationId xmlns:a16="http://schemas.microsoft.com/office/drawing/2014/main" id="{2BE1A4DE-1313-496F-8419-4F4A4B75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8988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g3</a:t>
            </a:r>
          </a:p>
        </p:txBody>
      </p:sp>
      <p:sp>
        <p:nvSpPr>
          <p:cNvPr id="280602" name="Oval 26">
            <a:extLst>
              <a:ext uri="{FF2B5EF4-FFF2-40B4-BE49-F238E27FC236}">
                <a16:creationId xmlns:a16="http://schemas.microsoft.com/office/drawing/2014/main" id="{227E2EE3-B35E-4408-BA4F-E64977670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2676525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03" name="Oval 27">
            <a:extLst>
              <a:ext uri="{FF2B5EF4-FFF2-40B4-BE49-F238E27FC236}">
                <a16:creationId xmlns:a16="http://schemas.microsoft.com/office/drawing/2014/main" id="{80A4DA9D-92C9-4444-9CA7-64982C8C8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76600"/>
            <a:ext cx="290513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04" name="Line 28">
            <a:extLst>
              <a:ext uri="{FF2B5EF4-FFF2-40B4-BE49-F238E27FC236}">
                <a16:creationId xmlns:a16="http://schemas.microsoft.com/office/drawing/2014/main" id="{757F76AF-15AE-4F9E-818C-EB24299173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22913" y="19478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05" name="Line 29">
            <a:extLst>
              <a:ext uri="{FF2B5EF4-FFF2-40B4-BE49-F238E27FC236}">
                <a16:creationId xmlns:a16="http://schemas.microsoft.com/office/drawing/2014/main" id="{B3D77F39-2C25-406E-9FBD-B245FE84D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838" y="1931988"/>
            <a:ext cx="822325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06" name="Line 30">
            <a:extLst>
              <a:ext uri="{FF2B5EF4-FFF2-40B4-BE49-F238E27FC236}">
                <a16:creationId xmlns:a16="http://schemas.microsoft.com/office/drawing/2014/main" id="{4926AF40-ADEC-47E9-9D40-3AAE08C87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2363" y="1855788"/>
            <a:ext cx="858837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07" name="Oval 31">
            <a:extLst>
              <a:ext uri="{FF2B5EF4-FFF2-40B4-BE49-F238E27FC236}">
                <a16:creationId xmlns:a16="http://schemas.microsoft.com/office/drawing/2014/main" id="{D2CD9FDF-7C4F-4A56-A559-D618C248A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2255838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08" name="Text Box 32">
            <a:extLst>
              <a:ext uri="{FF2B5EF4-FFF2-40B4-BE49-F238E27FC236}">
                <a16:creationId xmlns:a16="http://schemas.microsoft.com/office/drawing/2014/main" id="{516DBB90-C6FB-4D9A-BF6F-3F5976554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3" y="28956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0609" name="Text Box 33">
            <a:extLst>
              <a:ext uri="{FF2B5EF4-FFF2-40B4-BE49-F238E27FC236}">
                <a16:creationId xmlns:a16="http://schemas.microsoft.com/office/drawing/2014/main" id="{949E75C6-BA7A-4581-80D0-BE89AB8ED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526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g4</a:t>
            </a:r>
          </a:p>
        </p:txBody>
      </p:sp>
      <p:sp>
        <p:nvSpPr>
          <p:cNvPr id="280610" name="Line 34">
            <a:extLst>
              <a:ext uri="{FF2B5EF4-FFF2-40B4-BE49-F238E27FC236}">
                <a16:creationId xmlns:a16="http://schemas.microsoft.com/office/drawing/2014/main" id="{3489F1CB-C069-46BE-A36C-3A7964D65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0013" y="25003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11" name="Line 35">
            <a:extLst>
              <a:ext uri="{FF2B5EF4-FFF2-40B4-BE49-F238E27FC236}">
                <a16:creationId xmlns:a16="http://schemas.microsoft.com/office/drawing/2014/main" id="{CB037967-8C7B-4A81-B5B9-D770D4BE7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5938" y="248443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12" name="Oval 36">
            <a:extLst>
              <a:ext uri="{FF2B5EF4-FFF2-40B4-BE49-F238E27FC236}">
                <a16:creationId xmlns:a16="http://schemas.microsoft.com/office/drawing/2014/main" id="{16F26A47-2AE3-4044-A7EF-D8FDC69E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3" y="285115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13" name="Oval 37">
            <a:extLst>
              <a:ext uri="{FF2B5EF4-FFF2-40B4-BE49-F238E27FC236}">
                <a16:creationId xmlns:a16="http://schemas.microsoft.com/office/drawing/2014/main" id="{790D9B1A-62DE-445F-BAB1-928E4CF8B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285115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14" name="Text Box 38">
            <a:extLst>
              <a:ext uri="{FF2B5EF4-FFF2-40B4-BE49-F238E27FC236}">
                <a16:creationId xmlns:a16="http://schemas.microsoft.com/office/drawing/2014/main" id="{D0190FBA-EA81-4103-86EE-8B19AFF36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28575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g1</a:t>
            </a:r>
          </a:p>
        </p:txBody>
      </p:sp>
      <p:sp>
        <p:nvSpPr>
          <p:cNvPr id="280615" name="Text Box 39">
            <a:extLst>
              <a:ext uri="{FF2B5EF4-FFF2-40B4-BE49-F238E27FC236}">
                <a16:creationId xmlns:a16="http://schemas.microsoft.com/office/drawing/2014/main" id="{8EF10700-9F4D-4526-8284-DBEC9BEBF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28575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g3</a:t>
            </a:r>
          </a:p>
        </p:txBody>
      </p:sp>
      <p:sp>
        <p:nvSpPr>
          <p:cNvPr id="280616" name="Oval 40">
            <a:extLst>
              <a:ext uri="{FF2B5EF4-FFF2-40B4-BE49-F238E27FC236}">
                <a16:creationId xmlns:a16="http://schemas.microsoft.com/office/drawing/2014/main" id="{E7EC8748-84EE-42DB-981A-EC0E4FE1B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163" y="22860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17" name="Line 41">
            <a:extLst>
              <a:ext uri="{FF2B5EF4-FFF2-40B4-BE49-F238E27FC236}">
                <a16:creationId xmlns:a16="http://schemas.microsoft.com/office/drawing/2014/main" id="{57A1D69D-A673-4367-AAA9-F780C071B0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8125" y="254793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18" name="Line 42">
            <a:extLst>
              <a:ext uri="{FF2B5EF4-FFF2-40B4-BE49-F238E27FC236}">
                <a16:creationId xmlns:a16="http://schemas.microsoft.com/office/drawing/2014/main" id="{06CCD891-6C72-4C05-8805-4C2B57889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4050" y="2532063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19" name="Oval 43">
            <a:extLst>
              <a:ext uri="{FF2B5EF4-FFF2-40B4-BE49-F238E27FC236}">
                <a16:creationId xmlns:a16="http://schemas.microsoft.com/office/drawing/2014/main" id="{3EA48CB3-03A0-4BC4-AD82-6EDDEF3C5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525" y="2898775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20" name="Oval 44">
            <a:extLst>
              <a:ext uri="{FF2B5EF4-FFF2-40B4-BE49-F238E27FC236}">
                <a16:creationId xmlns:a16="http://schemas.microsoft.com/office/drawing/2014/main" id="{E98F3DAB-06F4-4002-AC10-D0648D2B5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63" y="28956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21" name="Line 45">
            <a:extLst>
              <a:ext uri="{FF2B5EF4-FFF2-40B4-BE49-F238E27FC236}">
                <a16:creationId xmlns:a16="http://schemas.microsoft.com/office/drawing/2014/main" id="{3285CB75-88FF-43AD-9D0D-463232B522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9938" y="31480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22" name="Oval 46">
            <a:extLst>
              <a:ext uri="{FF2B5EF4-FFF2-40B4-BE49-F238E27FC236}">
                <a16:creationId xmlns:a16="http://schemas.microsoft.com/office/drawing/2014/main" id="{3C62610E-80C1-42C4-A157-913796965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1338" y="349885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23" name="Text Box 47">
            <a:extLst>
              <a:ext uri="{FF2B5EF4-FFF2-40B4-BE49-F238E27FC236}">
                <a16:creationId xmlns:a16="http://schemas.microsoft.com/office/drawing/2014/main" id="{B08BF3D1-0E7B-4AF8-8626-DE976F1E2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75" y="288607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g2</a:t>
            </a:r>
          </a:p>
        </p:txBody>
      </p:sp>
      <p:sp>
        <p:nvSpPr>
          <p:cNvPr id="280624" name="Text Box 48">
            <a:extLst>
              <a:ext uri="{FF2B5EF4-FFF2-40B4-BE49-F238E27FC236}">
                <a16:creationId xmlns:a16="http://schemas.microsoft.com/office/drawing/2014/main" id="{6CC6370B-5B64-4540-BCEA-7ED8C64FF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75" y="3495675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0625" name="Line 49">
            <a:extLst>
              <a:ext uri="{FF2B5EF4-FFF2-40B4-BE49-F238E27FC236}">
                <a16:creationId xmlns:a16="http://schemas.microsoft.com/office/drawing/2014/main" id="{67DF7380-7999-4026-BB89-B747AC376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3136900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26" name="Oval 50">
            <a:extLst>
              <a:ext uri="{FF2B5EF4-FFF2-40B4-BE49-F238E27FC236}">
                <a16:creationId xmlns:a16="http://schemas.microsoft.com/office/drawing/2014/main" id="{7A927BD3-998C-42F2-8D6A-1066DE0E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8" y="3503613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27" name="Text Box 51">
            <a:extLst>
              <a:ext uri="{FF2B5EF4-FFF2-40B4-BE49-F238E27FC236}">
                <a16:creationId xmlns:a16="http://schemas.microsoft.com/office/drawing/2014/main" id="{D37FB745-27C3-4052-A457-4A029CB08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563" y="35099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g6</a:t>
            </a:r>
          </a:p>
        </p:txBody>
      </p:sp>
      <p:sp>
        <p:nvSpPr>
          <p:cNvPr id="280628" name="Oval 52">
            <a:extLst>
              <a:ext uri="{FF2B5EF4-FFF2-40B4-BE49-F238E27FC236}">
                <a16:creationId xmlns:a16="http://schemas.microsoft.com/office/drawing/2014/main" id="{5474A7C5-84D2-486F-BC89-3B35AA527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22479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29" name="Line 53">
            <a:extLst>
              <a:ext uri="{FF2B5EF4-FFF2-40B4-BE49-F238E27FC236}">
                <a16:creationId xmlns:a16="http://schemas.microsoft.com/office/drawing/2014/main" id="{939C5D7A-38A5-4385-8556-BC295D2E4C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4371975"/>
            <a:ext cx="1235075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30" name="Line 54">
            <a:extLst>
              <a:ext uri="{FF2B5EF4-FFF2-40B4-BE49-F238E27FC236}">
                <a16:creationId xmlns:a16="http://schemas.microsoft.com/office/drawing/2014/main" id="{CCDBAACF-4703-42B7-BCFD-0917A507C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31" name="Text Box 55">
            <a:extLst>
              <a:ext uri="{FF2B5EF4-FFF2-40B4-BE49-F238E27FC236}">
                <a16:creationId xmlns:a16="http://schemas.microsoft.com/office/drawing/2014/main" id="{C78D0F87-A5E5-4CAE-A4E0-0973766DB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925" y="55626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0632" name="Line 56">
            <a:extLst>
              <a:ext uri="{FF2B5EF4-FFF2-40B4-BE49-F238E27FC236}">
                <a16:creationId xmlns:a16="http://schemas.microsoft.com/office/drawing/2014/main" id="{529B0A39-E06C-4137-9559-EA181CF9E4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3375" y="51673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33" name="Line 57">
            <a:extLst>
              <a:ext uri="{FF2B5EF4-FFF2-40B4-BE49-F238E27FC236}">
                <a16:creationId xmlns:a16="http://schemas.microsoft.com/office/drawing/2014/main" id="{2C8AAA6C-C5AA-4FBC-A970-117888AA0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9300" y="515143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34" name="Oval 58">
            <a:extLst>
              <a:ext uri="{FF2B5EF4-FFF2-40B4-BE49-F238E27FC236}">
                <a16:creationId xmlns:a16="http://schemas.microsoft.com/office/drawing/2014/main" id="{4B9A759F-D56F-462D-8528-4BE4195A2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775" y="55181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35" name="Oval 59">
            <a:extLst>
              <a:ext uri="{FF2B5EF4-FFF2-40B4-BE49-F238E27FC236}">
                <a16:creationId xmlns:a16="http://schemas.microsoft.com/office/drawing/2014/main" id="{91C25A47-2216-48BE-A753-890A84040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75" y="55181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36" name="Text Box 60">
            <a:extLst>
              <a:ext uri="{FF2B5EF4-FFF2-40B4-BE49-F238E27FC236}">
                <a16:creationId xmlns:a16="http://schemas.microsoft.com/office/drawing/2014/main" id="{7151F3C1-A706-4D40-88C4-CEEEDD259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5245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g5</a:t>
            </a:r>
          </a:p>
        </p:txBody>
      </p:sp>
      <p:sp>
        <p:nvSpPr>
          <p:cNvPr id="280637" name="Text Box 61">
            <a:extLst>
              <a:ext uri="{FF2B5EF4-FFF2-40B4-BE49-F238E27FC236}">
                <a16:creationId xmlns:a16="http://schemas.microsoft.com/office/drawing/2014/main" id="{33B4668E-975B-4C79-B2DE-E98816841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5245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g2</a:t>
            </a:r>
          </a:p>
        </p:txBody>
      </p:sp>
      <p:sp>
        <p:nvSpPr>
          <p:cNvPr id="280638" name="Oval 62">
            <a:extLst>
              <a:ext uri="{FF2B5EF4-FFF2-40B4-BE49-F238E27FC236}">
                <a16:creationId xmlns:a16="http://schemas.microsoft.com/office/drawing/2014/main" id="{0C1C97B2-33E7-42A0-BE3B-FBBADCDDB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290513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39" name="Line 63">
            <a:extLst>
              <a:ext uri="{FF2B5EF4-FFF2-40B4-BE49-F238E27FC236}">
                <a16:creationId xmlns:a16="http://schemas.microsoft.com/office/drawing/2014/main" id="{3CC0544C-F984-4284-A862-F53514F312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6563" y="513873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40" name="Line 64">
            <a:extLst>
              <a:ext uri="{FF2B5EF4-FFF2-40B4-BE49-F238E27FC236}">
                <a16:creationId xmlns:a16="http://schemas.microsoft.com/office/drawing/2014/main" id="{02916E15-9FDC-4C01-AD7C-5D4ED513A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488" y="5122863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41" name="Oval 65">
            <a:extLst>
              <a:ext uri="{FF2B5EF4-FFF2-40B4-BE49-F238E27FC236}">
                <a16:creationId xmlns:a16="http://schemas.microsoft.com/office/drawing/2014/main" id="{294A3A08-2D4D-49E5-A98B-B08CB7608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5503863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42" name="Text Box 66">
            <a:extLst>
              <a:ext uri="{FF2B5EF4-FFF2-40B4-BE49-F238E27FC236}">
                <a16:creationId xmlns:a16="http://schemas.microsoft.com/office/drawing/2014/main" id="{5F6E9605-14F9-4323-A67C-84587144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813" y="54911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g1</a:t>
            </a:r>
          </a:p>
        </p:txBody>
      </p:sp>
      <p:sp>
        <p:nvSpPr>
          <p:cNvPr id="280643" name="Line 67">
            <a:extLst>
              <a:ext uri="{FF2B5EF4-FFF2-40B4-BE49-F238E27FC236}">
                <a16:creationId xmlns:a16="http://schemas.microsoft.com/office/drawing/2014/main" id="{50839E35-80F2-43CE-B158-BFD8962CC1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3363" y="51689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44" name="Oval 68">
            <a:extLst>
              <a:ext uri="{FF2B5EF4-FFF2-40B4-BE49-F238E27FC236}">
                <a16:creationId xmlns:a16="http://schemas.microsoft.com/office/drawing/2014/main" id="{78C2AAC4-F182-417B-AC4C-5AE4A6512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3" y="5519738"/>
            <a:ext cx="290512" cy="290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45" name="Text Box 69">
            <a:extLst>
              <a:ext uri="{FF2B5EF4-FFF2-40B4-BE49-F238E27FC236}">
                <a16:creationId xmlns:a16="http://schemas.microsoft.com/office/drawing/2014/main" id="{5FF74C51-9BBC-46D4-BDBB-F3734508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51656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g6</a:t>
            </a:r>
          </a:p>
        </p:txBody>
      </p:sp>
      <p:sp>
        <p:nvSpPr>
          <p:cNvPr id="280646" name="Line 70">
            <a:extLst>
              <a:ext uri="{FF2B5EF4-FFF2-40B4-BE49-F238E27FC236}">
                <a16:creationId xmlns:a16="http://schemas.microsoft.com/office/drawing/2014/main" id="{739480F0-AE9F-4572-ABE6-8FCB093DC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9288" y="5157788"/>
            <a:ext cx="3460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47" name="Oval 71">
            <a:extLst>
              <a:ext uri="{FF2B5EF4-FFF2-40B4-BE49-F238E27FC236}">
                <a16:creationId xmlns:a16="http://schemas.microsoft.com/office/drawing/2014/main" id="{39534416-7F26-4750-B196-949260373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5524500"/>
            <a:ext cx="290512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48" name="Text Box 72">
            <a:extLst>
              <a:ext uri="{FF2B5EF4-FFF2-40B4-BE49-F238E27FC236}">
                <a16:creationId xmlns:a16="http://schemas.microsoft.com/office/drawing/2014/main" id="{DF0613D2-CC67-489A-BD79-E1312EC5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988" y="553085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g3</a:t>
            </a:r>
          </a:p>
        </p:txBody>
      </p:sp>
      <p:sp>
        <p:nvSpPr>
          <p:cNvPr id="280649" name="Oval 73">
            <a:extLst>
              <a:ext uri="{FF2B5EF4-FFF2-40B4-BE49-F238E27FC236}">
                <a16:creationId xmlns:a16="http://schemas.microsoft.com/office/drawing/2014/main" id="{C092A9BB-EEE6-45C4-9CAA-F382C550D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575" y="5480050"/>
            <a:ext cx="290513" cy="290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50" name="Text Box 74">
            <a:extLst>
              <a:ext uri="{FF2B5EF4-FFF2-40B4-BE49-F238E27FC236}">
                <a16:creationId xmlns:a16="http://schemas.microsoft.com/office/drawing/2014/main" id="{3B9D5054-8EF9-427D-A350-D9DA5CB2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486400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solidFill>
                  <a:schemeClr val="bg1"/>
                </a:solidFill>
              </a:rPr>
              <a:t>g4</a:t>
            </a:r>
          </a:p>
        </p:txBody>
      </p:sp>
      <p:sp>
        <p:nvSpPr>
          <p:cNvPr id="280651" name="Line 75">
            <a:extLst>
              <a:ext uri="{FF2B5EF4-FFF2-40B4-BE49-F238E27FC236}">
                <a16:creationId xmlns:a16="http://schemas.microsoft.com/office/drawing/2014/main" id="{89E47376-D10A-419D-9648-9806F5B71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652" name="Oval 76">
            <a:extLst>
              <a:ext uri="{FF2B5EF4-FFF2-40B4-BE49-F238E27FC236}">
                <a16:creationId xmlns:a16="http://schemas.microsoft.com/office/drawing/2014/main" id="{18679BF2-03BE-40B1-A435-8DFF779CC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191000"/>
            <a:ext cx="290513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53" name="Oval 77">
            <a:extLst>
              <a:ext uri="{FF2B5EF4-FFF2-40B4-BE49-F238E27FC236}">
                <a16:creationId xmlns:a16="http://schemas.microsoft.com/office/drawing/2014/main" id="{FAF5DDF0-F2AF-4F56-A91F-7AACCC140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914900"/>
            <a:ext cx="290513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54" name="Oval 78">
            <a:extLst>
              <a:ext uri="{FF2B5EF4-FFF2-40B4-BE49-F238E27FC236}">
                <a16:creationId xmlns:a16="http://schemas.microsoft.com/office/drawing/2014/main" id="{4B14C7FA-294C-4EBA-AD60-32ABB35FF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7988" y="4916488"/>
            <a:ext cx="290512" cy="2905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55" name="Text Box 79">
            <a:extLst>
              <a:ext uri="{FF2B5EF4-FFF2-40B4-BE49-F238E27FC236}">
                <a16:creationId xmlns:a16="http://schemas.microsoft.com/office/drawing/2014/main" id="{70FC84BC-C704-4ED5-9D84-79329E647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4724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33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400">
                <a:latin typeface="Verdana" panose="020B0604030504040204" pitchFamily="34" charset="0"/>
              </a:rPr>
              <a:t>Unrooted binary tree</a:t>
            </a:r>
          </a:p>
          <a:p>
            <a:pPr>
              <a:buFontTx/>
              <a:buChar char="•"/>
            </a:pPr>
            <a:r>
              <a:rPr lang="en-US" altLang="en-US" sz="1400" i="1">
                <a:latin typeface="Verdana" panose="020B0604030504040204" pitchFamily="34" charset="0"/>
              </a:rPr>
              <a:t>n</a:t>
            </a:r>
            <a:r>
              <a:rPr lang="en-US" altLang="en-US" sz="1400">
                <a:latin typeface="Verdana" panose="020B0604030504040204" pitchFamily="34" charset="0"/>
              </a:rPr>
              <a:t> leaf vertices</a:t>
            </a:r>
          </a:p>
          <a:p>
            <a:pPr>
              <a:buFontTx/>
              <a:buChar char="•"/>
            </a:pPr>
            <a:r>
              <a:rPr lang="en-US" altLang="en-US" sz="1400" i="1">
                <a:latin typeface="Verdana" panose="020B0604030504040204" pitchFamily="34" charset="0"/>
              </a:rPr>
              <a:t>n</a:t>
            </a:r>
            <a:r>
              <a:rPr lang="en-US" altLang="en-US" sz="1400">
                <a:latin typeface="Verdana" panose="020B0604030504040204" pitchFamily="34" charset="0"/>
              </a:rPr>
              <a:t> - 2 internal vertices (degree 3)</a:t>
            </a:r>
          </a:p>
          <a:p>
            <a:pPr>
              <a:buFontTx/>
              <a:buChar char="•"/>
            </a:pPr>
            <a:endParaRPr lang="en-US" altLang="en-US" sz="14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1400">
                <a:latin typeface="Verdana" panose="020B0604030504040204" pitchFamily="34" charset="0"/>
              </a:rPr>
              <a:t>Tree configurations =</a:t>
            </a:r>
          </a:p>
          <a:p>
            <a:pPr lvl="1"/>
            <a:r>
              <a:rPr lang="en-US" altLang="en-US" sz="1400">
                <a:latin typeface="Verdana" panose="020B0604030504040204" pitchFamily="34" charset="0"/>
              </a:rPr>
              <a:t>(2</a:t>
            </a:r>
            <a:r>
              <a:rPr lang="en-US" altLang="en-US" sz="1400" i="1">
                <a:latin typeface="Verdana" panose="020B0604030504040204" pitchFamily="34" charset="0"/>
              </a:rPr>
              <a:t>n</a:t>
            </a:r>
            <a:r>
              <a:rPr lang="en-US" altLang="en-US" sz="1400">
                <a:latin typeface="Verdana" panose="020B0604030504040204" pitchFamily="34" charset="0"/>
              </a:rPr>
              <a:t> - 5) * (2</a:t>
            </a:r>
            <a:r>
              <a:rPr lang="en-US" altLang="en-US" sz="1400" i="1">
                <a:latin typeface="Verdana" panose="020B0604030504040204" pitchFamily="34" charset="0"/>
              </a:rPr>
              <a:t>n</a:t>
            </a:r>
            <a:r>
              <a:rPr lang="en-US" altLang="en-US" sz="1400">
                <a:latin typeface="Verdana" panose="020B0604030504040204" pitchFamily="34" charset="0"/>
              </a:rPr>
              <a:t> - 7) * (2</a:t>
            </a:r>
            <a:r>
              <a:rPr lang="en-US" altLang="en-US" sz="1400" i="1">
                <a:latin typeface="Verdana" panose="020B0604030504040204" pitchFamily="34" charset="0"/>
              </a:rPr>
              <a:t>n</a:t>
            </a:r>
            <a:r>
              <a:rPr lang="en-US" altLang="en-US" sz="1400">
                <a:latin typeface="Verdana" panose="020B0604030504040204" pitchFamily="34" charset="0"/>
              </a:rPr>
              <a:t> - 9) * … * 3</a:t>
            </a:r>
          </a:p>
          <a:p>
            <a:pPr>
              <a:buFontTx/>
              <a:buChar char="•"/>
            </a:pPr>
            <a:r>
              <a:rPr lang="en-US" altLang="en-US" sz="1400">
                <a:latin typeface="Verdana" panose="020B0604030504040204" pitchFamily="34" charset="0"/>
              </a:rPr>
              <a:t>200 trillion trees for 16 leaves</a:t>
            </a:r>
          </a:p>
        </p:txBody>
      </p:sp>
      <p:sp>
        <p:nvSpPr>
          <p:cNvPr id="280656" name="Oval 80">
            <a:extLst>
              <a:ext uri="{FF2B5EF4-FFF2-40B4-BE49-F238E27FC236}">
                <a16:creationId xmlns:a16="http://schemas.microsoft.com/office/drawing/2014/main" id="{B48BECC7-43CA-478D-94B8-A7B633B5D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4363" y="1676400"/>
            <a:ext cx="290512" cy="2905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7|5.3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6.3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|15.1|5.6|3|1.9|7.4|0.6|6.7|0.3|6.6|0.6|14.8|0.7|0.3|0.6|0.4|6.5|0.3|0.7"/>
</p:tagLst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30092</TotalTime>
  <Words>3185</Words>
  <Application>Microsoft Office PowerPoint</Application>
  <PresentationFormat>On-screen Show (4:3)</PresentationFormat>
  <Paragraphs>720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Verdana</vt:lpstr>
      <vt:lpstr>Symbol</vt:lpstr>
      <vt:lpstr>Times New Roman</vt:lpstr>
      <vt:lpstr>Courier New</vt:lpstr>
      <vt:lpstr>usc</vt:lpstr>
      <vt:lpstr>Microsoft Office Excel Chart</vt:lpstr>
      <vt:lpstr>High-Performance Reconfigurable Computing for Genome Analysis</vt:lpstr>
      <vt:lpstr>High-Performance Reconfigurable Computing</vt:lpstr>
      <vt:lpstr>HPRC:  Requirements, Pros, Cons</vt:lpstr>
      <vt:lpstr>Programming</vt:lpstr>
      <vt:lpstr>FPGA Acceleration of Computational Biology</vt:lpstr>
      <vt:lpstr>Computational Phylogenetics</vt:lpstr>
      <vt:lpstr>Phylogenetic Analysis</vt:lpstr>
      <vt:lpstr>Phylogenic Analysis</vt:lpstr>
      <vt:lpstr>Phylogeny Data Structure</vt:lpstr>
      <vt:lpstr>Phylogenetic Reconstruction</vt:lpstr>
      <vt:lpstr>Reconstruction Method</vt:lpstr>
      <vt:lpstr>Gene Rearrangement Data</vt:lpstr>
      <vt:lpstr>Breakpoint Distance Metric</vt:lpstr>
      <vt:lpstr>Median</vt:lpstr>
      <vt:lpstr>Breakpoint Median Implementation</vt:lpstr>
      <vt:lpstr>Execution Behavior</vt:lpstr>
      <vt:lpstr>Breakpoint Median</vt:lpstr>
      <vt:lpstr>Breakpoint Median Algorithm</vt:lpstr>
      <vt:lpstr>Example Breakpoint Median</vt:lpstr>
      <vt:lpstr>Example Breakpoint Median</vt:lpstr>
      <vt:lpstr>Hardware Median Core Design</vt:lpstr>
      <vt:lpstr>Accelerator Architecture</vt:lpstr>
      <vt:lpstr>Phylogeny Scoring Steps</vt:lpstr>
      <vt:lpstr>First Approach for Parallelization</vt:lpstr>
      <vt:lpstr>Performance Results:  Median Computation</vt:lpstr>
      <vt:lpstr>Performance Results:  Accelerated GRAPPA</vt:lpstr>
      <vt:lpstr>Second Approach for Parallelization</vt:lpstr>
      <vt:lpstr>Fine-Grain Parallelism</vt:lpstr>
      <vt:lpstr>Coarse-Grain Parallelism</vt:lpstr>
      <vt:lpstr>Experimental Results:  Median Acceleration</vt:lpstr>
      <vt:lpstr>Experimental Results:  Application Acceleration</vt:lpstr>
      <vt:lpstr>Tree Generation Accelerator</vt:lpstr>
      <vt:lpstr>Future Work</vt:lpstr>
    </vt:vector>
  </TitlesOfParts>
  <Company>Department of Computer Science and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Jed Ostrom</cp:lastModifiedBy>
  <cp:revision>381</cp:revision>
  <dcterms:created xsi:type="dcterms:W3CDTF">2005-09-22T21:21:18Z</dcterms:created>
  <dcterms:modified xsi:type="dcterms:W3CDTF">2021-03-22T20:06:47Z</dcterms:modified>
</cp:coreProperties>
</file>