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47" r:id="rId2"/>
    <p:sldId id="559" r:id="rId3"/>
    <p:sldId id="518" r:id="rId4"/>
    <p:sldId id="519" r:id="rId5"/>
    <p:sldId id="520" r:id="rId6"/>
    <p:sldId id="521" r:id="rId7"/>
    <p:sldId id="567" r:id="rId8"/>
    <p:sldId id="568" r:id="rId9"/>
    <p:sldId id="522" r:id="rId10"/>
    <p:sldId id="566" r:id="rId11"/>
    <p:sldId id="524" r:id="rId12"/>
    <p:sldId id="525" r:id="rId13"/>
    <p:sldId id="526" r:id="rId14"/>
    <p:sldId id="560" r:id="rId15"/>
    <p:sldId id="550" r:id="rId16"/>
    <p:sldId id="551" r:id="rId17"/>
    <p:sldId id="552" r:id="rId18"/>
    <p:sldId id="553" r:id="rId19"/>
    <p:sldId id="554" r:id="rId20"/>
    <p:sldId id="555" r:id="rId21"/>
    <p:sldId id="523" r:id="rId22"/>
    <p:sldId id="556" r:id="rId23"/>
    <p:sldId id="548" r:id="rId24"/>
    <p:sldId id="557" r:id="rId25"/>
    <p:sldId id="527" r:id="rId26"/>
    <p:sldId id="528" r:id="rId27"/>
    <p:sldId id="529" r:id="rId28"/>
    <p:sldId id="569" r:id="rId29"/>
    <p:sldId id="531" r:id="rId30"/>
    <p:sldId id="532" r:id="rId31"/>
    <p:sldId id="533" r:id="rId32"/>
    <p:sldId id="534" r:id="rId33"/>
    <p:sldId id="536" r:id="rId34"/>
    <p:sldId id="535" r:id="rId35"/>
    <p:sldId id="538" r:id="rId36"/>
    <p:sldId id="539" r:id="rId37"/>
    <p:sldId id="537" r:id="rId38"/>
    <p:sldId id="562" r:id="rId39"/>
    <p:sldId id="561" r:id="rId40"/>
    <p:sldId id="541" r:id="rId41"/>
    <p:sldId id="542" r:id="rId42"/>
    <p:sldId id="563" r:id="rId43"/>
    <p:sldId id="543" r:id="rId44"/>
    <p:sldId id="565" r:id="rId45"/>
  </p:sldIdLst>
  <p:sldSz cx="1216183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0000"/>
    <a:srgbClr val="FF5050"/>
    <a:srgbClr val="990033"/>
    <a:srgbClr val="9933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8" autoAdjust="0"/>
    <p:restoredTop sz="94646" autoAdjust="0"/>
  </p:normalViewPr>
  <p:slideViewPr>
    <p:cSldViewPr>
      <p:cViewPr varScale="1">
        <p:scale>
          <a:sx n="103" d="100"/>
          <a:sy n="103" d="100"/>
        </p:scale>
        <p:origin x="112" y="68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5898"/>
    </p:cViewPr>
  </p:sorterViewPr>
  <p:notesViewPr>
    <p:cSldViewPr>
      <p:cViewPr varScale="1">
        <p:scale>
          <a:sx n="65" d="100"/>
          <a:sy n="65" d="100"/>
        </p:scale>
        <p:origin x="193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A4916C-1A6E-44CE-A04C-749052816E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79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8938" y="685800"/>
            <a:ext cx="60801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CA27AAF-E5C4-4085-AC44-F888A3EE0F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31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02697" y="3124200"/>
            <a:ext cx="7601149" cy="304800"/>
          </a:xfrm>
          <a:prstGeom prst="rect">
            <a:avLst/>
          </a:prstGeom>
          <a:solidFill>
            <a:srgbClr val="99003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128323" y="4800600"/>
            <a:ext cx="9830819" cy="304800"/>
          </a:xfrm>
          <a:prstGeom prst="rect">
            <a:avLst/>
          </a:prstGeom>
          <a:solidFill>
            <a:srgbClr val="99003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138" y="2286000"/>
            <a:ext cx="10337562" cy="609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4278" y="4114800"/>
            <a:ext cx="8513287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2BACBE7A-AB2A-4317-A4D3-42D9A411A158}" type="slidenum">
              <a:rPr lang="en-US" smtClean="0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457200"/>
            <a:ext cx="2736414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457200"/>
            <a:ext cx="8006543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ABE4B33F-0C38-4749-BFCF-63F59F94198E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8092" y="457208"/>
            <a:ext cx="10945654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8092" y="1371601"/>
            <a:ext cx="5371478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268" y="1371601"/>
            <a:ext cx="5371478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8092" y="3771901"/>
            <a:ext cx="5371478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268" y="3771901"/>
            <a:ext cx="5371478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A0F5238D-68D4-4339-B26D-5307C8DA216B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457208"/>
            <a:ext cx="10945654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092" y="1371600"/>
            <a:ext cx="5371478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371600"/>
            <a:ext cx="5371478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B9485896-772D-4199-8AC8-461193A2DCF0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50" y="6134100"/>
            <a:ext cx="2527191" cy="68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8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AA359B1A-3099-43FB-872C-AEC66D3F646C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371600"/>
            <a:ext cx="5371478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371600"/>
            <a:ext cx="5371478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42C8110E-4F0B-4908-84A5-0A076C0197C5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7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2" y="1535117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7DA37DB1-F6CB-4B1A-82F7-86E04B543464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392576FE-B656-4DEB-8C91-64996BEC9DFC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617F039C-4162-4760-842B-A5B0D32EDB58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9" y="273054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8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F7876CD0-A360-467F-98E9-7F6D4AC26BCA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5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43"/>
            <a:ext cx="7297103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6277439C-2AB1-4F72-B543-880AD6D2B7C0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457208"/>
            <a:ext cx="10945654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371600"/>
            <a:ext cx="10945654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45854" y="6324600"/>
            <a:ext cx="8513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r>
              <a:rPr lang="en-US" smtClean="0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DCBF27C9-8594-43C4-84E4-07F7A13E4D58}" type="slidenum">
              <a:rPr lang="en-US">
                <a:solidFill>
                  <a:srgbClr val="990033"/>
                </a:solidFill>
              </a:rPr>
              <a:pPr/>
              <a:t>‹#›</a:t>
            </a:fld>
            <a:endParaRPr lang="en-US">
              <a:solidFill>
                <a:srgbClr val="990033"/>
              </a:solidFill>
            </a:endParaRPr>
          </a:p>
        </p:txBody>
      </p:sp>
      <p:sp>
        <p:nvSpPr>
          <p:cNvPr id="2" name="Line 9"/>
          <p:cNvSpPr>
            <a:spLocks noChangeShapeType="1"/>
          </p:cNvSpPr>
          <p:nvPr/>
        </p:nvSpPr>
        <p:spPr bwMode="auto">
          <a:xfrm>
            <a:off x="101351" y="6096000"/>
            <a:ext cx="11959141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1" name="Line 10"/>
          <p:cNvSpPr>
            <a:spLocks noChangeShapeType="1"/>
          </p:cNvSpPr>
          <p:nvPr/>
        </p:nvSpPr>
        <p:spPr bwMode="auto">
          <a:xfrm>
            <a:off x="101351" y="1295400"/>
            <a:ext cx="11959141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101351" y="457200"/>
            <a:ext cx="11959141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319" y="1438478"/>
            <a:ext cx="11658600" cy="1914322"/>
          </a:xfrm>
        </p:spPr>
        <p:txBody>
          <a:bodyPr/>
          <a:lstStyle/>
          <a:p>
            <a:pPr algn="l"/>
            <a:r>
              <a:rPr lang="en-US" sz="4400" smtClean="0"/>
              <a:t>Research Overview and</a:t>
            </a:r>
            <a:br>
              <a:rPr lang="en-US" sz="4400" smtClean="0"/>
            </a:br>
            <a:r>
              <a:rPr lang="en-US" sz="4400" smtClean="0"/>
              <a:t>Administrative Vision</a:t>
            </a:r>
            <a:endParaRPr lang="en-US" sz="3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519" y="3505200"/>
            <a:ext cx="11734800" cy="1295400"/>
          </a:xfrm>
        </p:spPr>
        <p:txBody>
          <a:bodyPr/>
          <a:lstStyle/>
          <a:p>
            <a:pPr algn="l"/>
            <a:r>
              <a:rPr lang="en-US" sz="3200" b="1" smtClean="0"/>
              <a:t>Jason D. Bakos, </a:t>
            </a:r>
            <a:r>
              <a:rPr lang="en-US" sz="3200" smtClean="0"/>
              <a:t>Professor</a:t>
            </a:r>
          </a:p>
          <a:p>
            <a:pPr algn="l"/>
            <a:r>
              <a:rPr lang="en-US" sz="2400" smtClean="0"/>
              <a:t>Department of Computer Science and Engineering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8450" y="5428164"/>
            <a:ext cx="3073270" cy="83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4" b="19996"/>
          <a:stretch/>
        </p:blipFill>
        <p:spPr>
          <a:xfrm>
            <a:off x="61119" y="4972050"/>
            <a:ext cx="1652717" cy="1328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249123"/>
            <a:ext cx="167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smtClean="0">
                <a:latin typeface="+mn-lt"/>
              </a:rPr>
              <a:t>Heterogeneous and Reconfigurable Computing Group</a:t>
            </a:r>
            <a:endParaRPr lang="en-US" sz="1100">
              <a:latin typeface="+mn-lt"/>
            </a:endParaRPr>
          </a:p>
        </p:txBody>
      </p:sp>
      <p:pic>
        <p:nvPicPr>
          <p:cNvPr id="8" name="Picture 6" descr="https://www.nsf.gov/images/logos/ns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3" y="5105399"/>
            <a:ext cx="15811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on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36" y="5269970"/>
            <a:ext cx="2801144" cy="12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oedk.rice.edu/Resources/Pictures/ti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55" y="5410200"/>
            <a:ext cx="2980602" cy="10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7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Specialized Processors?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92" y="1371600"/>
            <a:ext cx="3415427" cy="4495800"/>
          </a:xfrm>
        </p:spPr>
        <p:txBody>
          <a:bodyPr/>
          <a:lstStyle/>
          <a:p>
            <a:r>
              <a:rPr lang="en-US" sz="2000" dirty="0" smtClean="0"/>
              <a:t>That's great news for video and graphics</a:t>
            </a:r>
          </a:p>
          <a:p>
            <a:endParaRPr lang="en-US" sz="2000" dirty="0"/>
          </a:p>
          <a:p>
            <a:r>
              <a:rPr lang="en-US" sz="2000" dirty="0" smtClean="0"/>
              <a:t>…not so great for scientific, engineering, financial, and data analytics code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For these, we need emerging processing </a:t>
            </a:r>
            <a:r>
              <a:rPr lang="en-US" sz="2000" dirty="0" smtClean="0">
                <a:solidFill>
                  <a:srgbClr val="FF0000"/>
                </a:solidFill>
              </a:rPr>
              <a:t>technology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10</a:t>
            </a:fld>
            <a:endParaRPr lang="en-US">
              <a:solidFill>
                <a:srgbClr val="99003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3119" y="1548456"/>
            <a:ext cx="3733410" cy="2238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719" y="1352811"/>
            <a:ext cx="3048000" cy="2518610"/>
          </a:xfrm>
          <a:prstGeom prst="rect">
            <a:avLst/>
          </a:prstGeom>
        </p:spPr>
      </p:pic>
      <p:pic>
        <p:nvPicPr>
          <p:cNvPr id="1026" name="Picture 2" descr="https://regmedia.co.uk/2013/03/05/texas_instruments_keystone_ii_block_diagra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97" y="3956072"/>
            <a:ext cx="3486944" cy="185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519" y="3907770"/>
            <a:ext cx="2510969" cy="21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Field Programmable Gate Arrays (FPGAs)</a:t>
            </a:r>
            <a:endParaRPr lang="en-US"/>
          </a:p>
        </p:txBody>
      </p:sp>
      <p:pic>
        <p:nvPicPr>
          <p:cNvPr id="5" name="Picture 26" descr="f01-01-97801237433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19" y="1447800"/>
            <a:ext cx="5029200" cy="203206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2" y="3581400"/>
            <a:ext cx="3859213" cy="276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9" y="2362200"/>
            <a:ext cx="658594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445854" y="6324600"/>
            <a:ext cx="8513287" cy="304800"/>
          </a:xfrm>
        </p:spPr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667729C7-B4F4-4A79-ADD4-3999EA882867}" type="slidenum">
              <a:rPr lang="en-US">
                <a:solidFill>
                  <a:srgbClr val="990033"/>
                </a:solidFill>
              </a:rPr>
              <a:t>11</a:t>
            </a:fld>
            <a:endParaRPr 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with FPGAs</a:t>
            </a:r>
          </a:p>
        </p:txBody>
      </p:sp>
      <p:pic>
        <p:nvPicPr>
          <p:cNvPr id="5" name="Picture 4" descr="WILDSTAR 4 for PCI-X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327" y="1426019"/>
            <a:ext cx="3026582" cy="99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03507">
            <a:off x="72480" y="2206442"/>
            <a:ext cx="3200276" cy="154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4925" b="14145"/>
          <a:stretch/>
        </p:blipFill>
        <p:spPr>
          <a:xfrm>
            <a:off x="2730461" y="1386624"/>
            <a:ext cx="3352800" cy="211755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699919" y="1371600"/>
            <a:ext cx="6172200" cy="4648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High resource utilization, spatial parallelism, customized memory structures, low latency I/O</a:t>
            </a:r>
          </a:p>
          <a:p>
            <a:endParaRPr lang="en-US" kern="0" dirty="0"/>
          </a:p>
          <a:p>
            <a:r>
              <a:rPr lang="en-US" kern="0" dirty="0" smtClean="0"/>
              <a:t>Our contributions:</a:t>
            </a:r>
          </a:p>
          <a:p>
            <a:pPr lvl="1"/>
            <a:r>
              <a:rPr lang="en-US" sz="1200" kern="0" dirty="0" smtClean="0">
                <a:solidFill>
                  <a:srgbClr val="FF0000"/>
                </a:solidFill>
              </a:rPr>
              <a:t>Computational biology:  phylogeny reconstruction, genomic database search </a:t>
            </a:r>
            <a:r>
              <a:rPr lang="en-US" sz="1200" kern="0" dirty="0" smtClean="0"/>
              <a:t>(BMCBIO 2013, IEEE TPDS 2012, BMCBIO 2010, FCCM 2007, BIBE 2007)</a:t>
            </a:r>
          </a:p>
          <a:p>
            <a:pPr lvl="1"/>
            <a:r>
              <a:rPr lang="en-US" sz="1200" kern="0" dirty="0" smtClean="0">
                <a:solidFill>
                  <a:srgbClr val="FF0000"/>
                </a:solidFill>
              </a:rPr>
              <a:t>Sparse linear algebra</a:t>
            </a:r>
            <a:r>
              <a:rPr lang="en-US" sz="1200" kern="0" dirty="0" smtClean="0"/>
              <a:t> (FCCM 2011, ICFPT 2009, FCCM 2009)</a:t>
            </a:r>
          </a:p>
          <a:p>
            <a:pPr lvl="1"/>
            <a:r>
              <a:rPr lang="en-US" sz="1200" kern="0" dirty="0" smtClean="0">
                <a:solidFill>
                  <a:srgbClr val="FF0000"/>
                </a:solidFill>
              </a:rPr>
              <a:t>Synthesis of I/O-constrained floating-point </a:t>
            </a:r>
            <a:r>
              <a:rPr lang="en-US" sz="1200" kern="0" dirty="0">
                <a:solidFill>
                  <a:srgbClr val="FF0000"/>
                </a:solidFill>
              </a:rPr>
              <a:t>pipelines </a:t>
            </a:r>
            <a:r>
              <a:rPr lang="en-US" sz="1200" kern="0" dirty="0" smtClean="0"/>
              <a:t>(</a:t>
            </a:r>
            <a:r>
              <a:rPr lang="en-US" sz="1200" kern="0" dirty="0" err="1" smtClean="0"/>
              <a:t>ReConFig</a:t>
            </a:r>
            <a:r>
              <a:rPr lang="en-US" sz="1200" kern="0" dirty="0" smtClean="0"/>
              <a:t> 2013, IJRC 2013, </a:t>
            </a:r>
            <a:r>
              <a:rPr lang="en-US" sz="1200" kern="0" dirty="0"/>
              <a:t>Nagar dissertation</a:t>
            </a:r>
            <a:r>
              <a:rPr lang="en-US" sz="1200" kern="0" dirty="0" smtClean="0"/>
              <a:t>)</a:t>
            </a:r>
          </a:p>
          <a:p>
            <a:pPr lvl="1"/>
            <a:r>
              <a:rPr lang="en-US" sz="1200" kern="0" dirty="0" smtClean="0">
                <a:solidFill>
                  <a:srgbClr val="FF0000"/>
                </a:solidFill>
              </a:rPr>
              <a:t>Interface synthesis for massively parallel memory systems </a:t>
            </a:r>
            <a:r>
              <a:rPr lang="en-US" sz="1200" kern="0" dirty="0" smtClean="0"/>
              <a:t>(FCCM 2013, </a:t>
            </a:r>
            <a:r>
              <a:rPr lang="en-US" sz="1200" kern="0" dirty="0" err="1" smtClean="0"/>
              <a:t>Jin</a:t>
            </a:r>
            <a:r>
              <a:rPr lang="en-US" sz="1200" kern="0" dirty="0" smtClean="0"/>
              <a:t> dissertation)</a:t>
            </a:r>
          </a:p>
          <a:p>
            <a:pPr lvl="1"/>
            <a:endParaRPr lang="en-US" sz="1200" kern="0" dirty="0" smtClean="0"/>
          </a:p>
          <a:p>
            <a:r>
              <a:rPr lang="en-US" kern="0" dirty="0" smtClean="0"/>
              <a:t>Current projects:</a:t>
            </a:r>
          </a:p>
          <a:p>
            <a:pPr lvl="1"/>
            <a:r>
              <a:rPr lang="en-US" sz="1200" kern="0" dirty="0" smtClean="0"/>
              <a:t>Distributed controller architectures for medium-voltage DC power electronic systems (ONR 2015-2017)</a:t>
            </a:r>
          </a:p>
          <a:p>
            <a:pPr lvl="1"/>
            <a:r>
              <a:rPr lang="en-US" sz="1200" kern="0" dirty="0" smtClean="0"/>
              <a:t>Overlay design for automata processing (NSF 2014-2017)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BFCF7"/>
              </a:clrFrom>
              <a:clrTo>
                <a:srgbClr val="FBFC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121" y="3563400"/>
            <a:ext cx="3816147" cy="251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mage result for netfpga 10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15516" y="3661501"/>
            <a:ext cx="3292064" cy="160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445854" y="6324600"/>
            <a:ext cx="8513287" cy="304800"/>
          </a:xfrm>
        </p:spPr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B5DC293-7A23-4541-B9B7-A621B7A3BC38}" type="slidenum">
              <a:rPr lang="en-US" smtClean="0">
                <a:solidFill>
                  <a:srgbClr val="990033"/>
                </a:solidFill>
              </a:rPr>
              <a:t>12</a:t>
            </a:fld>
            <a:endParaRPr 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Processor-in-Memory Architectures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19" y="1371600"/>
            <a:ext cx="3872627" cy="457200"/>
          </a:xfrm>
        </p:spPr>
        <p:txBody>
          <a:bodyPr/>
          <a:lstStyle/>
          <a:p>
            <a:r>
              <a:rPr lang="en-US" smtClean="0"/>
              <a:t>Micron Automata Processor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38992" y="6334125"/>
            <a:ext cx="8513287" cy="304800"/>
          </a:xfrm>
        </p:spPr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13</a:t>
            </a:fld>
            <a:endParaRPr lang="en-US">
              <a:solidFill>
                <a:srgbClr val="990033"/>
              </a:solidFill>
            </a:endParaRPr>
          </a:p>
        </p:txBody>
      </p:sp>
      <p:pic>
        <p:nvPicPr>
          <p:cNvPr id="1026" name="Picture 2" descr="http://cdn3.mos.techradar.futurecdn.net/art/TRBC/automata_processor_chip-578-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34" y="1732446"/>
            <a:ext cx="3278208" cy="184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04719" y="1327484"/>
            <a:ext cx="5549027" cy="4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IBM "</a:t>
            </a:r>
            <a:r>
              <a:rPr lang="en-US" kern="0" dirty="0" err="1" smtClean="0"/>
              <a:t>TrueNorth</a:t>
            </a:r>
            <a:r>
              <a:rPr lang="en-US" kern="0" dirty="0" smtClean="0"/>
              <a:t>" Neuromorphic Processor</a:t>
            </a:r>
            <a:endParaRPr lang="en-US" kern="0" dirty="0"/>
          </a:p>
        </p:txBody>
      </p:sp>
      <p:pic>
        <p:nvPicPr>
          <p:cNvPr id="2050" name="Picture 2" descr="Image result for ibm truenor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19" y="1676400"/>
            <a:ext cx="3760913" cy="210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NFA finite autom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25" y="3638456"/>
            <a:ext cx="2958227" cy="238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66" y="3880605"/>
            <a:ext cx="4114817" cy="21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Work:  FPGA Overlays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14</a:t>
            </a:fld>
            <a:endParaRPr lang="en-US">
              <a:solidFill>
                <a:srgbClr val="99003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833" y="1295400"/>
            <a:ext cx="1886879" cy="1958760"/>
          </a:xfrm>
          <a:prstGeom prst="rect">
            <a:avLst/>
          </a:prstGeom>
        </p:spPr>
      </p:pic>
      <p:pic>
        <p:nvPicPr>
          <p:cNvPr id="9" name="Picture 8" descr="fpgazm1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2209800"/>
            <a:ext cx="3048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39" y="1625252"/>
            <a:ext cx="3352800" cy="1755361"/>
          </a:xfrm>
          <a:prstGeom prst="rect">
            <a:avLst/>
          </a:prstGeom>
        </p:spPr>
      </p:pic>
      <p:pic>
        <p:nvPicPr>
          <p:cNvPr id="13" name="Picture 2" descr="Image result for NFA finite autom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2" y="3619785"/>
            <a:ext cx="2958227" cy="238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automata processor array s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19" y="3423759"/>
            <a:ext cx="2971800" cy="2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4118728" y="2238931"/>
            <a:ext cx="1207481" cy="428069"/>
          </a:xfrm>
          <a:prstGeom prst="rightArrow">
            <a:avLst>
              <a:gd name="adj1" fmla="val 50000"/>
              <a:gd name="adj2" fmla="val 93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628661" y="4567309"/>
            <a:ext cx="838200" cy="428069"/>
          </a:xfrm>
          <a:prstGeom prst="rightArrow">
            <a:avLst>
              <a:gd name="adj1" fmla="val 50000"/>
              <a:gd name="adj2" fmla="val 93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684564" y="2546435"/>
            <a:ext cx="838200" cy="428069"/>
          </a:xfrm>
          <a:prstGeom prst="rightArrow">
            <a:avLst>
              <a:gd name="adj1" fmla="val 50000"/>
              <a:gd name="adj2" fmla="val 93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7732051" y="3978693"/>
            <a:ext cx="838200" cy="428069"/>
          </a:xfrm>
          <a:prstGeom prst="rightArrow">
            <a:avLst>
              <a:gd name="adj1" fmla="val 50000"/>
              <a:gd name="adj2" fmla="val 93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Recent Work:  FPGA-Based BLAST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15</a:t>
            </a:fld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719" y="1447800"/>
            <a:ext cx="1150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Genomic databases large and growing fast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NCBI </a:t>
            </a:r>
            <a:r>
              <a:rPr lang="en-US" sz="2800" dirty="0"/>
              <a:t>BLAST widely used for </a:t>
            </a:r>
            <a:r>
              <a:rPr lang="en-US" sz="2800" dirty="0" smtClean="0"/>
              <a:t>database 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Must </a:t>
            </a:r>
            <a:r>
              <a:rPr lang="en-US" sz="2400" dirty="0"/>
              <a:t>scan perform </a:t>
            </a:r>
            <a:r>
              <a:rPr lang="en-US" sz="2400" dirty="0" smtClean="0"/>
              <a:t>entire database </a:t>
            </a:r>
            <a:r>
              <a:rPr lang="en-US" sz="2400" dirty="0"/>
              <a:t>for </a:t>
            </a:r>
            <a:r>
              <a:rPr lang="en-US" sz="2400" dirty="0" smtClean="0"/>
              <a:t>each query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I/O (disk) bound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92360" y="4724464"/>
            <a:ext cx="777233" cy="777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9705" y="4851470"/>
            <a:ext cx="1578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Database</a:t>
            </a:r>
            <a:endParaRPr lang="en-US" sz="28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42574" y="5113080"/>
            <a:ext cx="1036816" cy="0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833372" y="5113080"/>
            <a:ext cx="1281793" cy="0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96798" y="4824173"/>
            <a:ext cx="29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Database’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859551" y="4608729"/>
            <a:ext cx="2904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Downstream processing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288185" y="5113080"/>
            <a:ext cx="685166" cy="17117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71435" y="4104149"/>
            <a:ext cx="11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Query</a:t>
            </a:r>
            <a:endParaRPr lang="en-US" sz="28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05107" y="4541302"/>
            <a:ext cx="0" cy="433000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29705" y="4038600"/>
            <a:ext cx="7458480" cy="19050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03584" y="555313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kernel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8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Background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16</a:t>
            </a:fld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4880" y="2370617"/>
            <a:ext cx="1951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600" dirty="0" smtClean="0"/>
              <a:t>AACBBAV</a:t>
            </a:r>
            <a:endParaRPr lang="en-US" sz="2400" b="1" spc="600" dirty="0"/>
          </a:p>
        </p:txBody>
      </p:sp>
      <p:sp>
        <p:nvSpPr>
          <p:cNvPr id="11" name="TextBox 10"/>
          <p:cNvSpPr txBox="1"/>
          <p:nvPr/>
        </p:nvSpPr>
        <p:spPr>
          <a:xfrm>
            <a:off x="5094638" y="2384188"/>
            <a:ext cx="947311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pc="600" dirty="0" smtClean="0"/>
              <a:t>AAC</a:t>
            </a:r>
            <a:endParaRPr lang="en-US" sz="2400" b="1" spc="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71652" y="2384188"/>
            <a:ext cx="934487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pc="600" dirty="0" smtClean="0"/>
              <a:t>ACB</a:t>
            </a:r>
            <a:endParaRPr lang="en-US" sz="2400" b="1" spc="600" dirty="0"/>
          </a:p>
        </p:txBody>
      </p:sp>
      <p:sp>
        <p:nvSpPr>
          <p:cNvPr id="13" name="TextBox 12"/>
          <p:cNvSpPr txBox="1"/>
          <p:nvPr/>
        </p:nvSpPr>
        <p:spPr>
          <a:xfrm>
            <a:off x="7243939" y="2384187"/>
            <a:ext cx="925253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pc="600" dirty="0" smtClean="0"/>
              <a:t>CBB</a:t>
            </a:r>
            <a:endParaRPr lang="en-US" sz="2400" b="1" spc="600" dirty="0"/>
          </a:p>
        </p:txBody>
      </p:sp>
      <p:sp>
        <p:nvSpPr>
          <p:cNvPr id="14" name="TextBox 13"/>
          <p:cNvSpPr txBox="1"/>
          <p:nvPr/>
        </p:nvSpPr>
        <p:spPr>
          <a:xfrm>
            <a:off x="8328938" y="2384188"/>
            <a:ext cx="944682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pc="600" dirty="0" smtClean="0"/>
              <a:t>BBA</a:t>
            </a:r>
            <a:endParaRPr lang="en-US" sz="2400" b="1" spc="600" dirty="0"/>
          </a:p>
        </p:txBody>
      </p:sp>
      <p:sp>
        <p:nvSpPr>
          <p:cNvPr id="15" name="TextBox 14"/>
          <p:cNvSpPr txBox="1"/>
          <p:nvPr/>
        </p:nvSpPr>
        <p:spPr>
          <a:xfrm>
            <a:off x="9409592" y="2384188"/>
            <a:ext cx="938527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pc="600" dirty="0" smtClean="0"/>
              <a:t>BAV</a:t>
            </a:r>
            <a:endParaRPr lang="en-US" sz="2400" b="1" spc="60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350215" y="2369277"/>
            <a:ext cx="940149" cy="4630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4106638" y="2503272"/>
            <a:ext cx="680659" cy="22349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987223" y="4081466"/>
            <a:ext cx="947311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pc="600" dirty="0" smtClean="0"/>
              <a:t>AAC</a:t>
            </a:r>
            <a:endParaRPr lang="en-US" sz="2400" b="1" spc="600" dirty="0"/>
          </a:p>
        </p:txBody>
      </p:sp>
      <p:sp>
        <p:nvSpPr>
          <p:cNvPr id="21" name="TextBox 20"/>
          <p:cNvSpPr txBox="1"/>
          <p:nvPr/>
        </p:nvSpPr>
        <p:spPr>
          <a:xfrm>
            <a:off x="3064237" y="4081466"/>
            <a:ext cx="934487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pc="600" dirty="0" smtClean="0"/>
              <a:t>ACB</a:t>
            </a:r>
            <a:endParaRPr lang="en-US" sz="2400" b="1" spc="600" dirty="0"/>
          </a:p>
        </p:txBody>
      </p:sp>
      <p:sp>
        <p:nvSpPr>
          <p:cNvPr id="22" name="TextBox 21"/>
          <p:cNvSpPr txBox="1"/>
          <p:nvPr/>
        </p:nvSpPr>
        <p:spPr>
          <a:xfrm>
            <a:off x="4136524" y="4081465"/>
            <a:ext cx="925253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pc="600" dirty="0" smtClean="0"/>
              <a:t>CBB</a:t>
            </a:r>
            <a:endParaRPr lang="en-US" sz="2400" b="1" spc="600" dirty="0"/>
          </a:p>
        </p:txBody>
      </p:sp>
      <p:sp>
        <p:nvSpPr>
          <p:cNvPr id="23" name="TextBox 22"/>
          <p:cNvSpPr txBox="1"/>
          <p:nvPr/>
        </p:nvSpPr>
        <p:spPr>
          <a:xfrm>
            <a:off x="5221523" y="4081466"/>
            <a:ext cx="944682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pc="600" dirty="0" smtClean="0"/>
              <a:t>BBA</a:t>
            </a:r>
            <a:endParaRPr lang="en-US" sz="2400" b="1" spc="600" dirty="0"/>
          </a:p>
        </p:txBody>
      </p:sp>
      <p:sp>
        <p:nvSpPr>
          <p:cNvPr id="24" name="TextBox 23"/>
          <p:cNvSpPr txBox="1"/>
          <p:nvPr/>
        </p:nvSpPr>
        <p:spPr>
          <a:xfrm>
            <a:off x="6302177" y="4081466"/>
            <a:ext cx="938527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pc="600" dirty="0" smtClean="0"/>
              <a:t>BAV</a:t>
            </a:r>
            <a:endParaRPr lang="en-US" sz="2400" b="1" spc="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221523" y="4066555"/>
            <a:ext cx="961426" cy="4765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20" idx="0"/>
            <a:endCxn id="24" idx="0"/>
          </p:cNvCxnSpPr>
          <p:nvPr/>
        </p:nvCxnSpPr>
        <p:spPr>
          <a:xfrm rot="5400000" flipH="1" flipV="1">
            <a:off x="4616160" y="1926185"/>
            <a:ext cx="12700" cy="4310562"/>
          </a:xfrm>
          <a:prstGeom prst="bentConnector3">
            <a:avLst>
              <a:gd name="adj1" fmla="val 180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0"/>
            <a:endCxn id="24" idx="0"/>
          </p:cNvCxnSpPr>
          <p:nvPr/>
        </p:nvCxnSpPr>
        <p:spPr>
          <a:xfrm rot="5400000" flipH="1" flipV="1">
            <a:off x="5151461" y="2461486"/>
            <a:ext cx="12700" cy="3239960"/>
          </a:xfrm>
          <a:prstGeom prst="bentConnector3">
            <a:avLst>
              <a:gd name="adj1" fmla="val 180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2" idx="0"/>
            <a:endCxn id="24" idx="0"/>
          </p:cNvCxnSpPr>
          <p:nvPr/>
        </p:nvCxnSpPr>
        <p:spPr>
          <a:xfrm rot="16200000" flipH="1">
            <a:off x="5685295" y="2995320"/>
            <a:ext cx="1" cy="2172290"/>
          </a:xfrm>
          <a:prstGeom prst="bentConnector3">
            <a:avLst>
              <a:gd name="adj1" fmla="val -2286000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1596" y="1809304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1) Decompose </a:t>
            </a:r>
            <a:r>
              <a:rPr lang="en-US" sz="2400" b="1" dirty="0" smtClean="0">
                <a:solidFill>
                  <a:srgbClr val="FF0000"/>
                </a:solidFill>
              </a:rPr>
              <a:t>query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7297" y="1791110"/>
            <a:ext cx="3052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2) Identify </a:t>
            </a:r>
            <a:r>
              <a:rPr lang="en-US" sz="2400" b="1" dirty="0" smtClean="0">
                <a:solidFill>
                  <a:srgbClr val="FF0000"/>
                </a:solidFill>
              </a:rPr>
              <a:t>seeds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7584" y="3217320"/>
            <a:ext cx="6918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3) Identify </a:t>
            </a:r>
            <a:r>
              <a:rPr lang="en-US" sz="2400" b="1" dirty="0" smtClean="0">
                <a:solidFill>
                  <a:srgbClr val="FF0000"/>
                </a:solidFill>
              </a:rPr>
              <a:t>High Scoring Pairs </a:t>
            </a:r>
            <a:r>
              <a:rPr lang="en-US" sz="2400" dirty="0" smtClean="0">
                <a:solidFill>
                  <a:srgbClr val="FF0000"/>
                </a:solidFill>
              </a:rPr>
              <a:t>(HSPs):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7619" y="1322406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BLAST Filter:</a:t>
            </a:r>
            <a:endParaRPr lang="en-US" sz="2800" b="1" u="sng" dirty="0"/>
          </a:p>
        </p:txBody>
      </p:sp>
      <p:sp>
        <p:nvSpPr>
          <p:cNvPr id="35" name="TextBox 34"/>
          <p:cNvSpPr txBox="1"/>
          <p:nvPr/>
        </p:nvSpPr>
        <p:spPr>
          <a:xfrm>
            <a:off x="608092" y="4845127"/>
            <a:ext cx="8475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4) Look for HSPs of the same total length in each DB record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048" y="5560938"/>
            <a:ext cx="10142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Existing FPGA implementations are direct implementations of software</a:t>
            </a:r>
          </a:p>
        </p:txBody>
      </p:sp>
    </p:spTree>
    <p:extLst>
      <p:ext uri="{BB962C8B-B14F-4D97-AF65-F5344CB8AC3E}">
        <p14:creationId xmlns:p14="http://schemas.microsoft.com/office/powerpoint/2010/main" val="22558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Our Approach</a:t>
            </a:r>
            <a:endParaRPr lang="en-US" sz="3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17</a:t>
            </a:fld>
            <a:endParaRPr lang="en-US" dirty="0">
              <a:solidFill>
                <a:srgbClr val="9900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2443" y="4323159"/>
            <a:ext cx="777233" cy="777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814" y="4450164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Query</a:t>
            </a:r>
          </a:p>
        </p:txBody>
      </p:sp>
      <p:cxnSp>
        <p:nvCxnSpPr>
          <p:cNvPr id="7" name="Straight Arrow Connector 6"/>
          <p:cNvCxnSpPr>
            <a:stCxn id="6" idx="3"/>
            <a:endCxn id="5" idx="0"/>
          </p:cNvCxnSpPr>
          <p:nvPr/>
        </p:nvCxnSpPr>
        <p:spPr>
          <a:xfrm>
            <a:off x="1397226" y="4711774"/>
            <a:ext cx="1735217" cy="1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2"/>
          </p:cNvCxnSpPr>
          <p:nvPr/>
        </p:nvCxnSpPr>
        <p:spPr>
          <a:xfrm>
            <a:off x="3909676" y="4711775"/>
            <a:ext cx="1587107" cy="19069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96783" y="4211593"/>
            <a:ext cx="2904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Indices of likely matches</a:t>
            </a:r>
            <a:endParaRPr lang="en-US" sz="2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080287" y="4259712"/>
            <a:ext cx="2904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Downstream processing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28119" y="1397361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Database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880519" y="2362200"/>
            <a:ext cx="0" cy="586338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196742" y="2861181"/>
            <a:ext cx="2522808" cy="250596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196742" y="5355683"/>
            <a:ext cx="2470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FPGA+DRAM</a:t>
            </a:r>
            <a:endParaRPr lang="en-US" sz="2800" b="1" dirty="0"/>
          </a:p>
        </p:txBody>
      </p:sp>
      <p:sp>
        <p:nvSpPr>
          <p:cNvPr id="53" name="Rectangle 52"/>
          <p:cNvSpPr/>
          <p:nvPr/>
        </p:nvSpPr>
        <p:spPr>
          <a:xfrm>
            <a:off x="2436452" y="3087982"/>
            <a:ext cx="946335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BRAM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518594" y="3075582"/>
            <a:ext cx="946335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DRAM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119519" y="3075582"/>
            <a:ext cx="946335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Disk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023519" y="2383665"/>
            <a:ext cx="0" cy="564648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0546699" y="2362200"/>
            <a:ext cx="0" cy="586113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080287" y="5333545"/>
            <a:ext cx="29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CPU+disk</a:t>
            </a:r>
            <a:endParaRPr lang="en-US" sz="2800" b="1" dirty="0"/>
          </a:p>
        </p:txBody>
      </p:sp>
      <p:sp>
        <p:nvSpPr>
          <p:cNvPr id="73" name="Rectangle 72"/>
          <p:cNvSpPr/>
          <p:nvPr/>
        </p:nvSpPr>
        <p:spPr>
          <a:xfrm>
            <a:off x="9338627" y="2861181"/>
            <a:ext cx="2412441" cy="250596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5825985" y="1397361"/>
            <a:ext cx="2143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Preprocess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75" name="Straight Arrow Connector 74"/>
          <p:cNvCxnSpPr>
            <a:stCxn id="39" idx="3"/>
            <a:endCxn id="74" idx="1"/>
          </p:cNvCxnSpPr>
          <p:nvPr/>
        </p:nvCxnSpPr>
        <p:spPr>
          <a:xfrm>
            <a:off x="4514185" y="1658971"/>
            <a:ext cx="1311800" cy="0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2880519" y="2383665"/>
            <a:ext cx="7712167" cy="0"/>
          </a:xfrm>
          <a:prstGeom prst="straightConnector1">
            <a:avLst/>
          </a:prstGeom>
          <a:ln w="952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6842919" y="1920581"/>
            <a:ext cx="0" cy="463084"/>
          </a:xfrm>
          <a:prstGeom prst="straightConnector1">
            <a:avLst/>
          </a:prstGeom>
          <a:ln w="952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8286733" y="4711775"/>
            <a:ext cx="1051894" cy="12638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2247668" y="3932015"/>
            <a:ext cx="23963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Pattern match: HSPs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Filter Design</a:t>
            </a:r>
            <a:endParaRPr lang="en-US" sz="3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18</a:t>
            </a:fld>
            <a:endParaRPr lang="en-US">
              <a:solidFill>
                <a:srgbClr val="990033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290719" y="2496678"/>
          <a:ext cx="3219452" cy="1981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24205"/>
                <a:gridCol w="651193"/>
                <a:gridCol w="648018"/>
                <a:gridCol w="648018"/>
                <a:gridCol w="64801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CV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CV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76062" y="2156096"/>
          <a:ext cx="3509663" cy="2509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3828"/>
                <a:gridCol w="979805"/>
                <a:gridCol w="125603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HSP</a:t>
                      </a:r>
                      <a:r>
                        <a:rPr lang="en-US" sz="2000" baseline="0" dirty="0" smtClean="0"/>
                        <a:t> / Length</a:t>
                      </a:r>
                      <a:endParaRPr lang="en-US" sz="2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Start</a:t>
                      </a:r>
                      <a:endParaRPr lang="en-US" sz="2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Length</a:t>
                      </a:r>
                      <a:endParaRPr lang="en-US" sz="2000" dirty="0"/>
                    </a:p>
                  </a:txBody>
                  <a:tcPr anchor="b"/>
                </a:tc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ACBC-8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ACCV-9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CBBC-6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CBCV-7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23810" y="2371262"/>
          <a:ext cx="2245360" cy="2200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65555"/>
                <a:gridCol w="979805"/>
              </a:tblGrid>
              <a:tr h="4400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Record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Start</a:t>
                      </a:r>
                      <a:endParaRPr lang="en-US" sz="2000" dirty="0"/>
                    </a:p>
                  </a:txBody>
                  <a:tcPr anchor="ctr"/>
                </a:tc>
              </a:tr>
              <a:tr h="4400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anchor="ctr"/>
                </a:tc>
              </a:tr>
              <a:tr h="4400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anchor="ctr"/>
                </a:tc>
              </a:tr>
              <a:tr h="4400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anchor="ctr"/>
                </a:tc>
              </a:tr>
              <a:tr h="4400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3109119" y="30480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109119" y="35052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121714" y="3962400"/>
            <a:ext cx="9018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121713" y="4419600"/>
            <a:ext cx="90180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17702" y="1973458"/>
            <a:ext cx="2195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Suffix Table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33049" y="1641015"/>
            <a:ext cx="3195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Table of Contents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0690" y="1417155"/>
            <a:ext cx="30316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/>
              <a:t>Index</a:t>
            </a:r>
          </a:p>
          <a:p>
            <a:pPr algn="ctr"/>
            <a:r>
              <a:rPr lang="en-US" b="1" dirty="0" smtClean="0"/>
              <a:t>(List of HSPs in database)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288739" y="4676449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/>
              <a:t>On-chip</a:t>
            </a:r>
          </a:p>
          <a:p>
            <a:pPr algn="ctr"/>
            <a:r>
              <a:rPr lang="en-US" sz="2000" b="1" smtClean="0"/>
              <a:t>(128 KB)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04758" y="4701849"/>
            <a:ext cx="1252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/>
              <a:t>DRAM</a:t>
            </a:r>
          </a:p>
          <a:p>
            <a:pPr algn="ctr"/>
            <a:r>
              <a:rPr lang="en-US" sz="2000" b="1" smtClean="0"/>
              <a:t>(160 MB)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8782" y="4564145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Disk</a:t>
            </a:r>
          </a:p>
          <a:p>
            <a:pPr algn="ctr"/>
            <a:r>
              <a:rPr lang="en-US" sz="2000" b="1" dirty="0" smtClean="0"/>
              <a:t>(10X size of DB)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584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Filter Design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919" y="1515532"/>
            <a:ext cx="5029200" cy="450426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smtClean="0"/>
              <a:t>Multiple PEs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smtClean="0"/>
              <a:t>Each detects </a:t>
            </a:r>
            <a:r>
              <a:rPr lang="en-US" sz="2200"/>
              <a:t>HSP patterns within fixed </a:t>
            </a:r>
            <a:r>
              <a:rPr lang="en-US" sz="2200" smtClean="0"/>
              <a:t>windows</a:t>
            </a:r>
            <a:endParaRPr lang="en-US" sz="22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When found, schedule access to DRAM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All PEs together synthesized as single pipeline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Performs at WCET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19</a:t>
            </a:fld>
            <a:endParaRPr lang="en-US" dirty="0">
              <a:solidFill>
                <a:srgbClr val="990033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319" y="1561021"/>
            <a:ext cx="6400800" cy="3087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956719" y="1752600"/>
            <a:ext cx="22860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4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Heterogeneous and Reconfigurable Computing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2</a:t>
            </a:fld>
            <a:endParaRPr lang="en-US">
              <a:solidFill>
                <a:srgbClr val="990033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70719" y="5486399"/>
            <a:ext cx="10883027" cy="511999"/>
          </a:xfrm>
        </p:spPr>
        <p:txBody>
          <a:bodyPr/>
          <a:lstStyle/>
          <a:p>
            <a:pPr marL="0" indent="0">
              <a:buNone/>
            </a:pPr>
            <a:r>
              <a:rPr lang="en-US" sz="2000" smtClean="0"/>
              <a:t>Objective:  develop technologies to improve computer performance and efficiency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5319" y="1286441"/>
            <a:ext cx="57150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Results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20</a:t>
            </a:fld>
            <a:endParaRPr lang="en-US">
              <a:solidFill>
                <a:srgbClr val="990033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587347"/>
              </p:ext>
            </p:extLst>
          </p:nvPr>
        </p:nvGraphicFramePr>
        <p:xfrm>
          <a:off x="213519" y="1796835"/>
          <a:ext cx="3271203" cy="23469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19773">
                  <a:extLst>
                    <a:ext uri="{9D8B030D-6E8A-4147-A177-3AD203B41FA5}">
                      <a16:colId xmlns="" xmlns:a16="http://schemas.microsoft.com/office/drawing/2014/main" val="1489988931"/>
                    </a:ext>
                  </a:extLst>
                </a:gridCol>
                <a:gridCol w="424497">
                  <a:extLst>
                    <a:ext uri="{9D8B030D-6E8A-4147-A177-3AD203B41FA5}">
                      <a16:colId xmlns="" xmlns:a16="http://schemas.microsoft.com/office/drawing/2014/main" val="4065162492"/>
                    </a:ext>
                  </a:extLst>
                </a:gridCol>
                <a:gridCol w="891223">
                  <a:extLst>
                    <a:ext uri="{9D8B030D-6E8A-4147-A177-3AD203B41FA5}">
                      <a16:colId xmlns="" xmlns:a16="http://schemas.microsoft.com/office/drawing/2014/main" val="4145902427"/>
                    </a:ext>
                  </a:extLst>
                </a:gridCol>
                <a:gridCol w="1235710">
                  <a:extLst>
                    <a:ext uri="{9D8B030D-6E8A-4147-A177-3AD203B41FA5}">
                      <a16:colId xmlns="" xmlns:a16="http://schemas.microsoft.com/office/drawing/2014/main" val="3687287568"/>
                    </a:ext>
                  </a:extLst>
                </a:gridCol>
              </a:tblGrid>
              <a:tr h="735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# PEs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II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smtClean="0">
                          <a:effectLst/>
                        </a:rPr>
                        <a:t>Pipeline</a:t>
                      </a:r>
                    </a:p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smtClean="0">
                          <a:effectLst/>
                        </a:rPr>
                        <a:t>Depth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smtClean="0">
                          <a:effectLst/>
                        </a:rPr>
                        <a:t>Throughput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smtClean="0">
                          <a:effectLst/>
                        </a:rPr>
                        <a:t>(Mchars/s</a:t>
                      </a:r>
                      <a:r>
                        <a:rPr lang="en-US" sz="1400" kern="1200" dirty="0">
                          <a:effectLst/>
                        </a:rPr>
                        <a:t>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5600661"/>
                  </a:ext>
                </a:extLst>
              </a:tr>
              <a:tr h="1040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12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12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40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9.2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913088555"/>
                  </a:ext>
                </a:extLst>
              </a:tr>
              <a:tr h="119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16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16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44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8.4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601077191"/>
                  </a:ext>
                </a:extLst>
              </a:tr>
              <a:tr h="583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20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20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48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7.7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496931213"/>
                  </a:ext>
                </a:extLst>
              </a:tr>
              <a:tr h="1497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24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24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52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7.1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810233392"/>
                  </a:ext>
                </a:extLst>
              </a:tr>
              <a:tr h="16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28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28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56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6.6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47523474"/>
                  </a:ext>
                </a:extLst>
              </a:tr>
              <a:tr h="1802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32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32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60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6.2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687376791"/>
                  </a:ext>
                </a:extLst>
              </a:tr>
              <a:tr h="431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36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36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64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5.8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582548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40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40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68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5.4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232877309"/>
                  </a:ext>
                </a:extLst>
              </a:tr>
              <a:tr h="735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44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44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72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5.1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3599519349"/>
                  </a:ext>
                </a:extLst>
              </a:tr>
            </a:tbl>
          </a:graphicData>
        </a:graphic>
      </p:graphicFrame>
      <p:sp>
        <p:nvSpPr>
          <p:cNvPr id="7" name="Left Brace 6"/>
          <p:cNvSpPr/>
          <p:nvPr/>
        </p:nvSpPr>
        <p:spPr>
          <a:xfrm>
            <a:off x="3642519" y="1838493"/>
            <a:ext cx="422493" cy="2431600"/>
          </a:xfrm>
          <a:prstGeom prst="leftBrace">
            <a:avLst>
              <a:gd name="adj1" fmla="val 57199"/>
              <a:gd name="adj2" fmla="val 90803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337762"/>
              </p:ext>
            </p:extLst>
          </p:nvPr>
        </p:nvGraphicFramePr>
        <p:xfrm>
          <a:off x="4241983" y="2077101"/>
          <a:ext cx="3814763" cy="21929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79158">
                  <a:extLst>
                    <a:ext uri="{9D8B030D-6E8A-4147-A177-3AD203B41FA5}">
                      <a16:colId xmlns:a16="http://schemas.microsoft.com/office/drawing/2014/main" xmlns="" val="3734089366"/>
                    </a:ext>
                  </a:extLst>
                </a:gridCol>
                <a:gridCol w="1395095">
                  <a:extLst>
                    <a:ext uri="{9D8B030D-6E8A-4147-A177-3AD203B41FA5}">
                      <a16:colId xmlns:a16="http://schemas.microsoft.com/office/drawing/2014/main" xmlns="" val="3139657849"/>
                    </a:ext>
                  </a:extLst>
                </a:gridCol>
                <a:gridCol w="1540510">
                  <a:extLst>
                    <a:ext uri="{9D8B030D-6E8A-4147-A177-3AD203B41FA5}">
                      <a16:colId xmlns:a16="http://schemas.microsoft.com/office/drawing/2014/main" xmlns="" val="102911000"/>
                    </a:ext>
                  </a:extLst>
                </a:gridCol>
              </a:tblGrid>
              <a:tr h="389087"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 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Threads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kern="1200" dirty="0">
                          <a:effectLst/>
                        </a:rPr>
                        <a:t>upper bound</a:t>
                      </a:r>
                      <a:endParaRPr lang="en-US" sz="140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effectLst/>
                        </a:rPr>
                        <a:t>Thrp't</a:t>
                      </a:r>
                      <a:r>
                        <a:rPr lang="en-US" sz="1400" kern="1200" dirty="0">
                          <a:effectLst/>
                        </a:rPr>
                        <a:t>. (Mc/s)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kern="1200">
                          <a:effectLst/>
                        </a:rPr>
                        <a:t>lower bound</a:t>
                      </a:r>
                      <a:endParaRPr lang="en-US" sz="1400" u="sng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effectLst/>
                        </a:rPr>
                        <a:t>Thrp't</a:t>
                      </a:r>
                      <a:r>
                        <a:rPr lang="en-US" sz="1400" kern="1200" dirty="0">
                          <a:effectLst/>
                        </a:rPr>
                        <a:t>. (Mc/s)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5084340"/>
                  </a:ext>
                </a:extLst>
              </a:tr>
              <a:tr h="220784"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1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8.7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2.4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467637606"/>
                  </a:ext>
                </a:extLst>
              </a:tr>
              <a:tr h="220784"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2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11.5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3.9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963145715"/>
                  </a:ext>
                </a:extLst>
              </a:tr>
              <a:tr h="220784"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3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8.3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4.6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586493547"/>
                  </a:ext>
                </a:extLst>
              </a:tr>
              <a:tr h="220784"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7.0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4.6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4007757246"/>
                  </a:ext>
                </a:extLst>
              </a:tr>
              <a:tr h="220784"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5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6.1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3.7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532974899"/>
                  </a:ext>
                </a:extLst>
              </a:tr>
              <a:tr h="220784"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6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5.0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3.6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746243884"/>
                  </a:ext>
                </a:extLst>
              </a:tr>
              <a:tr h="220784"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7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4.7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3.4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633968776"/>
                  </a:ext>
                </a:extLst>
              </a:tr>
              <a:tr h="220784"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4.2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438912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3.1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91268769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41983" y="4298732"/>
            <a:ext cx="4406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Faster for high-hit rate queries despite having less than half DRAM b/w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9420" y="140237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FPGA Performance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4320564" y="1707769"/>
            <a:ext cx="365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CPU Baseline Performance</a:t>
            </a:r>
            <a:endParaRPr lang="en-US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936" y="2278694"/>
            <a:ext cx="3712221" cy="20895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41655" y="1931093"/>
            <a:ext cx="365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smtClean="0"/>
              <a:t>vs. NCBI BLAST</a:t>
            </a:r>
            <a:endParaRPr lang="en-US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8891015" y="4256809"/>
            <a:ext cx="244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4-8X speedup overall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Emerging Processors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21</a:t>
            </a:fld>
            <a:endParaRPr lang="en-US">
              <a:solidFill>
                <a:srgbClr val="990033"/>
              </a:solidFill>
            </a:endParaRPr>
          </a:p>
        </p:txBody>
      </p:sp>
      <p:pic>
        <p:nvPicPr>
          <p:cNvPr id="6" name="Picture 8" descr="http://ravecomputer.com/store/media/C207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40" y="2955273"/>
            <a:ext cx="3913302" cy="264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2119" y="1367948"/>
            <a:ext cx="4010854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i="1" u="sng" kern="0" smtClean="0"/>
              <a:t>Many-core Processors:</a:t>
            </a:r>
            <a:endParaRPr lang="en-US" sz="2400" i="1" u="sng" ker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080919" y="2086616"/>
            <a:ext cx="5710887" cy="322683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smtClean="0"/>
              <a:t>High memory bandwidth, but the program must be amenable to execution across thousands of parallel threads</a:t>
            </a:r>
          </a:p>
          <a:p>
            <a:endParaRPr lang="en-US" kern="0" smtClean="0"/>
          </a:p>
          <a:p>
            <a:r>
              <a:rPr lang="en-US" kern="0" smtClean="0"/>
              <a:t>Previous contributions:</a:t>
            </a:r>
          </a:p>
          <a:p>
            <a:pPr lvl="1"/>
            <a:r>
              <a:rPr lang="en-US" kern="0" smtClean="0">
                <a:solidFill>
                  <a:srgbClr val="FF0000"/>
                </a:solidFill>
              </a:rPr>
              <a:t>All-to-all sequence alignment </a:t>
            </a:r>
            <a:r>
              <a:rPr lang="en-US" kern="0" smtClean="0"/>
              <a:t>(IEEE D&amp;T 2014, SAAHPC 2012)</a:t>
            </a:r>
            <a:endParaRPr lang="en-US" kern="0"/>
          </a:p>
          <a:p>
            <a:pPr lvl="1"/>
            <a:r>
              <a:rPr lang="en-US" kern="0" smtClean="0">
                <a:solidFill>
                  <a:srgbClr val="FF0000"/>
                </a:solidFill>
              </a:rPr>
              <a:t>Frequent itemset mining</a:t>
            </a:r>
            <a:r>
              <a:rPr lang="en-US" b="1" kern="0" smtClean="0">
                <a:solidFill>
                  <a:srgbClr val="FF0000"/>
                </a:solidFill>
              </a:rPr>
              <a:t> </a:t>
            </a:r>
            <a:r>
              <a:rPr lang="en-US" kern="0" smtClean="0"/>
              <a:t>(J. Supercomputing 2013, CLUSTER 2011)</a:t>
            </a:r>
          </a:p>
        </p:txBody>
      </p:sp>
      <p:pic>
        <p:nvPicPr>
          <p:cNvPr id="8" name="Picture 2" descr="http://spectrum.ieee.org/img/08NIntelPhimaster-137424524526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2086616"/>
            <a:ext cx="3075026" cy="230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8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Heterogeneous and Reconfigurable Computing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22</a:t>
            </a:fld>
            <a:endParaRPr lang="en-US">
              <a:solidFill>
                <a:srgbClr val="990033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22763" y="1447800"/>
            <a:ext cx="4338955" cy="54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i="1" u="sng" kern="0" smtClean="0"/>
              <a:t>Digital Signal Processors:</a:t>
            </a:r>
            <a:endParaRPr lang="en-US" sz="2400" i="1" u="sng" ker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2001989"/>
            <a:ext cx="2729627" cy="307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oedk.rice.edu/Resources/Pictures/ti_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65" y="5029200"/>
            <a:ext cx="2794957" cy="98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318919" y="1600200"/>
            <a:ext cx="6091887" cy="4495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smtClean="0"/>
              <a:t>Highly energy efficient, but programmer must explicitly allocate and manage on-chip memory</a:t>
            </a:r>
          </a:p>
          <a:p>
            <a:endParaRPr lang="en-US" sz="2000" kern="0"/>
          </a:p>
          <a:p>
            <a:r>
              <a:rPr lang="en-US" sz="2000" kern="0" smtClean="0"/>
              <a:t>Previous contributions:</a:t>
            </a:r>
          </a:p>
          <a:p>
            <a:pPr lvl="1"/>
            <a:r>
              <a:rPr lang="en-US" sz="1400" kern="0" smtClean="0">
                <a:solidFill>
                  <a:srgbClr val="FF0000"/>
                </a:solidFill>
              </a:rPr>
              <a:t>Real-time optical flow </a:t>
            </a:r>
            <a:r>
              <a:rPr lang="en-US" sz="1400" kern="0" smtClean="0"/>
              <a:t>(HPEC 2014, SC 2013)</a:t>
            </a:r>
          </a:p>
          <a:p>
            <a:pPr lvl="1"/>
            <a:r>
              <a:rPr lang="en-US" sz="1400" kern="0" smtClean="0">
                <a:solidFill>
                  <a:srgbClr val="FF0000"/>
                </a:solidFill>
              </a:rPr>
              <a:t>Sparse linear algebra </a:t>
            </a:r>
            <a:r>
              <a:rPr lang="en-US" sz="1400" kern="0" smtClean="0"/>
              <a:t>(HPEC 2014, ASAP 2013)</a:t>
            </a:r>
          </a:p>
          <a:p>
            <a:pPr lvl="1"/>
            <a:r>
              <a:rPr lang="en-US" sz="1400" kern="0" smtClean="0">
                <a:solidFill>
                  <a:srgbClr val="FF0000"/>
                </a:solidFill>
              </a:rPr>
              <a:t>Domain-specific language for structured grid operations </a:t>
            </a:r>
            <a:r>
              <a:rPr lang="en-US" sz="1400" kern="0" smtClean="0"/>
              <a:t>(Zhang dissertation 2014)</a:t>
            </a:r>
          </a:p>
          <a:p>
            <a:pPr lvl="1"/>
            <a:r>
              <a:rPr lang="en-US" sz="1400" kern="0" smtClean="0">
                <a:solidFill>
                  <a:srgbClr val="FF0000"/>
                </a:solidFill>
              </a:rPr>
              <a:t>Automated scratchpad allocation and management </a:t>
            </a:r>
            <a:r>
              <a:rPr lang="en-US" sz="1400" kern="0" smtClean="0"/>
              <a:t>(Gao dissertation 2014)</a:t>
            </a:r>
          </a:p>
          <a:p>
            <a:pPr lvl="1"/>
            <a:endParaRPr lang="en-US" sz="1400" kern="0"/>
          </a:p>
          <a:p>
            <a:r>
              <a:rPr lang="en-US" kern="0" smtClean="0"/>
              <a:t>Current work:</a:t>
            </a:r>
          </a:p>
          <a:p>
            <a:pPr lvl="1"/>
            <a:r>
              <a:rPr lang="en-US" sz="1400" kern="0" smtClean="0">
                <a:solidFill>
                  <a:srgbClr val="FF0000"/>
                </a:solidFill>
              </a:rPr>
              <a:t>Smart processor allocation for vision pipelines </a:t>
            </a:r>
            <a:r>
              <a:rPr lang="en-US" sz="1400" kern="0" smtClean="0"/>
              <a:t>(TI project, 2017-2019)</a:t>
            </a:r>
          </a:p>
        </p:txBody>
      </p:sp>
      <p:pic>
        <p:nvPicPr>
          <p:cNvPr id="9" name="Picture 4" descr="http://processors.wiki.ti.com/images/0/0b/KeyStone_Multicore_DSP_ARM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7" y="2057400"/>
            <a:ext cx="1680242" cy="168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31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Administrative Vision</a:t>
            </a:r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12138" y="3886200"/>
            <a:ext cx="103375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 smtClean="0"/>
              <a:t>Jason D. Bakos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144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Administrative Objectives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/>
              <a:t>Support the </a:t>
            </a:r>
            <a:r>
              <a:rPr lang="en-US" sz="2800" smtClean="0"/>
              <a:t>faculty</a:t>
            </a:r>
          </a:p>
          <a:p>
            <a:pPr marL="514350" indent="-514350">
              <a:buFont typeface="+mj-lt"/>
              <a:buAutoNum type="arabicPeriod"/>
            </a:pPr>
            <a:endParaRPr lang="en-US" sz="2800" smtClean="0"/>
          </a:p>
          <a:p>
            <a:pPr marL="514350" indent="-514350">
              <a:buFont typeface="+mj-lt"/>
              <a:buAutoNum type="arabicPeriod"/>
            </a:pPr>
            <a:r>
              <a:rPr lang="en-US" sz="2800" smtClean="0"/>
              <a:t>Improve the prestige of the department (and university)</a:t>
            </a:r>
          </a:p>
          <a:p>
            <a:endParaRPr lang="en-US" sz="280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smtClean="0"/>
              <a:t>Goals are related:</a:t>
            </a:r>
          </a:p>
          <a:p>
            <a:pPr lvl="1"/>
            <a:r>
              <a:rPr lang="en-US" sz="2400" smtClean="0"/>
              <a:t>e.g. level of faculty support is a significant factor in </a:t>
            </a:r>
            <a:r>
              <a:rPr lang="en-US" sz="2400"/>
              <a:t>USNWR rankings</a:t>
            </a:r>
            <a:endParaRPr lang="en-US" sz="2400" smtClean="0"/>
          </a:p>
          <a:p>
            <a:pPr lvl="2"/>
            <a:endParaRPr lang="en-US" sz="2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24</a:t>
            </a:fld>
            <a:endParaRPr 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Good Time to be a CS Major…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2594" b="-459"/>
          <a:stretch/>
        </p:blipFill>
        <p:spPr>
          <a:xfrm>
            <a:off x="7189086" y="1818171"/>
            <a:ext cx="4646338" cy="2713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32" y="1846419"/>
            <a:ext cx="1921705" cy="1921705"/>
          </a:xfrm>
          <a:prstGeom prst="rect">
            <a:avLst/>
          </a:prstGeom>
        </p:spPr>
      </p:pic>
      <p:pic>
        <p:nvPicPr>
          <p:cNvPr id="1028" name="Picture 4" descr="Image result for smart gri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6" y="3810000"/>
            <a:ext cx="3390251" cy="22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tesla dashboa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44" y="3854450"/>
            <a:ext cx="3272230" cy="20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tctechcrunch2011.files.wordpress.com/2011/12/nest_thermostat.jpg?w=4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48" y="1874117"/>
            <a:ext cx="1962526" cy="182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11840" y="1374462"/>
            <a:ext cx="3452522" cy="456409"/>
          </a:xfrm>
        </p:spPr>
        <p:txBody>
          <a:bodyPr>
            <a:normAutofit/>
          </a:bodyPr>
          <a:lstStyle/>
          <a:p>
            <a:r>
              <a:rPr lang="en-US" u="sng" smtClean="0"/>
              <a:t>Cyber-physical Systems</a:t>
            </a:r>
            <a:endParaRPr lang="en-US" u="sng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842918" y="1371600"/>
            <a:ext cx="3452522" cy="45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u="sng" kern="0" smtClean="0"/>
              <a:t>Data Science</a:t>
            </a:r>
            <a:endParaRPr lang="en-US" u="sng" ker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332023" y="4356539"/>
            <a:ext cx="1949296" cy="11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u="sng" kern="0" smtClean="0"/>
              <a:t>Edge Computing/IoT</a:t>
            </a:r>
            <a:endParaRPr lang="en-US" u="sng" kern="0"/>
          </a:p>
        </p:txBody>
      </p:sp>
      <p:pic>
        <p:nvPicPr>
          <p:cNvPr id="11266" name="Picture 2" descr="Image result for edge computing ca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119" y="4420511"/>
            <a:ext cx="2840587" cy="159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mart t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56" y="1646805"/>
            <a:ext cx="2347472" cy="206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1919" y="5515652"/>
            <a:ext cx="2895600" cy="16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Job Outlook vs. Engineering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19" y="1371600"/>
            <a:ext cx="11353800" cy="4747884"/>
          </a:xfrm>
        </p:spPr>
        <p:txBody>
          <a:bodyPr>
            <a:noAutofit/>
          </a:bodyPr>
          <a:lstStyle/>
          <a:p>
            <a:r>
              <a:rPr lang="en-US" sz="2400" smtClean="0"/>
              <a:t>Job growth during 2014-2024:</a:t>
            </a:r>
            <a:endParaRPr lang="en-US" smtClean="0"/>
          </a:p>
          <a:p>
            <a:pPr lvl="1"/>
            <a:r>
              <a:rPr lang="en-US" sz="2000"/>
              <a:t>Computer and information </a:t>
            </a:r>
            <a:r>
              <a:rPr lang="en-US" sz="2000" smtClean="0"/>
              <a:t>technology:  </a:t>
            </a:r>
            <a:r>
              <a:rPr lang="en-US" sz="2000" smtClean="0">
                <a:solidFill>
                  <a:srgbClr val="FF0000"/>
                </a:solidFill>
              </a:rPr>
              <a:t>12%</a:t>
            </a:r>
            <a:endParaRPr lang="en-US" sz="2000" smtClean="0"/>
          </a:p>
          <a:p>
            <a:pPr lvl="1"/>
            <a:r>
              <a:rPr lang="en-US" sz="2000" smtClean="0"/>
              <a:t>Civil engineering:  8%</a:t>
            </a:r>
          </a:p>
          <a:p>
            <a:pPr lvl="1"/>
            <a:r>
              <a:rPr lang="en-US" sz="2000" smtClean="0"/>
              <a:t>Mechanical engineering:  5</a:t>
            </a:r>
            <a:r>
              <a:rPr lang="en-US" sz="2000"/>
              <a:t>%</a:t>
            </a:r>
          </a:p>
          <a:p>
            <a:pPr lvl="1"/>
            <a:r>
              <a:rPr lang="en-US" sz="2000" smtClean="0"/>
              <a:t>Chemical engineering:  2%</a:t>
            </a:r>
          </a:p>
          <a:p>
            <a:pPr lvl="1"/>
            <a:r>
              <a:rPr lang="en-US" sz="2000" smtClean="0"/>
              <a:t>Electrical engineering:  0%</a:t>
            </a:r>
          </a:p>
          <a:p>
            <a:pPr lvl="1"/>
            <a:endParaRPr lang="en-US" sz="1200" smtClean="0"/>
          </a:p>
          <a:p>
            <a:pPr lvl="1"/>
            <a:endParaRPr lang="en-US" sz="1200" smtClean="0"/>
          </a:p>
          <a:p>
            <a:r>
              <a:rPr lang="en-US" sz="2400" smtClean="0"/>
              <a:t>Computing </a:t>
            </a:r>
            <a:r>
              <a:rPr lang="en-US" sz="2400"/>
              <a:t>jobs will account for 71% of all the STEM jobs by </a:t>
            </a:r>
            <a:r>
              <a:rPr lang="en-US" sz="2400" smtClean="0"/>
              <a:t>2022</a:t>
            </a:r>
            <a:endParaRPr lang="en-US" sz="240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 marL="0" indent="0">
              <a:buNone/>
            </a:pPr>
            <a:r>
              <a:rPr lang="en-US" smtClean="0"/>
              <a:t>Source:  U.S. Bureau of Labor Statistics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904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Jobs Outlook vs. Others</a:t>
            </a:r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51919" y="6172200"/>
            <a:ext cx="9220200" cy="566919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Source:  M. Wolf, U.S. Bureau of Labor Statistics, as presented at the 2016 Workshop on the Growth of Computer Science Undergraduate Enrollments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519" y="1342935"/>
            <a:ext cx="6324600" cy="47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Unemployment and Salary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28</a:t>
            </a:fld>
            <a:endParaRPr lang="en-US">
              <a:solidFill>
                <a:srgbClr val="9900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19" y="1371600"/>
            <a:ext cx="6248400" cy="469037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651919" y="6172200"/>
            <a:ext cx="9220200" cy="566919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Source:  M. Wolf, U.S. Bureau of Labor Statistics, as presented at the 2016 Workshop on the Growth of Computer Science Undergraduate Enrollments</a:t>
            </a:r>
          </a:p>
        </p:txBody>
      </p:sp>
    </p:spTree>
    <p:extLst>
      <p:ext uri="{BB962C8B-B14F-4D97-AF65-F5344CB8AC3E}">
        <p14:creationId xmlns:p14="http://schemas.microsoft.com/office/powerpoint/2010/main" val="18433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CS Positions Per Year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" y="1371600"/>
            <a:ext cx="6088952" cy="4572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86399" y="1371600"/>
            <a:ext cx="6461920" cy="4747884"/>
          </a:xfrm>
        </p:spPr>
        <p:txBody>
          <a:bodyPr>
            <a:noAutofit/>
          </a:bodyPr>
          <a:lstStyle/>
          <a:p>
            <a:r>
              <a:rPr lang="en-US" dirty="0" err="1" smtClean="0"/>
              <a:t>Taulbee</a:t>
            </a:r>
            <a:r>
              <a:rPr lang="en-US" dirty="0" smtClean="0"/>
              <a:t> survey (n=178 Ph.D. granting CS depts.):</a:t>
            </a:r>
          </a:p>
          <a:p>
            <a:pPr lvl="1"/>
            <a:r>
              <a:rPr lang="en-US" dirty="0" smtClean="0"/>
              <a:t>17,401 CS B.S. degrees awarded in 2015</a:t>
            </a:r>
          </a:p>
          <a:p>
            <a:pPr lvl="1"/>
            <a:r>
              <a:rPr lang="en-US" dirty="0" smtClean="0"/>
              <a:t>98,377 total BS enrollment in 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85" y="2743200"/>
            <a:ext cx="5647433" cy="298566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651919" y="6172200"/>
            <a:ext cx="9220200" cy="566919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Source:  M. Wolf, U.S. Bureau of Labor Statistics, as presented at the 2016 Workshop on the Growth of Computer Science Undergraduate Enrollments</a:t>
            </a:r>
          </a:p>
        </p:txBody>
      </p:sp>
    </p:spTree>
    <p:extLst>
      <p:ext uri="{BB962C8B-B14F-4D97-AF65-F5344CB8AC3E}">
        <p14:creationId xmlns:p14="http://schemas.microsoft.com/office/powerpoint/2010/main" val="345669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Heterogeneous and Reconfigurable Computing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3</a:t>
            </a:fld>
            <a:endParaRPr lang="en-US">
              <a:solidFill>
                <a:srgbClr val="990033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777554"/>
              </p:ext>
            </p:extLst>
          </p:nvPr>
        </p:nvGraphicFramePr>
        <p:xfrm>
          <a:off x="1127919" y="1981200"/>
          <a:ext cx="9712626" cy="3042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72043"/>
                <a:gridCol w="1039263"/>
                <a:gridCol w="1233805"/>
                <a:gridCol w="1316355"/>
                <a:gridCol w="1641792"/>
                <a:gridCol w="1471951"/>
                <a:gridCol w="11374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Processor</a:t>
                      </a:r>
                    </a:p>
                    <a:p>
                      <a:pPr algn="ctr"/>
                      <a:r>
                        <a:rPr lang="en-US" smtClean="0"/>
                        <a:t>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Max. Clock</a:t>
                      </a:r>
                      <a:r>
                        <a:rPr lang="en-US" baseline="0" smtClean="0"/>
                        <a:t> Speed (GHz)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Peak</a:t>
                      </a:r>
                    </a:p>
                    <a:p>
                      <a:pPr algn="ctr"/>
                      <a:r>
                        <a:rPr lang="en-US" smtClean="0"/>
                        <a:t>Integer</a:t>
                      </a:r>
                      <a:endParaRPr lang="en-US" baseline="0" smtClean="0"/>
                    </a:p>
                    <a:p>
                      <a:pPr algn="ctr"/>
                      <a:r>
                        <a:rPr lang="en-US" smtClean="0"/>
                        <a:t>IPC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Max.</a:t>
                      </a:r>
                    </a:p>
                    <a:p>
                      <a:pPr algn="ctr"/>
                      <a:r>
                        <a:rPr lang="en-US" smtClean="0"/>
                        <a:t>Number</a:t>
                      </a:r>
                    </a:p>
                    <a:p>
                      <a:pPr algn="ctr"/>
                      <a:r>
                        <a:rPr lang="en-US" smtClean="0"/>
                        <a:t>of Cores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Max.</a:t>
                      </a:r>
                    </a:p>
                    <a:p>
                      <a:pPr algn="ctr"/>
                      <a:r>
                        <a:rPr lang="en-US" smtClean="0"/>
                        <a:t>DRAM</a:t>
                      </a:r>
                      <a:endParaRPr lang="en-US" baseline="0" smtClean="0"/>
                    </a:p>
                    <a:p>
                      <a:pPr algn="ctr"/>
                      <a:r>
                        <a:rPr lang="en-US" baseline="0" smtClean="0"/>
                        <a:t>Bandwidth</a:t>
                      </a:r>
                    </a:p>
                    <a:p>
                      <a:pPr algn="ctr"/>
                      <a:r>
                        <a:rPr lang="en-US" baseline="0" smtClean="0"/>
                        <a:t>(GB/s)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Peak Floating Point (Gflop/s)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Max. </a:t>
                      </a:r>
                      <a:r>
                        <a:rPr lang="en-US" baseline="0" smtClean="0"/>
                        <a:t>L3 cache (MB)</a:t>
                      </a:r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(2006)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25.6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8</a:t>
                      </a:r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Penryn (2007)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25.6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8</a:t>
                      </a:r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Westmere (2010)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6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25.6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12</a:t>
                      </a:r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Ivy Bridge (2013)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6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25.6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15</a:t>
                      </a:r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Broadwell (2015)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6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25.6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30</a:t>
                      </a:r>
                      <a:endParaRPr lang="en-US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0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 Job Satisfaction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CNN Best Jobs in America 2016 (growth, salary, satisfaction)</a:t>
            </a:r>
          </a:p>
          <a:p>
            <a:pPr marL="457200" lvl="1" indent="0">
              <a:buNone/>
            </a:pPr>
            <a:r>
              <a:rPr lang="en-US" sz="2000" dirty="0" smtClean="0"/>
              <a:t>#1:  Mobile App Developer</a:t>
            </a:r>
          </a:p>
          <a:p>
            <a:pPr marL="457200" lvl="1" indent="0">
              <a:buNone/>
            </a:pPr>
            <a:r>
              <a:rPr lang="en-US" sz="2000" dirty="0" smtClean="0"/>
              <a:t>#9:  Database Analyst</a:t>
            </a:r>
          </a:p>
          <a:p>
            <a:pPr lvl="1"/>
            <a:endParaRPr lang="en-US" dirty="0"/>
          </a:p>
          <a:p>
            <a:r>
              <a:rPr lang="en-US" sz="2400" dirty="0"/>
              <a:t>US News 100 Best Jobs 2016 (salary, challenge, stress level, advancement, satisfaction)</a:t>
            </a:r>
          </a:p>
          <a:p>
            <a:pPr marL="457200" lvl="1" indent="0">
              <a:buNone/>
            </a:pPr>
            <a:r>
              <a:rPr lang="en-US" sz="1800" dirty="0" smtClean="0"/>
              <a:t>#8</a:t>
            </a:r>
            <a:r>
              <a:rPr lang="en-US" sz="1800" dirty="0"/>
              <a:t>:  Computer Systems </a:t>
            </a:r>
            <a:r>
              <a:rPr lang="en-US" sz="1800" dirty="0" smtClean="0"/>
              <a:t>Analyst</a:t>
            </a:r>
          </a:p>
          <a:p>
            <a:pPr marL="457200" lvl="1" indent="0">
              <a:buNone/>
            </a:pPr>
            <a:r>
              <a:rPr lang="en-US" sz="1800" dirty="0"/>
              <a:t>#13:  Software </a:t>
            </a:r>
            <a:r>
              <a:rPr lang="en-US" sz="1800" dirty="0" smtClean="0"/>
              <a:t>Developer</a:t>
            </a:r>
          </a:p>
          <a:p>
            <a:pPr marL="457200" lvl="1" indent="0">
              <a:buNone/>
            </a:pPr>
            <a:r>
              <a:rPr lang="en-US" sz="1800" dirty="0" smtClean="0"/>
              <a:t>#29:  IT Manager</a:t>
            </a:r>
          </a:p>
          <a:p>
            <a:pPr marL="457200" lvl="1" indent="0">
              <a:buNone/>
            </a:pPr>
            <a:r>
              <a:rPr lang="en-US" sz="1800" dirty="0" smtClean="0"/>
              <a:t>#35:  </a:t>
            </a:r>
            <a:r>
              <a:rPr lang="en-US" sz="1800" dirty="0"/>
              <a:t>Computer Network </a:t>
            </a:r>
            <a:r>
              <a:rPr lang="en-US" sz="1800" dirty="0" smtClean="0"/>
              <a:t>Architect</a:t>
            </a:r>
          </a:p>
          <a:p>
            <a:pPr marL="457200" lvl="1" indent="0">
              <a:buNone/>
            </a:pPr>
            <a:r>
              <a:rPr lang="en-US" sz="1800" dirty="0"/>
              <a:t>#52:  Information Security </a:t>
            </a:r>
            <a:r>
              <a:rPr lang="en-US" sz="1800" dirty="0" smtClean="0"/>
              <a:t>Analyst</a:t>
            </a:r>
          </a:p>
          <a:p>
            <a:pPr marL="457200" lvl="1" indent="0">
              <a:buNone/>
            </a:pPr>
            <a:r>
              <a:rPr lang="en-US" sz="1800" dirty="0"/>
              <a:t>#60:  Computer Support Specialist</a:t>
            </a:r>
          </a:p>
        </p:txBody>
      </p:sp>
    </p:spTree>
    <p:extLst>
      <p:ext uri="{BB962C8B-B14F-4D97-AF65-F5344CB8AC3E}">
        <p14:creationId xmlns:p14="http://schemas.microsoft.com/office/powerpoint/2010/main" val="114970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CS Enrollment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3518" y="5105400"/>
            <a:ext cx="11340227" cy="891643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smtClean="0"/>
              <a:t>Sources:</a:t>
            </a:r>
          </a:p>
          <a:p>
            <a:pPr marL="0" indent="0">
              <a:buNone/>
            </a:pPr>
            <a:r>
              <a:rPr lang="en-US" sz="1400" smtClean="0"/>
              <a:t>1.  USC </a:t>
            </a:r>
            <a:r>
              <a:rPr lang="en-US" sz="1400"/>
              <a:t>Office of Institutional Research, Assessment, and </a:t>
            </a:r>
            <a:r>
              <a:rPr lang="en-US" sz="1400" smtClean="0"/>
              <a:t>Analytics</a:t>
            </a:r>
          </a:p>
          <a:p>
            <a:pPr marL="0" indent="0">
              <a:buNone/>
            </a:pPr>
            <a:r>
              <a:rPr lang="en-US" sz="1400"/>
              <a:t>2. Youngstown State University, Fiscal Year 2017 Operating Budget</a:t>
            </a:r>
          </a:p>
          <a:p>
            <a:pPr marL="0" indent="0">
              <a:buNone/>
            </a:pPr>
            <a:endParaRPr lang="en-US" sz="1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119" y="1397971"/>
            <a:ext cx="5181600" cy="38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6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State of CSIS (and YSU)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087" y="1452272"/>
            <a:ext cx="10489585" cy="566919"/>
          </a:xfrm>
        </p:spPr>
        <p:txBody>
          <a:bodyPr/>
          <a:lstStyle/>
          <a:p>
            <a:r>
              <a:rPr lang="en-US" smtClean="0"/>
              <a:t>Faculty Salary (7% of US News Rating)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015733"/>
              </p:ext>
            </p:extLst>
          </p:nvPr>
        </p:nvGraphicFramePr>
        <p:xfrm>
          <a:off x="2423319" y="2024085"/>
          <a:ext cx="7441798" cy="17371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85891"/>
                <a:gridCol w="1987416"/>
                <a:gridCol w="2968491"/>
              </a:tblGrid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YSU FY 2016</a:t>
                      </a:r>
                      <a:endParaRPr lang="en-US" sz="180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2015 </a:t>
                      </a:r>
                      <a:r>
                        <a:rPr lang="en-US" sz="1800" dirty="0" err="1" smtClean="0"/>
                        <a:t>Taulbee</a:t>
                      </a:r>
                      <a:r>
                        <a:rPr lang="en-US" sz="1800" baseline="0" dirty="0" smtClean="0"/>
                        <a:t> Survey</a:t>
                      </a:r>
                    </a:p>
                    <a:p>
                      <a:r>
                        <a:rPr lang="en-US" sz="1800" baseline="0" dirty="0" smtClean="0"/>
                        <a:t>50th percentile</a:t>
                      </a:r>
                      <a:endParaRPr lang="en-US" sz="1800" dirty="0"/>
                    </a:p>
                  </a:txBody>
                  <a:tcPr marL="91214" marR="91214" marT="45607" marB="45607" anchor="b"/>
                </a:tc>
              </a:tr>
              <a:tr h="350746">
                <a:tc>
                  <a:txBody>
                    <a:bodyPr/>
                    <a:lstStyle/>
                    <a:p>
                      <a:r>
                        <a:rPr lang="en-US" sz="1800" smtClean="0"/>
                        <a:t>Assistant Professor</a:t>
                      </a:r>
                      <a:endParaRPr lang="en-US" sz="180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74,993 (n=2)</a:t>
                      </a:r>
                      <a:endParaRPr lang="en-US" sz="180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97,599 (+30%)</a:t>
                      </a:r>
                      <a:endParaRPr lang="en-US" sz="1800"/>
                    </a:p>
                  </a:txBody>
                  <a:tcPr marL="91214" marR="91214" marT="45607" marB="45607" anchor="b"/>
                </a:tc>
              </a:tr>
              <a:tr h="366212">
                <a:tc>
                  <a:txBody>
                    <a:bodyPr/>
                    <a:lstStyle/>
                    <a:p>
                      <a:r>
                        <a:rPr lang="en-US" sz="1800" smtClean="0"/>
                        <a:t>Associate Professor</a:t>
                      </a:r>
                      <a:endParaRPr lang="en-US" sz="180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88,780 (n=5)</a:t>
                      </a:r>
                      <a:endParaRPr lang="en-US" sz="180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110,450 (+24%)</a:t>
                      </a:r>
                      <a:endParaRPr lang="en-US" sz="1800"/>
                    </a:p>
                  </a:txBody>
                  <a:tcPr marL="91214" marR="91214" marT="45607" marB="45607" anchor="b"/>
                </a:tc>
              </a:tr>
              <a:tr h="216308">
                <a:tc>
                  <a:txBody>
                    <a:bodyPr/>
                    <a:lstStyle/>
                    <a:p>
                      <a:r>
                        <a:rPr lang="en-US" sz="1800" smtClean="0"/>
                        <a:t>Full Professor</a:t>
                      </a:r>
                      <a:endParaRPr lang="en-US" sz="180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137,604 (n=1)</a:t>
                      </a:r>
                      <a:endParaRPr lang="en-US" sz="180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152,687 (+11%)</a:t>
                      </a:r>
                      <a:endParaRPr lang="en-US" sz="1800" dirty="0"/>
                    </a:p>
                  </a:txBody>
                  <a:tcPr marL="91214" marR="91214" marT="45607" marB="45607" anchor="b"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42119" y="5029200"/>
            <a:ext cx="10159507" cy="1128664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Sources:</a:t>
            </a:r>
          </a:p>
          <a:p>
            <a:pPr marL="0" indent="0">
              <a:buNone/>
            </a:pPr>
            <a:r>
              <a:rPr lang="en-US" sz="1600" dirty="0"/>
              <a:t>1. CRA </a:t>
            </a:r>
            <a:r>
              <a:rPr lang="en-US" sz="1600" dirty="0" err="1"/>
              <a:t>Taulbee</a:t>
            </a:r>
            <a:r>
              <a:rPr lang="en-US" sz="1600" dirty="0"/>
              <a:t> Survey, public U.S. universities CS dept., overall average 9 mo. Salary</a:t>
            </a:r>
          </a:p>
          <a:p>
            <a:pPr marL="0" indent="0">
              <a:buNone/>
            </a:pPr>
            <a:r>
              <a:rPr lang="en-US" sz="1600" dirty="0"/>
              <a:t>2. Youngstown State University, Fiscal Year 2017 Operating Budget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71087" y="4111750"/>
            <a:ext cx="10489585" cy="56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smtClean="0"/>
              <a:t>Reverse compression???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758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Faculty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2015 Taulbee Survey:  3.6 bachelors awarded per TT faculty</a:t>
            </a:r>
          </a:p>
          <a:p>
            <a:r>
              <a:rPr lang="en-US" smtClean="0"/>
              <a:t>Assuming 10 faculty at YSU</a:t>
            </a:r>
          </a:p>
          <a:p>
            <a:r>
              <a:rPr lang="en-US" smtClean="0"/>
              <a:t>Taulbee:  Ave. of 28.3 TT faculty in US Public CS departments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9" y="2438400"/>
            <a:ext cx="5888577" cy="351833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46919" y="4419600"/>
            <a:ext cx="533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2728119" y="6186846"/>
            <a:ext cx="9448800" cy="594954"/>
          </a:xfrm>
          <a:prstGeom prst="rect">
            <a:avLst/>
          </a:prstGeom>
        </p:spPr>
        <p:txBody>
          <a:bodyPr vert="horz" lIns="91214" tIns="45607" rIns="91214" bIns="45607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Sources:</a:t>
            </a:r>
          </a:p>
          <a:p>
            <a:pPr marL="0" indent="0">
              <a:buNone/>
            </a:pPr>
            <a:r>
              <a:rPr lang="en-US" sz="1400" dirty="0" smtClean="0"/>
              <a:t>1. Ohio </a:t>
            </a:r>
            <a:r>
              <a:rPr lang="en-US" sz="1400" dirty="0"/>
              <a:t>Commission on Higher </a:t>
            </a:r>
            <a:r>
              <a:rPr lang="en-US" sz="1400" dirty="0" smtClean="0"/>
              <a:t>Education, 2. </a:t>
            </a:r>
            <a:r>
              <a:rPr lang="en-US" sz="1400" dirty="0" err="1" smtClean="0"/>
              <a:t>Taulbee</a:t>
            </a:r>
            <a:r>
              <a:rPr lang="en-US" sz="1400" dirty="0" smtClean="0"/>
              <a:t> Survey, 3. National Center for Education Statistics</a:t>
            </a:r>
            <a:endParaRPr lang="en-US" sz="1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960396"/>
              </p:ext>
            </p:extLst>
          </p:nvPr>
        </p:nvGraphicFramePr>
        <p:xfrm>
          <a:off x="6995319" y="2516408"/>
          <a:ext cx="5041631" cy="35033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44603"/>
                <a:gridCol w="2697028"/>
              </a:tblGrid>
              <a:tr h="61721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Faculty-Student Ratio</a:t>
                      </a:r>
                    </a:p>
                    <a:p>
                      <a:pPr algn="l"/>
                      <a:endParaRPr lang="en-US" sz="1400" dirty="0" smtClean="0"/>
                    </a:p>
                    <a:p>
                      <a:pPr algn="l"/>
                      <a:endParaRPr lang="en-US" sz="1400" dirty="0" smtClean="0"/>
                    </a:p>
                    <a:p>
                      <a:pPr algn="l"/>
                      <a:endParaRPr lang="en-US" sz="1400" dirty="0" smtClean="0"/>
                    </a:p>
                    <a:p>
                      <a:pPr algn="l"/>
                      <a:r>
                        <a:rPr lang="en-US" sz="1400" dirty="0" smtClean="0"/>
                        <a:t>(1% of US News Rating)</a:t>
                      </a:r>
                      <a:endParaRPr lang="en-US" sz="1400" dirty="0"/>
                    </a:p>
                  </a:txBody>
                  <a:tcPr marL="91214" marR="91214" marT="45607" marB="45607" anchor="b"/>
                </a:tc>
              </a:tr>
              <a:tr h="122455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Kent State (CS)</a:t>
                      </a:r>
                      <a:endParaRPr lang="en-US" sz="1400" dirty="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21:1</a:t>
                      </a:r>
                      <a:endParaRPr lang="en-US" sz="1400" dirty="0"/>
                    </a:p>
                  </a:txBody>
                  <a:tcPr marL="91214" marR="91214" marT="45607" marB="45607"/>
                </a:tc>
              </a:tr>
              <a:tr h="122681">
                <a:tc>
                  <a:txBody>
                    <a:bodyPr/>
                    <a:lstStyle/>
                    <a:p>
                      <a:pPr algn="r"/>
                      <a:r>
                        <a:rPr lang="en-US" sz="1400" smtClean="0"/>
                        <a:t>U. Akron (CS)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19:1</a:t>
                      </a:r>
                      <a:endParaRPr lang="en-US" sz="1400"/>
                    </a:p>
                  </a:txBody>
                  <a:tcPr marL="91214" marR="91214" marT="45607" marB="45607"/>
                </a:tc>
              </a:tr>
              <a:tr h="122907">
                <a:tc>
                  <a:txBody>
                    <a:bodyPr/>
                    <a:lstStyle/>
                    <a:p>
                      <a:pPr algn="r"/>
                      <a:r>
                        <a:rPr lang="en-US" sz="1400" smtClean="0"/>
                        <a:t>Cleveland State (EECS)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18:1</a:t>
                      </a:r>
                      <a:endParaRPr lang="en-US" sz="1400" dirty="0"/>
                    </a:p>
                  </a:txBody>
                  <a:tcPr marL="91214" marR="91214" marT="45607" marB="45607"/>
                </a:tc>
              </a:tr>
              <a:tr h="123133">
                <a:tc>
                  <a:txBody>
                    <a:bodyPr/>
                    <a:lstStyle/>
                    <a:p>
                      <a:pPr algn="r"/>
                      <a:r>
                        <a:rPr lang="en-US" sz="1400" smtClean="0"/>
                        <a:t>U. Toledo (EECS)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20:1</a:t>
                      </a:r>
                      <a:endParaRPr lang="en-US" sz="1400"/>
                    </a:p>
                  </a:txBody>
                  <a:tcPr marL="91214" marR="91214" marT="45607" marB="45607"/>
                </a:tc>
              </a:tr>
              <a:tr h="123359">
                <a:tc>
                  <a:txBody>
                    <a:bodyPr/>
                    <a:lstStyle/>
                    <a:p>
                      <a:pPr algn="r"/>
                      <a:r>
                        <a:rPr lang="en-US" sz="1400" smtClean="0"/>
                        <a:t>Wright State (CSE)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22:1</a:t>
                      </a:r>
                      <a:endParaRPr lang="en-US" sz="1400"/>
                    </a:p>
                  </a:txBody>
                  <a:tcPr marL="91214" marR="91214" marT="45607" marB="45607"/>
                </a:tc>
              </a:tr>
              <a:tr h="123585">
                <a:tc>
                  <a:txBody>
                    <a:bodyPr/>
                    <a:lstStyle/>
                    <a:p>
                      <a:pPr algn="r"/>
                      <a:r>
                        <a:rPr lang="en-US" sz="1400" smtClean="0"/>
                        <a:t>Ohio State (CSE)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19:1</a:t>
                      </a:r>
                      <a:endParaRPr lang="en-US" sz="1400"/>
                    </a:p>
                  </a:txBody>
                  <a:tcPr marL="91214" marR="91214" marT="45607" marB="45607"/>
                </a:tc>
              </a:tr>
              <a:tr h="20001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YSU (CSIS)</a:t>
                      </a:r>
                      <a:endParaRPr lang="en-US" sz="1400" dirty="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17:1</a:t>
                      </a:r>
                    </a:p>
                    <a:p>
                      <a:pPr algn="ctr"/>
                      <a:r>
                        <a:rPr lang="en-US" sz="1400" dirty="0" smtClean="0"/>
                        <a:t>(45:1</a:t>
                      </a:r>
                      <a:r>
                        <a:rPr lang="en-US" sz="1400" baseline="0" dirty="0" smtClean="0"/>
                        <a:t> for CSIS)</a:t>
                      </a:r>
                      <a:endParaRPr lang="en-US" sz="1400" dirty="0"/>
                    </a:p>
                  </a:txBody>
                  <a:tcPr marL="91214" marR="91214" marT="45607" marB="4560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25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Faculty Size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8770"/>
              </p:ext>
            </p:extLst>
          </p:nvPr>
        </p:nvGraphicFramePr>
        <p:xfrm>
          <a:off x="1367761" y="1752600"/>
          <a:ext cx="9224377" cy="321917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63283"/>
                <a:gridCol w="1446078"/>
                <a:gridCol w="1487353"/>
                <a:gridCol w="728528"/>
                <a:gridCol w="1577840"/>
                <a:gridCol w="1021295"/>
              </a:tblGrid>
              <a:tr h="63849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Assistant</a:t>
                      </a:r>
                      <a:endParaRPr lang="en-US" sz="1800"/>
                    </a:p>
                  </a:txBody>
                  <a:tcPr marL="91214" marR="91214" marT="45607" marB="456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Associate</a:t>
                      </a:r>
                    </a:p>
                  </a:txBody>
                  <a:tcPr marL="91214" marR="91214" marT="45607" marB="456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Full</a:t>
                      </a:r>
                      <a:endParaRPr lang="en-US" sz="1800" dirty="0"/>
                    </a:p>
                  </a:txBody>
                  <a:tcPr marL="91214" marR="91214" marT="45607" marB="456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Instructor</a:t>
                      </a:r>
                      <a:endParaRPr lang="en-US" sz="1800"/>
                    </a:p>
                  </a:txBody>
                  <a:tcPr marL="91214" marR="91214" marT="45607" marB="456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 marL="91214" marR="91214" marT="45607" marB="45607" anchor="ctr"/>
                </a:tc>
              </a:tr>
              <a:tr h="369923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Kent State (CS)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2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1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3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2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8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369923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U. Akron (CS)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3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2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3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3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11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222424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Cleveland State (EECS)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3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7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10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2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22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369923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U. Toledo (EECS)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4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4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6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1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15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325167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Wright State (CSE)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7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4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4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3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18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369923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Ohio State (CSE)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10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13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15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16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54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</a:tr>
              <a:tr h="369923"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YSU (CSIS)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2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5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1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42119" y="5562600"/>
            <a:ext cx="10159507" cy="448396"/>
          </a:xfrm>
          <a:prstGeom prst="rect">
            <a:avLst/>
          </a:prstGeom>
        </p:spPr>
        <p:txBody>
          <a:bodyPr vert="horz" lIns="91214" tIns="45607" rIns="91214" bIns="45607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Source:  Departmental websites</a:t>
            </a:r>
          </a:p>
        </p:txBody>
      </p:sp>
    </p:spTree>
    <p:extLst>
      <p:ext uri="{BB962C8B-B14F-4D97-AF65-F5344CB8AC3E}">
        <p14:creationId xmlns:p14="http://schemas.microsoft.com/office/powerpoint/2010/main" val="30013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ABET and Ph.D. Programs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596644"/>
              </p:ext>
            </p:extLst>
          </p:nvPr>
        </p:nvGraphicFramePr>
        <p:xfrm>
          <a:off x="810560" y="1524000"/>
          <a:ext cx="8605569" cy="34715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01828"/>
                <a:gridCol w="5603741"/>
              </a:tblGrid>
              <a:tr h="6384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Computer Science at:</a:t>
                      </a:r>
                      <a:endParaRPr lang="en-US" sz="1800" dirty="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ABET</a:t>
                      </a:r>
                      <a:r>
                        <a:rPr lang="en-US" sz="1800" baseline="0" smtClean="0"/>
                        <a:t> Accedited?</a:t>
                      </a:r>
                      <a:endParaRPr lang="en-US" sz="1800"/>
                    </a:p>
                  </a:txBody>
                  <a:tcPr marL="91214" marR="91214" marT="45607" marB="45607" anchor="b"/>
                </a:tc>
              </a:tr>
              <a:tr h="275904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Kent State (CS)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NO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291370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U. Akron (CS)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Computer Engineering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232857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Cleveland State (EECS)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Computer</a:t>
                      </a:r>
                      <a:r>
                        <a:rPr lang="en-US" sz="1800" baseline="0" smtClean="0"/>
                        <a:t> Engineering (EAC)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248323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U. Toledo (EECS)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Computer</a:t>
                      </a:r>
                      <a:r>
                        <a:rPr lang="en-US" sz="1800" baseline="0" smtClean="0"/>
                        <a:t> Science and Engineering (EAC,CAC)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566368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Wright State (CSE)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Computer Engineering (EAC)</a:t>
                      </a:r>
                    </a:p>
                    <a:p>
                      <a:r>
                        <a:rPr lang="en-US" sz="1800" dirty="0" smtClean="0"/>
                        <a:t>Computer Science (CAC)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</a:tr>
              <a:tr h="307514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Ohio State (CSE)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/>
                        <a:t>Computer</a:t>
                      </a:r>
                      <a:r>
                        <a:rPr lang="en-US" sz="1800" baseline="0" smtClean="0"/>
                        <a:t> Science and Engineering (EAC,CAC)</a:t>
                      </a:r>
                      <a:endParaRPr lang="en-US" sz="1800" smtClean="0"/>
                    </a:p>
                  </a:txBody>
                  <a:tcPr marL="91214" marR="91214" marT="45607" marB="45607"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YSU (CSIS)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42119" y="5105400"/>
            <a:ext cx="10489585" cy="980758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596" dirty="0"/>
              <a:t>Sources: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596" dirty="0"/>
              <a:t>abet.org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596" dirty="0"/>
              <a:t>Departmental  websites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141507"/>
              </p:ext>
            </p:extLst>
          </p:nvPr>
        </p:nvGraphicFramePr>
        <p:xfrm>
          <a:off x="9357519" y="1518932"/>
          <a:ext cx="1676307" cy="34773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6307"/>
              </a:tblGrid>
              <a:tr h="63849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Ph.D.</a:t>
                      </a:r>
                      <a:r>
                        <a:rPr lang="en-US" sz="1800" baseline="0" dirty="0" smtClean="0"/>
                        <a:t> in CS?</a:t>
                      </a:r>
                      <a:endParaRPr lang="en-US" sz="1800" dirty="0"/>
                    </a:p>
                  </a:txBody>
                  <a:tcPr marL="91214" marR="91214" marT="45607" marB="45607" anchor="ctr"/>
                </a:tc>
              </a:tr>
              <a:tr h="3558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YES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</a:tr>
              <a:tr h="36992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</a:tr>
              <a:tr h="306157">
                <a:tc>
                  <a:txBody>
                    <a:bodyPr/>
                    <a:lstStyle/>
                    <a:p>
                      <a:r>
                        <a:rPr lang="en-US" sz="1800" smtClean="0"/>
                        <a:t>DRE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321623">
                <a:tc>
                  <a:txBody>
                    <a:bodyPr/>
                    <a:lstStyle/>
                    <a:p>
                      <a:r>
                        <a:rPr lang="en-US" sz="1800" smtClean="0"/>
                        <a:t>YES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638496">
                <a:tc>
                  <a:txBody>
                    <a:bodyPr/>
                    <a:lstStyle/>
                    <a:p>
                      <a:r>
                        <a:rPr lang="en-US" sz="1800" smtClean="0"/>
                        <a:t>YES</a:t>
                      </a:r>
                    </a:p>
                    <a:p>
                      <a:endParaRPr lang="en-US" sz="1800"/>
                    </a:p>
                  </a:txBody>
                  <a:tcPr marL="91214" marR="91214" marT="45607" marB="45607"/>
                </a:tc>
              </a:tr>
              <a:tr h="202057">
                <a:tc>
                  <a:txBody>
                    <a:bodyPr/>
                    <a:lstStyle/>
                    <a:p>
                      <a:r>
                        <a:rPr lang="en-US" sz="1800" smtClean="0"/>
                        <a:t>YES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21136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54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Retention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020080"/>
              </p:ext>
            </p:extLst>
          </p:nvPr>
        </p:nvGraphicFramePr>
        <p:xfrm>
          <a:off x="1356519" y="1676400"/>
          <a:ext cx="9130778" cy="34992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3448"/>
                <a:gridCol w="3578090"/>
                <a:gridCol w="3889240"/>
              </a:tblGrid>
              <a:tr h="4779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FT 6yr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Graduation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Rate</a:t>
                      </a:r>
                    </a:p>
                    <a:p>
                      <a:pPr algn="ctr"/>
                      <a:r>
                        <a:rPr lang="en-US" sz="1800" dirty="0" smtClean="0"/>
                        <a:t>(18% of US News Rating)</a:t>
                      </a:r>
                      <a:endParaRPr lang="en-US" sz="1800" dirty="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First</a:t>
                      </a:r>
                      <a:r>
                        <a:rPr lang="en-US" sz="1800" baseline="0" dirty="0" smtClean="0"/>
                        <a:t> Year </a:t>
                      </a:r>
                      <a:r>
                        <a:rPr lang="en-US" sz="1800" dirty="0" smtClean="0"/>
                        <a:t>Retention Rate</a:t>
                      </a:r>
                    </a:p>
                    <a:p>
                      <a:pPr algn="ctr"/>
                      <a:r>
                        <a:rPr lang="en-US" sz="1800" dirty="0" smtClean="0"/>
                        <a:t>(4.5% of </a:t>
                      </a:r>
                      <a:r>
                        <a:rPr lang="en-US" sz="1800" dirty="0" err="1" smtClean="0"/>
                        <a:t>USNews</a:t>
                      </a:r>
                      <a:r>
                        <a:rPr lang="en-US" sz="1800" dirty="0" smtClean="0"/>
                        <a:t> Rating)</a:t>
                      </a:r>
                    </a:p>
                  </a:txBody>
                  <a:tcPr marL="91214" marR="91214" marT="45607" marB="45607" anchor="b"/>
                </a:tc>
              </a:tr>
              <a:tr h="369923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Kent State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56%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81%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369923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U. Akron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40%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74%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638496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Cleveland State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39%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71%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369923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U. Toledo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42%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72%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369923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Wright State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40%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67%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369923">
                <a:tc>
                  <a:txBody>
                    <a:bodyPr/>
                    <a:lstStyle/>
                    <a:p>
                      <a:pPr algn="r"/>
                      <a:r>
                        <a:rPr lang="en-US" sz="1800" smtClean="0"/>
                        <a:t>Ohio State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83%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94%</a:t>
                      </a:r>
                      <a:endParaRPr lang="en-US" sz="1800"/>
                    </a:p>
                  </a:txBody>
                  <a:tcPr marL="91214" marR="91214" marT="45607" marB="45607"/>
                </a:tc>
              </a:tr>
              <a:tr h="369923"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YSU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30%</a:t>
                      </a:r>
                      <a:endParaRPr lang="en-US" sz="18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75%</a:t>
                      </a:r>
                      <a:endParaRPr lang="en-US" sz="1800" dirty="0"/>
                    </a:p>
                  </a:txBody>
                  <a:tcPr marL="91214" marR="91214" marT="45607" marB="45607"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518319" y="5715000"/>
            <a:ext cx="10159507" cy="448396"/>
          </a:xfrm>
          <a:prstGeom prst="rect">
            <a:avLst/>
          </a:prstGeom>
        </p:spPr>
        <p:txBody>
          <a:bodyPr vert="horz" lIns="91214" tIns="45607" rIns="91214" bIns="45607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94" dirty="0"/>
              <a:t>Source:  National Center for Education Statistics (US Dept. of Education)</a:t>
            </a:r>
          </a:p>
        </p:txBody>
      </p:sp>
    </p:spTree>
    <p:extLst>
      <p:ext uri="{BB962C8B-B14F-4D97-AF65-F5344CB8AC3E}">
        <p14:creationId xmlns:p14="http://schemas.microsoft.com/office/powerpoint/2010/main" val="288567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Selectivity and Student-Faculty Ratio</a:t>
            </a:r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928559"/>
              </p:ext>
            </p:extLst>
          </p:nvPr>
        </p:nvGraphicFramePr>
        <p:xfrm>
          <a:off x="3109119" y="1480088"/>
          <a:ext cx="5943600" cy="39301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8653"/>
                <a:gridCol w="1480747"/>
                <a:gridCol w="1447800"/>
                <a:gridCol w="1676400"/>
              </a:tblGrid>
              <a:tr h="61721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SAT math scores (25</a:t>
                      </a:r>
                      <a:r>
                        <a:rPr lang="en-US" sz="1400" baseline="30000" smtClean="0"/>
                        <a:t>th</a:t>
                      </a:r>
                      <a:r>
                        <a:rPr lang="en-US" sz="1400" smtClean="0"/>
                        <a:t> percentile)</a:t>
                      </a:r>
                    </a:p>
                    <a:p>
                      <a:endParaRPr lang="en-US" sz="1400" smtClean="0"/>
                    </a:p>
                    <a:p>
                      <a:r>
                        <a:rPr lang="en-US" sz="1400" smtClean="0"/>
                        <a:t>(8.13</a:t>
                      </a:r>
                      <a:r>
                        <a:rPr lang="en-US" sz="1400" baseline="0" smtClean="0"/>
                        <a:t>% of US News Rating)</a:t>
                      </a:r>
                      <a:endParaRPr lang="en-US" sz="1400" smtClean="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Acceptance Rate</a:t>
                      </a:r>
                    </a:p>
                    <a:p>
                      <a:endParaRPr lang="en-US" sz="1400" smtClean="0"/>
                    </a:p>
                    <a:p>
                      <a:endParaRPr lang="en-US" sz="1400" smtClean="0"/>
                    </a:p>
                    <a:p>
                      <a:r>
                        <a:rPr lang="en-US" sz="1400" smtClean="0"/>
                        <a:t>(1.25% of US</a:t>
                      </a:r>
                      <a:r>
                        <a:rPr lang="en-US" sz="1400" baseline="0" smtClean="0"/>
                        <a:t> News Rating)</a:t>
                      </a:r>
                      <a:endParaRPr lang="en-US" sz="1400"/>
                    </a:p>
                  </a:txBody>
                  <a:tcPr marL="91214" marR="91214" marT="45607" marB="45607" anchor="b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% Accepted that admitted</a:t>
                      </a:r>
                    </a:p>
                    <a:p>
                      <a:endParaRPr lang="en-US" sz="1400" smtClean="0"/>
                    </a:p>
                    <a:p>
                      <a:endParaRPr lang="en-US" sz="1400" smtClean="0"/>
                    </a:p>
                    <a:p>
                      <a:endParaRPr lang="en-US" sz="140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/>
                        <a:t>(1.25% of US</a:t>
                      </a:r>
                      <a:r>
                        <a:rPr lang="en-US" sz="1400" baseline="0" smtClean="0"/>
                        <a:t> News Rating)</a:t>
                      </a:r>
                      <a:endParaRPr lang="en-US" sz="1400" smtClean="0"/>
                    </a:p>
                  </a:txBody>
                  <a:tcPr marL="91214" marR="91214" marT="45607" marB="45607" anchor="b"/>
                </a:tc>
              </a:tr>
              <a:tr h="122455">
                <a:tc>
                  <a:txBody>
                    <a:bodyPr/>
                    <a:lstStyle/>
                    <a:p>
                      <a:pPr algn="r"/>
                      <a:r>
                        <a:rPr lang="en-US" sz="1400" smtClean="0"/>
                        <a:t>Kent State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470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85%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32%</a:t>
                      </a:r>
                      <a:endParaRPr lang="en-US" sz="1400"/>
                    </a:p>
                  </a:txBody>
                  <a:tcPr marL="91214" marR="91214" marT="45607" marB="45607"/>
                </a:tc>
              </a:tr>
              <a:tr h="122681">
                <a:tc>
                  <a:txBody>
                    <a:bodyPr/>
                    <a:lstStyle/>
                    <a:p>
                      <a:pPr algn="r"/>
                      <a:r>
                        <a:rPr lang="en-US" sz="1400" smtClean="0"/>
                        <a:t>U. Akron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450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97%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27%</a:t>
                      </a:r>
                      <a:endParaRPr lang="en-US" sz="1400"/>
                    </a:p>
                  </a:txBody>
                  <a:tcPr marL="91214" marR="91214" marT="45607" marB="45607"/>
                </a:tc>
              </a:tr>
              <a:tr h="122907">
                <a:tc>
                  <a:txBody>
                    <a:bodyPr/>
                    <a:lstStyle/>
                    <a:p>
                      <a:pPr algn="r"/>
                      <a:r>
                        <a:rPr lang="en-US" sz="1400" smtClean="0"/>
                        <a:t>Cleveland State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450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64%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27%</a:t>
                      </a:r>
                      <a:endParaRPr lang="en-US" sz="1400"/>
                    </a:p>
                  </a:txBody>
                  <a:tcPr marL="91214" marR="91214" marT="45607" marB="45607"/>
                </a:tc>
              </a:tr>
              <a:tr h="123133">
                <a:tc>
                  <a:txBody>
                    <a:bodyPr/>
                    <a:lstStyle/>
                    <a:p>
                      <a:pPr algn="r"/>
                      <a:r>
                        <a:rPr lang="en-US" sz="1400" smtClean="0"/>
                        <a:t>U. Toledo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470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93%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34%</a:t>
                      </a:r>
                      <a:endParaRPr lang="en-US" sz="1400"/>
                    </a:p>
                  </a:txBody>
                  <a:tcPr marL="91214" marR="91214" marT="45607" marB="45607"/>
                </a:tc>
              </a:tr>
              <a:tr h="123359">
                <a:tc>
                  <a:txBody>
                    <a:bodyPr/>
                    <a:lstStyle/>
                    <a:p>
                      <a:pPr algn="r"/>
                      <a:r>
                        <a:rPr lang="en-US" sz="1400" smtClean="0"/>
                        <a:t>Wright State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450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96%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45%</a:t>
                      </a:r>
                      <a:endParaRPr lang="en-US" sz="1400"/>
                    </a:p>
                  </a:txBody>
                  <a:tcPr marL="91214" marR="91214" marT="45607" marB="45607"/>
                </a:tc>
              </a:tr>
              <a:tr h="123585">
                <a:tc>
                  <a:txBody>
                    <a:bodyPr/>
                    <a:lstStyle/>
                    <a:p>
                      <a:pPr algn="r"/>
                      <a:r>
                        <a:rPr lang="en-US" sz="1400" smtClean="0"/>
                        <a:t>Ohio State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610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49%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35%</a:t>
                      </a:r>
                      <a:endParaRPr lang="en-US" sz="1400"/>
                    </a:p>
                  </a:txBody>
                  <a:tcPr marL="91214" marR="91214" marT="45607" marB="45607"/>
                </a:tc>
              </a:tr>
              <a:tr h="200011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YSU</a:t>
                      </a:r>
                      <a:endParaRPr lang="en-US" sz="1400" dirty="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410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71%</a:t>
                      </a:r>
                      <a:endParaRPr lang="en-US" sz="1400"/>
                    </a:p>
                  </a:txBody>
                  <a:tcPr marL="91214" marR="91214" marT="45607" marB="456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36%</a:t>
                      </a:r>
                      <a:endParaRPr lang="en-US" sz="1400"/>
                    </a:p>
                  </a:txBody>
                  <a:tcPr marL="91214" marR="91214" marT="45607" marB="45607"/>
                </a:tc>
              </a:tr>
            </a:tbl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507761" y="5715000"/>
            <a:ext cx="10159507" cy="448396"/>
          </a:xfrm>
          <a:prstGeom prst="rect">
            <a:avLst/>
          </a:prstGeom>
        </p:spPr>
        <p:txBody>
          <a:bodyPr vert="horz" lIns="91214" tIns="45607" rIns="91214" bIns="45607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Source:  National Center for </a:t>
            </a:r>
            <a:r>
              <a:rPr lang="en-US" sz="1600"/>
              <a:t>Education </a:t>
            </a:r>
            <a:r>
              <a:rPr lang="en-US" sz="1600" smtClean="0"/>
              <a:t>Statistics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93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TODO List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/>
              <a:t>Increase faculty salaries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Increase faculty size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ABET accreditation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Ph.D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Make CSIS more attractive to good students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Increase retention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38</a:t>
            </a:fld>
            <a:endParaRPr 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3810000"/>
            <a:ext cx="10337562" cy="609600"/>
          </a:xfrm>
        </p:spPr>
        <p:txBody>
          <a:bodyPr/>
          <a:lstStyle/>
          <a:p>
            <a:r>
              <a:rPr lang="en-US" smtClean="0"/>
              <a:t>…but how?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Moore’s Law?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4</a:t>
            </a:fld>
            <a:endParaRPr lang="en-US">
              <a:solidFill>
                <a:srgbClr val="990033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08092" y="1371600"/>
          <a:ext cx="6925690" cy="2768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67627"/>
                <a:gridCol w="1868471"/>
                <a:gridCol w="30895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Processor</a:t>
                      </a:r>
                    </a:p>
                    <a:p>
                      <a:pPr algn="ctr"/>
                      <a:r>
                        <a:rPr lang="en-US" sz="1800" smtClean="0"/>
                        <a:t>Generation</a:t>
                      </a:r>
                      <a:endParaRPr lang="en-US" sz="180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Transistor size</a:t>
                      </a:r>
                      <a:endParaRPr lang="en-US" sz="1800" baseline="0" smtClean="0"/>
                    </a:p>
                    <a:p>
                      <a:pPr algn="ctr"/>
                      <a:r>
                        <a:rPr lang="en-US" sz="1800" baseline="0" smtClean="0"/>
                        <a:t>(nm)</a:t>
                      </a:r>
                      <a:endParaRPr lang="en-US" sz="180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Number</a:t>
                      </a:r>
                      <a:r>
                        <a:rPr lang="en-US" sz="1800" baseline="0" smtClean="0"/>
                        <a:t> of transistors</a:t>
                      </a:r>
                    </a:p>
                    <a:p>
                      <a:pPr algn="ctr"/>
                      <a:r>
                        <a:rPr lang="en-US" sz="1800" baseline="0" smtClean="0"/>
                        <a:t>(millions)</a:t>
                      </a:r>
                      <a:endParaRPr lang="en-US" sz="180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(2006)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Penryn (2007)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Westmere (2010)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Ivy Bridge (2013)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Broadwell (2015)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" name="Picture 7" descr="sidi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2201621"/>
            <a:ext cx="25908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9024144" y="4668319"/>
            <a:ext cx="1885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mtClean="0"/>
              <a:t>Si atom spacing </a:t>
            </a:r>
            <a:r>
              <a:rPr lang="en-US" altLang="en-US"/>
              <a:t>= </a:t>
            </a:r>
            <a:r>
              <a:rPr lang="en-US" altLang="en-US" smtClean="0"/>
              <a:t>0.5 </a:t>
            </a:r>
            <a:r>
              <a:rPr lang="en-US" altLang="en-US"/>
              <a:t>nm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08092" y="4141950"/>
          <a:ext cx="6925690" cy="18542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67627"/>
                <a:gridCol w="1868471"/>
                <a:gridCol w="3089592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smtClean="0">
                          <a:effectLst/>
                          <a:latin typeface="Calibri" panose="020F0502020204030204" pitchFamily="34" charset="0"/>
                        </a:rPr>
                        <a:t>Cannonlake (2017)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smtClean="0">
                          <a:effectLst/>
                          <a:latin typeface="Calibri" panose="020F0502020204030204" pitchFamily="34" charset="0"/>
                        </a:rPr>
                        <a:t>2600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smtClean="0">
                          <a:effectLst/>
                          <a:latin typeface="Calibri" panose="020F0502020204030204" pitchFamily="34" charset="0"/>
                        </a:rPr>
                        <a:t>?? (2020)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smtClean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smtClean="0">
                          <a:effectLst/>
                          <a:latin typeface="Calibri" panose="020F0502020204030204" pitchFamily="34" charset="0"/>
                        </a:rPr>
                        <a:t>5200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smtClean="0">
                          <a:effectLst/>
                          <a:latin typeface="Calibri" panose="020F0502020204030204" pitchFamily="34" charset="0"/>
                        </a:rPr>
                        <a:t>?? (2022)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smtClean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smtClean="0">
                          <a:effectLst/>
                          <a:latin typeface="Calibri" panose="020F0502020204030204" pitchFamily="34" charset="0"/>
                        </a:rPr>
                        <a:t>10400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?? (2025)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?? (2027)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7566367" y="5105400"/>
            <a:ext cx="1333952" cy="70433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91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CSIS as an Curricular "Hub"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19" y="1447800"/>
            <a:ext cx="4953000" cy="44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0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CSIS as an Curricular "Hub"</a:t>
            </a:r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0574" y="5575297"/>
            <a:ext cx="10489585" cy="566919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Source:  R. Rutenbar, Dept. of CS at UIUC, as presented at the 2016 Workshop on the Growth of Computer Science Undergraduate Enrollments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0574" y="3988468"/>
            <a:ext cx="7102063" cy="1447800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u="sng" smtClean="0"/>
              <a:t>UIUC (16):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smtClean="0"/>
              <a:t>CS+Math</a:t>
            </a:r>
            <a:r>
              <a:rPr lang="en-US" sz="1600" dirty="0"/>
              <a:t>, </a:t>
            </a:r>
            <a:r>
              <a:rPr lang="en-US" sz="1600" dirty="0" err="1"/>
              <a:t>CS+Statistics</a:t>
            </a:r>
            <a:r>
              <a:rPr lang="en-US" sz="1600" dirty="0"/>
              <a:t>, </a:t>
            </a:r>
            <a:r>
              <a:rPr lang="en-US" sz="1600" dirty="0" err="1"/>
              <a:t>CS+Anthropology</a:t>
            </a:r>
            <a:r>
              <a:rPr lang="en-US" sz="1600" dirty="0"/>
              <a:t>, </a:t>
            </a:r>
            <a:r>
              <a:rPr lang="en-US" sz="1600" dirty="0" err="1"/>
              <a:t>CS+Astonomy</a:t>
            </a:r>
            <a:r>
              <a:rPr lang="en-US" sz="1600" dirty="0"/>
              <a:t>, </a:t>
            </a:r>
            <a:r>
              <a:rPr lang="en-US" sz="1600" dirty="0" err="1"/>
              <a:t>CS+Chemistry</a:t>
            </a:r>
            <a:r>
              <a:rPr lang="en-US" sz="1600" dirty="0"/>
              <a:t>, </a:t>
            </a:r>
            <a:r>
              <a:rPr lang="en-US" sz="1600" dirty="0" err="1"/>
              <a:t>CS+Linguistics</a:t>
            </a:r>
            <a:r>
              <a:rPr lang="en-US" sz="1600" dirty="0"/>
              <a:t>, </a:t>
            </a:r>
            <a:r>
              <a:rPr lang="en-US" sz="1600" dirty="0" err="1"/>
              <a:t>CS+Advertising</a:t>
            </a:r>
            <a:r>
              <a:rPr lang="en-US" sz="1600" dirty="0"/>
              <a:t>, </a:t>
            </a:r>
            <a:r>
              <a:rPr lang="en-US" sz="1600" dirty="0" err="1"/>
              <a:t>CS+Music</a:t>
            </a:r>
            <a:r>
              <a:rPr lang="en-US" sz="1600" dirty="0"/>
              <a:t>, </a:t>
            </a:r>
            <a:r>
              <a:rPr lang="en-US" sz="1600" dirty="0" err="1"/>
              <a:t>CS+Philosophy</a:t>
            </a:r>
            <a:r>
              <a:rPr lang="en-US" sz="1600" dirty="0"/>
              <a:t>, </a:t>
            </a:r>
            <a:r>
              <a:rPr lang="en-US" sz="1600" dirty="0" err="1"/>
              <a:t>CS+CropSci</a:t>
            </a:r>
            <a:r>
              <a:rPr lang="en-US" sz="1600" dirty="0"/>
              <a:t>, </a:t>
            </a:r>
            <a:r>
              <a:rPr lang="en-US" sz="1600" dirty="0" err="1"/>
              <a:t>CS+Education</a:t>
            </a:r>
            <a:r>
              <a:rPr lang="en-US" sz="1600" dirty="0"/>
              <a:t>, </a:t>
            </a:r>
            <a:r>
              <a:rPr lang="en-US" sz="1600" dirty="0" err="1"/>
              <a:t>CS+Ecomonics</a:t>
            </a:r>
            <a:r>
              <a:rPr lang="en-US" sz="1600" dirty="0"/>
              <a:t>, </a:t>
            </a:r>
            <a:r>
              <a:rPr lang="en-US" sz="1600" dirty="0" err="1"/>
              <a:t>CS+English</a:t>
            </a:r>
            <a:r>
              <a:rPr lang="en-US" sz="1600" dirty="0"/>
              <a:t>, </a:t>
            </a:r>
            <a:r>
              <a:rPr lang="en-US" sz="1600" dirty="0" err="1"/>
              <a:t>CS+Art</a:t>
            </a:r>
            <a:r>
              <a:rPr lang="en-US" sz="1600" dirty="0"/>
              <a:t>/Design, </a:t>
            </a:r>
            <a:r>
              <a:rPr lang="en-US" sz="1600" dirty="0" err="1"/>
              <a:t>CS+Business</a:t>
            </a:r>
            <a:r>
              <a:rPr lang="en-US" sz="1600"/>
              <a:t>, </a:t>
            </a:r>
            <a:r>
              <a:rPr lang="en-US" sz="1600" smtClean="0"/>
              <a:t>CS+GeoScience</a:t>
            </a:r>
            <a:endParaRPr lang="en-US" sz="1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13173" y="3726715"/>
            <a:ext cx="5243603" cy="452845"/>
          </a:xfrm>
          <a:prstGeom prst="rect">
            <a:avLst/>
          </a:prstGeom>
        </p:spPr>
        <p:txBody>
          <a:bodyPr vert="horz" lIns="91214" tIns="45607" rIns="91214" bIns="45607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94" dirty="0">
                <a:solidFill>
                  <a:srgbClr val="FF0000"/>
                </a:solidFill>
              </a:rPr>
              <a:t>CS part </a:t>
            </a:r>
            <a:r>
              <a:rPr lang="en-US" sz="2394">
                <a:solidFill>
                  <a:srgbClr val="FF0000"/>
                </a:solidFill>
              </a:rPr>
              <a:t>is </a:t>
            </a:r>
            <a:r>
              <a:rPr lang="en-US" sz="2394" smtClean="0">
                <a:solidFill>
                  <a:srgbClr val="FF0000"/>
                </a:solidFill>
              </a:rPr>
              <a:t>36 hours</a:t>
            </a:r>
            <a:endParaRPr lang="en-US" sz="2394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8119" y="1311214"/>
            <a:ext cx="6237833" cy="241550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965952" y="4156236"/>
            <a:ext cx="3048000" cy="1280032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u="sng" smtClean="0"/>
              <a:t>CS+X (at UIUC) </a:t>
            </a:r>
            <a:r>
              <a:rPr lang="en-US" sz="1600" u="sng" dirty="0"/>
              <a:t>now: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29% of all CS at UIUC,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50% of admitted freshman in 2016 class,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28% female</a:t>
            </a:r>
          </a:p>
        </p:txBody>
      </p:sp>
    </p:spTree>
    <p:extLst>
      <p:ext uri="{BB962C8B-B14F-4D97-AF65-F5344CB8AC3E}">
        <p14:creationId xmlns:p14="http://schemas.microsoft.com/office/powerpoint/2010/main" val="32864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Outcomes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More (and better) students, more classes, more revenue</a:t>
            </a:r>
          </a:p>
          <a:p>
            <a:endParaRPr lang="en-US" smtClean="0"/>
          </a:p>
          <a:p>
            <a:r>
              <a:rPr lang="en-US" smtClean="0"/>
              <a:t>Summer teaching offerings</a:t>
            </a:r>
          </a:p>
          <a:p>
            <a:endParaRPr lang="en-US"/>
          </a:p>
          <a:p>
            <a:r>
              <a:rPr lang="en-US" smtClean="0"/>
              <a:t>Other ideas:</a:t>
            </a:r>
          </a:p>
          <a:p>
            <a:pPr lvl="1"/>
            <a:r>
              <a:rPr lang="en-US" smtClean="0"/>
              <a:t>Advertise successes</a:t>
            </a:r>
          </a:p>
          <a:p>
            <a:pPr lvl="1"/>
            <a:r>
              <a:rPr lang="en-US" smtClean="0"/>
              <a:t>Industrial advisory board (and funded projects)</a:t>
            </a:r>
          </a:p>
          <a:p>
            <a:pPr lvl="1"/>
            <a:r>
              <a:rPr lang="en-US" smtClean="0"/>
              <a:t>Outreach to HS's</a:t>
            </a:r>
          </a:p>
          <a:p>
            <a:pPr lvl="1"/>
            <a:r>
              <a:rPr lang="en-US" smtClean="0"/>
              <a:t>Alumni outreach</a:t>
            </a:r>
          </a:p>
          <a:p>
            <a:pPr lvl="1"/>
            <a:r>
              <a:rPr lang="en-US" smtClean="0"/>
              <a:t>Space?</a:t>
            </a:r>
          </a:p>
          <a:p>
            <a:pPr lvl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42</a:t>
            </a:fld>
            <a:endParaRPr 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0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Faculty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>
                <a:solidFill>
                  <a:schemeClr val="tx1"/>
                </a:solidFill>
              </a:rPr>
              <a:t>Assistant-level</a:t>
            </a:r>
          </a:p>
          <a:p>
            <a:pPr lvl="1"/>
            <a:r>
              <a:rPr lang="en-US" smtClean="0"/>
              <a:t>Make T&amp;P expectations clear</a:t>
            </a:r>
          </a:p>
          <a:p>
            <a:pPr lvl="1"/>
            <a:r>
              <a:rPr lang="en-US" smtClean="0"/>
              <a:t>Give good feedback</a:t>
            </a:r>
          </a:p>
          <a:p>
            <a:pPr lvl="1"/>
            <a:r>
              <a:rPr lang="en-US" smtClean="0"/>
              <a:t>Reduced teaching load</a:t>
            </a:r>
          </a:p>
          <a:p>
            <a:pPr lvl="1"/>
            <a:r>
              <a:rPr lang="en-US" smtClean="0"/>
              <a:t>Mentoring program</a:t>
            </a:r>
          </a:p>
          <a:p>
            <a:pPr lvl="1"/>
            <a:r>
              <a:rPr lang="en-US" smtClean="0"/>
              <a:t>Assistance with development of CAREER proposals</a:t>
            </a:r>
          </a:p>
          <a:p>
            <a:r>
              <a:rPr lang="en-US" sz="2000" smtClean="0">
                <a:solidFill>
                  <a:schemeClr val="tx1"/>
                </a:solidFill>
              </a:rPr>
              <a:t>Associate-level</a:t>
            </a:r>
            <a:endParaRPr lang="en-US" sz="2000">
              <a:solidFill>
                <a:schemeClr val="tx1"/>
              </a:solidFill>
            </a:endParaRPr>
          </a:p>
          <a:p>
            <a:pPr lvl="1"/>
            <a:r>
              <a:rPr lang="en-US"/>
              <a:t>Make T&amp;P expectations clear</a:t>
            </a:r>
          </a:p>
          <a:p>
            <a:pPr lvl="1"/>
            <a:r>
              <a:rPr lang="en-US"/>
              <a:t>Encourage more service</a:t>
            </a:r>
          </a:p>
          <a:p>
            <a:pPr lvl="1"/>
            <a:r>
              <a:rPr lang="en-US"/>
              <a:t>Help develop teaching</a:t>
            </a:r>
          </a:p>
          <a:p>
            <a:pPr lvl="1"/>
            <a:r>
              <a:rPr lang="en-US"/>
              <a:t>Enourage continued research </a:t>
            </a:r>
            <a:r>
              <a:rPr lang="en-US" smtClean="0"/>
              <a:t>performance</a:t>
            </a:r>
          </a:p>
          <a:p>
            <a:r>
              <a:rPr lang="en-US" sz="2000" smtClean="0">
                <a:solidFill>
                  <a:schemeClr val="tx1"/>
                </a:solidFill>
              </a:rPr>
              <a:t>Full-level</a:t>
            </a:r>
            <a:endParaRPr lang="en-US" sz="2000">
              <a:solidFill>
                <a:schemeClr val="tx1"/>
              </a:solidFill>
            </a:endParaRPr>
          </a:p>
          <a:p>
            <a:pPr lvl="1"/>
            <a:r>
              <a:rPr lang="en-US"/>
              <a:t>Recognize accomplishments</a:t>
            </a:r>
          </a:p>
          <a:p>
            <a:pPr lvl="1"/>
            <a:r>
              <a:rPr lang="en-US"/>
              <a:t>Leverage experience for mentoring of junior faculty</a:t>
            </a:r>
          </a:p>
          <a:p>
            <a:pPr lvl="1"/>
            <a:r>
              <a:rPr lang="en-US"/>
              <a:t>Incentivize continued research performance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699" t="14931" r="-125" b="14931"/>
          <a:stretch/>
        </p:blipFill>
        <p:spPr>
          <a:xfrm>
            <a:off x="-91281" y="1295400"/>
            <a:ext cx="12268200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44</a:t>
            </a:fld>
            <a:endParaRPr lang="en-US">
              <a:solidFill>
                <a:srgbClr val="990033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85919" y="3789371"/>
            <a:ext cx="3886200" cy="2179629"/>
          </a:xfrm>
          <a:prstGeom prst="rect">
            <a:avLst/>
          </a:prstGeom>
          <a:solidFill>
            <a:schemeClr val="bg1">
              <a:alpha val="68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kern="0" smtClean="0">
                <a:solidFill>
                  <a:srgbClr val="FF0000"/>
                </a:solidFill>
              </a:rPr>
              <a:t>Undergraduate </a:t>
            </a:r>
            <a:r>
              <a:rPr lang="en-US" sz="2000" kern="0">
                <a:solidFill>
                  <a:srgbClr val="FF0000"/>
                </a:solidFill>
              </a:rPr>
              <a:t>Students: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kern="0"/>
              <a:t>Charles </a:t>
            </a:r>
            <a:r>
              <a:rPr lang="en-US" sz="1800" kern="0" smtClean="0"/>
              <a:t>Daniels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kern="0"/>
              <a:t>Joshua Livingston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kern="0"/>
              <a:t>Viraj Patel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kern="0"/>
              <a:t>Scottie </a:t>
            </a:r>
            <a:r>
              <a:rPr lang="en-US" sz="1800" kern="0" smtClean="0"/>
              <a:t>Scott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kern="0" smtClean="0"/>
              <a:t>Manal "Mae" Khawaja</a:t>
            </a:r>
            <a:endParaRPr lang="en-US" sz="1800" ker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4630" y="3509971"/>
            <a:ext cx="3886200" cy="2484429"/>
          </a:xfrm>
          <a:prstGeom prst="rect">
            <a:avLst/>
          </a:prstGeom>
          <a:solidFill>
            <a:schemeClr val="bg1">
              <a:alpha val="68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kern="0" smtClean="0">
                <a:solidFill>
                  <a:srgbClr val="FF0000"/>
                </a:solidFill>
              </a:rPr>
              <a:t>Graduate Students: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kern="0"/>
              <a:t>Madushan </a:t>
            </a:r>
            <a:r>
              <a:rPr lang="en-US" sz="1800" kern="0" smtClean="0"/>
              <a:t>Abeysinghe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kern="0"/>
              <a:t>Lacie </a:t>
            </a:r>
            <a:r>
              <a:rPr lang="en-US" sz="1800" kern="0" smtClean="0"/>
              <a:t>Cochran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kern="0"/>
              <a:t>Krishna Kalusani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kern="0" smtClean="0"/>
              <a:t>Rasha Karakchi</a:t>
            </a:r>
            <a:endParaRPr lang="en-US" sz="1800" kern="0"/>
          </a:p>
          <a:p>
            <a:pPr marL="914400" lvl="1" indent="-457200">
              <a:buFont typeface="+mj-lt"/>
              <a:buAutoNum type="arabicPeriod"/>
            </a:pPr>
            <a:r>
              <a:rPr lang="en-US" sz="1800" kern="0"/>
              <a:t>Ivan </a:t>
            </a:r>
            <a:r>
              <a:rPr lang="en-US" sz="1800" kern="0" smtClean="0"/>
              <a:t>Panchenko</a:t>
            </a:r>
            <a:endParaRPr lang="en-US" sz="1800" kern="0"/>
          </a:p>
          <a:p>
            <a:pPr marL="914400" lvl="1" indent="-457200">
              <a:buFont typeface="+mj-lt"/>
              <a:buAutoNum type="arabicPeriod"/>
            </a:pPr>
            <a:r>
              <a:rPr lang="en-US" sz="1800" kern="0" smtClean="0"/>
              <a:t>Konstantin Rubin</a:t>
            </a:r>
          </a:p>
        </p:txBody>
      </p:sp>
    </p:spTree>
    <p:extLst>
      <p:ext uri="{BB962C8B-B14F-4D97-AF65-F5344CB8AC3E}">
        <p14:creationId xmlns:p14="http://schemas.microsoft.com/office/powerpoint/2010/main" val="2828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Capabilities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5</a:t>
            </a:fld>
            <a:endParaRPr lang="en-US">
              <a:solidFill>
                <a:srgbClr val="990033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2119" y="1487582"/>
            <a:ext cx="5029200" cy="43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smtClean="0"/>
              <a:t>What about 4K video on a phone?</a:t>
            </a:r>
          </a:p>
        </p:txBody>
      </p:sp>
      <p:pic>
        <p:nvPicPr>
          <p:cNvPr id="1028" name="Picture 4" descr="http://cdn.redmondpie.com/wp-content/uploads/2015/09/iPhone-6s-4K-main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" y="2053498"/>
            <a:ext cx="5791200" cy="364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ntertainmentbuddha.com/blog/wp-content/uploads/2015/01/h5-mp-beta-pegasus-ground-p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457" y="2183333"/>
            <a:ext cx="6255329" cy="351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113964" y="1472574"/>
            <a:ext cx="4843755" cy="39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smtClean="0"/>
              <a:t>What about game graphics?</a:t>
            </a:r>
            <a:endParaRPr lang="en-US" sz="2000" kern="0"/>
          </a:p>
        </p:txBody>
      </p:sp>
    </p:spTree>
    <p:extLst>
      <p:ext uri="{BB962C8B-B14F-4D97-AF65-F5344CB8AC3E}">
        <p14:creationId xmlns:p14="http://schemas.microsoft.com/office/powerpoint/2010/main" val="58902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Sandy Bridge (2011)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6</a:t>
            </a:fld>
            <a:endParaRPr lang="en-US">
              <a:solidFill>
                <a:srgbClr val="990033"/>
              </a:solidFill>
            </a:endParaRPr>
          </a:p>
        </p:txBody>
      </p:sp>
      <p:pic>
        <p:nvPicPr>
          <p:cNvPr id="7" name="Picture 6" descr="http://www.notebookcheck.net/fileadmin/_migrated/pics/prozdiemap_01.gif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2319" y="1373232"/>
            <a:ext cx="8119731" cy="4722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5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Haswell (2013)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7</a:t>
            </a:fld>
            <a:endParaRPr lang="en-US">
              <a:solidFill>
                <a:srgbClr val="990033"/>
              </a:solidFill>
            </a:endParaRPr>
          </a:p>
        </p:txBody>
      </p:sp>
      <p:pic>
        <p:nvPicPr>
          <p:cNvPr id="5" name="Picture 4" descr="http://cnet3.cbsistatic.com/hub/i/r/2013/05/31/cd858ae9-fdc3-11e2-8c7c-d4ae52e62bcc/resize/570xauto/bf15aa1691d94671467c0d8bc74921c4/Screen_Shot_2013-05-31_at_2.13.45_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19" y="1371600"/>
            <a:ext cx="7103556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5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</a:t>
            </a:r>
            <a:r>
              <a:rPr lang="en-US" dirty="0" err="1" smtClean="0"/>
              <a:t>Skylake</a:t>
            </a:r>
            <a:r>
              <a:rPr lang="en-US" dirty="0" smtClean="0"/>
              <a:t> (2015)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8</a:t>
            </a:fld>
            <a:endParaRPr lang="en-US">
              <a:solidFill>
                <a:srgbClr val="990033"/>
              </a:solidFill>
            </a:endParaRPr>
          </a:p>
        </p:txBody>
      </p:sp>
      <p:pic>
        <p:nvPicPr>
          <p:cNvPr id="5" name="Picture 4" descr="http://tech.firstpost.com/wp-content/uploads/2015/01/Intel-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758" y="1371600"/>
            <a:ext cx="8765961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5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 Modern CPUs are Heterogeneous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mtClean="0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9</a:t>
            </a:fld>
            <a:endParaRPr lang="en-US">
              <a:solidFill>
                <a:srgbClr val="990033"/>
              </a:solidFill>
            </a:endParaRPr>
          </a:p>
        </p:txBody>
      </p:sp>
      <p:pic>
        <p:nvPicPr>
          <p:cNvPr id="6" name="Picture 2" descr="http://images.anandtech.com/doci/7355/pLDBDAIaeFFrBEdN.large_575px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64" y="149150"/>
            <a:ext cx="3984451" cy="297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93293" y="3107689"/>
            <a:ext cx="1371600" cy="39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smtClean="0"/>
              <a:t>Apple A6</a:t>
            </a:r>
            <a:endParaRPr lang="en-US" kern="0"/>
          </a:p>
        </p:txBody>
      </p:sp>
      <p:pic>
        <p:nvPicPr>
          <p:cNvPr id="1026" name="Picture 2" descr="Image result for apple a5 die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9" y="149150"/>
            <a:ext cx="299944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107391" y="3136788"/>
            <a:ext cx="1371600" cy="39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smtClean="0"/>
              <a:t>Apple A5x</a:t>
            </a:r>
            <a:endParaRPr lang="en-US" kern="0"/>
          </a:p>
        </p:txBody>
      </p:sp>
      <p:pic>
        <p:nvPicPr>
          <p:cNvPr id="1028" name="Picture 4" descr="Image result for apple a7 die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84" y="146447"/>
            <a:ext cx="2811746" cy="300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138457" y="3120654"/>
            <a:ext cx="1371600" cy="39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smtClean="0"/>
              <a:t>Apple A7</a:t>
            </a:r>
            <a:endParaRPr lang="en-US" ker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3719" y="146447"/>
            <a:ext cx="2442367" cy="300207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0012986" y="3107688"/>
            <a:ext cx="1371600" cy="39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smtClean="0"/>
              <a:t>Apple A8</a:t>
            </a:r>
            <a:endParaRPr lang="en-US" kern="0"/>
          </a:p>
        </p:txBody>
      </p:sp>
      <p:sp>
        <p:nvSpPr>
          <p:cNvPr id="28" name="Rectangle 27"/>
          <p:cNvSpPr/>
          <p:nvPr/>
        </p:nvSpPr>
        <p:spPr>
          <a:xfrm>
            <a:off x="3547707" y="759926"/>
            <a:ext cx="1237812" cy="1148597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461918" y="1557873"/>
            <a:ext cx="1038107" cy="1407974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837979" y="1908523"/>
            <a:ext cx="942217" cy="1031384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853228" y="1618828"/>
            <a:ext cx="899700" cy="1019521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Image result for apple a9 die ph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96" y="3506819"/>
            <a:ext cx="2735367" cy="33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4662828" y="6429834"/>
            <a:ext cx="1371600" cy="39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smtClean="0"/>
              <a:t>Apple A9</a:t>
            </a:r>
            <a:endParaRPr lang="en-US" kern="0"/>
          </a:p>
        </p:txBody>
      </p:sp>
      <p:sp>
        <p:nvSpPr>
          <p:cNvPr id="38" name="Rectangle 37"/>
          <p:cNvSpPr/>
          <p:nvPr/>
        </p:nvSpPr>
        <p:spPr>
          <a:xfrm>
            <a:off x="3794918" y="5257799"/>
            <a:ext cx="876085" cy="1543091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384" y="3506819"/>
            <a:ext cx="3170607" cy="3339879"/>
          </a:xfrm>
          <a:prstGeom prst="rect">
            <a:avLst/>
          </a:prstGeom>
        </p:spPr>
      </p:pic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9543577" y="6444354"/>
            <a:ext cx="1371600" cy="39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smtClean="0"/>
              <a:t>Apple A10</a:t>
            </a:r>
            <a:endParaRPr lang="en-US" kern="0"/>
          </a:p>
        </p:txBody>
      </p:sp>
      <p:sp>
        <p:nvSpPr>
          <p:cNvPr id="43" name="Rectangle 42"/>
          <p:cNvSpPr/>
          <p:nvPr/>
        </p:nvSpPr>
        <p:spPr>
          <a:xfrm>
            <a:off x="8592625" y="4572000"/>
            <a:ext cx="945804" cy="1405821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sc">
  <a:themeElements>
    <a:clrScheme name="us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s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s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usc</Template>
  <TotalTime>60656</TotalTime>
  <Words>2064</Words>
  <Application>Microsoft Office PowerPoint</Application>
  <PresentationFormat>Custom</PresentationFormat>
  <Paragraphs>668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Verdana</vt:lpstr>
      <vt:lpstr>Wingdings</vt:lpstr>
      <vt:lpstr>usc</vt:lpstr>
      <vt:lpstr>Research Overview and Administrative Vision</vt:lpstr>
      <vt:lpstr>Heterogeneous and Reconfigurable Computing Group</vt:lpstr>
      <vt:lpstr>Heterogeneous and Reconfigurable Computing Group</vt:lpstr>
      <vt:lpstr>Moore’s Law?</vt:lpstr>
      <vt:lpstr>New Capabilities</vt:lpstr>
      <vt:lpstr>Intel Sandy Bridge (2011)</vt:lpstr>
      <vt:lpstr>Intel Haswell (2013)</vt:lpstr>
      <vt:lpstr>Intel Skylake (2015)</vt:lpstr>
      <vt:lpstr>All Modern CPUs are Heterogeneous</vt:lpstr>
      <vt:lpstr>Specialized Processors?</vt:lpstr>
      <vt:lpstr>Field Programmable Gate Arrays (FPGAs)</vt:lpstr>
      <vt:lpstr>Computing with FPGAs</vt:lpstr>
      <vt:lpstr>Processor-in-Memory Architectures</vt:lpstr>
      <vt:lpstr>Current Work:  FPGA Overlays</vt:lpstr>
      <vt:lpstr>Recent Work:  FPGA-Based BLAST</vt:lpstr>
      <vt:lpstr>Background</vt:lpstr>
      <vt:lpstr>Our Approach</vt:lpstr>
      <vt:lpstr>Filter Design</vt:lpstr>
      <vt:lpstr>Filter Design</vt:lpstr>
      <vt:lpstr>Results</vt:lpstr>
      <vt:lpstr>Other Emerging Processors</vt:lpstr>
      <vt:lpstr>Heterogeneous and Reconfigurable Computing Lab</vt:lpstr>
      <vt:lpstr>Administrative Vision</vt:lpstr>
      <vt:lpstr>Administrative Objectives</vt:lpstr>
      <vt:lpstr>A Good Time to be a CS Major…</vt:lpstr>
      <vt:lpstr>Job Outlook vs. Engineering</vt:lpstr>
      <vt:lpstr>Jobs Outlook vs. Others</vt:lpstr>
      <vt:lpstr>Unemployment and Salary</vt:lpstr>
      <vt:lpstr>New CS Positions Per Year</vt:lpstr>
      <vt:lpstr>CS Job Satisfaction</vt:lpstr>
      <vt:lpstr>CS Enrollment</vt:lpstr>
      <vt:lpstr>State of CSIS (and YSU)</vt:lpstr>
      <vt:lpstr>Faculty Size</vt:lpstr>
      <vt:lpstr>Faculty Size</vt:lpstr>
      <vt:lpstr>ABET and Ph.D. Programs</vt:lpstr>
      <vt:lpstr>Retention</vt:lpstr>
      <vt:lpstr>Selectivity and Student-Faculty Ratio</vt:lpstr>
      <vt:lpstr>TODO List</vt:lpstr>
      <vt:lpstr>…but how?</vt:lpstr>
      <vt:lpstr>CSIS as an Curricular "Hub"</vt:lpstr>
      <vt:lpstr>CSIS as an Curricular "Hub"</vt:lpstr>
      <vt:lpstr>Outcomes</vt:lpstr>
      <vt:lpstr>New Faculty</vt:lpstr>
      <vt:lpstr>Thank you!</vt:lpstr>
    </vt:vector>
  </TitlesOfParts>
  <Company>Department of Computer Science and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612:  VLSI System Design</dc:title>
  <dc:creator>Jason D. Bakos</dc:creator>
  <cp:lastModifiedBy>Jason D. Bakos</cp:lastModifiedBy>
  <cp:revision>1142</cp:revision>
  <dcterms:created xsi:type="dcterms:W3CDTF">2005-09-22T21:21:18Z</dcterms:created>
  <dcterms:modified xsi:type="dcterms:W3CDTF">2017-02-06T03:29:27Z</dcterms:modified>
</cp:coreProperties>
</file>